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665" r:id="rId2"/>
    <p:sldId id="526" r:id="rId3"/>
    <p:sldId id="538" r:id="rId4"/>
    <p:sldId id="539" r:id="rId5"/>
    <p:sldId id="540" r:id="rId6"/>
    <p:sldId id="541" r:id="rId7"/>
    <p:sldId id="542" r:id="rId8"/>
    <p:sldId id="543" r:id="rId9"/>
    <p:sldId id="544" r:id="rId10"/>
    <p:sldId id="537" r:id="rId11"/>
    <p:sldId id="529" r:id="rId12"/>
    <p:sldId id="546" r:id="rId13"/>
    <p:sldId id="549" r:id="rId14"/>
    <p:sldId id="550" r:id="rId15"/>
    <p:sldId id="548" r:id="rId16"/>
    <p:sldId id="530" r:id="rId17"/>
    <p:sldId id="551" r:id="rId18"/>
    <p:sldId id="552" r:id="rId19"/>
    <p:sldId id="553" r:id="rId20"/>
    <p:sldId id="672" r:id="rId21"/>
    <p:sldId id="556" r:id="rId22"/>
    <p:sldId id="653" r:id="rId23"/>
    <p:sldId id="574" r:id="rId24"/>
    <p:sldId id="562" r:id="rId25"/>
    <p:sldId id="563" r:id="rId26"/>
    <p:sldId id="564" r:id="rId27"/>
    <p:sldId id="565" r:id="rId28"/>
    <p:sldId id="570" r:id="rId29"/>
    <p:sldId id="569" r:id="rId30"/>
    <p:sldId id="575" r:id="rId31"/>
    <p:sldId id="567" r:id="rId32"/>
    <p:sldId id="568" r:id="rId33"/>
    <p:sldId id="566" r:id="rId34"/>
    <p:sldId id="577" r:id="rId35"/>
    <p:sldId id="662" r:id="rId36"/>
    <p:sldId id="554" r:id="rId37"/>
    <p:sldId id="576" r:id="rId38"/>
    <p:sldId id="670" r:id="rId39"/>
    <p:sldId id="669" r:id="rId40"/>
    <p:sldId id="578" r:id="rId41"/>
    <p:sldId id="572" r:id="rId42"/>
    <p:sldId id="580" r:id="rId43"/>
    <p:sldId id="579" r:id="rId44"/>
    <p:sldId id="651" r:id="rId45"/>
    <p:sldId id="581" r:id="rId46"/>
    <p:sldId id="573" r:id="rId47"/>
    <p:sldId id="657" r:id="rId48"/>
    <p:sldId id="582" r:id="rId49"/>
    <p:sldId id="656" r:id="rId50"/>
    <p:sldId id="644" r:id="rId51"/>
    <p:sldId id="648" r:id="rId52"/>
    <p:sldId id="647" r:id="rId53"/>
    <p:sldId id="655" r:id="rId54"/>
    <p:sldId id="583" r:id="rId55"/>
    <p:sldId id="595" r:id="rId56"/>
    <p:sldId id="596" r:id="rId57"/>
    <p:sldId id="607" r:id="rId58"/>
    <p:sldId id="643" r:id="rId59"/>
    <p:sldId id="597" r:id="rId60"/>
    <p:sldId id="618" r:id="rId61"/>
    <p:sldId id="606" r:id="rId62"/>
    <p:sldId id="609" r:id="rId63"/>
    <p:sldId id="610" r:id="rId64"/>
    <p:sldId id="603" r:id="rId65"/>
    <p:sldId id="598" r:id="rId66"/>
    <p:sldId id="613" r:id="rId67"/>
    <p:sldId id="611" r:id="rId68"/>
    <p:sldId id="599" r:id="rId69"/>
    <p:sldId id="630" r:id="rId70"/>
    <p:sldId id="627" r:id="rId71"/>
    <p:sldId id="626" r:id="rId72"/>
    <p:sldId id="615" r:id="rId73"/>
    <p:sldId id="668" r:id="rId74"/>
    <p:sldId id="620" r:id="rId75"/>
    <p:sldId id="617" r:id="rId76"/>
    <p:sldId id="623" r:id="rId77"/>
    <p:sldId id="604" r:id="rId78"/>
    <p:sldId id="621" r:id="rId79"/>
    <p:sldId id="619" r:id="rId80"/>
    <p:sldId id="625" r:id="rId81"/>
    <p:sldId id="638" r:id="rId82"/>
    <p:sldId id="636" r:id="rId83"/>
    <p:sldId id="641" r:id="rId84"/>
    <p:sldId id="585" r:id="rId85"/>
    <p:sldId id="558" r:id="rId86"/>
    <p:sldId id="642" r:id="rId87"/>
    <p:sldId id="588" r:id="rId88"/>
    <p:sldId id="590" r:id="rId89"/>
    <p:sldId id="593" r:id="rId90"/>
    <p:sldId id="591" r:id="rId91"/>
    <p:sldId id="639" r:id="rId92"/>
    <p:sldId id="640" r:id="rId93"/>
    <p:sldId id="635" r:id="rId94"/>
    <p:sldId id="649" r:id="rId95"/>
    <p:sldId id="663" r:id="rId96"/>
    <p:sldId id="660" r:id="rId97"/>
    <p:sldId id="673" r:id="rId98"/>
    <p:sldId id="658" r:id="rId99"/>
    <p:sldId id="676" r:id="rId100"/>
    <p:sldId id="674" r:id="rId101"/>
    <p:sldId id="675"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44D"/>
    <a:srgbClr val="EBF6F9"/>
    <a:srgbClr val="0033CC"/>
    <a:srgbClr val="97BAE5"/>
    <a:srgbClr val="BFE1EB"/>
    <a:srgbClr val="8362FA"/>
    <a:srgbClr val="6C45F9"/>
    <a:srgbClr val="601E58"/>
    <a:srgbClr val="4C1846"/>
    <a:srgbClr val="8166A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58" autoAdjust="0"/>
    <p:restoredTop sz="95127" autoAdjust="0"/>
  </p:normalViewPr>
  <p:slideViewPr>
    <p:cSldViewPr>
      <p:cViewPr varScale="1">
        <p:scale>
          <a:sx n="63" d="100"/>
          <a:sy n="63" d="100"/>
        </p:scale>
        <p:origin x="-1020" y="-68"/>
      </p:cViewPr>
      <p:guideLst>
        <p:guide orient="horz" pos="2160"/>
        <p:guide pos="2880"/>
      </p:guideLst>
    </p:cSldViewPr>
  </p:slideViewPr>
  <p:notesTextViewPr>
    <p:cViewPr>
      <p:scale>
        <a:sx n="75" d="100"/>
        <a:sy n="75" d="100"/>
      </p:scale>
      <p:origin x="0" y="0"/>
    </p:cViewPr>
  </p:notesTextViewPr>
  <p:sorterViewPr>
    <p:cViewPr>
      <p:scale>
        <a:sx n="66" d="100"/>
        <a:sy n="66" d="100"/>
      </p:scale>
      <p:origin x="0" y="1076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9E8F01-6D17-47B7-8819-80B050CD77B6}" type="datetimeFigureOut">
              <a:rPr lang="en-US" smtClean="0"/>
              <a:pPr/>
              <a:t>1/19/2022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73FCC8-5BA8-407F-9657-0939C1FBC35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07jF_EVink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cpvNH3jLuJ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quora.com/Where-did-French-Acadians-originally-come-fr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Battle_of_La_Rochelle" TargetMode="External"/><Relationship Id="rId7" Type="http://schemas.openxmlformats.org/officeDocument/2006/relationships/hyperlink" Target="https://en.wikipedia.org/wiki/Siege_of_Orl%C3%A9an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Joan_of_Arc" TargetMode="External"/><Relationship Id="rId5" Type="http://schemas.openxmlformats.org/officeDocument/2006/relationships/hyperlink" Target="https://en.wikipedia.org/wiki/Battle_of_Patay" TargetMode="External"/><Relationship Id="rId4" Type="http://schemas.openxmlformats.org/officeDocument/2006/relationships/hyperlink" Target="https://en.wikipedia.org/wiki/Battle_of_Agincour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Old_Norse_language"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n.wikipedia.org/wiki/Scandinavia" TargetMode="External"/><Relationship Id="rId5" Type="http://schemas.openxmlformats.org/officeDocument/2006/relationships/hyperlink" Target="https://en.wikipedia.org/wiki/Trade" TargetMode="External"/><Relationship Id="rId4" Type="http://schemas.openxmlformats.org/officeDocument/2006/relationships/hyperlink" Target="https://en.wikipedia.org/wiki/Raid_(military)"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ysteriesofcanada.com/newfoundland/beothuk/"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07jF_EVink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https://www.youtube.com/watch?v=07jF_EVink4</a:t>
            </a:r>
            <a:endParaRPr lang="en-US" dirty="0" smtClean="0"/>
          </a:p>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Poitou</a:t>
            </a:r>
            <a:r>
              <a:rPr lang="en-US" baseline="0" dirty="0" smtClean="0"/>
              <a:t> =  </a:t>
            </a:r>
            <a:r>
              <a:rPr lang="en-US" dirty="0" smtClean="0"/>
              <a:t>PWAAA-TOE     </a:t>
            </a:r>
            <a:r>
              <a:rPr lang="en-US" dirty="0" smtClean="0">
                <a:hlinkClick r:id="rId3"/>
              </a:rPr>
              <a:t>https://www.youtube.com/watch?v=cpvNH3jLuJA</a:t>
            </a:r>
            <a:endParaRPr lang="en-US" dirty="0" smtClean="0"/>
          </a:p>
          <a:p>
            <a:r>
              <a:rPr lang="en-US" dirty="0" smtClean="0">
                <a:hlinkClick r:id="rId4"/>
              </a:rPr>
              <a:t>https://www.quora.com/Where-did-French-Acadians-originally-come-from</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1152</a:t>
            </a:r>
            <a:r>
              <a:rPr lang="en-US" sz="1200" kern="1200" dirty="0" smtClean="0">
                <a:solidFill>
                  <a:schemeClr val="tx1"/>
                </a:solidFill>
                <a:latin typeface="+mn-lt"/>
                <a:ea typeface="+mn-ea"/>
                <a:cs typeface="+mn-cs"/>
              </a:rPr>
              <a:t>, Henry II of England married Eleanor of Aquitaine, last heir of the House of Poitiers.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this marriage,</a:t>
            </a:r>
            <a:r>
              <a:rPr lang="en-US" sz="1200" b="0" kern="1200" dirty="0" smtClean="0">
                <a:solidFill>
                  <a:schemeClr val="tx1"/>
                </a:solidFill>
                <a:latin typeface="+mn-lt"/>
                <a:ea typeface="+mn-ea"/>
                <a:cs typeface="+mn-cs"/>
              </a:rPr>
              <a:t> Poitou came under English control.  </a:t>
            </a:r>
            <a:r>
              <a:rPr lang="en-US" sz="1200" kern="1200" dirty="0" smtClean="0">
                <a:solidFill>
                  <a:schemeClr val="tx1"/>
                </a:solidFill>
                <a:latin typeface="+mn-lt"/>
                <a:ea typeface="+mn-ea"/>
                <a:cs typeface="+mn-cs"/>
              </a:rPr>
              <a:t>Consequently, Henry II  ruled over  an "empire“ --  with semi-independent states-  that covered nearly half of medieval France. </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3" tooltip="Battle of La Rochelle"/>
              </a:rPr>
              <a:t>Battle of La Rochelle</a:t>
            </a:r>
            <a:r>
              <a:rPr lang="en-US" sz="1200" b="0" i="0" u="none" strike="noStrike" kern="1200" dirty="0" smtClean="0">
                <a:solidFill>
                  <a:schemeClr val="tx1"/>
                </a:solidFill>
                <a:latin typeface="+mn-lt"/>
                <a:ea typeface="+mn-ea"/>
                <a:cs typeface="+mn-cs"/>
              </a:rPr>
              <a:t>  (NAVAL)</a:t>
            </a:r>
            <a:r>
              <a:rPr lang="en-US" sz="1200" b="0" i="0" kern="1200" dirty="0" smtClean="0">
                <a:solidFill>
                  <a:schemeClr val="tx1"/>
                </a:solidFill>
                <a:latin typeface="+mn-lt"/>
                <a:ea typeface="+mn-ea"/>
                <a:cs typeface="+mn-cs"/>
              </a:rPr>
              <a:t>,</a:t>
            </a:r>
            <a:r>
              <a:rPr lang="en-US" dirty="0" smtClean="0"/>
              <a:t/>
            </a:r>
            <a:br>
              <a:rPr lang="en-US" dirty="0" smtClean="0"/>
            </a:br>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4" tooltip="Battle of Agincourt"/>
              </a:rPr>
              <a:t>Battle of Agincourt</a:t>
            </a:r>
            <a:r>
              <a:rPr lang="en-US" sz="1200" b="0" i="0" u="none" strike="noStrike" kern="1200" dirty="0" smtClean="0">
                <a:solidFill>
                  <a:schemeClr val="tx1"/>
                </a:solidFill>
                <a:latin typeface="+mn-lt"/>
                <a:ea typeface="+mn-ea"/>
                <a:cs typeface="+mn-cs"/>
              </a:rPr>
              <a:t>  (Northern France)</a:t>
            </a:r>
            <a:r>
              <a:rPr lang="en-US" sz="1200" b="0" i="0" kern="1200" dirty="0" smtClean="0">
                <a:solidFill>
                  <a:schemeClr val="tx1"/>
                </a:solidFill>
                <a:latin typeface="+mn-lt"/>
                <a:ea typeface="+mn-ea"/>
                <a:cs typeface="+mn-cs"/>
              </a:rPr>
              <a:t>,</a:t>
            </a:r>
            <a:r>
              <a:rPr lang="en-US" dirty="0" smtClean="0"/>
              <a:t/>
            </a:r>
            <a:br>
              <a:rPr lang="en-US" dirty="0" smtClean="0"/>
            </a:br>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5" tooltip="Battle of Patay"/>
              </a:rPr>
              <a:t>Battle of </a:t>
            </a:r>
            <a:r>
              <a:rPr lang="en-US" sz="1200" b="0" i="0" u="none" strike="noStrike" kern="1200" dirty="0" err="1" smtClean="0">
                <a:solidFill>
                  <a:schemeClr val="tx1"/>
                </a:solidFill>
                <a:latin typeface="+mn-lt"/>
                <a:ea typeface="+mn-ea"/>
                <a:cs typeface="+mn-cs"/>
                <a:hlinkClick r:id="rId5" tooltip="Battle of Patay"/>
              </a:rPr>
              <a:t>Patay</a:t>
            </a:r>
            <a:r>
              <a:rPr lang="en-US" sz="1200" b="0" i="0" u="none" strike="noStrike" kern="1200" dirty="0" smtClean="0">
                <a:solidFill>
                  <a:schemeClr val="tx1"/>
                </a:solidFill>
                <a:latin typeface="+mn-lt"/>
                <a:ea typeface="+mn-ea"/>
                <a:cs typeface="+mn-cs"/>
              </a:rPr>
              <a:t> (north-central France)</a:t>
            </a:r>
            <a:r>
              <a:rPr lang="en-US" sz="1200" b="0" i="0" kern="1200" dirty="0" smtClean="0">
                <a:solidFill>
                  <a:schemeClr val="tx1"/>
                </a:solidFill>
                <a:latin typeface="+mn-lt"/>
                <a:ea typeface="+mn-ea"/>
                <a:cs typeface="+mn-cs"/>
              </a:rPr>
              <a:t>,</a:t>
            </a:r>
            <a:r>
              <a:rPr lang="en-US" dirty="0" smtClean="0"/>
              <a:t/>
            </a:r>
            <a:br>
              <a:rPr lang="en-US" dirty="0" smtClean="0"/>
            </a:br>
            <a:r>
              <a:rPr lang="en-US" sz="1200" b="0" i="0" u="none" strike="noStrike" kern="1200" dirty="0" smtClean="0">
                <a:solidFill>
                  <a:schemeClr val="tx1"/>
                </a:solidFill>
                <a:latin typeface="+mn-lt"/>
                <a:ea typeface="+mn-ea"/>
                <a:cs typeface="+mn-cs"/>
                <a:hlinkClick r:id="rId6" tooltip="Joan of Arc"/>
              </a:rPr>
              <a:t>Joan of Arc</a:t>
            </a:r>
            <a:r>
              <a:rPr lang="en-US" sz="1200" b="0" i="0" kern="1200" dirty="0" smtClean="0">
                <a:solidFill>
                  <a:schemeClr val="tx1"/>
                </a:solidFill>
                <a:latin typeface="+mn-lt"/>
                <a:ea typeface="+mn-ea"/>
                <a:cs typeface="+mn-cs"/>
              </a:rPr>
              <a:t> at the </a:t>
            </a:r>
            <a:r>
              <a:rPr lang="en-US" sz="1200" b="0" i="0" u="none" strike="noStrike" kern="1200" dirty="0" smtClean="0">
                <a:solidFill>
                  <a:schemeClr val="tx1"/>
                </a:solidFill>
                <a:latin typeface="+mn-lt"/>
                <a:ea typeface="+mn-ea"/>
                <a:cs typeface="+mn-cs"/>
                <a:hlinkClick r:id="rId7" tooltip="Siege of Orléans"/>
              </a:rPr>
              <a:t>Siege of </a:t>
            </a:r>
            <a:r>
              <a:rPr lang="en-US" sz="1200" b="0" i="0" u="none" strike="noStrike" kern="1200" dirty="0" err="1" smtClean="0">
                <a:solidFill>
                  <a:schemeClr val="tx1"/>
                </a:solidFill>
                <a:latin typeface="+mn-lt"/>
                <a:ea typeface="+mn-ea"/>
                <a:cs typeface="+mn-cs"/>
                <a:hlinkClick r:id="rId7" tooltip="Siege of Orléans"/>
              </a:rPr>
              <a:t>Orléans</a:t>
            </a:r>
            <a:r>
              <a:rPr lang="en-US" sz="1200" b="0" i="0" u="none" strike="noStrike" kern="1200" dirty="0" smtClean="0">
                <a:solidFill>
                  <a:schemeClr val="tx1"/>
                </a:solidFill>
                <a:latin typeface="+mn-lt"/>
                <a:ea typeface="+mn-ea"/>
                <a:cs typeface="+mn-cs"/>
              </a:rPr>
              <a:t> (north-central</a:t>
            </a:r>
            <a:r>
              <a:rPr lang="en-US" sz="1200" b="0" i="0" u="none" strike="noStrike" kern="1200" baseline="0" dirty="0" smtClean="0">
                <a:solidFill>
                  <a:schemeClr val="tx1"/>
                </a:solidFill>
                <a:latin typeface="+mn-lt"/>
                <a:ea typeface="+mn-ea"/>
                <a:cs typeface="+mn-cs"/>
              </a:rPr>
              <a:t> France)</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1453:</a:t>
            </a:r>
            <a:r>
              <a:rPr lang="en-US" baseline="0" dirty="0" smtClean="0"/>
              <a:t> end of Middle Ages – Ottoman Empire captures Constantinople and Byzantine Empire ends</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Nantes =</a:t>
            </a:r>
            <a:r>
              <a:rPr lang="en-US" baseline="0" dirty="0" smtClean="0"/>
              <a:t>  </a:t>
            </a:r>
            <a:r>
              <a:rPr lang="en-US" dirty="0" err="1" smtClean="0"/>
              <a:t>Naan</a:t>
            </a:r>
            <a:r>
              <a:rPr lang="en-US" dirty="0" smtClean="0"/>
              <a:t>-t</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42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Pierre </a:t>
            </a:r>
            <a:r>
              <a:rPr lang="en-US" dirty="0" err="1" smtClean="0"/>
              <a:t>Dugua</a:t>
            </a:r>
            <a:r>
              <a:rPr lang="en-US" baseline="0" dirty="0" smtClean="0"/>
              <a:t> = Doo-yah  or Due-</a:t>
            </a:r>
            <a:r>
              <a:rPr lang="en-US" baseline="0" dirty="0" err="1" smtClean="0"/>
              <a:t>ga</a:t>
            </a:r>
            <a:r>
              <a:rPr lang="en-US" baseline="0" dirty="0" smtClean="0"/>
              <a:t>  </a:t>
            </a:r>
            <a:r>
              <a:rPr lang="en-US" baseline="0" dirty="0" err="1" smtClean="0"/>
              <a:t>Royan</a:t>
            </a:r>
            <a:r>
              <a:rPr lang="en-US" baseline="0" dirty="0" smtClean="0"/>
              <a:t> = ROY-on</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49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Meriwether</a:t>
            </a:r>
            <a:r>
              <a:rPr lang="en-US" baseline="0" dirty="0" smtClean="0"/>
              <a:t> Lewis &amp; William Clark</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Beothuk</a:t>
            </a:r>
            <a:r>
              <a:rPr lang="en-US" baseline="0" dirty="0" smtClean="0"/>
              <a:t> = BAY-ah-</a:t>
            </a:r>
            <a:r>
              <a:rPr lang="en-US" baseline="0" dirty="0" err="1" smtClean="0"/>
              <a:t>thuk</a:t>
            </a:r>
            <a:r>
              <a:rPr lang="en-US" baseline="0" dirty="0" smtClean="0"/>
              <a:t>   </a:t>
            </a:r>
            <a:r>
              <a:rPr lang="en-US" baseline="0" dirty="0" err="1" smtClean="0"/>
              <a:t>Mi’kmaq</a:t>
            </a:r>
            <a:r>
              <a:rPr lang="en-US" baseline="0" dirty="0" smtClean="0"/>
              <a:t> = </a:t>
            </a:r>
            <a:r>
              <a:rPr lang="en-US" baseline="0" dirty="0" err="1" smtClean="0"/>
              <a:t>mick-mack</a:t>
            </a:r>
            <a:r>
              <a:rPr lang="en-US" baseline="0" dirty="0" smtClean="0"/>
              <a:t>   Maliseet = mal-ah-SEAT</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VIKINGS: </a:t>
            </a:r>
            <a:r>
              <a:rPr lang="en-US" sz="1200" b="0" i="0" kern="1200" dirty="0" smtClean="0">
                <a:solidFill>
                  <a:schemeClr val="tx1"/>
                </a:solidFill>
                <a:latin typeface="+mn-lt"/>
                <a:ea typeface="+mn-ea"/>
                <a:cs typeface="+mn-cs"/>
              </a:rPr>
              <a:t>speaking the </a:t>
            </a:r>
            <a:r>
              <a:rPr lang="en-US" sz="1200" b="0" i="0" u="none" strike="noStrike" kern="1200" dirty="0" smtClean="0">
                <a:solidFill>
                  <a:schemeClr val="tx1"/>
                </a:solidFill>
                <a:latin typeface="+mn-lt"/>
                <a:ea typeface="+mn-ea"/>
                <a:cs typeface="+mn-cs"/>
                <a:hlinkClick r:id="rId3" tooltip="Old Norse language"/>
              </a:rPr>
              <a:t>Old Norse language</a:t>
            </a:r>
            <a:r>
              <a:rPr lang="en-US" sz="1200" b="0" i="0" kern="1200" dirty="0" smtClean="0">
                <a:solidFill>
                  <a:schemeClr val="tx1"/>
                </a:solidFill>
                <a:latin typeface="+mn-lt"/>
                <a:ea typeface="+mn-ea"/>
                <a:cs typeface="+mn-cs"/>
              </a:rPr>
              <a:t>, people who </a:t>
            </a:r>
            <a:r>
              <a:rPr lang="en-US" sz="1200" b="0" i="0" u="none" strike="noStrike" kern="1200" dirty="0" smtClean="0">
                <a:solidFill>
                  <a:schemeClr val="tx1"/>
                </a:solidFill>
                <a:latin typeface="+mn-lt"/>
                <a:ea typeface="+mn-ea"/>
                <a:cs typeface="+mn-cs"/>
                <a:hlinkClick r:id="rId4" tooltip="Raid (military)"/>
              </a:rPr>
              <a:t>raided</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5" tooltip="Trade"/>
              </a:rPr>
              <a:t>traded</a:t>
            </a:r>
            <a:r>
              <a:rPr lang="en-US" sz="1200" b="0" i="0" kern="1200" dirty="0" smtClean="0">
                <a:solidFill>
                  <a:schemeClr val="tx1"/>
                </a:solidFill>
                <a:latin typeface="+mn-lt"/>
                <a:ea typeface="+mn-ea"/>
                <a:cs typeface="+mn-cs"/>
              </a:rPr>
              <a:t> from their </a:t>
            </a:r>
            <a:r>
              <a:rPr lang="en-US" sz="1200" b="0" i="0" u="none" strike="noStrike" kern="1200" dirty="0" smtClean="0">
                <a:solidFill>
                  <a:schemeClr val="tx1"/>
                </a:solidFill>
                <a:latin typeface="+mn-lt"/>
                <a:ea typeface="+mn-ea"/>
                <a:cs typeface="+mn-cs"/>
                <a:hlinkClick r:id="rId6" tooltip="Scandinavia"/>
              </a:rPr>
              <a:t>Scandinavian</a:t>
            </a:r>
            <a:r>
              <a:rPr lang="en-US" sz="1200" b="0" i="0" kern="1200" dirty="0" smtClean="0">
                <a:solidFill>
                  <a:schemeClr val="tx1"/>
                </a:solidFill>
                <a:latin typeface="+mn-lt"/>
                <a:ea typeface="+mn-ea"/>
                <a:cs typeface="+mn-cs"/>
              </a:rPr>
              <a:t> homelands across wide areas of northern, central and eastern Europe, during the late 8th to late 11th centuries.</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61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https://www.mysteriesofcanada.com/newfoundland/beothuk/</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62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Giovanni</a:t>
            </a:r>
            <a:r>
              <a:rPr lang="en-US" baseline="0" dirty="0" smtClean="0"/>
              <a:t> </a:t>
            </a:r>
            <a:r>
              <a:rPr lang="en-US" baseline="0" dirty="0" err="1" smtClean="0"/>
              <a:t>Caboto</a:t>
            </a:r>
            <a:r>
              <a:rPr lang="en-US" baseline="0" dirty="0" smtClean="0"/>
              <a:t> = </a:t>
            </a:r>
            <a:r>
              <a:rPr lang="en-US" dirty="0" smtClean="0"/>
              <a:t>Geo-van-</a:t>
            </a:r>
            <a:r>
              <a:rPr lang="en-US" dirty="0" err="1" smtClean="0"/>
              <a:t>ee</a:t>
            </a:r>
            <a:r>
              <a:rPr lang="en-US" baseline="0" dirty="0" smtClean="0"/>
              <a:t> cab-oh-toe</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65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John Cabot is known today as </a:t>
            </a:r>
            <a:r>
              <a:rPr lang="en-US" sz="1200" b="1" i="0" kern="1200" dirty="0" smtClean="0">
                <a:solidFill>
                  <a:schemeClr val="tx1"/>
                </a:solidFill>
                <a:latin typeface="+mn-lt"/>
                <a:ea typeface="+mn-ea"/>
                <a:cs typeface="+mn-cs"/>
              </a:rPr>
              <a:t>Giovanni </a:t>
            </a:r>
            <a:r>
              <a:rPr lang="en-US" sz="1200" b="1" i="0" kern="1200" dirty="0" err="1" smtClean="0">
                <a:solidFill>
                  <a:schemeClr val="tx1"/>
                </a:solidFill>
                <a:latin typeface="+mn-lt"/>
                <a:ea typeface="+mn-ea"/>
                <a:cs typeface="+mn-cs"/>
              </a:rPr>
              <a:t>Caboto</a:t>
            </a:r>
            <a:r>
              <a:rPr lang="en-US" sz="1200" b="0" i="0" kern="1200" dirty="0" smtClean="0">
                <a:solidFill>
                  <a:schemeClr val="tx1"/>
                </a:solidFill>
                <a:latin typeface="+mn-lt"/>
                <a:ea typeface="+mn-ea"/>
                <a:cs typeface="+mn-cs"/>
              </a:rPr>
              <a:t> in Italian</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67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Giovanni </a:t>
            </a:r>
            <a:r>
              <a:rPr lang="en-US" sz="1200" b="0" i="0" kern="1200" dirty="0" err="1" smtClean="0">
                <a:solidFill>
                  <a:schemeClr val="tx1"/>
                </a:solidFill>
                <a:latin typeface="+mn-lt"/>
                <a:ea typeface="+mn-ea"/>
                <a:cs typeface="+mn-cs"/>
              </a:rPr>
              <a:t>da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Verrazzano</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573FCC8-5BA8-407F-9657-0939C1FBC350}" type="slidenum">
              <a:rPr lang="en-US" smtClean="0"/>
              <a:pPr/>
              <a:t>68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573FCC8-5BA8-407F-9657-0939C1FBC350}" type="slidenum">
              <a:rPr lang="en-US" smtClean="0"/>
              <a:pPr/>
              <a:t>69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dome-shaped hut or tent made by fastening mats, skins, or bark over a framework of poles (as used formerly by some North American Indian people</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83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Membertou</a:t>
            </a:r>
            <a:r>
              <a:rPr lang="en-US" dirty="0" smtClean="0"/>
              <a:t> =</a:t>
            </a:r>
            <a:r>
              <a:rPr lang="en-US" baseline="0" dirty="0" smtClean="0"/>
              <a:t>  member-too</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91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Susan Shelby Magoffin</a:t>
            </a:r>
            <a:endParaRPr lang="en-US" dirty="0"/>
          </a:p>
        </p:txBody>
      </p:sp>
      <p:sp>
        <p:nvSpPr>
          <p:cNvPr id="4" name="Slide Number Placeholder 3"/>
          <p:cNvSpPr>
            <a:spLocks noGrp="1"/>
          </p:cNvSpPr>
          <p:nvPr>
            <p:ph type="sldNum" sz="quarter" idx="10"/>
          </p:nvPr>
        </p:nvSpPr>
        <p:spPr/>
        <p:txBody>
          <a:bodyPr/>
          <a:lstStyle/>
          <a:p>
            <a:fld id="{D54449B4-2648-4902-B7B4-19F4C90B6D07}"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Henri</a:t>
            </a:r>
            <a:r>
              <a:rPr lang="en-US" baseline="0" dirty="0" smtClean="0"/>
              <a:t> </a:t>
            </a:r>
            <a:r>
              <a:rPr lang="en-US" baseline="0" dirty="0" err="1" smtClean="0"/>
              <a:t>Membertou</a:t>
            </a:r>
            <a:r>
              <a:rPr lang="en-US" baseline="0" dirty="0" smtClean="0"/>
              <a:t>, Pierre </a:t>
            </a:r>
            <a:r>
              <a:rPr lang="en-US" baseline="0" dirty="0" err="1" smtClean="0"/>
              <a:t>Dugua</a:t>
            </a:r>
            <a:r>
              <a:rPr lang="en-US" baseline="0" dirty="0" smtClean="0"/>
              <a:t> de </a:t>
            </a:r>
            <a:r>
              <a:rPr lang="en-US" baseline="0" dirty="0" err="1" smtClean="0"/>
              <a:t>Monts</a:t>
            </a:r>
            <a:r>
              <a:rPr lang="en-US" baseline="0" dirty="0" smtClean="0"/>
              <a:t>, Samuel de Champlain, Governor Charles Lawrence, </a:t>
            </a:r>
            <a:r>
              <a:rPr lang="en-US" baseline="0" dirty="0" err="1" smtClean="0"/>
              <a:t>Beausoliel</a:t>
            </a:r>
            <a:r>
              <a:rPr lang="en-US" baseline="0" dirty="0" smtClean="0"/>
              <a:t> Broussard</a:t>
            </a:r>
          </a:p>
          <a:p>
            <a:r>
              <a:rPr lang="en-US" baseline="0" dirty="0" smtClean="0"/>
              <a:t>ON-</a:t>
            </a:r>
            <a:r>
              <a:rPr lang="en-US" baseline="0" dirty="0" err="1" smtClean="0"/>
              <a:t>Ree</a:t>
            </a:r>
            <a:r>
              <a:rPr lang="en-US" baseline="0" dirty="0" smtClean="0"/>
              <a:t> </a:t>
            </a:r>
            <a:r>
              <a:rPr lang="en-US" baseline="0" dirty="0" err="1" smtClean="0"/>
              <a:t>Mem</a:t>
            </a:r>
            <a:r>
              <a:rPr lang="en-US" baseline="0" dirty="0" smtClean="0"/>
              <a:t>-bear-too,  Pee-air Du-</a:t>
            </a:r>
            <a:r>
              <a:rPr lang="en-US" baseline="0" dirty="0" err="1" smtClean="0"/>
              <a:t>gah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96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Cherokee</a:t>
            </a:r>
            <a:r>
              <a:rPr lang="en-US" baseline="0" dirty="0" smtClean="0"/>
              <a:t> -- </a:t>
            </a:r>
            <a:r>
              <a:rPr lang="en-US" dirty="0" smtClean="0"/>
              <a:t>Sequoyah </a:t>
            </a:r>
          </a:p>
          <a:p>
            <a:r>
              <a:rPr lang="en-US" dirty="0" smtClean="0"/>
              <a:t>https://commons.wikimedia.org/wiki/File:United_States_1834-1836-03.png</a:t>
            </a:r>
            <a:endParaRPr lang="en-US" dirty="0"/>
          </a:p>
        </p:txBody>
      </p:sp>
      <p:sp>
        <p:nvSpPr>
          <p:cNvPr id="4" name="Slide Number Placeholder 3"/>
          <p:cNvSpPr>
            <a:spLocks noGrp="1"/>
          </p:cNvSpPr>
          <p:nvPr>
            <p:ph type="sldNum" sz="quarter" idx="10"/>
          </p:nvPr>
        </p:nvSpPr>
        <p:spPr/>
        <p:txBody>
          <a:bodyPr/>
          <a:lstStyle/>
          <a:p>
            <a:fld id="{D54449B4-2648-4902-B7B4-19F4C90B6D07}"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Ezra</a:t>
            </a:r>
            <a:r>
              <a:rPr lang="en-US" baseline="0" dirty="0" smtClean="0"/>
              <a:t> Meeker – Meeker Markers</a:t>
            </a:r>
            <a:endParaRPr lang="en-US" dirty="0" smtClean="0"/>
          </a:p>
          <a:p>
            <a:r>
              <a:rPr lang="en-US" dirty="0" smtClean="0"/>
              <a:t>https://commons.wikimedia.org/wiki/File:United_States_1837-03-1838.png</a:t>
            </a:r>
            <a:endParaRPr lang="en-US" dirty="0"/>
          </a:p>
        </p:txBody>
      </p:sp>
      <p:sp>
        <p:nvSpPr>
          <p:cNvPr id="4" name="Slide Number Placeholder 3"/>
          <p:cNvSpPr>
            <a:spLocks noGrp="1"/>
          </p:cNvSpPr>
          <p:nvPr>
            <p:ph type="sldNum" sz="quarter" idx="10"/>
          </p:nvPr>
        </p:nvSpPr>
        <p:spPr/>
        <p:txBody>
          <a:bodyPr/>
          <a:lstStyle/>
          <a:p>
            <a:fld id="{D54449B4-2648-4902-B7B4-19F4C90B6D0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Mormon -- Brigham</a:t>
            </a:r>
            <a:r>
              <a:rPr lang="en-US" baseline="0" dirty="0" smtClean="0"/>
              <a:t> Young </a:t>
            </a:r>
          </a:p>
          <a:p>
            <a:r>
              <a:rPr lang="en-US" dirty="0" smtClean="0"/>
              <a:t>https://commons.wikimedia.org/wiki/File:United_States_1846-12-1848-02.png</a:t>
            </a:r>
            <a:endParaRPr lang="en-US" dirty="0"/>
          </a:p>
        </p:txBody>
      </p:sp>
      <p:sp>
        <p:nvSpPr>
          <p:cNvPr id="4" name="Slide Number Placeholder 3"/>
          <p:cNvSpPr>
            <a:spLocks noGrp="1"/>
          </p:cNvSpPr>
          <p:nvPr>
            <p:ph type="sldNum" sz="quarter" idx="10"/>
          </p:nvPr>
        </p:nvSpPr>
        <p:spPr/>
        <p:txBody>
          <a:bodyPr/>
          <a:lstStyle/>
          <a:p>
            <a:fld id="{D54449B4-2648-4902-B7B4-19F4C90B6D0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Gold Rush -- John Sutter</a:t>
            </a:r>
            <a:r>
              <a:rPr lang="en-US" baseline="0" dirty="0" smtClean="0"/>
              <a:t> </a:t>
            </a:r>
          </a:p>
          <a:p>
            <a:r>
              <a:rPr lang="en-US" dirty="0" smtClean="0"/>
              <a:t>https://commons.wikimedia.org/wiki/File:United_States_1849-1850.png</a:t>
            </a:r>
            <a:endParaRPr lang="en-US" dirty="0"/>
          </a:p>
        </p:txBody>
      </p:sp>
      <p:sp>
        <p:nvSpPr>
          <p:cNvPr id="4" name="Slide Number Placeholder 3"/>
          <p:cNvSpPr>
            <a:spLocks noGrp="1"/>
          </p:cNvSpPr>
          <p:nvPr>
            <p:ph type="sldNum" sz="quarter" idx="10"/>
          </p:nvPr>
        </p:nvSpPr>
        <p:spPr/>
        <p:txBody>
          <a:bodyPr/>
          <a:lstStyle/>
          <a:p>
            <a:fld id="{D54449B4-2648-4902-B7B4-19F4C90B6D0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John Sutter-Brigham</a:t>
            </a:r>
            <a:r>
              <a:rPr lang="en-US" baseline="0" dirty="0" smtClean="0"/>
              <a:t> Young-Ezra Meeker-Sequoia-Susan Shelby </a:t>
            </a:r>
            <a:r>
              <a:rPr lang="en-US" baseline="0" dirty="0" err="1" smtClean="0"/>
              <a:t>Mcoffin-Merriwether</a:t>
            </a:r>
            <a:r>
              <a:rPr lang="en-US" baseline="0" dirty="0" smtClean="0"/>
              <a:t> </a:t>
            </a:r>
            <a:r>
              <a:rPr lang="en-US" baseline="0" dirty="0" err="1" smtClean="0"/>
              <a:t>Lewis,William</a:t>
            </a:r>
            <a:r>
              <a:rPr lang="en-US" baseline="0" dirty="0" smtClean="0"/>
              <a:t> Clark</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https://www.youtube.com/watch?v=07jF_EVink4</a:t>
            </a:r>
            <a:endParaRPr lang="en-US" dirty="0" smtClean="0"/>
          </a:p>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1800"/>
            </a:lvl1pPr>
          </a:lstStyle>
          <a:p>
            <a:pPr>
              <a:defRPr/>
            </a:pPr>
            <a:fld id="{6D98560A-1953-4F77-869E-5D1EE0598C4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852E7B-79A6-4E5A-BDB1-15EA69A40239}" type="datetimeFigureOut">
              <a:rPr lang="en-US" smtClean="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F2CF71-A446-4A1D-92BE-71F907FCBDA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52E7B-79A6-4E5A-BDB1-15EA69A40239}" type="datetimeFigureOut">
              <a:rPr lang="en-US" smtClean="0"/>
              <a:pPr/>
              <a:t>1/19/2022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2CF71-A446-4A1D-92BE-71F907FCBDA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file:///E:\2022-winter%20-Sage-Nova%20-%20Cajuns\Class%201-The%20Warning.mp3" TargetMode="Externa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8" Type="http://schemas.openxmlformats.org/officeDocument/2006/relationships/hyperlink" Target="https://www.ancient.eu/Vinland/" TargetMode="External"/><Relationship Id="rId3" Type="http://schemas.openxmlformats.org/officeDocument/2006/relationships/hyperlink" Target="https://www.aadnc-aandc.gc.ca/eng/1100100019246/1100100019247" TargetMode="External"/><Relationship Id="rId7" Type="http://schemas.openxmlformats.org/officeDocument/2006/relationships/hyperlink" Target="https://www.thecanadianencyclopedia.ca/en/article/micmac-mikmaq" TargetMode="External"/><Relationship Id="rId2" Type="http://schemas.openxmlformats.org/officeDocument/2006/relationships/hyperlink" Target="https://en.wikipedia.org/wiki/French_Wars_of_Religion" TargetMode="External"/><Relationship Id="rId1" Type="http://schemas.openxmlformats.org/officeDocument/2006/relationships/slideLayout" Target="../slideLayouts/slideLayout1.xml"/><Relationship Id="rId6" Type="http://schemas.openxmlformats.org/officeDocument/2006/relationships/hyperlink" Target="https://novascotia.ca/abor/aboriginal-people/community-info/" TargetMode="External"/><Relationship Id="rId5" Type="http://schemas.openxmlformats.org/officeDocument/2006/relationships/hyperlink" Target="https://www.thecanadianencyclopedia.ca/en/article/aboriginal-people-eastern-woodlands" TargetMode="External"/><Relationship Id="rId4" Type="http://schemas.openxmlformats.org/officeDocument/2006/relationships/hyperlink" Target="https://www.historymuseum.ca/cmc/exhibitions/aborig/fp/fpz3c01e.html" TargetMode="External"/><Relationship Id="rId9" Type="http://schemas.openxmlformats.org/officeDocument/2006/relationships/hyperlink" Target="https://www.cbc.ca/acadian/feature_acadian_origin.html" TargetMode="External"/></Relationships>
</file>

<file path=ppt/slides/_rels/slide101.xml.rels><?xml version="1.0" encoding="UTF-8" standalone="yes"?>
<Relationships xmlns="http://schemas.openxmlformats.org/package/2006/relationships"><Relationship Id="rId2" Type="http://schemas.openxmlformats.org/officeDocument/2006/relationships/hyperlink" Target="https://poets.org/poem/evangeline-tale-acadi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s://www.quora.com/Where-did-French-Acadians-originally-come-from"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everyculture.com/multi/A-Br/Acadians.htm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www.acadian-cajun.com/colorig.ht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en.wikipedia.org/wiki/France_in_the_Middle_Ages"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en.wikipedia.org/wiki/Feudalism"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hyperlink" Target="https://www.history.com/topics/middle-ages/charlemagne" TargetMode="External"/><Relationship Id="rId2" Type="http://schemas.openxmlformats.org/officeDocument/2006/relationships/hyperlink" Target="https://about-france.com/religion.ht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hyperlink" Target="http://inquestiatimes.blogspot.com/2013/04/acadian-prehistory-medieval-religion.html" TargetMode="Externa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hyperlink" Target="https://en.wikipedia.org/wiki/Angevin_Empire"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hyperlink" Target="http://inquestiatimes.blogspot.com/2013/04/acadian-prehistory-medieval-religion.html"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hyperlink" Target="https://en.wikipedia.org/wiki/Hundred_Years'_War"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en.wikipedia.org/wiki/Religion_in_France"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6.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hyperlink" Target="https://en.wikipedia.org/wiki/French_Wars_of_Religion"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en.wikipedia.org/wiki/Huguenots"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en.wikipedia.org/wiki/Religion_in_France"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en.wikipedia.org/wiki/French_Renaissance"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biographi.ca/en/bio/du_gua_de_monts_pierre_1E.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www.thecanadianencyclopedia.ca/en/article/pierre-du-gua-de-mont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Pierre_Dugua,_Sieur_de_Mons"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Debert_Palaeo-Indian_Site" TargetMode="External"/><Relationship Id="rId2" Type="http://schemas.openxmlformats.org/officeDocument/2006/relationships/hyperlink" Target="http://www.mikmaweydebert.ca/home/ancestors-live-here/debert/understanding-and-protecting-the-sites/"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6.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hyperlink" Target="http://nationalhumanitiescenter.org/pds/amerbegin/contact/text4/norse.pdf" TargetMode="External"/><Relationship Id="rId2" Type="http://schemas.openxmlformats.org/officeDocument/2006/relationships/hyperlink" Target="https://www.thecanadianencyclopedia.ca/en/article/beothuk"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www.heritage.nf.ca/articles/aboriginal/beothuk.php"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John_Cabot" TargetMode="External"/><Relationship Id="rId2" Type="http://schemas.openxmlformats.org/officeDocument/2006/relationships/hyperlink" Target="https://canadianhistoryworkshop.wordpress.com/indigenous-people-encounter-europeans/mikmaq/" TargetMode="External"/><Relationship Id="rId1" Type="http://schemas.openxmlformats.org/officeDocument/2006/relationships/slideLayout" Target="../slideLayouts/slideLayout7.xml"/><Relationship Id="rId4" Type="http://schemas.openxmlformats.org/officeDocument/2006/relationships/hyperlink" Target="http://www.bbc.co.uk/bristol/content/articles/2006/12/06/cabot_feature.s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Arcadia_(utopia)" TargetMode="External"/><Relationship Id="rId2" Type="http://schemas.openxmlformats.org/officeDocument/2006/relationships/hyperlink" Target="https://www.thecanadianencyclopedia.ca/en/article/history-of-acadia" TargetMode="External"/><Relationship Id="rId1" Type="http://schemas.openxmlformats.org/officeDocument/2006/relationships/slideLayout" Target="../slideLayouts/slideLayout7.xml"/><Relationship Id="rId5" Type="http://schemas.openxmlformats.org/officeDocument/2006/relationships/hyperlink" Target="https://www.utpjournals.press/doi/abs/10.3138/9616-83R9-8772-1G2J" TargetMode="External"/><Relationship Id="rId4" Type="http://schemas.openxmlformats.org/officeDocument/2006/relationships/hyperlink" Target="https://en.wikipedia.org/wiki/Giovanni_da_Verrazzano"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2" Type="http://schemas.openxmlformats.org/officeDocument/2006/relationships/hyperlink" Target="https://www.britannica.com/biography/Jacques-Cartier"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s://en.wikipedia.org/wiki/Jacques_Cartier"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s://en.wikipedia.org/wiki/Jacques_Carti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jpeg"/><Relationship Id="rId7" Type="http://schemas.openxmlformats.org/officeDocument/2006/relationships/image" Target="../media/image93.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hyperlink" Target="https://en.wikipedia.org/wiki/St._Lawrence_Iroquoians"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hyperlink" Target="https://hosted.learnquebec.ca/societies/societies/mikmaq-around-1980/the-mikmaq-gaspes-first-settlers/" TargetMode="Externa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hyperlink" Target="https://novascotia.ca/museum/mikmaq/default.asp?section=thumb&amp;page=17&amp;region=&amp;period=" TargetMode="External"/><Relationship Id="rId5" Type="http://schemas.openxmlformats.org/officeDocument/2006/relationships/hyperlink" Target="https://www.heritage.nf.ca/articles/aboriginal/mikmaq-history.php" TargetMode="Externa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quora.com/Where-did-French-Acadians-originally-come-from"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2" Type="http://schemas.openxmlformats.org/officeDocument/2006/relationships/hyperlink" Target="http://www.mikmaweydebert.ca/home/ancestors-live-here/debert/an-ice-age-world/"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en.wikipedia.org/wiki/Mi%EA%9E%8Ckmaq"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www.heritage.nf.ca/articles/aboriginal/mikmaq-history.php" TargetMode="External"/><Relationship Id="rId2" Type="http://schemas.openxmlformats.org/officeDocument/2006/relationships/hyperlink" Target="https://archives.novascotia.ca/genealogy/mikmaq"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hyperlink" Target="http://www.mikmaweydebert.ca/home/wp-content/uploads/2015/06/Mikmawel_Tan_Telikinamuemk_Final_Online.pdf"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en.wikipedia.org/wiki/Timeline_of_First_Nations_history" TargetMode="Externa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2" Type="http://schemas.openxmlformats.org/officeDocument/2006/relationships/hyperlink" Target="http://www.dickshovel.com/mic.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21.jpe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2.jpeg"/></Relationships>
</file>

<file path=ppt/slides/_rels/slide90.xml.rels><?xml version="1.0" encoding="UTF-8" standalone="yes"?>
<Relationships xmlns="http://schemas.openxmlformats.org/package/2006/relationships"><Relationship Id="rId2" Type="http://schemas.openxmlformats.org/officeDocument/2006/relationships/hyperlink" Target="https://en.wikipedia.org/wiki/Timeline_of_First_Nations_history"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66.png"/><Relationship Id="rId7"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hyperlink" Target="https://en.wikipedia.org/wiki/Henri_Membertou"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09.png"/><Relationship Id="rId7" Type="http://schemas.openxmlformats.org/officeDocument/2006/relationships/image" Target="../media/image82.jpeg"/><Relationship Id="rId12"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103.png"/><Relationship Id="rId5" Type="http://schemas.openxmlformats.org/officeDocument/2006/relationships/image" Target="../media/image46.png"/><Relationship Id="rId10"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90.jpeg"/></Relationships>
</file>

<file path=ppt/slides/_rels/slide9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6.png"/><Relationship Id="rId7"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8" Type="http://schemas.openxmlformats.org/officeDocument/2006/relationships/hyperlink" Target="http://www.en.wikipedia.org/wiki/Huguenots" TargetMode="External"/><Relationship Id="rId13" Type="http://schemas.openxmlformats.org/officeDocument/2006/relationships/hyperlink" Target="http://www.en.wikipedia.org/wiki/Pierre_Dugua,_Sieur_de_Mons" TargetMode="External"/><Relationship Id="rId18" Type="http://schemas.openxmlformats.org/officeDocument/2006/relationships/hyperlink" Target="http://www.heritage.nf.ca/articles/aboriginal/beothuk.php" TargetMode="External"/><Relationship Id="rId26" Type="http://schemas.openxmlformats.org/officeDocument/2006/relationships/hyperlink" Target="http://www.n.wikipedia.org/wiki/Timeline_of_First_Nations_history" TargetMode="External"/><Relationship Id="rId39" Type="http://schemas.openxmlformats.org/officeDocument/2006/relationships/image" Target="../media/image121.png"/><Relationship Id="rId3" Type="http://schemas.openxmlformats.org/officeDocument/2006/relationships/image" Target="../media/image120.jpeg"/><Relationship Id="rId21" Type="http://schemas.openxmlformats.org/officeDocument/2006/relationships/hyperlink" Target="http://www.hosted.learnquebec.ca/societies/societies/mikmaq-around-1980/the-mikmaq-gaspes-first-settlers/" TargetMode="External"/><Relationship Id="rId34" Type="http://schemas.openxmlformats.org/officeDocument/2006/relationships/hyperlink" Target="http://www.thecanadianencyclopedia.ca/en/article/history-of-acadia" TargetMode="External"/><Relationship Id="rId7" Type="http://schemas.openxmlformats.org/officeDocument/2006/relationships/hyperlink" Target="mailto:Perrin@plddo.com" TargetMode="External"/><Relationship Id="rId12" Type="http://schemas.openxmlformats.org/officeDocument/2006/relationships/hyperlink" Target="http://www.en.wikipedia.org/wiki/Mi%EA%9E%8Ckmaq" TargetMode="External"/><Relationship Id="rId17" Type="http://schemas.openxmlformats.org/officeDocument/2006/relationships/hyperlink" Target="http://www.everyculture.com/multi/A-Br/Acadians.html" TargetMode="External"/><Relationship Id="rId25" Type="http://schemas.openxmlformats.org/officeDocument/2006/relationships/hyperlink" Target="http://www.mikmaweydebert.ca/home/wp-content/uploads/2015/06/Mikmawel_Tan_Telikinamuemk_Final_Online.pdf" TargetMode="External"/><Relationship Id="rId33" Type="http://schemas.openxmlformats.org/officeDocument/2006/relationships/hyperlink" Target="http://www.thecanadianencyclopedia.ca/en/article/beothuk" TargetMode="External"/><Relationship Id="rId38" Type="http://schemas.openxmlformats.org/officeDocument/2006/relationships/hyperlink" Target="http://www.youtube.com/watch?v=cpvNH3jLuJA" TargetMode="External"/><Relationship Id="rId2" Type="http://schemas.openxmlformats.org/officeDocument/2006/relationships/slideLayout" Target="../slideLayouts/slideLayout7.xml"/><Relationship Id="rId16" Type="http://schemas.openxmlformats.org/officeDocument/2006/relationships/hyperlink" Target="http://www.en.wikipedia.org/wiki/Timeline_of_First_Nations_history" TargetMode="External"/><Relationship Id="rId20" Type="http://schemas.openxmlformats.org/officeDocument/2006/relationships/hyperlink" Target="http://www.historymuseum.ca/cmc/exhibitions/aborig/fp/fpz3c01e.html" TargetMode="External"/><Relationship Id="rId29" Type="http://schemas.openxmlformats.org/officeDocument/2006/relationships/hyperlink" Target="http://www.novascotia.ca/museum/mikmaq/default.asp?section=thumb&amp;page=17&amp;region=&amp;period=" TargetMode="External"/><Relationship Id="rId1" Type="http://schemas.openxmlformats.org/officeDocument/2006/relationships/audio" Target="file:///E:\2022-winter%20-Sage-Nova%20-%20Cajuns\Class%201-The%20Warning.mp3" TargetMode="External"/><Relationship Id="rId6" Type="http://schemas.openxmlformats.org/officeDocument/2006/relationships/hyperlink" Target="http://www.dancecajun.com/" TargetMode="External"/><Relationship Id="rId11" Type="http://schemas.openxmlformats.org/officeDocument/2006/relationships/hyperlink" Target="https://en.wikipedia.org/wiki/Hundred_Years'_War" TargetMode="External"/><Relationship Id="rId24" Type="http://schemas.openxmlformats.org/officeDocument/2006/relationships/hyperlink" Target="http://www.mikmaweydebert.ca/home/ancestors-live-here/debert/understanding-and-protecting-the-sites/" TargetMode="External"/><Relationship Id="rId32" Type="http://schemas.openxmlformats.org/officeDocument/2006/relationships/hyperlink" Target="http://www.thecanadianencyclopedia.ca/en/article/aboriginal-people-eastern-woodlands" TargetMode="External"/><Relationship Id="rId37" Type="http://schemas.openxmlformats.org/officeDocument/2006/relationships/hyperlink" Target="http://www.utpjournals.press/doi/abs/10.3138/9616-83R9-8772-1G2J" TargetMode="External"/><Relationship Id="rId5" Type="http://schemas.openxmlformats.org/officeDocument/2006/relationships/hyperlink" Target="mailto:jodie_bacque@nps.gov" TargetMode="External"/><Relationship Id="rId15" Type="http://schemas.openxmlformats.org/officeDocument/2006/relationships/hyperlink" Target="http://www.en.wikipedia.org/wiki/St._Lawrence_Iroquoians" TargetMode="External"/><Relationship Id="rId23" Type="http://schemas.openxmlformats.org/officeDocument/2006/relationships/hyperlink" Target="http://www.mikmaweydebert.ca/home/ancestors-live-here/debert/an-ice-age-world/" TargetMode="External"/><Relationship Id="rId28" Type="http://schemas.openxmlformats.org/officeDocument/2006/relationships/hyperlink" Target="http://www.novascotia.ca/abor/aboriginal-people/community-info/" TargetMode="External"/><Relationship Id="rId36" Type="http://schemas.openxmlformats.org/officeDocument/2006/relationships/hyperlink" Target="http://www.thecanadianencyclopedia.ca/en/article/pierre-du-gua-de-monts" TargetMode="External"/><Relationship Id="rId10" Type="http://schemas.openxmlformats.org/officeDocument/2006/relationships/hyperlink" Target="http://www.en.wikipedia.org/wiki/John_Cabot" TargetMode="External"/><Relationship Id="rId19" Type="http://schemas.openxmlformats.org/officeDocument/2006/relationships/hyperlink" Target="http://www.heritage.nf.ca/articles/aboriginal/mikmaq-history.php" TargetMode="External"/><Relationship Id="rId31" Type="http://schemas.openxmlformats.org/officeDocument/2006/relationships/hyperlink" Target="http://www.quora.com/Where-did-French-Acadians-originally-come-from" TargetMode="External"/><Relationship Id="rId4" Type="http://schemas.openxmlformats.org/officeDocument/2006/relationships/hyperlink" Target="https://www.aadnc-aandc.gc.ca/eng/1100100019246/1100100019247" TargetMode="External"/><Relationship Id="rId9" Type="http://schemas.openxmlformats.org/officeDocument/2006/relationships/hyperlink" Target="http://www.en.wikipedia.org/wiki/Jacques_Cartier" TargetMode="External"/><Relationship Id="rId14" Type="http://schemas.openxmlformats.org/officeDocument/2006/relationships/hyperlink" Target="http://www.en.wikipedia.org/wiki/Religion_in_France" TargetMode="External"/><Relationship Id="rId22" Type="http://schemas.openxmlformats.org/officeDocument/2006/relationships/hyperlink" Target="http://www.inquestiatimes.blogspot.com/2013/04/acadian-prehistory-medieval-religion.html" TargetMode="External"/><Relationship Id="rId27" Type="http://schemas.openxmlformats.org/officeDocument/2006/relationships/hyperlink" Target="http://www.nationalhumanitiescenter.org/pds/amerbegin/contact/text4/norse.pdf" TargetMode="External"/><Relationship Id="rId30" Type="http://schemas.openxmlformats.org/officeDocument/2006/relationships/hyperlink" Target="http://www.poets.org/poem/evangeline-tale-acadie" TargetMode="External"/><Relationship Id="rId35" Type="http://schemas.openxmlformats.org/officeDocument/2006/relationships/hyperlink" Target="http://www.thecanadianencyclopedia.ca/en/article/micmac-mikmaq"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0" y="0"/>
            <a:chExt cx="9144000" cy="6858000"/>
          </a:xfrm>
        </p:grpSpPr>
        <p:pic>
          <p:nvPicPr>
            <p:cNvPr id="15" name="Picture 13" descr="Image result for forest primeval"/>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6" name="Picture 2"/>
            <p:cNvPicPr>
              <a:picLocks noChangeAspect="1" noChangeArrowheads="1"/>
            </p:cNvPicPr>
            <p:nvPr/>
          </p:nvPicPr>
          <p:blipFill>
            <a:blip r:embed="rId4" cstate="print"/>
            <a:srcRect l="44813" t="6367" r="17842" b="15606"/>
            <a:stretch>
              <a:fillRect/>
            </a:stretch>
          </p:blipFill>
          <p:spPr bwMode="auto">
            <a:xfrm>
              <a:off x="2286000" y="914400"/>
              <a:ext cx="2362200" cy="4572000"/>
            </a:xfrm>
            <a:prstGeom prst="rect">
              <a:avLst/>
            </a:prstGeom>
            <a:noFill/>
            <a:ln w="9525">
              <a:noFill/>
              <a:miter lim="800000"/>
              <a:headEnd/>
              <a:tailEnd/>
            </a:ln>
            <a:effectLst>
              <a:softEdge rad="31750"/>
            </a:effectLst>
          </p:spPr>
        </p:pic>
      </p:grpSp>
      <p:pic>
        <p:nvPicPr>
          <p:cNvPr id="1032" name="Picture 8" descr="Image result for evening ocean"/>
          <p:cNvPicPr>
            <a:picLocks noChangeAspect="1" noChangeArrowheads="1"/>
          </p:cNvPicPr>
          <p:nvPr/>
        </p:nvPicPr>
        <p:blipFill>
          <a:blip r:embed="rId5" cstate="print"/>
          <a:srcRect l="16667"/>
          <a:stretch>
            <a:fillRect/>
          </a:stretch>
        </p:blipFill>
        <p:spPr bwMode="auto">
          <a:xfrm>
            <a:off x="0" y="0"/>
            <a:ext cx="9144000" cy="6858000"/>
          </a:xfrm>
          <a:prstGeom prst="rect">
            <a:avLst/>
          </a:prstGeom>
          <a:noFill/>
        </p:spPr>
      </p:pic>
      <p:sp>
        <p:nvSpPr>
          <p:cNvPr id="17" name="Rectangle 16"/>
          <p:cNvSpPr/>
          <p:nvPr/>
        </p:nvSpPr>
        <p:spPr>
          <a:xfrm>
            <a:off x="0" y="0"/>
            <a:ext cx="9144000" cy="3505200"/>
          </a:xfrm>
          <a:prstGeom prst="rect">
            <a:avLst/>
          </a:prstGeom>
          <a:blipFill dpi="0" rotWithShape="1">
            <a:blip r:embed="rId6" cstate="print">
              <a:alphaModFix amt="35000"/>
            </a:blip>
            <a:srcRect/>
            <a:tile tx="0" ty="0" sx="100000" sy="100000" flip="none" algn="tl"/>
          </a:blip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p:cNvSpPr/>
          <p:nvPr/>
        </p:nvSpPr>
        <p:spPr>
          <a:xfrm>
            <a:off x="0" y="1295400"/>
            <a:ext cx="9144000" cy="12557284"/>
          </a:xfrm>
          <a:prstGeom prst="rect">
            <a:avLst/>
          </a:prstGeom>
        </p:spPr>
        <p:txBody>
          <a:bodyPr wrap="square">
            <a:spAutoFit/>
          </a:bodyPr>
          <a:lstStyle/>
          <a:p>
            <a:pPr algn="ctr">
              <a:lnSpc>
                <a:spcPct val="150000"/>
              </a:lnSpc>
            </a:pPr>
            <a:r>
              <a:rPr lang="en-US" sz="3600" b="1" dirty="0" smtClean="0">
                <a:solidFill>
                  <a:schemeClr val="bg1"/>
                </a:solidFill>
                <a:latin typeface="Tempus Sans ITC" pitchFamily="82" charset="0"/>
              </a:rPr>
              <a:t>This is the forest primeval.  </a:t>
            </a:r>
          </a:p>
          <a:p>
            <a:pPr algn="ctr">
              <a:lnSpc>
                <a:spcPct val="150000"/>
              </a:lnSpc>
            </a:pPr>
            <a:r>
              <a:rPr lang="en-US" sz="3600" b="1" dirty="0" smtClean="0">
                <a:solidFill>
                  <a:schemeClr val="bg1"/>
                </a:solidFill>
                <a:latin typeface="Tempus Sans ITC" pitchFamily="82" charset="0"/>
              </a:rPr>
              <a:t>The murmuring pines and the hemlocks,</a:t>
            </a:r>
          </a:p>
          <a:p>
            <a:pPr algn="ctr">
              <a:lnSpc>
                <a:spcPct val="150000"/>
              </a:lnSpc>
            </a:pPr>
            <a:r>
              <a:rPr lang="en-US" sz="3600" b="1" dirty="0" smtClean="0">
                <a:solidFill>
                  <a:schemeClr val="bg1"/>
                </a:solidFill>
                <a:latin typeface="Tempus Sans ITC" pitchFamily="82" charset="0"/>
              </a:rPr>
              <a:t>Bearded with moss, and in garments green, </a:t>
            </a:r>
          </a:p>
          <a:p>
            <a:pPr algn="ctr">
              <a:lnSpc>
                <a:spcPct val="150000"/>
              </a:lnSpc>
            </a:pPr>
            <a:r>
              <a:rPr lang="en-US" sz="3600" b="1" dirty="0" smtClean="0">
                <a:solidFill>
                  <a:schemeClr val="bg1"/>
                </a:solidFill>
                <a:latin typeface="Tempus Sans ITC" pitchFamily="82" charset="0"/>
              </a:rPr>
              <a:t>indistinct in the twilight,</a:t>
            </a:r>
          </a:p>
          <a:p>
            <a:pPr algn="ctr">
              <a:lnSpc>
                <a:spcPct val="150000"/>
              </a:lnSpc>
            </a:pPr>
            <a:r>
              <a:rPr lang="en-US" sz="3600" b="1" dirty="0" smtClean="0">
                <a:solidFill>
                  <a:schemeClr val="bg1"/>
                </a:solidFill>
                <a:latin typeface="Tempus Sans ITC" pitchFamily="82" charset="0"/>
              </a:rPr>
              <a:t>Stand like Druids of </a:t>
            </a:r>
            <a:r>
              <a:rPr lang="en-US" sz="3600" b="1" dirty="0" err="1" smtClean="0">
                <a:solidFill>
                  <a:schemeClr val="bg1"/>
                </a:solidFill>
                <a:latin typeface="Tempus Sans ITC" pitchFamily="82" charset="0"/>
              </a:rPr>
              <a:t>eld</a:t>
            </a:r>
            <a:r>
              <a:rPr lang="en-US" sz="3600" b="1" dirty="0" smtClean="0">
                <a:solidFill>
                  <a:schemeClr val="bg1"/>
                </a:solidFill>
                <a:latin typeface="Tempus Sans ITC" pitchFamily="82" charset="0"/>
              </a:rPr>
              <a:t>, </a:t>
            </a:r>
          </a:p>
          <a:p>
            <a:pPr algn="ctr">
              <a:lnSpc>
                <a:spcPct val="150000"/>
              </a:lnSpc>
            </a:pPr>
            <a:r>
              <a:rPr lang="en-US" sz="3600" b="1" dirty="0" smtClean="0">
                <a:solidFill>
                  <a:schemeClr val="bg1"/>
                </a:solidFill>
                <a:latin typeface="Tempus Sans ITC" pitchFamily="82" charset="0"/>
              </a:rPr>
              <a:t>with voices sad and prophetic,</a:t>
            </a:r>
          </a:p>
          <a:p>
            <a:pPr algn="ctr">
              <a:lnSpc>
                <a:spcPct val="150000"/>
              </a:lnSpc>
            </a:pPr>
            <a:r>
              <a:rPr lang="en-US" sz="3600" b="1" dirty="0" smtClean="0">
                <a:solidFill>
                  <a:schemeClr val="bg1"/>
                </a:solidFill>
                <a:latin typeface="Tempus Sans ITC" pitchFamily="82" charset="0"/>
              </a:rPr>
              <a:t>Stand like harpers hoar,</a:t>
            </a:r>
          </a:p>
          <a:p>
            <a:pPr algn="ctr">
              <a:lnSpc>
                <a:spcPct val="150000"/>
              </a:lnSpc>
            </a:pPr>
            <a:r>
              <a:rPr lang="en-US" sz="3600" b="1" dirty="0" smtClean="0">
                <a:solidFill>
                  <a:schemeClr val="bg1"/>
                </a:solidFill>
                <a:latin typeface="Tempus Sans ITC" pitchFamily="82" charset="0"/>
              </a:rPr>
              <a:t> with beards that rest on their bosoms.</a:t>
            </a:r>
          </a:p>
          <a:p>
            <a:pPr algn="ctr">
              <a:lnSpc>
                <a:spcPct val="150000"/>
              </a:lnSpc>
            </a:pPr>
            <a:endParaRPr lang="en-US" sz="3600" b="1" dirty="0" smtClean="0">
              <a:solidFill>
                <a:schemeClr val="bg1"/>
              </a:solidFill>
              <a:latin typeface="Tempus Sans ITC" pitchFamily="82" charset="0"/>
            </a:endParaRPr>
          </a:p>
          <a:p>
            <a:pPr algn="ctr">
              <a:lnSpc>
                <a:spcPct val="150000"/>
              </a:lnSpc>
            </a:pPr>
            <a:r>
              <a:rPr lang="en-US" sz="3600" b="1" dirty="0" smtClean="0">
                <a:solidFill>
                  <a:schemeClr val="bg1"/>
                </a:solidFill>
                <a:latin typeface="Tempus Sans ITC" pitchFamily="82" charset="0"/>
              </a:rPr>
              <a:t>Loud from its rocky caverns,</a:t>
            </a:r>
          </a:p>
          <a:p>
            <a:pPr algn="ctr">
              <a:lnSpc>
                <a:spcPct val="150000"/>
              </a:lnSpc>
            </a:pPr>
            <a:r>
              <a:rPr lang="en-US" sz="3600" b="1" dirty="0" smtClean="0">
                <a:solidFill>
                  <a:schemeClr val="bg1"/>
                </a:solidFill>
                <a:latin typeface="Tempus Sans ITC" pitchFamily="82" charset="0"/>
              </a:rPr>
              <a:t> the deep-voiced neighboring ocean</a:t>
            </a:r>
          </a:p>
          <a:p>
            <a:pPr algn="ctr">
              <a:lnSpc>
                <a:spcPct val="150000"/>
              </a:lnSpc>
            </a:pPr>
            <a:r>
              <a:rPr lang="en-US" sz="3600" b="1" dirty="0" smtClean="0">
                <a:solidFill>
                  <a:schemeClr val="bg1"/>
                </a:solidFill>
                <a:latin typeface="Tempus Sans ITC" pitchFamily="82" charset="0"/>
              </a:rPr>
              <a:t>Speaks, and in accents disconsolate </a:t>
            </a:r>
          </a:p>
          <a:p>
            <a:pPr algn="ctr">
              <a:lnSpc>
                <a:spcPct val="150000"/>
              </a:lnSpc>
            </a:pPr>
            <a:r>
              <a:rPr lang="en-US" sz="3600" b="1" dirty="0" smtClean="0">
                <a:solidFill>
                  <a:schemeClr val="bg1"/>
                </a:solidFill>
                <a:latin typeface="Tempus Sans ITC" pitchFamily="82" charset="0"/>
              </a:rPr>
              <a:t>answers the wail of the forest.</a:t>
            </a:r>
          </a:p>
          <a:p>
            <a:pPr algn="ctr">
              <a:lnSpc>
                <a:spcPct val="150000"/>
              </a:lnSpc>
            </a:pPr>
            <a:endParaRPr lang="en-US" sz="3600" b="1" dirty="0" smtClean="0">
              <a:solidFill>
                <a:schemeClr val="bg1"/>
              </a:solidFill>
            </a:endParaRPr>
          </a:p>
          <a:p>
            <a:pPr algn="ctr">
              <a:lnSpc>
                <a:spcPct val="150000"/>
              </a:lnSpc>
            </a:pPr>
            <a:r>
              <a:rPr lang="en-US" sz="3600" b="1" dirty="0" smtClean="0">
                <a:solidFill>
                  <a:schemeClr val="bg1"/>
                </a:solidFill>
              </a:rPr>
              <a:t>		- </a:t>
            </a:r>
            <a:r>
              <a:rPr lang="en-US" sz="2800" b="1" dirty="0" smtClean="0">
                <a:solidFill>
                  <a:schemeClr val="bg1"/>
                </a:solidFill>
              </a:rPr>
              <a:t>Henry Wadsworth Longfellow</a:t>
            </a:r>
            <a:endParaRPr lang="en-US" sz="2800" b="1" dirty="0">
              <a:solidFill>
                <a:schemeClr val="bg1"/>
              </a:solidFill>
            </a:endParaRPr>
          </a:p>
        </p:txBody>
      </p:sp>
      <p:sp>
        <p:nvSpPr>
          <p:cNvPr id="5" name="Rectangle 4"/>
          <p:cNvSpPr/>
          <p:nvPr/>
        </p:nvSpPr>
        <p:spPr>
          <a:xfrm>
            <a:off x="45720" y="914400"/>
            <a:ext cx="9144000" cy="4570482"/>
          </a:xfrm>
          <a:prstGeom prst="rect">
            <a:avLst/>
          </a:prstGeom>
        </p:spPr>
        <p:txBody>
          <a:bodyPr wrap="square">
            <a:spAutoFit/>
          </a:bodyPr>
          <a:lstStyle/>
          <a:p>
            <a:pPr>
              <a:lnSpc>
                <a:spcPct val="150000"/>
              </a:lnSpc>
            </a:pPr>
            <a:r>
              <a:rPr lang="en-US" sz="6000" b="1" spc="200" dirty="0" smtClean="0">
                <a:solidFill>
                  <a:schemeClr val="bg1"/>
                </a:solidFill>
                <a:latin typeface="Tempus Sans ITC" pitchFamily="82" charset="0"/>
              </a:rPr>
              <a:t>    </a:t>
            </a:r>
            <a:r>
              <a:rPr lang="en-US" sz="6000" b="1" spc="200" dirty="0" smtClean="0">
                <a:solidFill>
                  <a:srgbClr val="FFFF00"/>
                </a:solidFill>
                <a:effectLst>
                  <a:outerShdw dist="50800" dir="7200000" algn="ctr" rotWithShape="0">
                    <a:srgbClr val="FFC000"/>
                  </a:outerShdw>
                </a:effectLst>
                <a:latin typeface="Tempus Sans ITC" pitchFamily="82" charset="0"/>
              </a:rPr>
              <a:t>Evangeline</a:t>
            </a:r>
          </a:p>
          <a:p>
            <a:pPr algn="ctr">
              <a:lnSpc>
                <a:spcPct val="150000"/>
              </a:lnSpc>
            </a:pPr>
            <a:endParaRPr lang="en-US" sz="4400" b="1" spc="200" dirty="0" smtClean="0">
              <a:solidFill>
                <a:schemeClr val="bg1"/>
              </a:solidFill>
              <a:latin typeface="Tempus Sans ITC" pitchFamily="82" charset="0"/>
            </a:endParaRPr>
          </a:p>
          <a:p>
            <a:pPr algn="ctr">
              <a:lnSpc>
                <a:spcPct val="150000"/>
              </a:lnSpc>
            </a:pPr>
            <a:endParaRPr lang="en-US" sz="4400" b="1" spc="200" dirty="0" smtClean="0">
              <a:solidFill>
                <a:schemeClr val="bg1"/>
              </a:solidFill>
              <a:latin typeface="Tempus Sans ITC" pitchFamily="82" charset="0"/>
            </a:endParaRPr>
          </a:p>
          <a:p>
            <a:pPr algn="ctr">
              <a:lnSpc>
                <a:spcPct val="150000"/>
              </a:lnSpc>
            </a:pPr>
            <a:endParaRPr lang="en-US" sz="1000" b="1" spc="200" dirty="0" smtClean="0">
              <a:solidFill>
                <a:schemeClr val="bg1"/>
              </a:solidFill>
              <a:latin typeface="Tempus Sans ITC" pitchFamily="82" charset="0"/>
            </a:endParaRPr>
          </a:p>
          <a:p>
            <a:pPr>
              <a:lnSpc>
                <a:spcPct val="150000"/>
              </a:lnSpc>
            </a:pPr>
            <a:r>
              <a:rPr lang="en-US" sz="3600" dirty="0" smtClean="0">
                <a:solidFill>
                  <a:schemeClr val="bg1"/>
                </a:solidFill>
              </a:rPr>
              <a:t>  			  - </a:t>
            </a:r>
            <a:r>
              <a:rPr lang="en-US" sz="2800" dirty="0" smtClean="0">
                <a:solidFill>
                  <a:schemeClr val="bg1"/>
                </a:solidFill>
              </a:rPr>
              <a:t>Henry Wadsworth Longfellow</a:t>
            </a:r>
            <a:endParaRPr lang="en-US" sz="2800" dirty="0">
              <a:solidFill>
                <a:schemeClr val="bg1"/>
              </a:solidFill>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2209800" y="4800600"/>
            <a:ext cx="5029200" cy="1477328"/>
          </a:xfrm>
          <a:prstGeom prst="rect">
            <a:avLst/>
          </a:prstGeom>
        </p:spPr>
        <p:txBody>
          <a:bodyPr wrap="square">
            <a:spAutoFit/>
          </a:bodyPr>
          <a:lstStyle/>
          <a:p>
            <a:pPr>
              <a:lnSpc>
                <a:spcPct val="150000"/>
              </a:lnSpc>
            </a:pPr>
            <a:r>
              <a:rPr lang="en-US" sz="6000" b="1" spc="200" dirty="0" smtClean="0">
                <a:solidFill>
                  <a:srgbClr val="FFFF00"/>
                </a:solidFill>
                <a:effectLst>
                  <a:outerShdw dist="50800" dir="7200000" algn="ctr" rotWithShape="0">
                    <a:srgbClr val="FFC000"/>
                  </a:outerShdw>
                </a:effectLst>
                <a:latin typeface="Tempus Sans ITC" pitchFamily="82" charset="0"/>
              </a:rPr>
              <a:t>The Acadians</a:t>
            </a:r>
            <a:endParaRPr lang="en-US" sz="2800" dirty="0">
              <a:solidFill>
                <a:schemeClr val="bg1"/>
              </a:solidFill>
            </a:endParaRPr>
          </a:p>
        </p:txBody>
      </p:sp>
      <p:sp>
        <p:nvSpPr>
          <p:cNvPr id="12" name="Rectangle 11"/>
          <p:cNvSpPr/>
          <p:nvPr/>
        </p:nvSpPr>
        <p:spPr>
          <a:xfrm>
            <a:off x="0" y="1259919"/>
            <a:ext cx="9144000" cy="2092881"/>
          </a:xfrm>
          <a:prstGeom prst="rect">
            <a:avLst/>
          </a:prstGeom>
        </p:spPr>
        <p:txBody>
          <a:bodyPr wrap="square">
            <a:spAutoFit/>
          </a:bodyPr>
          <a:lstStyle/>
          <a:p>
            <a:r>
              <a:rPr lang="en-US" sz="6000" b="1" spc="200" dirty="0" smtClean="0">
                <a:solidFill>
                  <a:schemeClr val="bg1"/>
                </a:solidFill>
                <a:latin typeface="Tempus Sans ITC" pitchFamily="82" charset="0"/>
              </a:rPr>
              <a:t>                     </a:t>
            </a:r>
            <a:r>
              <a:rPr lang="en-US" sz="6000" b="1" spc="200" dirty="0" smtClean="0">
                <a:solidFill>
                  <a:srgbClr val="FFFF00"/>
                </a:solidFill>
                <a:effectLst>
                  <a:outerShdw dist="50800" dir="7200000" algn="ctr" rotWithShape="0">
                    <a:srgbClr val="FFC000"/>
                  </a:outerShdw>
                </a:effectLst>
                <a:latin typeface="Tempus Sans ITC" pitchFamily="82" charset="0"/>
              </a:rPr>
              <a:t>:</a:t>
            </a:r>
            <a:r>
              <a:rPr lang="en-US" sz="6000" b="1" spc="200" dirty="0" smtClean="0">
                <a:solidFill>
                  <a:schemeClr val="bg1"/>
                </a:solidFill>
                <a:latin typeface="Tempus Sans ITC" pitchFamily="82" charset="0"/>
              </a:rPr>
              <a:t>  </a:t>
            </a:r>
          </a:p>
          <a:p>
            <a:r>
              <a:rPr lang="en-US" sz="1000" b="1" spc="200" dirty="0" smtClean="0">
                <a:solidFill>
                  <a:schemeClr val="bg1"/>
                </a:solidFill>
                <a:latin typeface="Tempus Sans ITC" pitchFamily="82" charset="0"/>
              </a:rPr>
              <a:t>     </a:t>
            </a:r>
          </a:p>
          <a:p>
            <a:r>
              <a:rPr lang="en-US" sz="6000" b="1" spc="200" dirty="0" smtClean="0">
                <a:solidFill>
                  <a:srgbClr val="FFFF00"/>
                </a:solidFill>
                <a:effectLst>
                  <a:outerShdw dist="50800" dir="7200000" algn="ctr" rotWithShape="0">
                    <a:srgbClr val="FFC000"/>
                  </a:outerShdw>
                </a:effectLst>
                <a:latin typeface="Tempus Sans ITC" pitchFamily="82" charset="0"/>
              </a:rPr>
              <a:t> 		a Tale of </a:t>
            </a:r>
            <a:r>
              <a:rPr lang="en-US" sz="6000" b="1" spc="200" dirty="0" err="1" smtClean="0">
                <a:solidFill>
                  <a:srgbClr val="FFFF00"/>
                </a:solidFill>
                <a:effectLst>
                  <a:outerShdw dist="50800" dir="7200000" algn="ctr" rotWithShape="0">
                    <a:srgbClr val="FFC000"/>
                  </a:outerShdw>
                </a:effectLst>
                <a:latin typeface="Tempus Sans ITC" pitchFamily="82" charset="0"/>
              </a:rPr>
              <a:t>Acadie</a:t>
            </a:r>
            <a:endParaRPr lang="en-US" sz="2800" dirty="0">
              <a:solidFill>
                <a:schemeClr val="bg1"/>
              </a:solidFill>
            </a:endParaRPr>
          </a:p>
        </p:txBody>
      </p:sp>
      <p:sp>
        <p:nvSpPr>
          <p:cNvPr id="4" name="TextBox 3"/>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chemeClr val="accent3">
                    <a:lumMod val="40000"/>
                    <a:lumOff val="60000"/>
                  </a:schemeClr>
                </a:solidFill>
              </a:rPr>
              <a:t>Migration Encore</a:t>
            </a:r>
          </a:p>
          <a:p>
            <a:pPr algn="ctr" fontAlgn="auto">
              <a:spcBef>
                <a:spcPts val="0"/>
              </a:spcBef>
              <a:spcAft>
                <a:spcPts val="0"/>
              </a:spcAft>
              <a:defRPr/>
            </a:pPr>
            <a:endParaRPr lang="en-US" sz="2400" b="1" dirty="0" smtClean="0">
              <a:solidFill>
                <a:schemeClr val="accent3">
                  <a:lumMod val="40000"/>
                  <a:lumOff val="60000"/>
                </a:schemeClr>
              </a:solidFill>
            </a:endParaRPr>
          </a:p>
        </p:txBody>
      </p:sp>
      <p:pic>
        <p:nvPicPr>
          <p:cNvPr id="18" name="Class 1-The Warning.mp3">
            <a:hlinkClick r:id="" action="ppaction://media"/>
          </p:cNvPr>
          <p:cNvPicPr>
            <a:picLocks noRot="1" noChangeAspect="1"/>
          </p:cNvPicPr>
          <p:nvPr>
            <a:audioFile r:link="rId1"/>
          </p:nvPr>
        </p:nvPicPr>
        <p:blipFill>
          <a:blip r:embed="rId7" cstate="print"/>
          <a:stretch>
            <a:fillRect/>
          </a:stretch>
        </p:blipFill>
        <p:spPr>
          <a:xfrm>
            <a:off x="9737725" y="3306763"/>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41" fill="hold"/>
                                        <p:tgtEl>
                                          <p:spTgt spid="18"/>
                                        </p:tgtEl>
                                      </p:cBhvr>
                                    </p:cmd>
                                  </p:childTnLst>
                                </p:cTn>
                              </p:par>
                              <p:par>
                                <p:cTn id="7" presetID="10" presetClass="exit" presetSubtype="0" fill="hold" grpId="0" nodeType="withEffect">
                                  <p:stCondLst>
                                    <p:cond delay="4000"/>
                                  </p:stCondLst>
                                  <p:childTnLst>
                                    <p:animEffect transition="out" filter="fade">
                                      <p:cBhvr>
                                        <p:cTn id="8" dur="5000"/>
                                        <p:tgtEl>
                                          <p:spTgt spid="11"/>
                                        </p:tgtEl>
                                      </p:cBhvr>
                                    </p:animEffect>
                                    <p:set>
                                      <p:cBhvr>
                                        <p:cTn id="9" dur="1" fill="hold">
                                          <p:stCondLst>
                                            <p:cond delay="4999"/>
                                          </p:stCondLst>
                                        </p:cTn>
                                        <p:tgtEl>
                                          <p:spTgt spid="11"/>
                                        </p:tgtEl>
                                        <p:attrNameLst>
                                          <p:attrName>style.visibility</p:attrName>
                                        </p:attrNameLst>
                                      </p:cBhvr>
                                      <p:to>
                                        <p:strVal val="hidden"/>
                                      </p:to>
                                    </p:set>
                                  </p:childTnLst>
                                </p:cTn>
                              </p:par>
                              <p:par>
                                <p:cTn id="10" presetID="47" presetClass="exit" presetSubtype="0" fill="hold" grpId="0" nodeType="withEffect">
                                  <p:stCondLst>
                                    <p:cond delay="6000"/>
                                  </p:stCondLst>
                                  <p:childTnLst>
                                    <p:animEffect transition="out" filter="fade">
                                      <p:cBhvr>
                                        <p:cTn id="11" dur="5000"/>
                                        <p:tgtEl>
                                          <p:spTgt spid="4"/>
                                        </p:tgtEl>
                                      </p:cBhvr>
                                    </p:animEffect>
                                    <p:anim calcmode="lin" valueType="num">
                                      <p:cBhvr>
                                        <p:cTn id="12" dur="5000"/>
                                        <p:tgtEl>
                                          <p:spTgt spid="4"/>
                                        </p:tgtEl>
                                        <p:attrNameLst>
                                          <p:attrName>ppt_x</p:attrName>
                                        </p:attrNameLst>
                                      </p:cBhvr>
                                      <p:tavLst>
                                        <p:tav tm="0">
                                          <p:val>
                                            <p:strVal val="ppt_x"/>
                                          </p:val>
                                        </p:tav>
                                        <p:tav tm="100000">
                                          <p:val>
                                            <p:strVal val="ppt_x"/>
                                          </p:val>
                                        </p:tav>
                                      </p:tavLst>
                                    </p:anim>
                                    <p:anim calcmode="lin" valueType="num">
                                      <p:cBhvr>
                                        <p:cTn id="13" dur="5000"/>
                                        <p:tgtEl>
                                          <p:spTgt spid="4"/>
                                        </p:tgtEl>
                                        <p:attrNameLst>
                                          <p:attrName>ppt_y</p:attrName>
                                        </p:attrNameLst>
                                      </p:cBhvr>
                                      <p:tavLst>
                                        <p:tav tm="0">
                                          <p:val>
                                            <p:strVal val="ppt_y"/>
                                          </p:val>
                                        </p:tav>
                                        <p:tav tm="100000">
                                          <p:val>
                                            <p:strVal val="ppt_y-.1"/>
                                          </p:val>
                                        </p:tav>
                                      </p:tavLst>
                                    </p:anim>
                                    <p:set>
                                      <p:cBhvr>
                                        <p:cTn id="14" dur="1" fill="hold">
                                          <p:stCondLst>
                                            <p:cond delay="4999"/>
                                          </p:stCondLst>
                                        </p:cTn>
                                        <p:tgtEl>
                                          <p:spTgt spid="4"/>
                                        </p:tgtEl>
                                        <p:attrNameLst>
                                          <p:attrName>style.visibility</p:attrName>
                                        </p:attrNameLst>
                                      </p:cBhvr>
                                      <p:to>
                                        <p:strVal val="hidden"/>
                                      </p:to>
                                    </p:set>
                                  </p:childTnLst>
                                </p:cTn>
                              </p:par>
                              <p:par>
                                <p:cTn id="15" presetID="10" presetClass="entr" presetSubtype="0" fill="hold" grpId="0" nodeType="withEffect">
                                  <p:stCondLst>
                                    <p:cond delay="7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0"/>
                                        <p:tgtEl>
                                          <p:spTgt spid="2"/>
                                        </p:tgtEl>
                                      </p:cBhvr>
                                    </p:animEffect>
                                  </p:childTnLst>
                                </p:cTn>
                              </p:par>
                              <p:par>
                                <p:cTn id="18" presetID="64" presetClass="path" presetSubtype="0" accel="50000" decel="50000" fill="hold" grpId="1" nodeType="withEffect">
                                  <p:stCondLst>
                                    <p:cond delay="7000"/>
                                  </p:stCondLst>
                                  <p:childTnLst>
                                    <p:animMotion origin="layout" path="M 0 1.85185E-6 L -0.00833 -1.18218 " pathEditMode="relative" rAng="0" ptsTypes="AA">
                                      <p:cBhvr>
                                        <p:cTn id="19" dur="90000" fill="hold"/>
                                        <p:tgtEl>
                                          <p:spTgt spid="2"/>
                                        </p:tgtEl>
                                        <p:attrNameLst>
                                          <p:attrName>ppt_x</p:attrName>
                                          <p:attrName>ppt_y</p:attrName>
                                        </p:attrNameLst>
                                      </p:cBhvr>
                                      <p:rCtr x="-4" y="-591"/>
                                    </p:animMotion>
                                  </p:childTnLst>
                                </p:cTn>
                              </p:par>
                              <p:par>
                                <p:cTn id="20" presetID="10" presetClass="entr" presetSubtype="0" fill="hold" nodeType="withEffect">
                                  <p:stCondLst>
                                    <p:cond delay="4200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2000"/>
                                        <p:tgtEl>
                                          <p:spTgt spid="1032"/>
                                        </p:tgtEl>
                                      </p:cBhvr>
                                    </p:animEffect>
                                  </p:childTnLst>
                                </p:cTn>
                              </p:par>
                              <p:par>
                                <p:cTn id="23" presetID="10" presetClass="entr" presetSubtype="0" fill="hold" grpId="0" nodeType="withEffect">
                                  <p:stCondLst>
                                    <p:cond delay="35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0"/>
                                        <p:tgtEl>
                                          <p:spTgt spid="17"/>
                                        </p:tgtEl>
                                      </p:cBhvr>
                                    </p:animEffect>
                                  </p:childTnLst>
                                </p:cTn>
                              </p:par>
                              <p:par>
                                <p:cTn id="26" presetID="10" presetClass="exit" presetSubtype="0" fill="hold" nodeType="withEffect">
                                  <p:stCondLst>
                                    <p:cond delay="90000"/>
                                  </p:stCondLst>
                                  <p:childTnLst>
                                    <p:animEffect transition="out" filter="fade">
                                      <p:cBhvr>
                                        <p:cTn id="27" dur="3000"/>
                                        <p:tgtEl>
                                          <p:spTgt spid="1032"/>
                                        </p:tgtEl>
                                      </p:cBhvr>
                                    </p:animEffect>
                                    <p:set>
                                      <p:cBhvr>
                                        <p:cTn id="28" dur="1" fill="hold">
                                          <p:stCondLst>
                                            <p:cond delay="2999"/>
                                          </p:stCondLst>
                                        </p:cTn>
                                        <p:tgtEl>
                                          <p:spTgt spid="1032"/>
                                        </p:tgtEl>
                                        <p:attrNameLst>
                                          <p:attrName>style.visibility</p:attrName>
                                        </p:attrNameLst>
                                      </p:cBhvr>
                                      <p:to>
                                        <p:strVal val="hidden"/>
                                      </p:to>
                                    </p:set>
                                  </p:childTnLst>
                                </p:cTn>
                              </p:par>
                              <p:par>
                                <p:cTn id="29" presetID="10" presetClass="exit" presetSubtype="0" fill="hold" grpId="1" nodeType="withEffect">
                                  <p:stCondLst>
                                    <p:cond delay="9000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par>
                                <p:cTn id="32" presetID="10" presetClass="exit" presetSubtype="0" fill="hold" grpId="2" nodeType="withEffect">
                                  <p:stCondLst>
                                    <p:cond delay="95000"/>
                                  </p:stCondLst>
                                  <p:childTnLst>
                                    <p:animEffect transition="out" filter="fade">
                                      <p:cBhvr>
                                        <p:cTn id="33" dur="2000"/>
                                        <p:tgtEl>
                                          <p:spTgt spid="2"/>
                                        </p:tgtEl>
                                      </p:cBhvr>
                                    </p:animEffect>
                                    <p:set>
                                      <p:cBhvr>
                                        <p:cTn id="34" dur="1" fill="hold">
                                          <p:stCondLst>
                                            <p:cond delay="1999"/>
                                          </p:stCondLst>
                                        </p:cTn>
                                        <p:tgtEl>
                                          <p:spTgt spid="2"/>
                                        </p:tgtEl>
                                        <p:attrNameLst>
                                          <p:attrName>style.visibility</p:attrName>
                                        </p:attrNameLst>
                                      </p:cBhvr>
                                      <p:to>
                                        <p:strVal val="hidden"/>
                                      </p:to>
                                    </p:set>
                                  </p:childTnLst>
                                </p:cTn>
                              </p:par>
                              <p:par>
                                <p:cTn id="35" presetID="10" presetClass="entr" presetSubtype="0" fill="hold" grpId="1" nodeType="withEffect">
                                  <p:stCondLst>
                                    <p:cond delay="950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par>
                                <p:cTn id="38" presetID="10" presetClass="entr" presetSubtype="0" fill="hold" grpId="1" nodeType="withEffect">
                                  <p:stCondLst>
                                    <p:cond delay="1070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1000"/>
                                        <p:tgtEl>
                                          <p:spTgt spid="5"/>
                                        </p:tgtEl>
                                      </p:cBhvr>
                                    </p:animEffect>
                                    <p:set>
                                      <p:cBhvr>
                                        <p:cTn id="45" dur="1" fill="hold">
                                          <p:stCondLst>
                                            <p:cond delay="999"/>
                                          </p:stCondLst>
                                        </p:cTn>
                                        <p:tgtEl>
                                          <p:spTgt spid="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par>
                                <p:cTn id="49" presetID="10" presetClass="entr" presetSubtype="0"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17" grpId="0" animBg="1"/>
      <p:bldP spid="17" grpId="1" animBg="1"/>
      <p:bldP spid="2" grpId="0"/>
      <p:bldP spid="2" grpId="1"/>
      <p:bldP spid="2" grpId="2"/>
      <p:bldP spid="5" grpId="0"/>
      <p:bldP spid="5" grpId="1"/>
      <p:bldP spid="11" grpId="0"/>
      <p:bldP spid="12" grpId="0"/>
      <p:bldP spid="12" grpId="1"/>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220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rgbClr val="002060"/>
                </a:solidFill>
              </a:rPr>
              <a:t>Migration Encore</a:t>
            </a:r>
          </a:p>
        </p:txBody>
      </p:sp>
      <p:pic>
        <p:nvPicPr>
          <p:cNvPr id="6"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pic>
        <p:nvPicPr>
          <p:cNvPr id="2" name="Picture 3"/>
          <p:cNvPicPr>
            <a:picLocks noChangeAspect="1" noChangeArrowheads="1"/>
          </p:cNvPicPr>
          <p:nvPr/>
        </p:nvPicPr>
        <p:blipFill>
          <a:blip r:embed="rId4" cstate="print"/>
          <a:srcRect r="6571" b="11392"/>
          <a:stretch>
            <a:fillRect/>
          </a:stretch>
        </p:blipFill>
        <p:spPr bwMode="auto">
          <a:xfrm>
            <a:off x="0" y="1142999"/>
            <a:ext cx="9144000" cy="5741552"/>
          </a:xfrm>
          <a:prstGeom prst="rect">
            <a:avLst/>
          </a:prstGeom>
          <a:noFill/>
          <a:ln w="9525">
            <a:noFill/>
            <a:miter lim="800000"/>
            <a:headEnd/>
            <a:tailEnd/>
          </a:ln>
          <a:effectLst/>
        </p:spPr>
      </p:pic>
      <p:sp>
        <p:nvSpPr>
          <p:cNvPr id="5" name="TextBox 4"/>
          <p:cNvSpPr txBox="1"/>
          <p:nvPr/>
        </p:nvSpPr>
        <p:spPr>
          <a:xfrm>
            <a:off x="0" y="83820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7200" b="1" dirty="0" smtClean="0">
                <a:solidFill>
                  <a:schemeClr val="bg1"/>
                </a:solidFill>
              </a:rPr>
              <a:t>  THE ACADIANS</a:t>
            </a:r>
          </a:p>
        </p:txBody>
      </p:sp>
      <p:sp>
        <p:nvSpPr>
          <p:cNvPr id="4"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smtClean="0">
                <a:solidFill>
                  <a:schemeClr val="bg1"/>
                </a:solidFill>
              </a:rPr>
              <a:t>	</a:t>
            </a:r>
            <a:r>
              <a:rPr lang="en-US" sz="6000" b="1" dirty="0" err="1" smtClean="0">
                <a:solidFill>
                  <a:schemeClr val="bg1"/>
                </a:solidFill>
              </a:rPr>
              <a:t>Acadie</a:t>
            </a:r>
            <a:r>
              <a:rPr lang="en-US" sz="6000" b="1" dirty="0" smtClean="0">
                <a:solidFill>
                  <a:schemeClr val="bg1"/>
                </a:solidFill>
              </a:rPr>
              <a:t> to </a:t>
            </a:r>
            <a:r>
              <a:rPr lang="en-US" sz="6000" b="1" dirty="0" err="1" smtClean="0">
                <a:solidFill>
                  <a:schemeClr val="bg1"/>
                </a:solidFill>
              </a:rPr>
              <a:t>Acadiana</a:t>
            </a:r>
            <a:endParaRPr lang="en-US" sz="6000" b="1"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200000" y="200000"/>
                                    </p:animScale>
                                  </p:childTnLst>
                                </p:cTn>
                              </p:par>
                              <p:par>
                                <p:cTn id="7" presetID="35" presetClass="path" presetSubtype="0" fill="hold" nodeType="withEffect">
                                  <p:stCondLst>
                                    <p:cond delay="0"/>
                                  </p:stCondLst>
                                  <p:childTnLst>
                                    <p:animMotion origin="layout" path="M 0 1.32948E-6 L -0.5 0.04809 " pathEditMode="relative" rAng="0" ptsTypes="AA">
                                      <p:cBhvr>
                                        <p:cTn id="8" dur="10000" fill="hold"/>
                                        <p:tgtEl>
                                          <p:spTgt spid="2"/>
                                        </p:tgtEl>
                                        <p:attrNameLst>
                                          <p:attrName>ppt_x</p:attrName>
                                          <p:attrName>ppt_y</p:attrName>
                                        </p:attrNameLst>
                                      </p:cBhvr>
                                      <p:rCtr x="-250" y="24"/>
                                    </p:animMotion>
                                  </p:childTnLst>
                                </p:cTn>
                              </p:par>
                              <p:par>
                                <p:cTn id="9" presetID="47" presetClass="exit" presetSubtype="0" fill="hold" grpId="0" nodeType="withEffect">
                                  <p:stCondLst>
                                    <p:cond delay="0"/>
                                  </p:stCondLst>
                                  <p:childTnLst>
                                    <p:animEffect transition="out" filter="fade">
                                      <p:cBhvr>
                                        <p:cTn id="10" dur="3000"/>
                                        <p:tgtEl>
                                          <p:spTgt spid="3"/>
                                        </p:tgtEl>
                                      </p:cBhvr>
                                    </p:animEffect>
                                    <p:anim calcmode="lin" valueType="num">
                                      <p:cBhvr>
                                        <p:cTn id="11" dur="3000"/>
                                        <p:tgtEl>
                                          <p:spTgt spid="3"/>
                                        </p:tgtEl>
                                        <p:attrNameLst>
                                          <p:attrName>ppt_x</p:attrName>
                                        </p:attrNameLst>
                                      </p:cBhvr>
                                      <p:tavLst>
                                        <p:tav tm="0">
                                          <p:val>
                                            <p:strVal val="ppt_x"/>
                                          </p:val>
                                        </p:tav>
                                        <p:tav tm="100000">
                                          <p:val>
                                            <p:strVal val="ppt_x"/>
                                          </p:val>
                                        </p:tav>
                                      </p:tavLst>
                                    </p:anim>
                                    <p:anim calcmode="lin" valueType="num">
                                      <p:cBhvr>
                                        <p:cTn id="12" dur="3000"/>
                                        <p:tgtEl>
                                          <p:spTgt spid="3"/>
                                        </p:tgtEl>
                                        <p:attrNameLst>
                                          <p:attrName>ppt_y</p:attrName>
                                        </p:attrNameLst>
                                      </p:cBhvr>
                                      <p:tavLst>
                                        <p:tav tm="0">
                                          <p:val>
                                            <p:strVal val="ppt_y"/>
                                          </p:val>
                                        </p:tav>
                                        <p:tav tm="100000">
                                          <p:val>
                                            <p:strVal val="ppt_y-.1"/>
                                          </p:val>
                                        </p:tav>
                                      </p:tavLst>
                                    </p:anim>
                                    <p:set>
                                      <p:cBhvr>
                                        <p:cTn id="13" dur="1" fill="hold">
                                          <p:stCondLst>
                                            <p:cond delay="2999"/>
                                          </p:stCondLst>
                                        </p:cTn>
                                        <p:tgtEl>
                                          <p:spTgt spid="3"/>
                                        </p:tgtEl>
                                        <p:attrNameLst>
                                          <p:attrName>style.visibility</p:attrName>
                                        </p:attrNameLst>
                                      </p:cBhvr>
                                      <p:to>
                                        <p:strVal val="hidden"/>
                                      </p:to>
                                    </p:set>
                                  </p:childTnLst>
                                </p:cTn>
                              </p:par>
                              <p:par>
                                <p:cTn id="14" presetID="22" presetClass="entr" presetSubtype="8" fill="hold" grpId="0" nodeType="withEffect">
                                  <p:stCondLst>
                                    <p:cond delay="30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000"/>
                                        <p:tgtEl>
                                          <p:spTgt spid="5"/>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par>
                                <p:cTn id="31" presetID="3" presetClass="emph" presetSubtype="2" fill="hold" grpId="1" nodeType="withEffect">
                                  <p:stCondLst>
                                    <p:cond delay="0"/>
                                  </p:stCondLst>
                                  <p:childTnLst>
                                    <p:animClr clrSpc="rgb">
                                      <p:cBhvr override="childStyle">
                                        <p:cTn id="32" dur="3000" fill="hold"/>
                                        <p:tgtEl>
                                          <p:spTgt spid="4"/>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4" grpId="0"/>
      <p:bldP spid="4" grpId="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0" y="0"/>
            <a:ext cx="9144000" cy="6986528"/>
          </a:xfrm>
          <a:prstGeom prst="rect">
            <a:avLst/>
          </a:prstGeom>
          <a:noFill/>
        </p:spPr>
        <p:txBody>
          <a:bodyPr wrap="square" rtlCol="0">
            <a:spAutoFit/>
          </a:bodyPr>
          <a:lstStyle/>
          <a:p>
            <a:r>
              <a:rPr lang="en-US" sz="1400" b="1" dirty="0" smtClean="0"/>
              <a:t>WEEK </a:t>
            </a:r>
            <a:r>
              <a:rPr lang="en-US" sz="1400" b="1" dirty="0"/>
              <a:t>1   SETTING THE STAGE:  BEFORE 1600</a:t>
            </a:r>
            <a:endParaRPr lang="en-US" sz="1400" b="1" dirty="0" smtClean="0"/>
          </a:p>
          <a:p>
            <a:r>
              <a:rPr lang="en-US" sz="1400" dirty="0"/>
              <a:t>	</a:t>
            </a:r>
            <a:r>
              <a:rPr lang="en-US" sz="1400" dirty="0" smtClean="0"/>
              <a:t>- MUSIC – </a:t>
            </a:r>
            <a:r>
              <a:rPr lang="en-US" sz="1400" i="1" dirty="0" smtClean="0"/>
              <a:t>The Warning</a:t>
            </a:r>
            <a:r>
              <a:rPr lang="en-US" sz="1400" dirty="0" smtClean="0"/>
              <a:t>,  Through Their Eyes</a:t>
            </a:r>
          </a:p>
          <a:p>
            <a:r>
              <a:rPr lang="en-US" sz="1400" dirty="0"/>
              <a:t>	</a:t>
            </a:r>
            <a:r>
              <a:rPr lang="en-US" sz="1400" dirty="0" smtClean="0"/>
              <a:t>- Introduce  </a:t>
            </a:r>
            <a:r>
              <a:rPr lang="en-US" sz="1400" dirty="0"/>
              <a:t>Leroy </a:t>
            </a:r>
            <a:r>
              <a:rPr lang="en-US" sz="1400" dirty="0" smtClean="0"/>
              <a:t>Picard</a:t>
            </a:r>
          </a:p>
          <a:p>
            <a:r>
              <a:rPr lang="en-US" sz="1400" dirty="0"/>
              <a:t>	</a:t>
            </a:r>
            <a:r>
              <a:rPr lang="en-US" sz="1400" dirty="0" smtClean="0"/>
              <a:t>- Review </a:t>
            </a:r>
            <a:r>
              <a:rPr lang="en-US" sz="1400" dirty="0"/>
              <a:t>Trilogy western migration (L&amp;C, Trail of Tears, SF Trail, Oregon/Mormon/California)</a:t>
            </a:r>
            <a:endParaRPr lang="en-US" sz="1400" dirty="0" smtClean="0"/>
          </a:p>
          <a:p>
            <a:r>
              <a:rPr lang="en-US" sz="1400" dirty="0"/>
              <a:t>	</a:t>
            </a:r>
            <a:r>
              <a:rPr lang="en-US" sz="1400" dirty="0" smtClean="0"/>
              <a:t>- (</a:t>
            </a:r>
            <a:r>
              <a:rPr lang="en-US" sz="1400" dirty="0"/>
              <a:t>Revert back to pre-European exploration)</a:t>
            </a:r>
            <a:endParaRPr lang="en-US" sz="1400" dirty="0" smtClean="0"/>
          </a:p>
          <a:p>
            <a:r>
              <a:rPr lang="en-US" sz="1400" dirty="0"/>
              <a:t>	</a:t>
            </a:r>
            <a:r>
              <a:rPr lang="en-US" sz="1400" dirty="0" smtClean="0"/>
              <a:t>- France </a:t>
            </a:r>
            <a:r>
              <a:rPr lang="en-US" sz="1400" dirty="0"/>
              <a:t>before 1600 (economic, social, religious, &amp; political climate</a:t>
            </a:r>
            <a:r>
              <a:rPr lang="en-US" sz="1400" dirty="0" smtClean="0"/>
              <a:t>)</a:t>
            </a:r>
          </a:p>
          <a:p>
            <a:r>
              <a:rPr lang="en-US" sz="1400" dirty="0" smtClean="0"/>
              <a:t>	        1000 : isolated royal domain; autonomous duchies</a:t>
            </a:r>
          </a:p>
          <a:p>
            <a:r>
              <a:rPr lang="en-US" sz="1400" dirty="0" smtClean="0"/>
              <a:t>	        1152: Helen of Aquitaine marries into English, England gains ½ France</a:t>
            </a:r>
          </a:p>
          <a:p>
            <a:r>
              <a:rPr lang="en-US" sz="1400" dirty="0" smtClean="0"/>
              <a:t>	        1204: France regains lands</a:t>
            </a:r>
          </a:p>
          <a:p>
            <a:r>
              <a:rPr lang="en-US" sz="1400" dirty="0" smtClean="0"/>
              <a:t>	         12-13</a:t>
            </a:r>
            <a:r>
              <a:rPr lang="en-US" sz="1400" baseline="30000" dirty="0" smtClean="0"/>
              <a:t>th</a:t>
            </a:r>
            <a:r>
              <a:rPr lang="en-US" sz="1400" dirty="0" smtClean="0"/>
              <a:t> centuries: prosperity/innovations </a:t>
            </a:r>
          </a:p>
          <a:p>
            <a:r>
              <a:rPr lang="en-US" sz="1400" dirty="0"/>
              <a:t>	</a:t>
            </a:r>
            <a:r>
              <a:rPr lang="en-US" sz="1400" dirty="0" smtClean="0"/>
              <a:t>        1562-1598</a:t>
            </a:r>
            <a:r>
              <a:rPr lang="en-US" sz="1400" dirty="0"/>
              <a:t>: French Religious Wars </a:t>
            </a:r>
            <a:r>
              <a:rPr lang="en-US" sz="1400" dirty="0" smtClean="0"/>
              <a:t>   </a:t>
            </a:r>
            <a:r>
              <a:rPr lang="en-US" sz="1400" u="sng" dirty="0">
                <a:hlinkClick r:id="rId2"/>
              </a:rPr>
              <a:t>https://en.wikipedia.org/wiki/French_Wars_of_Religion</a:t>
            </a:r>
            <a:endParaRPr lang="en-US" sz="1400" dirty="0" smtClean="0"/>
          </a:p>
          <a:p>
            <a:r>
              <a:rPr lang="en-US" sz="1400" dirty="0"/>
              <a:t>	</a:t>
            </a:r>
            <a:r>
              <a:rPr lang="en-US" sz="1400" dirty="0" smtClean="0"/>
              <a:t>- North </a:t>
            </a:r>
            <a:r>
              <a:rPr lang="en-US" sz="1400" dirty="0"/>
              <a:t>American eastern seaboard, pre-European</a:t>
            </a:r>
            <a:endParaRPr lang="en-US" sz="1400" dirty="0" smtClean="0"/>
          </a:p>
          <a:p>
            <a:r>
              <a:rPr lang="en-US" sz="1400" dirty="0"/>
              <a:t>	</a:t>
            </a:r>
            <a:r>
              <a:rPr lang="en-US" sz="1400" dirty="0" smtClean="0"/>
              <a:t> 	- </a:t>
            </a:r>
            <a:r>
              <a:rPr lang="en-US" sz="1400" dirty="0"/>
              <a:t>native Americans (</a:t>
            </a:r>
            <a:r>
              <a:rPr lang="en-US" sz="1400" dirty="0" err="1"/>
              <a:t>Mikmac</a:t>
            </a:r>
            <a:r>
              <a:rPr lang="en-US" sz="1400" dirty="0"/>
              <a:t> &amp; St Lawrence Iroquoian Tribes) - customs, lifestyle</a:t>
            </a:r>
            <a:endParaRPr lang="en-US" sz="1400" dirty="0" smtClean="0"/>
          </a:p>
          <a:p>
            <a:r>
              <a:rPr lang="en-US" sz="1400" dirty="0"/>
              <a:t>		  </a:t>
            </a:r>
            <a:r>
              <a:rPr lang="en-US" sz="1400" dirty="0" smtClean="0"/>
              <a:t>    </a:t>
            </a:r>
            <a:r>
              <a:rPr lang="en-US" sz="1400" u="sng" dirty="0" smtClean="0">
                <a:hlinkClick r:id="rId3"/>
              </a:rPr>
              <a:t>https</a:t>
            </a:r>
            <a:r>
              <a:rPr lang="en-US" sz="1400" u="sng" dirty="0">
                <a:hlinkClick r:id="rId3"/>
              </a:rPr>
              <a:t>://www.aadnc-aandc.gc.ca/eng/1100100019246/1100100019247</a:t>
            </a:r>
            <a:endParaRPr lang="en-US" sz="1400" dirty="0" smtClean="0"/>
          </a:p>
          <a:p>
            <a:r>
              <a:rPr lang="en-US" sz="1400" dirty="0"/>
              <a:t>		 </a:t>
            </a:r>
            <a:r>
              <a:rPr lang="en-US" sz="1400" dirty="0" smtClean="0"/>
              <a:t>     </a:t>
            </a:r>
            <a:r>
              <a:rPr lang="en-US" sz="1400" u="sng" dirty="0">
                <a:hlinkClick r:id="rId4"/>
              </a:rPr>
              <a:t>https://www.historymuseum.ca/cmc/exhibitions/aborig/fp/fpz3c01e.html</a:t>
            </a:r>
            <a:r>
              <a:rPr lang="en-US" sz="1400" dirty="0"/>
              <a:t> (map)</a:t>
            </a:r>
            <a:endParaRPr lang="en-US" sz="1400" dirty="0" smtClean="0"/>
          </a:p>
          <a:p>
            <a:r>
              <a:rPr lang="en-US" sz="1400" dirty="0"/>
              <a:t>		 </a:t>
            </a:r>
            <a:r>
              <a:rPr lang="en-US" sz="1400" dirty="0" smtClean="0"/>
              <a:t>     </a:t>
            </a:r>
            <a:r>
              <a:rPr lang="en-US" sz="1400" u="sng" dirty="0">
                <a:hlinkClick r:id="rId5"/>
              </a:rPr>
              <a:t>https://www.thecanadianencyclopedia.ca/en/article/aboriginal-people-eastern-woodlands</a:t>
            </a:r>
            <a:endParaRPr lang="en-US" sz="1400" dirty="0" smtClean="0"/>
          </a:p>
          <a:p>
            <a:r>
              <a:rPr lang="en-US" sz="1400" dirty="0"/>
              <a:t>		</a:t>
            </a:r>
            <a:r>
              <a:rPr lang="en-US" sz="1400" dirty="0" smtClean="0"/>
              <a:t>      </a:t>
            </a:r>
            <a:r>
              <a:rPr lang="en-US" sz="1400" u="sng" dirty="0">
                <a:hlinkClick r:id="rId6"/>
              </a:rPr>
              <a:t>https://novascotia.ca/abor/aboriginal-people/community-info/</a:t>
            </a:r>
            <a:r>
              <a:rPr lang="en-US" sz="1400" dirty="0"/>
              <a:t> (</a:t>
            </a:r>
            <a:r>
              <a:rPr lang="en-US" sz="1400" dirty="0" err="1"/>
              <a:t>MicMaq</a:t>
            </a:r>
            <a:r>
              <a:rPr lang="en-US" sz="1400" dirty="0"/>
              <a:t> today)</a:t>
            </a:r>
            <a:endParaRPr lang="en-US" sz="1400" dirty="0" smtClean="0"/>
          </a:p>
          <a:p>
            <a:r>
              <a:rPr lang="en-US" sz="1400" dirty="0"/>
              <a:t>		</a:t>
            </a:r>
            <a:r>
              <a:rPr lang="en-US" sz="1400" dirty="0" smtClean="0"/>
              <a:t>      </a:t>
            </a:r>
            <a:r>
              <a:rPr lang="en-US" sz="1400" u="sng" dirty="0">
                <a:hlinkClick r:id="rId7"/>
              </a:rPr>
              <a:t>https://www.thecanadianencyclopedia.ca/en/article/micmac-mikmaq</a:t>
            </a:r>
            <a:endParaRPr lang="en-US" sz="1400" dirty="0" smtClean="0"/>
          </a:p>
          <a:p>
            <a:r>
              <a:rPr lang="en-US" sz="1400" dirty="0"/>
              <a:t>		- people:  </a:t>
            </a:r>
            <a:r>
              <a:rPr lang="en-US" sz="1400" dirty="0" err="1"/>
              <a:t>Mi'kmaq</a:t>
            </a:r>
            <a:r>
              <a:rPr lang="en-US" sz="1400" dirty="0"/>
              <a:t> Chief </a:t>
            </a:r>
            <a:r>
              <a:rPr lang="en-US" sz="1400" dirty="0" err="1"/>
              <a:t>Membertou</a:t>
            </a:r>
            <a:r>
              <a:rPr lang="en-US" sz="1400" dirty="0"/>
              <a:t> (??-1611) </a:t>
            </a:r>
            <a:r>
              <a:rPr lang="en-US" sz="1400" i="1" dirty="0" err="1"/>
              <a:t>Acadie</a:t>
            </a:r>
            <a:r>
              <a:rPr lang="en-US" sz="1400" i="1" dirty="0"/>
              <a:t> p5</a:t>
            </a:r>
            <a:r>
              <a:rPr lang="en-US" sz="1400" dirty="0"/>
              <a:t>	</a:t>
            </a:r>
            <a:endParaRPr lang="en-US" sz="1400" dirty="0" smtClean="0"/>
          </a:p>
          <a:p>
            <a:r>
              <a:rPr lang="en-US" sz="1400" dirty="0"/>
              <a:t>	Early Exploration o f New World </a:t>
            </a:r>
            <a:endParaRPr lang="en-US" sz="1400" dirty="0" smtClean="0"/>
          </a:p>
          <a:p>
            <a:r>
              <a:rPr lang="en-US" sz="1400" dirty="0"/>
              <a:t>	</a:t>
            </a:r>
            <a:r>
              <a:rPr lang="en-US" sz="1400" dirty="0" smtClean="0"/>
              <a:t>  - (</a:t>
            </a:r>
            <a:r>
              <a:rPr lang="en-US" sz="1400" dirty="0"/>
              <a:t>begin w/big picture of search for 'Northwest Passage' </a:t>
            </a:r>
            <a:r>
              <a:rPr lang="en-US" sz="1400" dirty="0" smtClean="0"/>
              <a:t>and </a:t>
            </a:r>
            <a:r>
              <a:rPr lang="en-US" sz="1400" dirty="0"/>
              <a:t>European explorers pre-1600)</a:t>
            </a:r>
            <a:endParaRPr lang="en-US" sz="1400" dirty="0" smtClean="0"/>
          </a:p>
          <a:p>
            <a:r>
              <a:rPr lang="en-US" sz="1400" dirty="0"/>
              <a:t>	</a:t>
            </a:r>
            <a:r>
              <a:rPr lang="en-US" sz="1400" dirty="0" smtClean="0"/>
              <a:t>  - 10th-14th </a:t>
            </a:r>
            <a:r>
              <a:rPr lang="en-US" sz="1400" dirty="0"/>
              <a:t>centuries: Norsemen make sporadic visits to the eastern seaboard </a:t>
            </a:r>
            <a:endParaRPr lang="en-US" sz="1400" dirty="0" smtClean="0"/>
          </a:p>
          <a:p>
            <a:r>
              <a:rPr lang="en-US" sz="1400" dirty="0" smtClean="0"/>
              <a:t>		- 1000: Vikings  meet </a:t>
            </a:r>
            <a:r>
              <a:rPr lang="en-US" sz="1400" dirty="0" err="1" smtClean="0"/>
              <a:t>Beothuk</a:t>
            </a:r>
            <a:r>
              <a:rPr lang="en-US" sz="1400" dirty="0" smtClean="0"/>
              <a:t> in Newfoundland</a:t>
            </a:r>
          </a:p>
          <a:p>
            <a:r>
              <a:rPr lang="en-US" sz="1400" dirty="0" smtClean="0"/>
              <a:t>			</a:t>
            </a:r>
            <a:r>
              <a:rPr lang="en-US" sz="1400" dirty="0" smtClean="0">
                <a:hlinkClick r:id="rId8"/>
              </a:rPr>
              <a:t> https://www.ancient.eu/Vinland/</a:t>
            </a:r>
            <a:endParaRPr lang="en-US" sz="1400" dirty="0" smtClean="0"/>
          </a:p>
          <a:p>
            <a:r>
              <a:rPr lang="en-US" sz="1400" dirty="0"/>
              <a:t>	</a:t>
            </a:r>
            <a:r>
              <a:rPr lang="en-US" sz="1400" dirty="0" smtClean="0"/>
              <a:t>  - Early </a:t>
            </a:r>
            <a:r>
              <a:rPr lang="en-US" sz="1400" dirty="0"/>
              <a:t>1500s: fur trading by European fishermen on Grand Banks</a:t>
            </a:r>
            <a:endParaRPr lang="en-US" sz="1400" dirty="0" smtClean="0"/>
          </a:p>
          <a:p>
            <a:r>
              <a:rPr lang="en-US" sz="1400" dirty="0"/>
              <a:t>	</a:t>
            </a:r>
            <a:r>
              <a:rPr lang="en-US" sz="1400" dirty="0" smtClean="0"/>
              <a:t>    	- 1524</a:t>
            </a:r>
            <a:r>
              <a:rPr lang="en-US" sz="1400" dirty="0"/>
              <a:t>: 1st written word for seaboard area, Arcadia (Italian </a:t>
            </a:r>
            <a:r>
              <a:rPr lang="en-US" sz="1400" dirty="0" err="1"/>
              <a:t>Giavanna</a:t>
            </a:r>
            <a:r>
              <a:rPr lang="en-US" sz="1400" dirty="0"/>
              <a:t> de Verrazano) 				    </a:t>
            </a:r>
            <a:r>
              <a:rPr lang="en-US" sz="1400" u="sng" dirty="0">
                <a:hlinkClick r:id="rId9"/>
              </a:rPr>
              <a:t>https://www.cbc.ca/acadian/feature_acadian_origin.html</a:t>
            </a:r>
            <a:endParaRPr lang="en-US" sz="1400" dirty="0" smtClean="0"/>
          </a:p>
          <a:p>
            <a:r>
              <a:rPr lang="en-US" sz="1400" dirty="0"/>
              <a:t>		</a:t>
            </a:r>
            <a:r>
              <a:rPr lang="en-US" sz="1400" dirty="0" smtClean="0"/>
              <a:t>- 1534</a:t>
            </a:r>
            <a:r>
              <a:rPr lang="en-US" sz="1400" dirty="0"/>
              <a:t>: 1st French exploration - Jacque Cartier</a:t>
            </a:r>
            <a:endParaRPr lang="en-US" sz="1400" dirty="0" smtClean="0"/>
          </a:p>
          <a:p>
            <a:r>
              <a:rPr lang="en-US" sz="1400" dirty="0"/>
              <a:t>		</a:t>
            </a:r>
            <a:r>
              <a:rPr lang="en-US" sz="1400" dirty="0" smtClean="0"/>
              <a:t>- 1541</a:t>
            </a:r>
            <a:r>
              <a:rPr lang="en-US" sz="1400" dirty="0"/>
              <a:t>: 1st French attempt to settle - Charlesbourg-Royal	</a:t>
            </a:r>
            <a:endParaRPr lang="en-US" sz="1400" dirty="0" smtClean="0"/>
          </a:p>
          <a:p>
            <a:r>
              <a:rPr lang="en-US" sz="1400" dirty="0"/>
              <a:t>	(END WITH:  WHO WILL BE THE FIRST EUROPEAN SETTLERS IN 'ARCADIA'??)	</a:t>
            </a:r>
            <a:endParaRPr lang="en-US" sz="1400" dirty="0" smtClean="0"/>
          </a:p>
          <a:p>
            <a:endParaRPr lang="en-US" sz="1400" dirty="0"/>
          </a:p>
          <a:p>
            <a:endParaRPr lang="en-US" sz="1400"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986528"/>
          </a:xfrm>
          <a:prstGeom prst="rect">
            <a:avLst/>
          </a:prstGeom>
        </p:spPr>
        <p:txBody>
          <a:bodyPr wrap="square">
            <a:spAutoFit/>
          </a:bodyPr>
          <a:lstStyle/>
          <a:p>
            <a:pPr algn="ctr"/>
            <a:r>
              <a:rPr lang="en-US" sz="2800" dirty="0" smtClean="0">
                <a:hlinkClick r:id="rId2"/>
              </a:rPr>
              <a:t>https://poets.org/poem/evangeline-tale-acadie</a:t>
            </a:r>
            <a:endParaRPr lang="en-US" sz="2800" dirty="0" smtClean="0"/>
          </a:p>
          <a:p>
            <a:pPr algn="ctr"/>
            <a:endParaRPr lang="en-US" sz="2800" dirty="0" smtClean="0"/>
          </a:p>
          <a:p>
            <a:pPr algn="ctr"/>
            <a:r>
              <a:rPr lang="en-US" sz="2800" dirty="0" smtClean="0"/>
              <a:t>This is the forest primeval.  </a:t>
            </a:r>
          </a:p>
          <a:p>
            <a:pPr algn="ctr"/>
            <a:r>
              <a:rPr lang="en-US" sz="2800" dirty="0" smtClean="0"/>
              <a:t>The murmuring pines and the hemlocks,</a:t>
            </a:r>
          </a:p>
          <a:p>
            <a:pPr algn="ctr"/>
            <a:r>
              <a:rPr lang="en-US" sz="2800" dirty="0" smtClean="0"/>
              <a:t>Bearded with moss, and in garments green, </a:t>
            </a:r>
          </a:p>
          <a:p>
            <a:pPr algn="ctr"/>
            <a:r>
              <a:rPr lang="en-US" sz="2800" dirty="0" smtClean="0"/>
              <a:t>indistinct in the twilight,</a:t>
            </a:r>
          </a:p>
          <a:p>
            <a:pPr algn="ctr"/>
            <a:r>
              <a:rPr lang="en-US" sz="2800" dirty="0" smtClean="0"/>
              <a:t>Stand like Druids of </a:t>
            </a:r>
            <a:r>
              <a:rPr lang="en-US" sz="2800" dirty="0" err="1" smtClean="0"/>
              <a:t>eld</a:t>
            </a:r>
            <a:r>
              <a:rPr lang="en-US" sz="2800" dirty="0" smtClean="0"/>
              <a:t>, </a:t>
            </a:r>
          </a:p>
          <a:p>
            <a:pPr algn="ctr"/>
            <a:r>
              <a:rPr lang="en-US" sz="2800" dirty="0" smtClean="0"/>
              <a:t>with voices sad and prophetic,</a:t>
            </a:r>
          </a:p>
          <a:p>
            <a:pPr algn="ctr"/>
            <a:r>
              <a:rPr lang="en-US" sz="2800" dirty="0" smtClean="0"/>
              <a:t>Stand like harpers hoar,</a:t>
            </a:r>
          </a:p>
          <a:p>
            <a:pPr algn="ctr"/>
            <a:r>
              <a:rPr lang="en-US" sz="2800" dirty="0" smtClean="0"/>
              <a:t> with beards that rest on their bosoms.</a:t>
            </a:r>
          </a:p>
          <a:p>
            <a:pPr algn="ctr"/>
            <a:r>
              <a:rPr lang="en-US" sz="2800" dirty="0" smtClean="0"/>
              <a:t>Loud from its rocky caverns,</a:t>
            </a:r>
          </a:p>
          <a:p>
            <a:pPr algn="ctr"/>
            <a:r>
              <a:rPr lang="en-US" sz="2800" dirty="0" smtClean="0"/>
              <a:t> the deep-voiced neighboring ocean</a:t>
            </a:r>
          </a:p>
          <a:p>
            <a:pPr algn="ctr"/>
            <a:r>
              <a:rPr lang="en-US" sz="2800" dirty="0" smtClean="0"/>
              <a:t>Speaks, and in accents disconsolate </a:t>
            </a:r>
          </a:p>
          <a:p>
            <a:pPr algn="ctr"/>
            <a:r>
              <a:rPr lang="en-US" sz="2800" dirty="0" smtClean="0"/>
              <a:t>answers the wail of the forest.</a:t>
            </a:r>
          </a:p>
          <a:p>
            <a:pPr algn="ctr"/>
            <a:endParaRPr lang="en-US" sz="2800" dirty="0" smtClean="0"/>
          </a:p>
          <a:p>
            <a:pPr algn="ctr"/>
            <a:r>
              <a:rPr lang="en-US" sz="2800" dirty="0" smtClean="0"/>
              <a:t>		- Henry Wadsworth Longfellow</a:t>
            </a:r>
            <a:endParaRPr lang="en-US" sz="28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4114800" y="-281920"/>
            <a:ext cx="3900694" cy="1446550"/>
            <a:chOff x="1143000" y="-259040"/>
            <a:chExt cx="3900694" cy="1446550"/>
          </a:xfrm>
        </p:grpSpPr>
        <p:sp>
          <p:nvSpPr>
            <p:cNvPr id="40" name="TextBox 39"/>
            <p:cNvSpPr txBox="1"/>
            <p:nvPr/>
          </p:nvSpPr>
          <p:spPr>
            <a:xfrm rot="1162832">
              <a:off x="4129294" y="-259040"/>
              <a:ext cx="914400"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8800" b="1" dirty="0" smtClean="0">
                  <a:solidFill>
                    <a:srgbClr val="FF0000"/>
                  </a:solidFill>
                </a:rPr>
                <a:t>?</a:t>
              </a:r>
            </a:p>
          </p:txBody>
        </p:sp>
        <p:cxnSp>
          <p:nvCxnSpPr>
            <p:cNvPr id="41" name="Straight Connector 40"/>
            <p:cNvCxnSpPr/>
            <p:nvPr/>
          </p:nvCxnSpPr>
          <p:spPr>
            <a:xfrm>
              <a:off x="1143000" y="685800"/>
              <a:ext cx="2971800" cy="228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49184" y="-358120"/>
            <a:ext cx="2775016" cy="1446550"/>
            <a:chOff x="349184" y="-358120"/>
            <a:chExt cx="2775016" cy="1446550"/>
          </a:xfrm>
        </p:grpSpPr>
        <p:sp>
          <p:nvSpPr>
            <p:cNvPr id="35" name="TextBox 34"/>
            <p:cNvSpPr txBox="1"/>
            <p:nvPr/>
          </p:nvSpPr>
          <p:spPr>
            <a:xfrm rot="20624470">
              <a:off x="349184" y="-358120"/>
              <a:ext cx="914400"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8800" b="1" dirty="0" smtClean="0">
                  <a:solidFill>
                    <a:srgbClr val="FF0000"/>
                  </a:solidFill>
                </a:rPr>
                <a:t>?</a:t>
              </a:r>
            </a:p>
          </p:txBody>
        </p:sp>
        <p:cxnSp>
          <p:nvCxnSpPr>
            <p:cNvPr id="37" name="Straight Connector 36"/>
            <p:cNvCxnSpPr/>
            <p:nvPr/>
          </p:nvCxnSpPr>
          <p:spPr>
            <a:xfrm>
              <a:off x="990600" y="685800"/>
              <a:ext cx="2133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smtClean="0">
                <a:solidFill>
                  <a:srgbClr val="002060"/>
                </a:solidFill>
              </a:rPr>
              <a:t>	</a:t>
            </a:r>
            <a:r>
              <a:rPr lang="en-US" sz="6000" b="1" dirty="0" err="1" smtClean="0">
                <a:solidFill>
                  <a:srgbClr val="002060"/>
                </a:solidFill>
              </a:rPr>
              <a:t>Acadie</a:t>
            </a:r>
            <a:r>
              <a:rPr lang="en-US" sz="6000" b="1" dirty="0" smtClean="0">
                <a:solidFill>
                  <a:srgbClr val="002060"/>
                </a:solidFill>
              </a:rPr>
              <a:t> to </a:t>
            </a:r>
            <a:r>
              <a:rPr lang="en-US" sz="6000" b="1" dirty="0" err="1" smtClean="0">
                <a:solidFill>
                  <a:srgbClr val="002060"/>
                </a:solidFill>
              </a:rPr>
              <a:t>Acadiana</a:t>
            </a:r>
            <a:endParaRPr lang="en-US" sz="6000" b="1" dirty="0" smtClean="0">
              <a:solidFill>
                <a:srgbClr val="002060"/>
              </a:solidFill>
            </a:endParaRPr>
          </a:p>
        </p:txBody>
      </p:sp>
      <p:sp useBgFill="1">
        <p:nvSpPr>
          <p:cNvPr id="33" name="TextBox 32"/>
          <p:cNvSpPr txBox="1"/>
          <p:nvPr/>
        </p:nvSpPr>
        <p:spPr>
          <a:xfrm>
            <a:off x="228600" y="-152400"/>
            <a:ext cx="5257800" cy="981038"/>
          </a:xfrm>
          <a:prstGeom prst="rect">
            <a:avLst/>
          </a:prstGeom>
          <a:ln w="38100">
            <a:noFill/>
          </a:ln>
        </p:spPr>
        <p:txBody>
          <a:bodyPr wrap="square" rtlCol="0">
            <a:spAutoFit/>
          </a:bodyPr>
          <a:lstStyle/>
          <a:p>
            <a:pPr algn="ctr">
              <a:lnSpc>
                <a:spcPct val="150000"/>
              </a:lnSpc>
              <a:spcBef>
                <a:spcPts val="1200"/>
              </a:spcBef>
            </a:pPr>
            <a:r>
              <a:rPr lang="en-US" sz="4200" b="1" dirty="0" smtClean="0">
                <a:latin typeface="Tempus Sans ITC" pitchFamily="82" charset="0"/>
              </a:rPr>
              <a:t> Let’s meet a Cajun of</a:t>
            </a:r>
            <a:endParaRPr lang="en-US" sz="4200" b="1" dirty="0">
              <a:latin typeface="Tempus Sans ITC" pitchFamily="82" charset="0"/>
            </a:endParaRPr>
          </a:p>
        </p:txBody>
      </p:sp>
      <p:pic>
        <p:nvPicPr>
          <p:cNvPr id="10241" name="Picture 1"/>
          <p:cNvPicPr>
            <a:picLocks noChangeAspect="1" noChangeArrowheads="1"/>
          </p:cNvPicPr>
          <p:nvPr/>
        </p:nvPicPr>
        <p:blipFill>
          <a:blip r:embed="rId2"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54" name="Group 53"/>
          <p:cNvGrpSpPr/>
          <p:nvPr/>
        </p:nvGrpSpPr>
        <p:grpSpPr>
          <a:xfrm>
            <a:off x="6156961" y="1676400"/>
            <a:ext cx="2758439" cy="830997"/>
            <a:chOff x="6156961" y="1676400"/>
            <a:chExt cx="2758439" cy="830997"/>
          </a:xfrm>
        </p:grpSpPr>
        <p:sp>
          <p:nvSpPr>
            <p:cNvPr id="53" name="Freeform 52"/>
            <p:cNvSpPr/>
            <p:nvPr/>
          </p:nvSpPr>
          <p:spPr>
            <a:xfrm>
              <a:off x="6156961" y="1828800"/>
              <a:ext cx="1615439" cy="620684"/>
            </a:xfrm>
            <a:custGeom>
              <a:avLst/>
              <a:gdLst>
                <a:gd name="connsiteX0" fmla="*/ 135774 w 1615439"/>
                <a:gd name="connsiteY0" fmla="*/ 249382 h 620684"/>
                <a:gd name="connsiteX1" fmla="*/ 484909 w 1615439"/>
                <a:gd name="connsiteY1" fmla="*/ 16625 h 620684"/>
                <a:gd name="connsiteX2" fmla="*/ 834043 w 1615439"/>
                <a:gd name="connsiteY2" fmla="*/ 149629 h 620684"/>
                <a:gd name="connsiteX3" fmla="*/ 1133301 w 1615439"/>
                <a:gd name="connsiteY3" fmla="*/ 166255 h 620684"/>
                <a:gd name="connsiteX4" fmla="*/ 1432559 w 1615439"/>
                <a:gd name="connsiteY4" fmla="*/ 166255 h 620684"/>
                <a:gd name="connsiteX5" fmla="*/ 1598814 w 1615439"/>
                <a:gd name="connsiteY5" fmla="*/ 332509 h 620684"/>
                <a:gd name="connsiteX6" fmla="*/ 1332807 w 1615439"/>
                <a:gd name="connsiteY6" fmla="*/ 482138 h 620684"/>
                <a:gd name="connsiteX7" fmla="*/ 834043 w 1615439"/>
                <a:gd name="connsiteY7" fmla="*/ 615142 h 620684"/>
                <a:gd name="connsiteX8" fmla="*/ 119149 w 1615439"/>
                <a:gd name="connsiteY8" fmla="*/ 448887 h 620684"/>
                <a:gd name="connsiteX9" fmla="*/ 119149 w 1615439"/>
                <a:gd name="connsiteY9" fmla="*/ 315884 h 620684"/>
                <a:gd name="connsiteX10" fmla="*/ 135774 w 1615439"/>
                <a:gd name="connsiteY10" fmla="*/ 249382 h 62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5439" h="620684">
                  <a:moveTo>
                    <a:pt x="135774" y="249382"/>
                  </a:moveTo>
                  <a:cubicBezTo>
                    <a:pt x="252152" y="141316"/>
                    <a:pt x="368531" y="33250"/>
                    <a:pt x="484909" y="16625"/>
                  </a:cubicBezTo>
                  <a:cubicBezTo>
                    <a:pt x="601287" y="0"/>
                    <a:pt x="725978" y="124691"/>
                    <a:pt x="834043" y="149629"/>
                  </a:cubicBezTo>
                  <a:cubicBezTo>
                    <a:pt x="942108" y="174567"/>
                    <a:pt x="1033548" y="163484"/>
                    <a:pt x="1133301" y="166255"/>
                  </a:cubicBezTo>
                  <a:cubicBezTo>
                    <a:pt x="1233054" y="169026"/>
                    <a:pt x="1354974" y="138546"/>
                    <a:pt x="1432559" y="166255"/>
                  </a:cubicBezTo>
                  <a:cubicBezTo>
                    <a:pt x="1510145" y="193964"/>
                    <a:pt x="1615439" y="279862"/>
                    <a:pt x="1598814" y="332509"/>
                  </a:cubicBezTo>
                  <a:cubicBezTo>
                    <a:pt x="1582189" y="385156"/>
                    <a:pt x="1460269" y="435033"/>
                    <a:pt x="1332807" y="482138"/>
                  </a:cubicBezTo>
                  <a:cubicBezTo>
                    <a:pt x="1205345" y="529243"/>
                    <a:pt x="1036319" y="620684"/>
                    <a:pt x="834043" y="615142"/>
                  </a:cubicBezTo>
                  <a:cubicBezTo>
                    <a:pt x="631767" y="609600"/>
                    <a:pt x="238298" y="498763"/>
                    <a:pt x="119149" y="448887"/>
                  </a:cubicBezTo>
                  <a:cubicBezTo>
                    <a:pt x="0" y="399011"/>
                    <a:pt x="119149" y="315884"/>
                    <a:pt x="119149" y="315884"/>
                  </a:cubicBezTo>
                  <a:lnTo>
                    <a:pt x="135774" y="249382"/>
                  </a:lnTo>
                  <a:close/>
                </a:path>
              </a:pathLst>
            </a:custGeom>
            <a:solidFill>
              <a:srgbClr val="FFFDF7"/>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6324600" y="1676400"/>
              <a:ext cx="25908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err="1" smtClean="0">
                  <a:solidFill>
                    <a:srgbClr val="002060"/>
                  </a:solidFill>
                </a:rPr>
                <a:t>Acadiens</a:t>
              </a:r>
              <a:endParaRPr lang="en-US" sz="4800" b="1" dirty="0" smtClean="0">
                <a:solidFill>
                  <a:srgbClr val="002060"/>
                </a:solidFill>
              </a:endParaRPr>
            </a:p>
          </p:txBody>
        </p:sp>
      </p:grpSp>
      <p:sp>
        <p:nvSpPr>
          <p:cNvPr id="4" name="Freeform 3"/>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Freeform 4"/>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22"/>
          <p:cNvGrpSpPr/>
          <p:nvPr/>
        </p:nvGrpSpPr>
        <p:grpSpPr>
          <a:xfrm rot="1146726">
            <a:off x="1036236" y="5451937"/>
            <a:ext cx="1824145" cy="584775"/>
            <a:chOff x="304800" y="3544907"/>
            <a:chExt cx="1824145" cy="584775"/>
          </a:xfrm>
        </p:grpSpPr>
        <p:pic>
          <p:nvPicPr>
            <p:cNvPr id="19" name="Picture 1"/>
            <p:cNvPicPr>
              <a:picLocks noChangeAspect="1" noChangeArrowheads="1"/>
            </p:cNvPicPr>
            <p:nvPr/>
          </p:nvPicPr>
          <p:blipFill>
            <a:blip r:embed="rId2" cstate="print"/>
            <a:srcRect l="3333" t="32998" r="85834" b="58272"/>
            <a:stretch>
              <a:fillRect/>
            </a:stretch>
          </p:blipFill>
          <p:spPr bwMode="auto">
            <a:xfrm>
              <a:off x="381000" y="3581400"/>
              <a:ext cx="1678370" cy="533400"/>
            </a:xfrm>
            <a:prstGeom prst="rect">
              <a:avLst/>
            </a:prstGeom>
            <a:noFill/>
            <a:ln w="9525">
              <a:noFill/>
              <a:miter lim="800000"/>
              <a:headEnd/>
              <a:tailEnd/>
            </a:ln>
            <a:effectLst/>
          </p:spPr>
        </p:pic>
        <p:sp>
          <p:nvSpPr>
            <p:cNvPr id="13" name="TextBox 12"/>
            <p:cNvSpPr txBox="1"/>
            <p:nvPr/>
          </p:nvSpPr>
          <p:spPr>
            <a:xfrm>
              <a:off x="304800" y="3544907"/>
              <a:ext cx="1824145"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3200" b="1" dirty="0" err="1" smtClean="0">
                  <a:solidFill>
                    <a:srgbClr val="002060"/>
                  </a:solidFill>
                </a:rPr>
                <a:t>Acadiana</a:t>
              </a:r>
              <a:endParaRPr lang="en-US" sz="3200" b="1" dirty="0" smtClean="0">
                <a:solidFill>
                  <a:srgbClr val="002060"/>
                </a:solidFill>
              </a:endParaRPr>
            </a:p>
          </p:txBody>
        </p:sp>
      </p:grpSp>
      <p:sp>
        <p:nvSpPr>
          <p:cNvPr id="6" name="TextBox 5"/>
          <p:cNvSpPr txBox="1"/>
          <p:nvPr/>
        </p:nvSpPr>
        <p:spPr>
          <a:xfrm rot="954692">
            <a:off x="4928319" y="2345396"/>
            <a:ext cx="1497203"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3200" b="1" dirty="0" err="1" smtClean="0">
                <a:solidFill>
                  <a:srgbClr val="002060"/>
                </a:solidFill>
              </a:rPr>
              <a:t>Acadie</a:t>
            </a:r>
            <a:endParaRPr lang="en-US" sz="3200" b="1" dirty="0" smtClean="0">
              <a:solidFill>
                <a:srgbClr val="002060"/>
              </a:solidFill>
            </a:endParaRPr>
          </a:p>
        </p:txBody>
      </p:sp>
      <p:grpSp>
        <p:nvGrpSpPr>
          <p:cNvPr id="46" name="Group 45"/>
          <p:cNvGrpSpPr/>
          <p:nvPr/>
        </p:nvGrpSpPr>
        <p:grpSpPr>
          <a:xfrm>
            <a:off x="2438400" y="4953000"/>
            <a:ext cx="2590800" cy="830997"/>
            <a:chOff x="228600" y="2935307"/>
            <a:chExt cx="2590800" cy="830997"/>
          </a:xfrm>
        </p:grpSpPr>
        <p:pic>
          <p:nvPicPr>
            <p:cNvPr id="47" name="Picture 1"/>
            <p:cNvPicPr>
              <a:picLocks noChangeAspect="1" noChangeArrowheads="1"/>
            </p:cNvPicPr>
            <p:nvPr/>
          </p:nvPicPr>
          <p:blipFill>
            <a:blip r:embed="rId2" cstate="print"/>
            <a:srcRect l="3333" t="32998" r="85834" b="58272"/>
            <a:stretch>
              <a:fillRect/>
            </a:stretch>
          </p:blipFill>
          <p:spPr bwMode="auto">
            <a:xfrm>
              <a:off x="304800" y="3163907"/>
              <a:ext cx="2514600" cy="533400"/>
            </a:xfrm>
            <a:prstGeom prst="rect">
              <a:avLst/>
            </a:prstGeom>
            <a:noFill/>
            <a:ln w="9525">
              <a:noFill/>
              <a:miter lim="800000"/>
              <a:headEnd/>
              <a:tailEnd/>
            </a:ln>
            <a:effectLst/>
          </p:spPr>
        </p:pic>
        <p:sp>
          <p:nvSpPr>
            <p:cNvPr id="48" name="TextBox 47"/>
            <p:cNvSpPr txBox="1"/>
            <p:nvPr/>
          </p:nvSpPr>
          <p:spPr>
            <a:xfrm>
              <a:off x="228600" y="2935307"/>
              <a:ext cx="25146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rgbClr val="002060"/>
                  </a:solidFill>
                </a:rPr>
                <a:t>Acadians</a:t>
              </a:r>
            </a:p>
          </p:txBody>
        </p:sp>
      </p:grpSp>
      <p:grpSp>
        <p:nvGrpSpPr>
          <p:cNvPr id="56" name="Group 55"/>
          <p:cNvGrpSpPr/>
          <p:nvPr/>
        </p:nvGrpSpPr>
        <p:grpSpPr>
          <a:xfrm>
            <a:off x="3886200" y="1828800"/>
            <a:ext cx="4267200" cy="3886200"/>
            <a:chOff x="3886200" y="1828800"/>
            <a:chExt cx="4267200" cy="3886200"/>
          </a:xfrm>
        </p:grpSpPr>
        <p:sp>
          <p:nvSpPr>
            <p:cNvPr id="49" name="Oval 48"/>
            <p:cNvSpPr/>
            <p:nvPr/>
          </p:nvSpPr>
          <p:spPr>
            <a:xfrm>
              <a:off x="7772400" y="1828800"/>
              <a:ext cx="381000" cy="685800"/>
            </a:xfrm>
            <a:prstGeom prst="ellipse">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Oval 49"/>
            <p:cNvSpPr/>
            <p:nvPr/>
          </p:nvSpPr>
          <p:spPr>
            <a:xfrm>
              <a:off x="3886200" y="5029200"/>
              <a:ext cx="381000" cy="685800"/>
            </a:xfrm>
            <a:prstGeom prst="ellipse">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4039984" y="2543695"/>
              <a:ext cx="3956859" cy="2510443"/>
            </a:xfrm>
            <a:custGeom>
              <a:avLst/>
              <a:gdLst>
                <a:gd name="connsiteX0" fmla="*/ 3956859 w 4117572"/>
                <a:gd name="connsiteY0" fmla="*/ 0 h 2510443"/>
                <a:gd name="connsiteX1" fmla="*/ 3923608 w 4117572"/>
                <a:gd name="connsiteY1" fmla="*/ 814647 h 2510443"/>
                <a:gd name="connsiteX2" fmla="*/ 2793077 w 4117572"/>
                <a:gd name="connsiteY2" fmla="*/ 1396538 h 2510443"/>
                <a:gd name="connsiteX3" fmla="*/ 1130531 w 4117572"/>
                <a:gd name="connsiteY3" fmla="*/ 1246909 h 2510443"/>
                <a:gd name="connsiteX4" fmla="*/ 232757 w 4117572"/>
                <a:gd name="connsiteY4" fmla="*/ 1379912 h 2510443"/>
                <a:gd name="connsiteX5" fmla="*/ 0 w 4117572"/>
                <a:gd name="connsiteY5" fmla="*/ 2510443 h 2510443"/>
                <a:gd name="connsiteX0" fmla="*/ 3956859 w 4117572"/>
                <a:gd name="connsiteY0" fmla="*/ 0 h 2510443"/>
                <a:gd name="connsiteX1" fmla="*/ 3923608 w 4117572"/>
                <a:gd name="connsiteY1" fmla="*/ 814647 h 2510443"/>
                <a:gd name="connsiteX2" fmla="*/ 2793077 w 4117572"/>
                <a:gd name="connsiteY2" fmla="*/ 1396538 h 2510443"/>
                <a:gd name="connsiteX3" fmla="*/ 1130531 w 4117572"/>
                <a:gd name="connsiteY3" fmla="*/ 1246909 h 2510443"/>
                <a:gd name="connsiteX4" fmla="*/ 232757 w 4117572"/>
                <a:gd name="connsiteY4" fmla="*/ 1379912 h 2510443"/>
                <a:gd name="connsiteX5" fmla="*/ 0 w 4117572"/>
                <a:gd name="connsiteY5" fmla="*/ 2510443 h 2510443"/>
                <a:gd name="connsiteX0" fmla="*/ 3956859 w 3956859"/>
                <a:gd name="connsiteY0" fmla="*/ 0 h 2510443"/>
                <a:gd name="connsiteX1" fmla="*/ 2793077 w 3956859"/>
                <a:gd name="connsiteY1" fmla="*/ 1396538 h 2510443"/>
                <a:gd name="connsiteX2" fmla="*/ 1130531 w 3956859"/>
                <a:gd name="connsiteY2" fmla="*/ 1246909 h 2510443"/>
                <a:gd name="connsiteX3" fmla="*/ 232757 w 3956859"/>
                <a:gd name="connsiteY3" fmla="*/ 1379912 h 2510443"/>
                <a:gd name="connsiteX4" fmla="*/ 0 w 3956859"/>
                <a:gd name="connsiteY4" fmla="*/ 2510443 h 2510443"/>
                <a:gd name="connsiteX0" fmla="*/ 3956859 w 3956859"/>
                <a:gd name="connsiteY0" fmla="*/ 0 h 2510443"/>
                <a:gd name="connsiteX1" fmla="*/ 2793077 w 3956859"/>
                <a:gd name="connsiteY1" fmla="*/ 1396538 h 2510443"/>
                <a:gd name="connsiteX2" fmla="*/ 1130531 w 3956859"/>
                <a:gd name="connsiteY2" fmla="*/ 1246909 h 2510443"/>
                <a:gd name="connsiteX3" fmla="*/ 232757 w 3956859"/>
                <a:gd name="connsiteY3" fmla="*/ 1379912 h 2510443"/>
                <a:gd name="connsiteX4" fmla="*/ 0 w 3956859"/>
                <a:gd name="connsiteY4" fmla="*/ 2510443 h 2510443"/>
                <a:gd name="connsiteX0" fmla="*/ 3956859 w 3956859"/>
                <a:gd name="connsiteY0" fmla="*/ 0 h 2510443"/>
                <a:gd name="connsiteX1" fmla="*/ 2793077 w 3956859"/>
                <a:gd name="connsiteY1" fmla="*/ 1396538 h 2510443"/>
                <a:gd name="connsiteX2" fmla="*/ 1130531 w 3956859"/>
                <a:gd name="connsiteY2" fmla="*/ 1246909 h 2510443"/>
                <a:gd name="connsiteX3" fmla="*/ 232757 w 3956859"/>
                <a:gd name="connsiteY3" fmla="*/ 1379912 h 2510443"/>
                <a:gd name="connsiteX4" fmla="*/ 0 w 3956859"/>
                <a:gd name="connsiteY4" fmla="*/ 2510443 h 251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859" h="2510443">
                  <a:moveTo>
                    <a:pt x="3956859" y="0"/>
                  </a:moveTo>
                  <a:cubicBezTo>
                    <a:pt x="3714405" y="290945"/>
                    <a:pt x="3779521" y="1461655"/>
                    <a:pt x="2793077" y="1396538"/>
                  </a:cubicBezTo>
                  <a:cubicBezTo>
                    <a:pt x="1932709" y="1386840"/>
                    <a:pt x="1557251" y="1249680"/>
                    <a:pt x="1130531" y="1246909"/>
                  </a:cubicBezTo>
                  <a:cubicBezTo>
                    <a:pt x="703811" y="1244138"/>
                    <a:pt x="421179" y="1169323"/>
                    <a:pt x="232757" y="1379912"/>
                  </a:cubicBezTo>
                  <a:cubicBezTo>
                    <a:pt x="44335" y="1590501"/>
                    <a:pt x="24938" y="2330334"/>
                    <a:pt x="0" y="2510443"/>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8" name="Group 57"/>
          <p:cNvGrpSpPr/>
          <p:nvPr/>
        </p:nvGrpSpPr>
        <p:grpSpPr>
          <a:xfrm>
            <a:off x="3276600" y="5105400"/>
            <a:ext cx="2514600" cy="1288197"/>
            <a:chOff x="-1219200" y="3163907"/>
            <a:chExt cx="2514600" cy="1288197"/>
          </a:xfrm>
        </p:grpSpPr>
        <p:pic>
          <p:nvPicPr>
            <p:cNvPr id="59" name="Picture 1"/>
            <p:cNvPicPr>
              <a:picLocks noChangeAspect="1" noChangeArrowheads="1"/>
            </p:cNvPicPr>
            <p:nvPr/>
          </p:nvPicPr>
          <p:blipFill>
            <a:blip r:embed="rId2" cstate="print"/>
            <a:srcRect l="3333" t="32998" r="85834" b="58272"/>
            <a:stretch>
              <a:fillRect/>
            </a:stretch>
          </p:blipFill>
          <p:spPr bwMode="auto">
            <a:xfrm>
              <a:off x="304800" y="3163907"/>
              <a:ext cx="381000" cy="533400"/>
            </a:xfrm>
            <a:prstGeom prst="rect">
              <a:avLst/>
            </a:prstGeom>
            <a:noFill/>
            <a:ln w="9525">
              <a:noFill/>
              <a:miter lim="800000"/>
              <a:headEnd/>
              <a:tailEnd/>
            </a:ln>
            <a:effectLst/>
          </p:spPr>
        </p:pic>
        <p:sp>
          <p:nvSpPr>
            <p:cNvPr id="60" name="TextBox 59"/>
            <p:cNvSpPr txBox="1"/>
            <p:nvPr/>
          </p:nvSpPr>
          <p:spPr>
            <a:xfrm>
              <a:off x="-1219200" y="3621107"/>
              <a:ext cx="25146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smtClean="0">
                  <a:solidFill>
                    <a:srgbClr val="002060"/>
                  </a:solidFill>
                </a:rPr>
                <a:t> Cajuns</a:t>
              </a:r>
            </a:p>
          </p:txBody>
        </p:sp>
      </p:grpSp>
      <p:pic>
        <p:nvPicPr>
          <p:cNvPr id="10244" name="Picture 4"/>
          <p:cNvPicPr>
            <a:picLocks noChangeAspect="1" noChangeArrowheads="1"/>
          </p:cNvPicPr>
          <p:nvPr/>
        </p:nvPicPr>
        <p:blipFill>
          <a:blip r:embed="rId3" cstate="print"/>
          <a:srcRect/>
          <a:stretch>
            <a:fillRect/>
          </a:stretch>
        </p:blipFill>
        <p:spPr bwMode="auto">
          <a:xfrm>
            <a:off x="5486400" y="1752600"/>
            <a:ext cx="2667000" cy="2667000"/>
          </a:xfrm>
          <a:prstGeom prst="rect">
            <a:avLst/>
          </a:prstGeom>
          <a:noFill/>
          <a:ln w="38100">
            <a:solidFill>
              <a:schemeClr val="tx1"/>
            </a:solidFill>
            <a:miter lim="800000"/>
            <a:headEnd/>
            <a:tailEnd/>
          </a:ln>
          <a:effectLst/>
        </p:spPr>
      </p:pic>
      <p:pic>
        <p:nvPicPr>
          <p:cNvPr id="10247" name="Picture 7"/>
          <p:cNvPicPr>
            <a:picLocks noChangeAspect="1" noChangeArrowheads="1"/>
          </p:cNvPicPr>
          <p:nvPr/>
        </p:nvPicPr>
        <p:blipFill>
          <a:blip r:embed="rId4" cstate="print"/>
          <a:srcRect/>
          <a:stretch>
            <a:fillRect/>
          </a:stretch>
        </p:blipFill>
        <p:spPr bwMode="auto">
          <a:xfrm>
            <a:off x="1066800" y="4495800"/>
            <a:ext cx="3006977" cy="2362200"/>
          </a:xfrm>
          <a:prstGeom prst="rect">
            <a:avLst/>
          </a:prstGeom>
          <a:noFill/>
          <a:ln w="38100">
            <a:solidFill>
              <a:schemeClr val="tx1"/>
            </a:solidFill>
            <a:miter lim="800000"/>
            <a:headEnd/>
            <a:tailEnd/>
          </a:ln>
          <a:effectLst/>
        </p:spPr>
      </p:pic>
      <p:pic>
        <p:nvPicPr>
          <p:cNvPr id="10250" name="Picture 10" descr="C:\Users\Sandra\AppData\Local\Microsoft\Windows\INetCache\IE\BVRDKKS1\675px-Redx2.svg[1].png"/>
          <p:cNvPicPr>
            <a:picLocks noChangeAspect="1" noChangeArrowheads="1"/>
          </p:cNvPicPr>
          <p:nvPr/>
        </p:nvPicPr>
        <p:blipFill>
          <a:blip r:embed="rId5" cstate="print"/>
          <a:srcRect/>
          <a:stretch>
            <a:fillRect/>
          </a:stretch>
        </p:blipFill>
        <p:spPr bwMode="auto">
          <a:xfrm rot="248905">
            <a:off x="2473593" y="4800600"/>
            <a:ext cx="2590800" cy="1066800"/>
          </a:xfrm>
          <a:prstGeom prst="rect">
            <a:avLst/>
          </a:prstGeom>
          <a:noFill/>
        </p:spPr>
      </p:pic>
      <p:sp>
        <p:nvSpPr>
          <p:cNvPr id="32" name="5-Point Star 31"/>
          <p:cNvSpPr/>
          <p:nvPr/>
        </p:nvSpPr>
        <p:spPr>
          <a:xfrm>
            <a:off x="2819400" y="5943600"/>
            <a:ext cx="457200" cy="457200"/>
          </a:xfrm>
          <a:prstGeom prst="star5">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iterate type="lt">
                                    <p:tmPct val="0"/>
                                  </p:iterate>
                                  <p:childTnLst>
                                    <p:set>
                                      <p:cBhvr>
                                        <p:cTn id="25" dur="1" fill="hold">
                                          <p:stCondLst>
                                            <p:cond delay="0"/>
                                          </p:stCondLst>
                                        </p:cTn>
                                        <p:tgtEl>
                                          <p:spTgt spid="10244"/>
                                        </p:tgtEl>
                                        <p:attrNameLst>
                                          <p:attrName>style.visibility</p:attrName>
                                        </p:attrNameLst>
                                      </p:cBhvr>
                                      <p:to>
                                        <p:strVal val="visible"/>
                                      </p:to>
                                    </p:set>
                                    <p:anim calcmode="lin" valueType="num">
                                      <p:cBhvr>
                                        <p:cTn id="26" dur="1000" fill="hold"/>
                                        <p:tgtEl>
                                          <p:spTgt spid="10244"/>
                                        </p:tgtEl>
                                        <p:attrNameLst>
                                          <p:attrName>ppt_w</p:attrName>
                                        </p:attrNameLst>
                                      </p:cBhvr>
                                      <p:tavLst>
                                        <p:tav tm="0">
                                          <p:val>
                                            <p:fltVal val="0"/>
                                          </p:val>
                                        </p:tav>
                                        <p:tav tm="100000">
                                          <p:val>
                                            <p:strVal val="#ppt_w"/>
                                          </p:val>
                                        </p:tav>
                                      </p:tavLst>
                                    </p:anim>
                                    <p:anim calcmode="lin" valueType="num">
                                      <p:cBhvr>
                                        <p:cTn id="27" dur="1000" fill="hold"/>
                                        <p:tgtEl>
                                          <p:spTgt spid="10244"/>
                                        </p:tgtEl>
                                        <p:attrNameLst>
                                          <p:attrName>ppt_h</p:attrName>
                                        </p:attrNameLst>
                                      </p:cBhvr>
                                      <p:tavLst>
                                        <p:tav tm="0">
                                          <p:val>
                                            <p:fltVal val="0"/>
                                          </p:val>
                                        </p:tav>
                                        <p:tav tm="100000">
                                          <p:val>
                                            <p:strVal val="#ppt_h"/>
                                          </p:val>
                                        </p:tav>
                                      </p:tavLst>
                                    </p:anim>
                                    <p:animEffect transition="in" filter="fade">
                                      <p:cBhvr>
                                        <p:cTn id="28" dur="1000"/>
                                        <p:tgtEl>
                                          <p:spTgt spid="10244"/>
                                        </p:tgtEl>
                                      </p:cBhvr>
                                    </p:animEffect>
                                  </p:childTnLst>
                                </p:cTn>
                              </p:par>
                              <p:par>
                                <p:cTn id="29" presetID="35" presetClass="path" presetSubtype="0" accel="50000" decel="50000" fill="hold" nodeType="withEffect">
                                  <p:stCondLst>
                                    <p:cond delay="0"/>
                                  </p:stCondLst>
                                  <p:iterate type="lt">
                                    <p:tmPct val="0"/>
                                  </p:iterate>
                                  <p:childTnLst>
                                    <p:animMotion origin="layout" path="M 3.33333E-6 2.31214E-7 L -0.22917 -0.12763 " pathEditMode="relative" rAng="0" ptsTypes="AA">
                                      <p:cBhvr>
                                        <p:cTn id="30" dur="1000" fill="hold"/>
                                        <p:tgtEl>
                                          <p:spTgt spid="10244"/>
                                        </p:tgtEl>
                                        <p:attrNameLst>
                                          <p:attrName>ppt_x</p:attrName>
                                          <p:attrName>ppt_y</p:attrName>
                                        </p:attrNameLst>
                                      </p:cBhvr>
                                      <p:rCtr x="-115" y="-64"/>
                                    </p:animMotion>
                                  </p:childTnLst>
                                </p:cTn>
                              </p:par>
                              <p:par>
                                <p:cTn id="31" presetID="10" presetClass="exit" presetSubtype="0" fill="hold" grpId="1" nodeType="withEffect">
                                  <p:stCondLst>
                                    <p:cond delay="0"/>
                                  </p:stCondLst>
                                  <p:childTnLst>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53" presetClass="entr" presetSubtype="0"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fltVal val="0"/>
                                          </p:val>
                                        </p:tav>
                                        <p:tav tm="100000">
                                          <p:val>
                                            <p:strVal val="#ppt_h"/>
                                          </p:val>
                                        </p:tav>
                                      </p:tavLst>
                                    </p:anim>
                                    <p:animEffect transition="in" filter="fade">
                                      <p:cBhvr>
                                        <p:cTn id="39" dur="1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38"/>
                                        </p:tgtEl>
                                      </p:cBhvr>
                                    </p:animEffect>
                                    <p:set>
                                      <p:cBhvr>
                                        <p:cTn id="44" dur="1" fill="hold">
                                          <p:stCondLst>
                                            <p:cond delay="999"/>
                                          </p:stCondLst>
                                        </p:cTn>
                                        <p:tgtEl>
                                          <p:spTgt spid="38"/>
                                        </p:tgtEl>
                                        <p:attrNameLst>
                                          <p:attrName>style.visibility</p:attrName>
                                        </p:attrNameLst>
                                      </p:cBhvr>
                                      <p:to>
                                        <p:strVal val="hidden"/>
                                      </p:to>
                                    </p:se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800" decel="100000"/>
                                        <p:tgtEl>
                                          <p:spTgt spid="5"/>
                                        </p:tgtEl>
                                      </p:cBhvr>
                                    </p:animEffect>
                                    <p:anim calcmode="lin" valueType="num">
                                      <p:cBhvr>
                                        <p:cTn id="54" dur="800" decel="100000" fill="hold"/>
                                        <p:tgtEl>
                                          <p:spTgt spid="5"/>
                                        </p:tgtEl>
                                        <p:attrNameLst>
                                          <p:attrName>style.rotation</p:attrName>
                                        </p:attrNameLst>
                                      </p:cBhvr>
                                      <p:tavLst>
                                        <p:tav tm="0">
                                          <p:val>
                                            <p:fltVal val="-90"/>
                                          </p:val>
                                        </p:tav>
                                        <p:tav tm="100000">
                                          <p:val>
                                            <p:fltVal val="0"/>
                                          </p:val>
                                        </p:tav>
                                      </p:tavLst>
                                    </p:anim>
                                    <p:anim calcmode="lin" valueType="num">
                                      <p:cBhvr>
                                        <p:cTn id="55" dur="800" decel="100000" fill="hold"/>
                                        <p:tgtEl>
                                          <p:spTgt spid="5"/>
                                        </p:tgtEl>
                                        <p:attrNameLst>
                                          <p:attrName>ppt_x</p:attrName>
                                        </p:attrNameLst>
                                      </p:cBhvr>
                                      <p:tavLst>
                                        <p:tav tm="0">
                                          <p:val>
                                            <p:strVal val="#ppt_x+0.4"/>
                                          </p:val>
                                        </p:tav>
                                        <p:tav tm="100000">
                                          <p:val>
                                            <p:strVal val="#ppt_x-0.05"/>
                                          </p:val>
                                        </p:tav>
                                      </p:tavLst>
                                    </p:anim>
                                    <p:anim calcmode="lin" valueType="num">
                                      <p:cBhvr>
                                        <p:cTn id="56" dur="800" decel="100000" fill="hold"/>
                                        <p:tgtEl>
                                          <p:spTgt spid="5"/>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childTnLst>
                          </p:cTn>
                        </p:par>
                        <p:par>
                          <p:cTn id="63" fill="hold">
                            <p:stCondLst>
                              <p:cond delay="2000"/>
                            </p:stCondLst>
                            <p:childTnLst>
                              <p:par>
                                <p:cTn id="64" presetID="10" presetClass="exit" presetSubtype="0" fill="hold" nodeType="afterEffect">
                                  <p:stCondLst>
                                    <p:cond delay="0"/>
                                  </p:stCondLst>
                                  <p:childTnLst>
                                    <p:animEffect transition="out" filter="fade">
                                      <p:cBhvr>
                                        <p:cTn id="65" dur="1000"/>
                                        <p:tgtEl>
                                          <p:spTgt spid="39"/>
                                        </p:tgtEl>
                                      </p:cBhvr>
                                    </p:animEffect>
                                    <p:set>
                                      <p:cBhvr>
                                        <p:cTn id="66" dur="1" fill="hold">
                                          <p:stCondLst>
                                            <p:cond delay="999"/>
                                          </p:stCondLst>
                                        </p:cTn>
                                        <p:tgtEl>
                                          <p:spTgt spid="3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nodeType="clickEffect">
                                  <p:stCondLst>
                                    <p:cond delay="0"/>
                                  </p:stCondLst>
                                  <p:childTnLst>
                                    <p:set>
                                      <p:cBhvr>
                                        <p:cTn id="70" dur="1" fill="hold">
                                          <p:stCondLst>
                                            <p:cond delay="0"/>
                                          </p:stCondLst>
                                        </p:cTn>
                                        <p:tgtEl>
                                          <p:spTgt spid="10247"/>
                                        </p:tgtEl>
                                        <p:attrNameLst>
                                          <p:attrName>style.visibility</p:attrName>
                                        </p:attrNameLst>
                                      </p:cBhvr>
                                      <p:to>
                                        <p:strVal val="visible"/>
                                      </p:to>
                                    </p:set>
                                    <p:anim calcmode="lin" valueType="num">
                                      <p:cBhvr>
                                        <p:cTn id="71" dur="1000" fill="hold"/>
                                        <p:tgtEl>
                                          <p:spTgt spid="10247"/>
                                        </p:tgtEl>
                                        <p:attrNameLst>
                                          <p:attrName>ppt_w</p:attrName>
                                        </p:attrNameLst>
                                      </p:cBhvr>
                                      <p:tavLst>
                                        <p:tav tm="0">
                                          <p:val>
                                            <p:fltVal val="0"/>
                                          </p:val>
                                        </p:tav>
                                        <p:tav tm="100000">
                                          <p:val>
                                            <p:strVal val="#ppt_w"/>
                                          </p:val>
                                        </p:tav>
                                      </p:tavLst>
                                    </p:anim>
                                    <p:anim calcmode="lin" valueType="num">
                                      <p:cBhvr>
                                        <p:cTn id="72" dur="1000" fill="hold"/>
                                        <p:tgtEl>
                                          <p:spTgt spid="10247"/>
                                        </p:tgtEl>
                                        <p:attrNameLst>
                                          <p:attrName>ppt_h</p:attrName>
                                        </p:attrNameLst>
                                      </p:cBhvr>
                                      <p:tavLst>
                                        <p:tav tm="0">
                                          <p:val>
                                            <p:fltVal val="0"/>
                                          </p:val>
                                        </p:tav>
                                        <p:tav tm="100000">
                                          <p:val>
                                            <p:strVal val="#ppt_h"/>
                                          </p:val>
                                        </p:tav>
                                      </p:tavLst>
                                    </p:anim>
                                    <p:animEffect transition="in" filter="fade">
                                      <p:cBhvr>
                                        <p:cTn id="73" dur="1000"/>
                                        <p:tgtEl>
                                          <p:spTgt spid="10247"/>
                                        </p:tgtEl>
                                      </p:cBhvr>
                                    </p:animEffect>
                                  </p:childTnLst>
                                </p:cTn>
                              </p:par>
                              <p:par>
                                <p:cTn id="74" presetID="63" presetClass="path" presetSubtype="0" accel="50000" decel="50000" fill="hold" nodeType="withEffect">
                                  <p:stCondLst>
                                    <p:cond delay="0"/>
                                  </p:stCondLst>
                                  <p:childTnLst>
                                    <p:animMotion origin="layout" path="M 3.61111E-6 -8.09249E-7 L 0.43559 -0.01665 " pathEditMode="relative" rAng="0" ptsTypes="AA">
                                      <p:cBhvr>
                                        <p:cTn id="75" dur="1000" fill="hold"/>
                                        <p:tgtEl>
                                          <p:spTgt spid="10247"/>
                                        </p:tgtEl>
                                        <p:attrNameLst>
                                          <p:attrName>ppt_x</p:attrName>
                                          <p:attrName>ppt_y</p:attrName>
                                        </p:attrNameLst>
                                      </p:cBhvr>
                                      <p:rCtr x="218" y="-8"/>
                                    </p:animMotion>
                                  </p:childTnLst>
                                </p:cTn>
                              </p:par>
                              <p:par>
                                <p:cTn id="76" presetID="10" presetClass="exit" presetSubtype="0" fill="hold" nodeType="withEffect">
                                  <p:stCondLst>
                                    <p:cond delay="0"/>
                                  </p:stCondLst>
                                  <p:childTnLst>
                                    <p:animEffect transition="out" filter="fade">
                                      <p:cBhvr>
                                        <p:cTn id="77" dur="1000"/>
                                        <p:tgtEl>
                                          <p:spTgt spid="23"/>
                                        </p:tgtEl>
                                      </p:cBhvr>
                                    </p:animEffect>
                                    <p:set>
                                      <p:cBhvr>
                                        <p:cTn id="78" dur="1" fill="hold">
                                          <p:stCondLst>
                                            <p:cond delay="999"/>
                                          </p:stCondLst>
                                        </p:cTn>
                                        <p:tgtEl>
                                          <p:spTgt spid="23"/>
                                        </p:tgtEl>
                                        <p:attrNameLst>
                                          <p:attrName>style.visibility</p:attrName>
                                        </p:attrNameLst>
                                      </p:cBhvr>
                                      <p:to>
                                        <p:strVal val="hidden"/>
                                      </p:to>
                                    </p:set>
                                  </p:childTnLst>
                                </p:cTn>
                              </p:par>
                              <p:par>
                                <p:cTn id="79" presetID="53" presetClass="entr" presetSubtype="0" fill="hold" nodeType="withEffect">
                                  <p:stCondLst>
                                    <p:cond delay="500"/>
                                  </p:stCondLst>
                                  <p:childTnLst>
                                    <p:set>
                                      <p:cBhvr>
                                        <p:cTn id="80" dur="1" fill="hold">
                                          <p:stCondLst>
                                            <p:cond delay="0"/>
                                          </p:stCondLst>
                                        </p:cTn>
                                        <p:tgtEl>
                                          <p:spTgt spid="46"/>
                                        </p:tgtEl>
                                        <p:attrNameLst>
                                          <p:attrName>style.visibility</p:attrName>
                                        </p:attrNameLst>
                                      </p:cBhvr>
                                      <p:to>
                                        <p:strVal val="visible"/>
                                      </p:to>
                                    </p:set>
                                    <p:anim calcmode="lin" valueType="num">
                                      <p:cBhvr>
                                        <p:cTn id="81" dur="1000" fill="hold"/>
                                        <p:tgtEl>
                                          <p:spTgt spid="46"/>
                                        </p:tgtEl>
                                        <p:attrNameLst>
                                          <p:attrName>ppt_w</p:attrName>
                                        </p:attrNameLst>
                                      </p:cBhvr>
                                      <p:tavLst>
                                        <p:tav tm="0">
                                          <p:val>
                                            <p:fltVal val="0"/>
                                          </p:val>
                                        </p:tav>
                                        <p:tav tm="100000">
                                          <p:val>
                                            <p:strVal val="#ppt_w"/>
                                          </p:val>
                                        </p:tav>
                                      </p:tavLst>
                                    </p:anim>
                                    <p:anim calcmode="lin" valueType="num">
                                      <p:cBhvr>
                                        <p:cTn id="82" dur="1000" fill="hold"/>
                                        <p:tgtEl>
                                          <p:spTgt spid="46"/>
                                        </p:tgtEl>
                                        <p:attrNameLst>
                                          <p:attrName>ppt_h</p:attrName>
                                        </p:attrNameLst>
                                      </p:cBhvr>
                                      <p:tavLst>
                                        <p:tav tm="0">
                                          <p:val>
                                            <p:fltVal val="0"/>
                                          </p:val>
                                        </p:tav>
                                        <p:tav tm="100000">
                                          <p:val>
                                            <p:strVal val="#ppt_h"/>
                                          </p:val>
                                        </p:tav>
                                      </p:tavLst>
                                    </p:anim>
                                    <p:animEffect transition="in" filter="fade">
                                      <p:cBhvr>
                                        <p:cTn id="83" dur="10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wipe(up)">
                                      <p:cBhvr>
                                        <p:cTn id="88" dur="10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iterate type="lt">
                                    <p:tmPct val="0"/>
                                  </p:iterate>
                                  <p:childTnLst>
                                    <p:animEffect transition="out" filter="fade">
                                      <p:cBhvr>
                                        <p:cTn id="92" dur="1000"/>
                                        <p:tgtEl>
                                          <p:spTgt spid="10244"/>
                                        </p:tgtEl>
                                      </p:cBhvr>
                                    </p:animEffect>
                                    <p:set>
                                      <p:cBhvr>
                                        <p:cTn id="93" dur="1" fill="hold">
                                          <p:stCondLst>
                                            <p:cond delay="999"/>
                                          </p:stCondLst>
                                        </p:cTn>
                                        <p:tgtEl>
                                          <p:spTgt spid="10244"/>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10247"/>
                                        </p:tgtEl>
                                      </p:cBhvr>
                                    </p:animEffect>
                                    <p:set>
                                      <p:cBhvr>
                                        <p:cTn id="96" dur="1" fill="hold">
                                          <p:stCondLst>
                                            <p:cond delay="999"/>
                                          </p:stCondLst>
                                        </p:cTn>
                                        <p:tgtEl>
                                          <p:spTgt spid="10247"/>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56"/>
                                        </p:tgtEl>
                                      </p:cBhvr>
                                    </p:animEffect>
                                    <p:set>
                                      <p:cBhvr>
                                        <p:cTn id="99" dur="1" fill="hold">
                                          <p:stCondLst>
                                            <p:cond delay="999"/>
                                          </p:stCondLst>
                                        </p:cTn>
                                        <p:tgtEl>
                                          <p:spTgt spid="56"/>
                                        </p:tgtEl>
                                        <p:attrNameLst>
                                          <p:attrName>style.visibility</p:attrName>
                                        </p:attrNameLst>
                                      </p:cBhvr>
                                      <p:to>
                                        <p:strVal val="hidden"/>
                                      </p:to>
                                    </p:set>
                                  </p:childTnLst>
                                </p:cTn>
                              </p:par>
                            </p:childTnLst>
                          </p:cTn>
                        </p:par>
                        <p:par>
                          <p:cTn id="100" fill="hold">
                            <p:stCondLst>
                              <p:cond delay="1000"/>
                            </p:stCondLst>
                            <p:childTnLst>
                              <p:par>
                                <p:cTn id="101" presetID="22" presetClass="entr" presetSubtype="8" fill="hold" nodeType="afterEffect">
                                  <p:stCondLst>
                                    <p:cond delay="0"/>
                                  </p:stCondLst>
                                  <p:childTnLst>
                                    <p:set>
                                      <p:cBhvr>
                                        <p:cTn id="102" dur="1" fill="hold">
                                          <p:stCondLst>
                                            <p:cond delay="0"/>
                                          </p:stCondLst>
                                        </p:cTn>
                                        <p:tgtEl>
                                          <p:spTgt spid="10250"/>
                                        </p:tgtEl>
                                        <p:attrNameLst>
                                          <p:attrName>style.visibility</p:attrName>
                                        </p:attrNameLst>
                                      </p:cBhvr>
                                      <p:to>
                                        <p:strVal val="visible"/>
                                      </p:to>
                                    </p:set>
                                    <p:animEffect transition="in" filter="wipe(left)">
                                      <p:cBhvr>
                                        <p:cTn id="103" dur="1000"/>
                                        <p:tgtEl>
                                          <p:spTgt spid="10250"/>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wipe(left)">
                                      <p:cBhvr>
                                        <p:cTn id="108" dur="1000"/>
                                        <p:tgtEl>
                                          <p:spTgt spid="5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1000"/>
                                        <p:tgtEl>
                                          <p:spTgt spid="33"/>
                                        </p:tgtEl>
                                      </p:cBhvr>
                                    </p:animEffect>
                                  </p:childTnLst>
                                </p:cTn>
                              </p:par>
                              <p:par>
                                <p:cTn id="114" presetID="63" presetClass="path" presetSubtype="0" accel="50000" decel="50000" fill="hold" grpId="0" nodeType="withEffect">
                                  <p:stCondLst>
                                    <p:cond delay="500"/>
                                  </p:stCondLst>
                                  <p:childTnLst>
                                    <p:animMotion origin="layout" path="M 3.33333E-6 -1.90751E-6 L 0.15416 0.0037 " pathEditMode="relative" rAng="0" ptsTypes="AA">
                                      <p:cBhvr>
                                        <p:cTn id="115" dur="1000" fill="hold"/>
                                        <p:tgtEl>
                                          <p:spTgt spid="3"/>
                                        </p:tgtEl>
                                        <p:attrNameLst>
                                          <p:attrName>ppt_x</p:attrName>
                                          <p:attrName>ppt_y</p:attrName>
                                        </p:attrNameLst>
                                      </p:cBhvr>
                                      <p:rCtr x="77" y="2"/>
                                    </p:animMotion>
                                  </p:childTnLst>
                                </p:cTn>
                              </p:par>
                              <p:par>
                                <p:cTn id="116" presetID="10" presetClass="exit" presetSubtype="0" fill="hold" nodeType="withEffect">
                                  <p:stCondLst>
                                    <p:cond delay="0"/>
                                  </p:stCondLst>
                                  <p:childTnLst>
                                    <p:animEffect transition="out" filter="fade">
                                      <p:cBhvr>
                                        <p:cTn id="117" dur="2000"/>
                                        <p:tgtEl>
                                          <p:spTgt spid="10250"/>
                                        </p:tgtEl>
                                      </p:cBhvr>
                                    </p:animEffect>
                                    <p:set>
                                      <p:cBhvr>
                                        <p:cTn id="118" dur="1" fill="hold">
                                          <p:stCondLst>
                                            <p:cond delay="1999"/>
                                          </p:stCondLst>
                                        </p:cTn>
                                        <p:tgtEl>
                                          <p:spTgt spid="1025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46"/>
                                        </p:tgtEl>
                                      </p:cBhvr>
                                    </p:animEffect>
                                    <p:set>
                                      <p:cBhvr>
                                        <p:cTn id="121" dur="1" fill="hold">
                                          <p:stCondLst>
                                            <p:cond delay="999"/>
                                          </p:stCondLst>
                                        </p:cTn>
                                        <p:tgtEl>
                                          <p:spTgt spid="4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54"/>
                                        </p:tgtEl>
                                      </p:cBhvr>
                                    </p:animEffect>
                                    <p:set>
                                      <p:cBhvr>
                                        <p:cTn id="124" dur="1" fill="hold">
                                          <p:stCondLst>
                                            <p:cond delay="999"/>
                                          </p:stCondLst>
                                        </p:cTn>
                                        <p:tgtEl>
                                          <p:spTgt spid="54"/>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4"/>
                                        </p:tgtEl>
                                      </p:cBhvr>
                                    </p:animEffect>
                                    <p:set>
                                      <p:cBhvr>
                                        <p:cTn id="127" dur="1" fill="hold">
                                          <p:stCondLst>
                                            <p:cond delay="999"/>
                                          </p:stCondLst>
                                        </p:cTn>
                                        <p:tgtEl>
                                          <p:spTgt spid="4"/>
                                        </p:tgtEl>
                                        <p:attrNameLst>
                                          <p:attrName>style.visibility</p:attrName>
                                        </p:attrNameLst>
                                      </p:cBhvr>
                                      <p:to>
                                        <p:strVal val="hidden"/>
                                      </p:to>
                                    </p:set>
                                  </p:childTnLst>
                                </p:cTn>
                              </p:par>
                            </p:childTnLst>
                          </p:cTn>
                        </p:par>
                        <p:par>
                          <p:cTn id="128" fill="hold">
                            <p:stCondLst>
                              <p:cond delay="2000"/>
                            </p:stCondLst>
                            <p:childTnLst>
                              <p:par>
                                <p:cTn id="129" presetID="49" presetClass="entr" presetSubtype="0" decel="100000" fill="hold" grpId="0" nodeType="afterEffect">
                                  <p:stCondLst>
                                    <p:cond delay="0"/>
                                  </p:stCondLst>
                                  <p:childTnLst>
                                    <p:set>
                                      <p:cBhvr>
                                        <p:cTn id="130" dur="1" fill="hold">
                                          <p:stCondLst>
                                            <p:cond delay="0"/>
                                          </p:stCondLst>
                                        </p:cTn>
                                        <p:tgtEl>
                                          <p:spTgt spid="32"/>
                                        </p:tgtEl>
                                        <p:attrNameLst>
                                          <p:attrName>style.visibility</p:attrName>
                                        </p:attrNameLst>
                                      </p:cBhvr>
                                      <p:to>
                                        <p:strVal val="visible"/>
                                      </p:to>
                                    </p:set>
                                    <p:anim calcmode="lin" valueType="num">
                                      <p:cBhvr>
                                        <p:cTn id="131" dur="1000" fill="hold"/>
                                        <p:tgtEl>
                                          <p:spTgt spid="32"/>
                                        </p:tgtEl>
                                        <p:attrNameLst>
                                          <p:attrName>ppt_w</p:attrName>
                                        </p:attrNameLst>
                                      </p:cBhvr>
                                      <p:tavLst>
                                        <p:tav tm="0">
                                          <p:val>
                                            <p:fltVal val="0"/>
                                          </p:val>
                                        </p:tav>
                                        <p:tav tm="100000">
                                          <p:val>
                                            <p:strVal val="#ppt_w"/>
                                          </p:val>
                                        </p:tav>
                                      </p:tavLst>
                                    </p:anim>
                                    <p:anim calcmode="lin" valueType="num">
                                      <p:cBhvr>
                                        <p:cTn id="132" dur="1000" fill="hold"/>
                                        <p:tgtEl>
                                          <p:spTgt spid="32"/>
                                        </p:tgtEl>
                                        <p:attrNameLst>
                                          <p:attrName>ppt_h</p:attrName>
                                        </p:attrNameLst>
                                      </p:cBhvr>
                                      <p:tavLst>
                                        <p:tav tm="0">
                                          <p:val>
                                            <p:fltVal val="0"/>
                                          </p:val>
                                        </p:tav>
                                        <p:tav tm="100000">
                                          <p:val>
                                            <p:strVal val="#ppt_h"/>
                                          </p:val>
                                        </p:tav>
                                      </p:tavLst>
                                    </p:anim>
                                    <p:anim calcmode="lin" valueType="num">
                                      <p:cBhvr>
                                        <p:cTn id="133" dur="1000" fill="hold"/>
                                        <p:tgtEl>
                                          <p:spTgt spid="32"/>
                                        </p:tgtEl>
                                        <p:attrNameLst>
                                          <p:attrName>style.rotation</p:attrName>
                                        </p:attrNameLst>
                                      </p:cBhvr>
                                      <p:tavLst>
                                        <p:tav tm="0">
                                          <p:val>
                                            <p:fltVal val="360"/>
                                          </p:val>
                                        </p:tav>
                                        <p:tav tm="100000">
                                          <p:val>
                                            <p:fltVal val="0"/>
                                          </p:val>
                                        </p:tav>
                                      </p:tavLst>
                                    </p:anim>
                                    <p:animEffect transition="in" filter="fade">
                                      <p:cBhvr>
                                        <p:cTn id="134" dur="1000"/>
                                        <p:tgtEl>
                                          <p:spTgt spid="32"/>
                                        </p:tgtEl>
                                      </p:cBhvr>
                                    </p:animEffect>
                                  </p:childTnLst>
                                </p:cTn>
                              </p:par>
                              <p:par>
                                <p:cTn id="135" presetID="10" presetClass="exit" presetSubtype="0" fill="hold" nodeType="withEffect">
                                  <p:stCondLst>
                                    <p:cond delay="0"/>
                                  </p:stCondLst>
                                  <p:childTnLst>
                                    <p:animEffect transition="out" filter="fade">
                                      <p:cBhvr>
                                        <p:cTn id="136" dur="1000"/>
                                        <p:tgtEl>
                                          <p:spTgt spid="58"/>
                                        </p:tgtEl>
                                      </p:cBhvr>
                                    </p:animEffect>
                                    <p:set>
                                      <p:cBhvr>
                                        <p:cTn id="137" dur="1" fill="hold">
                                          <p:stCondLst>
                                            <p:cond delay="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animBg="1"/>
      <p:bldP spid="4" grpId="0" animBg="1"/>
      <p:bldP spid="4" grpId="1" animBg="1"/>
      <p:bldP spid="5" grpId="0" animBg="1"/>
      <p:bldP spid="6" grpId="0"/>
      <p:bldP spid="6" grpId="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5"/>
          <p:cNvSpPr txBox="1"/>
          <p:nvPr/>
        </p:nvSpPr>
        <p:spPr>
          <a:xfrm>
            <a:off x="5431536" y="-128016"/>
            <a:ext cx="32004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err="1" smtClean="0">
                <a:solidFill>
                  <a:srgbClr val="002060"/>
                </a:solidFill>
              </a:rPr>
              <a:t>Acadiana</a:t>
            </a:r>
            <a:endParaRPr lang="en-US" sz="6000" b="1" dirty="0" smtClean="0">
              <a:solidFill>
                <a:srgbClr val="002060"/>
              </a:solidFill>
            </a:endParaRPr>
          </a:p>
        </p:txBody>
      </p:sp>
      <p:sp useBgFill="1">
        <p:nvSpPr>
          <p:cNvPr id="29" name="TextBox 28"/>
          <p:cNvSpPr txBox="1"/>
          <p:nvPr/>
        </p:nvSpPr>
        <p:spPr>
          <a:xfrm>
            <a:off x="228600" y="-152400"/>
            <a:ext cx="5257800" cy="981038"/>
          </a:xfrm>
          <a:prstGeom prst="rect">
            <a:avLst/>
          </a:prstGeom>
          <a:ln w="38100">
            <a:noFill/>
          </a:ln>
        </p:spPr>
        <p:txBody>
          <a:bodyPr wrap="square" rtlCol="0">
            <a:spAutoFit/>
          </a:bodyPr>
          <a:lstStyle/>
          <a:p>
            <a:pPr algn="ctr">
              <a:lnSpc>
                <a:spcPct val="150000"/>
              </a:lnSpc>
              <a:spcBef>
                <a:spcPts val="1200"/>
              </a:spcBef>
            </a:pPr>
            <a:r>
              <a:rPr lang="en-US" sz="4200" b="1" dirty="0" smtClean="0">
                <a:latin typeface="Tempus Sans ITC" pitchFamily="82" charset="0"/>
              </a:rPr>
              <a:t> Let’s meet a Cajun of</a:t>
            </a:r>
            <a:endParaRPr lang="en-US" sz="4200" b="1" dirty="0">
              <a:latin typeface="Tempus Sans ITC" pitchFamily="82" charset="0"/>
            </a:endParaRPr>
          </a:p>
        </p:txBody>
      </p:sp>
      <p:grpSp>
        <p:nvGrpSpPr>
          <p:cNvPr id="27" name="Group 26"/>
          <p:cNvGrpSpPr/>
          <p:nvPr/>
        </p:nvGrpSpPr>
        <p:grpSpPr>
          <a:xfrm>
            <a:off x="0" y="803274"/>
            <a:ext cx="9144000" cy="6109884"/>
            <a:chOff x="0" y="803274"/>
            <a:chExt cx="9144000" cy="6109884"/>
          </a:xfrm>
        </p:grpSpPr>
        <p:pic>
          <p:nvPicPr>
            <p:cNvPr id="22" name="Picture 1"/>
            <p:cNvPicPr>
              <a:picLocks noChangeAspect="1" noChangeArrowheads="1"/>
            </p:cNvPicPr>
            <p:nvPr/>
          </p:nvPicPr>
          <p:blipFill>
            <a:blip r:embed="rId2" cstate="print"/>
            <a:srcRect/>
            <a:stretch>
              <a:fillRect/>
            </a:stretch>
          </p:blipFill>
          <p:spPr bwMode="auto">
            <a:xfrm>
              <a:off x="0" y="803274"/>
              <a:ext cx="9144000" cy="6109884"/>
            </a:xfrm>
            <a:prstGeom prst="rect">
              <a:avLst/>
            </a:prstGeom>
            <a:noFill/>
            <a:ln w="9525">
              <a:noFill/>
              <a:miter lim="800000"/>
              <a:headEnd/>
              <a:tailEnd/>
            </a:ln>
            <a:effectLst/>
          </p:spPr>
        </p:pic>
        <p:sp>
          <p:nvSpPr>
            <p:cNvPr id="26" name="Freeform 2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TextBox 14"/>
          <p:cNvSpPr txBox="1"/>
          <p:nvPr/>
        </p:nvSpPr>
        <p:spPr>
          <a:xfrm>
            <a:off x="2590800" y="838200"/>
            <a:ext cx="3962400" cy="830997"/>
          </a:xfrm>
          <a:prstGeom prst="rect">
            <a:avLst/>
          </a:prstGeom>
          <a:solidFill>
            <a:schemeClr val="bg1"/>
          </a:solidFill>
          <a:ln w="38100">
            <a:solidFill>
              <a:schemeClr val="tx1"/>
            </a:solidFill>
          </a:ln>
        </p:spPr>
        <p:txBody>
          <a:bodyPr wrap="square" rtlCol="0">
            <a:spAutoFit/>
          </a:bodyPr>
          <a:lstStyle/>
          <a:p>
            <a:pPr algn="ctr"/>
            <a:r>
              <a:rPr lang="en-US" sz="4800" b="1" dirty="0" smtClean="0">
                <a:latin typeface="Tempus Sans ITC" pitchFamily="82" charset="0"/>
              </a:rPr>
              <a:t>Leroy Picard </a:t>
            </a:r>
            <a:endParaRPr lang="en-US" sz="4800" b="1" dirty="0">
              <a:latin typeface="Tempus Sans ITC" pitchFamily="82" charset="0"/>
            </a:endParaRPr>
          </a:p>
        </p:txBody>
      </p:sp>
      <p:sp>
        <p:nvSpPr>
          <p:cNvPr id="31" name="5-Point Star 30"/>
          <p:cNvSpPr/>
          <p:nvPr/>
        </p:nvSpPr>
        <p:spPr>
          <a:xfrm>
            <a:off x="2819400" y="5943600"/>
            <a:ext cx="457200" cy="457200"/>
          </a:xfrm>
          <a:prstGeom prst="star5">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5" name="Group 34"/>
          <p:cNvGrpSpPr/>
          <p:nvPr/>
        </p:nvGrpSpPr>
        <p:grpSpPr>
          <a:xfrm>
            <a:off x="0" y="2209800"/>
            <a:ext cx="6878239" cy="4876800"/>
            <a:chOff x="152399" y="1828800"/>
            <a:chExt cx="6878239" cy="4876800"/>
          </a:xfrm>
        </p:grpSpPr>
        <p:pic>
          <p:nvPicPr>
            <p:cNvPr id="32" name="Picture 31" descr="cabin.JPG"/>
            <p:cNvPicPr>
              <a:picLocks noChangeAspect="1"/>
            </p:cNvPicPr>
            <p:nvPr/>
          </p:nvPicPr>
          <p:blipFill>
            <a:blip r:embed="rId3" cstate="print"/>
            <a:stretch>
              <a:fillRect/>
            </a:stretch>
          </p:blipFill>
          <p:spPr>
            <a:xfrm>
              <a:off x="152399" y="1828800"/>
              <a:ext cx="6878239" cy="4876800"/>
            </a:xfrm>
            <a:prstGeom prst="rect">
              <a:avLst/>
            </a:prstGeom>
            <a:ln w="38100">
              <a:solidFill>
                <a:schemeClr val="bg1">
                  <a:lumMod val="65000"/>
                </a:schemeClr>
              </a:solidFill>
            </a:ln>
            <a:effectLst>
              <a:outerShdw blurRad="127000" dist="152400" dir="19200000" algn="ctr" rotWithShape="0">
                <a:schemeClr val="bg1">
                  <a:lumMod val="65000"/>
                </a:schemeClr>
              </a:outerShdw>
              <a:softEdge rad="317500"/>
            </a:effectLst>
          </p:spPr>
        </p:pic>
        <p:sp>
          <p:nvSpPr>
            <p:cNvPr id="34" name="Rectangle 33"/>
            <p:cNvSpPr/>
            <p:nvPr/>
          </p:nvSpPr>
          <p:spPr>
            <a:xfrm>
              <a:off x="5181600" y="4462272"/>
              <a:ext cx="274320" cy="457200"/>
            </a:xfrm>
            <a:prstGeom prst="rect">
              <a:avLst/>
            </a:prstGeom>
            <a:solidFill>
              <a:schemeClr val="tx1">
                <a:lumMod val="95000"/>
                <a:lumOff val="5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3" name="TextBox 32"/>
          <p:cNvSpPr txBox="1"/>
          <p:nvPr/>
        </p:nvSpPr>
        <p:spPr>
          <a:xfrm>
            <a:off x="685800" y="1676400"/>
            <a:ext cx="8458200" cy="523220"/>
          </a:xfrm>
          <a:prstGeom prst="rect">
            <a:avLst/>
          </a:prstGeom>
        </p:spPr>
        <p:txBody>
          <a:bodyPr wrap="square" rtlCol="0">
            <a:spAutoFit/>
          </a:bodyPr>
          <a:lstStyle/>
          <a:p>
            <a:r>
              <a:rPr lang="en-US" sz="2800" b="1" dirty="0" smtClean="0">
                <a:latin typeface="Tempus Sans ITC" pitchFamily="82" charset="0"/>
              </a:rPr>
              <a:t> 1919:  Leroy is born on a sugar plantation in Louisiana</a:t>
            </a:r>
            <a:endParaRPr lang="en-US" sz="2800" b="1" dirty="0">
              <a:latin typeface="Tempus Sans ITC" pitchFamily="82" charset="0"/>
            </a:endParaRPr>
          </a:p>
        </p:txBody>
      </p:sp>
      <p:sp useBgFill="1">
        <p:nvSpPr>
          <p:cNvPr id="36" name="TextBox 35"/>
          <p:cNvSpPr txBox="1"/>
          <p:nvPr/>
        </p:nvSpPr>
        <p:spPr>
          <a:xfrm>
            <a:off x="3657600" y="2170093"/>
            <a:ext cx="5486400" cy="523220"/>
          </a:xfrm>
          <a:prstGeom prst="rect">
            <a:avLst/>
          </a:prstGeom>
        </p:spPr>
        <p:txBody>
          <a:bodyPr wrap="square" rtlCol="0">
            <a:spAutoFit/>
          </a:bodyPr>
          <a:lstStyle/>
          <a:p>
            <a:r>
              <a:rPr lang="en-US" sz="2800" b="1" dirty="0" smtClean="0">
                <a:latin typeface="Tempus Sans ITC" pitchFamily="82" charset="0"/>
              </a:rPr>
              <a:t> speaks only Cajun French at home</a:t>
            </a:r>
            <a:endParaRPr lang="en-US" sz="2800" b="1" dirty="0">
              <a:latin typeface="Tempus Sans ITC" pitchFamily="82" charset="0"/>
            </a:endParaRPr>
          </a:p>
        </p:txBody>
      </p:sp>
      <p:pic>
        <p:nvPicPr>
          <p:cNvPr id="37" name="Picture 2"/>
          <p:cNvPicPr>
            <a:picLocks noChangeAspect="1" noChangeArrowheads="1"/>
          </p:cNvPicPr>
          <p:nvPr/>
        </p:nvPicPr>
        <p:blipFill>
          <a:blip r:embed="rId4" cstate="print"/>
          <a:srcRect/>
          <a:stretch>
            <a:fillRect/>
          </a:stretch>
        </p:blipFill>
        <p:spPr bwMode="auto">
          <a:xfrm>
            <a:off x="5867400" y="3118104"/>
            <a:ext cx="2835275" cy="3438525"/>
          </a:xfrm>
          <a:prstGeom prst="rect">
            <a:avLst/>
          </a:prstGeom>
          <a:noFill/>
          <a:ln w="9525">
            <a:noFill/>
            <a:miter lim="800000"/>
            <a:headEnd/>
            <a:tailEnd/>
          </a:ln>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10" presetClass="exit" presetSubtype="0" fill="hold" nodeType="withEffect">
                                  <p:stCondLst>
                                    <p:cond delay="0"/>
                                  </p:stCondLst>
                                  <p:childTnLst>
                                    <p:animEffect transition="out" filter="fade">
                                      <p:cBhvr>
                                        <p:cTn id="11" dur="1000"/>
                                        <p:tgtEl>
                                          <p:spTgt spid="27"/>
                                        </p:tgtEl>
                                      </p:cBhvr>
                                    </p:animEffect>
                                    <p:set>
                                      <p:cBhvr>
                                        <p:cTn id="12" dur="1" fill="hold">
                                          <p:stCondLst>
                                            <p:cond delay="999"/>
                                          </p:stCondLst>
                                        </p:cTn>
                                        <p:tgtEl>
                                          <p:spTgt spid="2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31"/>
                                        </p:tgtEl>
                                      </p:cBhvr>
                                    </p:animEffect>
                                    <p:set>
                                      <p:cBhvr>
                                        <p:cTn id="15" dur="1" fill="hold">
                                          <p:stCondLst>
                                            <p:cond delay="999"/>
                                          </p:stCondLst>
                                        </p:cTn>
                                        <p:tgtEl>
                                          <p:spTgt spid="3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1000"/>
                                        <p:tgtEl>
                                          <p:spTgt spid="36"/>
                                        </p:tgtEl>
                                      </p:cBhvr>
                                    </p:animEffect>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1" grpId="0" animBg="1"/>
      <p:bldP spid="33"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5431536" y="-128016"/>
            <a:ext cx="32004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err="1" smtClean="0">
                <a:solidFill>
                  <a:srgbClr val="002060"/>
                </a:solidFill>
              </a:rPr>
              <a:t>Acadiana</a:t>
            </a:r>
            <a:endParaRPr lang="en-US" sz="6000" b="1" dirty="0" smtClean="0">
              <a:solidFill>
                <a:srgbClr val="002060"/>
              </a:solidFill>
            </a:endParaRPr>
          </a:p>
        </p:txBody>
      </p:sp>
      <p:sp useBgFill="1">
        <p:nvSpPr>
          <p:cNvPr id="3" name="TextBox 2"/>
          <p:cNvSpPr txBox="1"/>
          <p:nvPr/>
        </p:nvSpPr>
        <p:spPr>
          <a:xfrm>
            <a:off x="228600" y="-152400"/>
            <a:ext cx="5257800" cy="981038"/>
          </a:xfrm>
          <a:prstGeom prst="rect">
            <a:avLst/>
          </a:prstGeom>
          <a:ln w="38100">
            <a:noFill/>
          </a:ln>
        </p:spPr>
        <p:txBody>
          <a:bodyPr wrap="square" rtlCol="0">
            <a:spAutoFit/>
          </a:bodyPr>
          <a:lstStyle/>
          <a:p>
            <a:pPr algn="ctr">
              <a:lnSpc>
                <a:spcPct val="150000"/>
              </a:lnSpc>
              <a:spcBef>
                <a:spcPts val="1200"/>
              </a:spcBef>
            </a:pPr>
            <a:r>
              <a:rPr lang="en-US" sz="4200" b="1" dirty="0" smtClean="0">
                <a:latin typeface="Tempus Sans ITC" pitchFamily="82" charset="0"/>
              </a:rPr>
              <a:t> Let’s meet a Cajun of</a:t>
            </a:r>
            <a:endParaRPr lang="en-US" sz="4200" b="1" dirty="0">
              <a:latin typeface="Tempus Sans ITC" pitchFamily="82" charset="0"/>
            </a:endParaRPr>
          </a:p>
        </p:txBody>
      </p:sp>
      <p:sp>
        <p:nvSpPr>
          <p:cNvPr id="4" name="TextBox 3"/>
          <p:cNvSpPr txBox="1"/>
          <p:nvPr/>
        </p:nvSpPr>
        <p:spPr>
          <a:xfrm>
            <a:off x="2590800" y="838200"/>
            <a:ext cx="3962400" cy="830997"/>
          </a:xfrm>
          <a:prstGeom prst="rect">
            <a:avLst/>
          </a:prstGeom>
          <a:solidFill>
            <a:schemeClr val="bg1"/>
          </a:solidFill>
          <a:ln w="38100">
            <a:solidFill>
              <a:schemeClr val="tx1"/>
            </a:solidFill>
          </a:ln>
        </p:spPr>
        <p:txBody>
          <a:bodyPr wrap="square" rtlCol="0">
            <a:spAutoFit/>
          </a:bodyPr>
          <a:lstStyle/>
          <a:p>
            <a:pPr algn="ctr"/>
            <a:r>
              <a:rPr lang="en-US" sz="4800" b="1" dirty="0" smtClean="0">
                <a:latin typeface="Tempus Sans ITC" pitchFamily="82" charset="0"/>
              </a:rPr>
              <a:t>Leroy Picard </a:t>
            </a:r>
            <a:endParaRPr lang="en-US" sz="4800" b="1" dirty="0">
              <a:latin typeface="Tempus Sans ITC" pitchFamily="82" charset="0"/>
            </a:endParaRPr>
          </a:p>
        </p:txBody>
      </p:sp>
      <p:grpSp>
        <p:nvGrpSpPr>
          <p:cNvPr id="5" name="Group 4"/>
          <p:cNvGrpSpPr/>
          <p:nvPr/>
        </p:nvGrpSpPr>
        <p:grpSpPr>
          <a:xfrm>
            <a:off x="0" y="2209800"/>
            <a:ext cx="6878239" cy="4876800"/>
            <a:chOff x="152399" y="1828800"/>
            <a:chExt cx="6878239" cy="4876800"/>
          </a:xfrm>
        </p:grpSpPr>
        <p:pic>
          <p:nvPicPr>
            <p:cNvPr id="6" name="Picture 5" descr="cabin.JPG"/>
            <p:cNvPicPr>
              <a:picLocks noChangeAspect="1"/>
            </p:cNvPicPr>
            <p:nvPr/>
          </p:nvPicPr>
          <p:blipFill>
            <a:blip r:embed="rId2" cstate="print"/>
            <a:stretch>
              <a:fillRect/>
            </a:stretch>
          </p:blipFill>
          <p:spPr>
            <a:xfrm>
              <a:off x="152399" y="1828800"/>
              <a:ext cx="6878239" cy="4876800"/>
            </a:xfrm>
            <a:prstGeom prst="rect">
              <a:avLst/>
            </a:prstGeom>
            <a:ln w="38100">
              <a:solidFill>
                <a:schemeClr val="bg1">
                  <a:lumMod val="65000"/>
                </a:schemeClr>
              </a:solidFill>
            </a:ln>
            <a:effectLst>
              <a:outerShdw blurRad="127000" dist="152400" dir="19200000" algn="ctr" rotWithShape="0">
                <a:schemeClr val="bg1">
                  <a:lumMod val="65000"/>
                </a:schemeClr>
              </a:outerShdw>
              <a:softEdge rad="317500"/>
            </a:effectLst>
          </p:spPr>
        </p:pic>
        <p:sp>
          <p:nvSpPr>
            <p:cNvPr id="7" name="Rectangle 6"/>
            <p:cNvSpPr/>
            <p:nvPr/>
          </p:nvSpPr>
          <p:spPr>
            <a:xfrm>
              <a:off x="5181600" y="4462272"/>
              <a:ext cx="274320" cy="457200"/>
            </a:xfrm>
            <a:prstGeom prst="rect">
              <a:avLst/>
            </a:prstGeom>
            <a:solidFill>
              <a:schemeClr val="tx1">
                <a:lumMod val="95000"/>
                <a:lumOff val="5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8" name="TextBox 7"/>
          <p:cNvSpPr txBox="1"/>
          <p:nvPr/>
        </p:nvSpPr>
        <p:spPr>
          <a:xfrm>
            <a:off x="685800" y="1676400"/>
            <a:ext cx="8382000" cy="523220"/>
          </a:xfrm>
          <a:prstGeom prst="rect">
            <a:avLst/>
          </a:prstGeom>
        </p:spPr>
        <p:txBody>
          <a:bodyPr wrap="square" rtlCol="0">
            <a:spAutoFit/>
          </a:bodyPr>
          <a:lstStyle/>
          <a:p>
            <a:r>
              <a:rPr lang="en-US" sz="2800" b="1" dirty="0" smtClean="0">
                <a:latin typeface="Tempus Sans ITC" pitchFamily="82" charset="0"/>
              </a:rPr>
              <a:t> 1919:  Leroy is born on a sugar plantation in Louisiana</a:t>
            </a:r>
            <a:endParaRPr lang="en-US" sz="2800" b="1" dirty="0">
              <a:latin typeface="Tempus Sans ITC" pitchFamily="82" charset="0"/>
            </a:endParaRPr>
          </a:p>
        </p:txBody>
      </p:sp>
      <p:sp useBgFill="1">
        <p:nvSpPr>
          <p:cNvPr id="9" name="TextBox 8"/>
          <p:cNvSpPr txBox="1"/>
          <p:nvPr/>
        </p:nvSpPr>
        <p:spPr>
          <a:xfrm>
            <a:off x="3657600" y="2170093"/>
            <a:ext cx="5486400" cy="523220"/>
          </a:xfrm>
          <a:prstGeom prst="rect">
            <a:avLst/>
          </a:prstGeom>
        </p:spPr>
        <p:txBody>
          <a:bodyPr wrap="square" rtlCol="0">
            <a:spAutoFit/>
          </a:bodyPr>
          <a:lstStyle/>
          <a:p>
            <a:r>
              <a:rPr lang="en-US" sz="2800" b="1" dirty="0" smtClean="0">
                <a:latin typeface="Tempus Sans ITC" pitchFamily="82" charset="0"/>
              </a:rPr>
              <a:t> speaks only Cajun French at home</a:t>
            </a:r>
            <a:endParaRPr lang="en-US" sz="2800" b="1" dirty="0">
              <a:latin typeface="Tempus Sans ITC" pitchFamily="82" charset="0"/>
            </a:endParaRPr>
          </a:p>
        </p:txBody>
      </p:sp>
      <p:pic>
        <p:nvPicPr>
          <p:cNvPr id="10" name="Picture 2"/>
          <p:cNvPicPr>
            <a:picLocks noChangeAspect="1" noChangeArrowheads="1"/>
          </p:cNvPicPr>
          <p:nvPr/>
        </p:nvPicPr>
        <p:blipFill>
          <a:blip r:embed="rId3" cstate="print"/>
          <a:srcRect/>
          <a:stretch>
            <a:fillRect/>
          </a:stretch>
        </p:blipFill>
        <p:spPr bwMode="auto">
          <a:xfrm>
            <a:off x="5867400" y="3114675"/>
            <a:ext cx="2835275" cy="3438525"/>
          </a:xfrm>
          <a:prstGeom prst="rect">
            <a:avLst/>
          </a:prstGeom>
          <a:noFill/>
          <a:ln w="9525">
            <a:noFill/>
            <a:miter lim="800000"/>
            <a:headEnd/>
            <a:tailEnd/>
          </a:ln>
          <a:effectLst>
            <a:softEdge rad="317500"/>
          </a:effectLst>
        </p:spPr>
      </p:pic>
      <p:pic>
        <p:nvPicPr>
          <p:cNvPr id="11" name="Picture 10" descr="school.JPG"/>
          <p:cNvPicPr>
            <a:picLocks noChangeAspect="1"/>
          </p:cNvPicPr>
          <p:nvPr/>
        </p:nvPicPr>
        <p:blipFill>
          <a:blip r:embed="rId4" cstate="print"/>
          <a:stretch>
            <a:fillRect/>
          </a:stretch>
        </p:blipFill>
        <p:spPr>
          <a:xfrm>
            <a:off x="381000" y="2285436"/>
            <a:ext cx="3429000" cy="4191564"/>
          </a:xfrm>
          <a:prstGeom prst="rect">
            <a:avLst/>
          </a:prstGeom>
          <a:ln w="38100">
            <a:solidFill>
              <a:schemeClr val="bg1">
                <a:lumMod val="65000"/>
              </a:schemeClr>
            </a:solidFill>
          </a:ln>
          <a:effectLst>
            <a:outerShdw blurRad="127000" dist="152400" dir="19200000" algn="ctr" rotWithShape="0">
              <a:schemeClr val="bg1">
                <a:lumMod val="65000"/>
              </a:schemeClr>
            </a:outerShdw>
            <a:softEdge rad="317500"/>
          </a:effectLst>
        </p:spPr>
      </p:pic>
      <p:sp useBgFill="1">
        <p:nvSpPr>
          <p:cNvPr id="12" name="TextBox 11"/>
          <p:cNvSpPr txBox="1"/>
          <p:nvPr/>
        </p:nvSpPr>
        <p:spPr>
          <a:xfrm>
            <a:off x="3733800" y="2667000"/>
            <a:ext cx="5334000" cy="523220"/>
          </a:xfrm>
          <a:prstGeom prst="rect">
            <a:avLst/>
          </a:prstGeom>
        </p:spPr>
        <p:txBody>
          <a:bodyPr wrap="square" rtlCol="0">
            <a:spAutoFit/>
          </a:bodyPr>
          <a:lstStyle/>
          <a:p>
            <a:r>
              <a:rPr lang="en-US" sz="2800" b="1" dirty="0" smtClean="0">
                <a:latin typeface="Tempus Sans ITC" pitchFamily="82" charset="0"/>
              </a:rPr>
              <a:t>attends a one-room school house</a:t>
            </a:r>
            <a:endParaRPr lang="en-US" sz="28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5431536" y="-128016"/>
            <a:ext cx="32004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err="1" smtClean="0">
                <a:solidFill>
                  <a:srgbClr val="002060"/>
                </a:solidFill>
              </a:rPr>
              <a:t>Acadiana</a:t>
            </a:r>
            <a:endParaRPr lang="en-US" sz="6000" b="1" dirty="0" smtClean="0">
              <a:solidFill>
                <a:srgbClr val="002060"/>
              </a:solidFill>
            </a:endParaRPr>
          </a:p>
        </p:txBody>
      </p:sp>
      <p:sp useBgFill="1">
        <p:nvSpPr>
          <p:cNvPr id="3" name="TextBox 2"/>
          <p:cNvSpPr txBox="1"/>
          <p:nvPr/>
        </p:nvSpPr>
        <p:spPr>
          <a:xfrm>
            <a:off x="228600" y="-152400"/>
            <a:ext cx="5257800" cy="981038"/>
          </a:xfrm>
          <a:prstGeom prst="rect">
            <a:avLst/>
          </a:prstGeom>
          <a:ln w="38100">
            <a:noFill/>
          </a:ln>
        </p:spPr>
        <p:txBody>
          <a:bodyPr wrap="square" rtlCol="0">
            <a:spAutoFit/>
          </a:bodyPr>
          <a:lstStyle/>
          <a:p>
            <a:pPr algn="ctr">
              <a:lnSpc>
                <a:spcPct val="150000"/>
              </a:lnSpc>
              <a:spcBef>
                <a:spcPts val="1200"/>
              </a:spcBef>
            </a:pPr>
            <a:r>
              <a:rPr lang="en-US" sz="4200" b="1" dirty="0" smtClean="0">
                <a:latin typeface="Tempus Sans ITC" pitchFamily="82" charset="0"/>
              </a:rPr>
              <a:t> Let’s meet a Cajun of</a:t>
            </a:r>
            <a:endParaRPr lang="en-US" sz="4200" b="1" dirty="0">
              <a:latin typeface="Tempus Sans ITC" pitchFamily="82" charset="0"/>
            </a:endParaRPr>
          </a:p>
        </p:txBody>
      </p:sp>
      <p:sp>
        <p:nvSpPr>
          <p:cNvPr id="4" name="TextBox 3"/>
          <p:cNvSpPr txBox="1"/>
          <p:nvPr/>
        </p:nvSpPr>
        <p:spPr>
          <a:xfrm>
            <a:off x="2590800" y="838200"/>
            <a:ext cx="3962400" cy="830997"/>
          </a:xfrm>
          <a:prstGeom prst="rect">
            <a:avLst/>
          </a:prstGeom>
          <a:solidFill>
            <a:schemeClr val="bg1"/>
          </a:solidFill>
          <a:ln w="38100">
            <a:solidFill>
              <a:schemeClr val="tx1"/>
            </a:solidFill>
          </a:ln>
        </p:spPr>
        <p:txBody>
          <a:bodyPr wrap="square" rtlCol="0">
            <a:spAutoFit/>
          </a:bodyPr>
          <a:lstStyle/>
          <a:p>
            <a:pPr algn="ctr"/>
            <a:r>
              <a:rPr lang="en-US" sz="4800" b="1" dirty="0" smtClean="0">
                <a:latin typeface="Tempus Sans ITC" pitchFamily="82" charset="0"/>
              </a:rPr>
              <a:t>Leroy Picard </a:t>
            </a:r>
            <a:endParaRPr lang="en-US" sz="4800" b="1" dirty="0">
              <a:latin typeface="Tempus Sans ITC" pitchFamily="82" charset="0"/>
            </a:endParaRPr>
          </a:p>
        </p:txBody>
      </p:sp>
      <p:pic>
        <p:nvPicPr>
          <p:cNvPr id="7" name="Picture 2"/>
          <p:cNvPicPr>
            <a:picLocks noChangeAspect="1" noChangeArrowheads="1"/>
          </p:cNvPicPr>
          <p:nvPr/>
        </p:nvPicPr>
        <p:blipFill>
          <a:blip r:embed="rId2" cstate="print"/>
          <a:srcRect/>
          <a:stretch>
            <a:fillRect/>
          </a:stretch>
        </p:blipFill>
        <p:spPr bwMode="auto">
          <a:xfrm>
            <a:off x="5867400" y="3114675"/>
            <a:ext cx="2835275" cy="3438525"/>
          </a:xfrm>
          <a:prstGeom prst="rect">
            <a:avLst/>
          </a:prstGeom>
          <a:noFill/>
          <a:ln w="9525">
            <a:noFill/>
            <a:miter lim="800000"/>
            <a:headEnd/>
            <a:tailEnd/>
          </a:ln>
          <a:effectLst>
            <a:softEdge rad="317500"/>
          </a:effectLst>
        </p:spPr>
      </p:pic>
      <p:pic>
        <p:nvPicPr>
          <p:cNvPr id="8" name="Picture 7" descr="school.JPG"/>
          <p:cNvPicPr>
            <a:picLocks noChangeAspect="1"/>
          </p:cNvPicPr>
          <p:nvPr/>
        </p:nvPicPr>
        <p:blipFill>
          <a:blip r:embed="rId3" cstate="print"/>
          <a:stretch>
            <a:fillRect/>
          </a:stretch>
        </p:blipFill>
        <p:spPr>
          <a:xfrm>
            <a:off x="381000" y="2285436"/>
            <a:ext cx="3429000" cy="4191564"/>
          </a:xfrm>
          <a:prstGeom prst="rect">
            <a:avLst/>
          </a:prstGeom>
          <a:ln w="38100">
            <a:solidFill>
              <a:schemeClr val="bg1">
                <a:lumMod val="65000"/>
              </a:schemeClr>
            </a:solidFill>
          </a:ln>
          <a:effectLst>
            <a:outerShdw blurRad="127000" dist="152400" dir="19200000" algn="ctr" rotWithShape="0">
              <a:schemeClr val="bg1">
                <a:lumMod val="65000"/>
              </a:schemeClr>
            </a:outerShdw>
            <a:softEdge rad="317500"/>
          </a:effectLst>
        </p:spPr>
      </p:pic>
      <p:pic>
        <p:nvPicPr>
          <p:cNvPr id="10" name="Picture 9" descr="Leroy Military.jpg"/>
          <p:cNvPicPr>
            <a:picLocks noChangeAspect="1"/>
          </p:cNvPicPr>
          <p:nvPr/>
        </p:nvPicPr>
        <p:blipFill>
          <a:blip r:embed="rId4" cstate="print"/>
          <a:srcRect l="4926" t="8219" r="3961" b="8219"/>
          <a:stretch>
            <a:fillRect/>
          </a:stretch>
        </p:blipFill>
        <p:spPr>
          <a:xfrm>
            <a:off x="5410200" y="3175552"/>
            <a:ext cx="3429000" cy="4547152"/>
          </a:xfrm>
          <a:prstGeom prst="rect">
            <a:avLst/>
          </a:prstGeom>
          <a:ln w="50800">
            <a:solidFill>
              <a:schemeClr val="tx1"/>
            </a:solidFill>
          </a:ln>
          <a:effectLst>
            <a:softEdge rad="317500"/>
          </a:effectLst>
        </p:spPr>
      </p:pic>
      <p:sp useBgFill="1">
        <p:nvSpPr>
          <p:cNvPr id="11" name="TextBox 10"/>
          <p:cNvSpPr txBox="1"/>
          <p:nvPr/>
        </p:nvSpPr>
        <p:spPr>
          <a:xfrm>
            <a:off x="228600" y="3145536"/>
            <a:ext cx="5029200" cy="523220"/>
          </a:xfrm>
          <a:prstGeom prst="rect">
            <a:avLst/>
          </a:prstGeom>
        </p:spPr>
        <p:txBody>
          <a:bodyPr wrap="square" rtlCol="0">
            <a:spAutoFit/>
          </a:bodyPr>
          <a:lstStyle/>
          <a:p>
            <a:r>
              <a:rPr lang="en-US" sz="2800" b="1" dirty="0" smtClean="0">
                <a:latin typeface="Tempus Sans ITC" pitchFamily="82" charset="0"/>
              </a:rPr>
              <a:t> infantry soldier in WW2</a:t>
            </a:r>
            <a:endParaRPr lang="en-US" sz="2800" b="1" dirty="0">
              <a:latin typeface="Tempus Sans ITC" pitchFamily="82" charset="0"/>
            </a:endParaRPr>
          </a:p>
        </p:txBody>
      </p:sp>
      <p:pic>
        <p:nvPicPr>
          <p:cNvPr id="1026" name="Picture 2" descr="Theriot Company G.jpg"/>
          <p:cNvPicPr>
            <a:picLocks noChangeAspect="1" noChangeArrowheads="1"/>
          </p:cNvPicPr>
          <p:nvPr/>
        </p:nvPicPr>
        <p:blipFill>
          <a:blip r:embed="rId5" cstate="print"/>
          <a:srcRect/>
          <a:stretch>
            <a:fillRect/>
          </a:stretch>
        </p:blipFill>
        <p:spPr bwMode="auto">
          <a:xfrm>
            <a:off x="642884" y="4114800"/>
            <a:ext cx="3548116" cy="2667001"/>
          </a:xfrm>
          <a:prstGeom prst="rect">
            <a:avLst/>
          </a:prstGeom>
          <a:noFill/>
          <a:effectLst>
            <a:softEdge rad="127000"/>
          </a:effectLst>
        </p:spPr>
      </p:pic>
      <p:sp useBgFill="1">
        <p:nvSpPr>
          <p:cNvPr id="13" name="TextBox 12"/>
          <p:cNvSpPr txBox="1"/>
          <p:nvPr/>
        </p:nvSpPr>
        <p:spPr>
          <a:xfrm>
            <a:off x="228600" y="3667780"/>
            <a:ext cx="4038600" cy="523220"/>
          </a:xfrm>
          <a:prstGeom prst="rect">
            <a:avLst/>
          </a:prstGeom>
        </p:spPr>
        <p:txBody>
          <a:bodyPr wrap="square" rtlCol="0">
            <a:spAutoFit/>
          </a:bodyPr>
          <a:lstStyle/>
          <a:p>
            <a:r>
              <a:rPr lang="en-US" sz="2800" b="1" dirty="0" smtClean="0">
                <a:latin typeface="Tempus Sans ITC" pitchFamily="82" charset="0"/>
              </a:rPr>
              <a:t> one of Cajun ‘</a:t>
            </a:r>
            <a:r>
              <a:rPr lang="en-US" sz="2800" b="1" dirty="0" err="1" smtClean="0">
                <a:latin typeface="Tempus Sans ITC" pitchFamily="82" charset="0"/>
              </a:rPr>
              <a:t>Frenchies</a:t>
            </a:r>
            <a:r>
              <a:rPr lang="en-US" sz="2800" b="1" dirty="0" smtClean="0">
                <a:latin typeface="Tempus Sans ITC" pitchFamily="82" charset="0"/>
              </a:rPr>
              <a:t>’  </a:t>
            </a:r>
            <a:endParaRPr lang="en-US" sz="2800" b="1" dirty="0">
              <a:latin typeface="Tempus Sans ITC" pitchFamily="82" charset="0"/>
            </a:endParaRPr>
          </a:p>
        </p:txBody>
      </p:sp>
      <p:sp useBgFill="1">
        <p:nvSpPr>
          <p:cNvPr id="14" name="TextBox 13"/>
          <p:cNvSpPr txBox="1"/>
          <p:nvPr/>
        </p:nvSpPr>
        <p:spPr>
          <a:xfrm>
            <a:off x="685800" y="1676400"/>
            <a:ext cx="8382000" cy="523220"/>
          </a:xfrm>
          <a:prstGeom prst="rect">
            <a:avLst/>
          </a:prstGeom>
        </p:spPr>
        <p:txBody>
          <a:bodyPr wrap="square" rtlCol="0">
            <a:spAutoFit/>
          </a:bodyPr>
          <a:lstStyle/>
          <a:p>
            <a:r>
              <a:rPr lang="en-US" sz="2800" b="1" dirty="0" smtClean="0">
                <a:latin typeface="Tempus Sans ITC" pitchFamily="82" charset="0"/>
              </a:rPr>
              <a:t> 1919:  Leroy is born on a sugar plantation in Louisiana</a:t>
            </a:r>
            <a:endParaRPr lang="en-US" sz="2800" b="1" dirty="0">
              <a:latin typeface="Tempus Sans ITC" pitchFamily="82" charset="0"/>
            </a:endParaRPr>
          </a:p>
        </p:txBody>
      </p:sp>
      <p:sp useBgFill="1">
        <p:nvSpPr>
          <p:cNvPr id="15" name="TextBox 14"/>
          <p:cNvSpPr txBox="1"/>
          <p:nvPr/>
        </p:nvSpPr>
        <p:spPr>
          <a:xfrm>
            <a:off x="3657600" y="2170093"/>
            <a:ext cx="5486400" cy="523220"/>
          </a:xfrm>
          <a:prstGeom prst="rect">
            <a:avLst/>
          </a:prstGeom>
        </p:spPr>
        <p:txBody>
          <a:bodyPr wrap="square" rtlCol="0">
            <a:spAutoFit/>
          </a:bodyPr>
          <a:lstStyle/>
          <a:p>
            <a:r>
              <a:rPr lang="en-US" sz="2800" b="1" dirty="0" smtClean="0">
                <a:latin typeface="Tempus Sans ITC" pitchFamily="82" charset="0"/>
              </a:rPr>
              <a:t> speaks only Cajun French at home</a:t>
            </a:r>
            <a:endParaRPr lang="en-US" sz="2800" b="1" dirty="0">
              <a:latin typeface="Tempus Sans ITC" pitchFamily="82" charset="0"/>
            </a:endParaRPr>
          </a:p>
        </p:txBody>
      </p:sp>
      <p:sp useBgFill="1">
        <p:nvSpPr>
          <p:cNvPr id="16" name="TextBox 15"/>
          <p:cNvSpPr txBox="1"/>
          <p:nvPr/>
        </p:nvSpPr>
        <p:spPr>
          <a:xfrm>
            <a:off x="3733800" y="2667000"/>
            <a:ext cx="5334000" cy="523220"/>
          </a:xfrm>
          <a:prstGeom prst="rect">
            <a:avLst/>
          </a:prstGeom>
        </p:spPr>
        <p:txBody>
          <a:bodyPr wrap="square" rtlCol="0">
            <a:spAutoFit/>
          </a:bodyPr>
          <a:lstStyle/>
          <a:p>
            <a:r>
              <a:rPr lang="en-US" sz="2800" b="1" dirty="0" smtClean="0">
                <a:latin typeface="Tempus Sans ITC" pitchFamily="82" charset="0"/>
              </a:rPr>
              <a:t>attends a one-room school house</a:t>
            </a:r>
            <a:endParaRPr lang="en-US" sz="28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
                                        <p:tgtEl>
                                          <p:spTgt spid="1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TextBox 44"/>
          <p:cNvSpPr txBox="1"/>
          <p:nvPr/>
        </p:nvSpPr>
        <p:spPr>
          <a:xfrm>
            <a:off x="3733800" y="2667000"/>
            <a:ext cx="5334000" cy="523220"/>
          </a:xfrm>
          <a:prstGeom prst="rect">
            <a:avLst/>
          </a:prstGeom>
        </p:spPr>
        <p:txBody>
          <a:bodyPr wrap="square" rtlCol="0">
            <a:spAutoFit/>
          </a:bodyPr>
          <a:lstStyle/>
          <a:p>
            <a:r>
              <a:rPr lang="en-US" sz="2800" b="1" dirty="0" smtClean="0">
                <a:latin typeface="Tempus Sans ITC" pitchFamily="82" charset="0"/>
              </a:rPr>
              <a:t>attends a one-room school house</a:t>
            </a:r>
            <a:endParaRPr lang="en-US" sz="2800" b="1" dirty="0">
              <a:latin typeface="Tempus Sans ITC" pitchFamily="82" charset="0"/>
            </a:endParaRPr>
          </a:p>
        </p:txBody>
      </p:sp>
      <p:sp>
        <p:nvSpPr>
          <p:cNvPr id="26" name="TextBox 5"/>
          <p:cNvSpPr txBox="1"/>
          <p:nvPr/>
        </p:nvSpPr>
        <p:spPr>
          <a:xfrm>
            <a:off x="5431536" y="-128016"/>
            <a:ext cx="32004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err="1" smtClean="0">
                <a:solidFill>
                  <a:srgbClr val="002060"/>
                </a:solidFill>
              </a:rPr>
              <a:t>Acadiana</a:t>
            </a:r>
            <a:endParaRPr lang="en-US" sz="6000" b="1" dirty="0" smtClean="0">
              <a:solidFill>
                <a:srgbClr val="002060"/>
              </a:solidFill>
            </a:endParaRPr>
          </a:p>
        </p:txBody>
      </p:sp>
      <p:sp useBgFill="1">
        <p:nvSpPr>
          <p:cNvPr id="27" name="TextBox 26"/>
          <p:cNvSpPr txBox="1"/>
          <p:nvPr/>
        </p:nvSpPr>
        <p:spPr>
          <a:xfrm>
            <a:off x="228600" y="-152400"/>
            <a:ext cx="5257800" cy="981038"/>
          </a:xfrm>
          <a:prstGeom prst="rect">
            <a:avLst/>
          </a:prstGeom>
          <a:ln w="38100">
            <a:noFill/>
          </a:ln>
        </p:spPr>
        <p:txBody>
          <a:bodyPr wrap="square" rtlCol="0">
            <a:spAutoFit/>
          </a:bodyPr>
          <a:lstStyle/>
          <a:p>
            <a:pPr algn="ctr">
              <a:lnSpc>
                <a:spcPct val="150000"/>
              </a:lnSpc>
              <a:spcBef>
                <a:spcPts val="1200"/>
              </a:spcBef>
            </a:pPr>
            <a:r>
              <a:rPr lang="en-US" sz="4200" b="1" dirty="0" smtClean="0">
                <a:latin typeface="Tempus Sans ITC" pitchFamily="82" charset="0"/>
              </a:rPr>
              <a:t> Let’s meet a Cajun of</a:t>
            </a:r>
            <a:endParaRPr lang="en-US" sz="4200" b="1" dirty="0">
              <a:latin typeface="Tempus Sans ITC" pitchFamily="82" charset="0"/>
            </a:endParaRPr>
          </a:p>
        </p:txBody>
      </p:sp>
      <p:sp>
        <p:nvSpPr>
          <p:cNvPr id="28" name="TextBox 27"/>
          <p:cNvSpPr txBox="1"/>
          <p:nvPr/>
        </p:nvSpPr>
        <p:spPr>
          <a:xfrm>
            <a:off x="2590800" y="838200"/>
            <a:ext cx="3962400" cy="830997"/>
          </a:xfrm>
          <a:prstGeom prst="rect">
            <a:avLst/>
          </a:prstGeom>
          <a:solidFill>
            <a:schemeClr val="bg1"/>
          </a:solidFill>
          <a:ln w="38100">
            <a:solidFill>
              <a:schemeClr val="tx1"/>
            </a:solidFill>
          </a:ln>
        </p:spPr>
        <p:txBody>
          <a:bodyPr wrap="square" rtlCol="0">
            <a:spAutoFit/>
          </a:bodyPr>
          <a:lstStyle/>
          <a:p>
            <a:pPr algn="ctr"/>
            <a:r>
              <a:rPr lang="en-US" sz="4800" b="1" dirty="0" smtClean="0">
                <a:latin typeface="Tempus Sans ITC" pitchFamily="82" charset="0"/>
              </a:rPr>
              <a:t>Leroy Picard </a:t>
            </a:r>
            <a:endParaRPr lang="en-US" sz="4800" b="1" dirty="0">
              <a:latin typeface="Tempus Sans ITC" pitchFamily="82" charset="0"/>
            </a:endParaRPr>
          </a:p>
        </p:txBody>
      </p:sp>
      <p:pic>
        <p:nvPicPr>
          <p:cNvPr id="32" name="Picture 31" descr="Leroy Military.jpg"/>
          <p:cNvPicPr>
            <a:picLocks noChangeAspect="1"/>
          </p:cNvPicPr>
          <p:nvPr/>
        </p:nvPicPr>
        <p:blipFill>
          <a:blip r:embed="rId2" cstate="print"/>
          <a:srcRect l="4926" t="8219" r="3961" b="8219"/>
          <a:stretch>
            <a:fillRect/>
          </a:stretch>
        </p:blipFill>
        <p:spPr>
          <a:xfrm>
            <a:off x="5410200" y="3175552"/>
            <a:ext cx="3429000" cy="4547152"/>
          </a:xfrm>
          <a:prstGeom prst="rect">
            <a:avLst/>
          </a:prstGeom>
          <a:ln w="50800">
            <a:solidFill>
              <a:schemeClr val="tx1"/>
            </a:solidFill>
          </a:ln>
          <a:effectLst>
            <a:softEdge rad="317500"/>
          </a:effectLst>
        </p:spPr>
      </p:pic>
      <p:sp useBgFill="1">
        <p:nvSpPr>
          <p:cNvPr id="33" name="TextBox 32"/>
          <p:cNvSpPr txBox="1"/>
          <p:nvPr/>
        </p:nvSpPr>
        <p:spPr>
          <a:xfrm>
            <a:off x="228600" y="3145536"/>
            <a:ext cx="5029200" cy="523220"/>
          </a:xfrm>
          <a:prstGeom prst="rect">
            <a:avLst/>
          </a:prstGeom>
        </p:spPr>
        <p:txBody>
          <a:bodyPr wrap="square" rtlCol="0">
            <a:spAutoFit/>
          </a:bodyPr>
          <a:lstStyle/>
          <a:p>
            <a:r>
              <a:rPr lang="en-US" sz="2800" b="1" dirty="0" smtClean="0">
                <a:latin typeface="Tempus Sans ITC" pitchFamily="82" charset="0"/>
              </a:rPr>
              <a:t> infantry soldier in WW2</a:t>
            </a:r>
            <a:endParaRPr lang="en-US" sz="2800" b="1" dirty="0">
              <a:latin typeface="Tempus Sans ITC" pitchFamily="82" charset="0"/>
            </a:endParaRPr>
          </a:p>
        </p:txBody>
      </p:sp>
      <p:pic>
        <p:nvPicPr>
          <p:cNvPr id="34" name="Picture 2" descr="Theriot Company G.jpg"/>
          <p:cNvPicPr>
            <a:picLocks noChangeAspect="1" noChangeArrowheads="1"/>
          </p:cNvPicPr>
          <p:nvPr/>
        </p:nvPicPr>
        <p:blipFill>
          <a:blip r:embed="rId3" cstate="print"/>
          <a:srcRect/>
          <a:stretch>
            <a:fillRect/>
          </a:stretch>
        </p:blipFill>
        <p:spPr bwMode="auto">
          <a:xfrm>
            <a:off x="642884" y="4114800"/>
            <a:ext cx="3548116" cy="2667001"/>
          </a:xfrm>
          <a:prstGeom prst="rect">
            <a:avLst/>
          </a:prstGeom>
          <a:noFill/>
          <a:effectLst>
            <a:softEdge rad="127000"/>
          </a:effectLst>
        </p:spPr>
      </p:pic>
      <p:sp useBgFill="1">
        <p:nvSpPr>
          <p:cNvPr id="35" name="TextBox 34"/>
          <p:cNvSpPr txBox="1"/>
          <p:nvPr/>
        </p:nvSpPr>
        <p:spPr>
          <a:xfrm>
            <a:off x="228600" y="3667780"/>
            <a:ext cx="4038600" cy="523220"/>
          </a:xfrm>
          <a:prstGeom prst="rect">
            <a:avLst/>
          </a:prstGeom>
        </p:spPr>
        <p:txBody>
          <a:bodyPr wrap="square" rtlCol="0">
            <a:spAutoFit/>
          </a:bodyPr>
          <a:lstStyle/>
          <a:p>
            <a:r>
              <a:rPr lang="en-US" sz="2800" b="1" dirty="0" smtClean="0">
                <a:latin typeface="Tempus Sans ITC" pitchFamily="82" charset="0"/>
              </a:rPr>
              <a:t> one of Cajun ‘</a:t>
            </a:r>
            <a:r>
              <a:rPr lang="en-US" sz="2800" b="1" dirty="0" err="1" smtClean="0">
                <a:latin typeface="Tempus Sans ITC" pitchFamily="82" charset="0"/>
              </a:rPr>
              <a:t>Frenchies</a:t>
            </a:r>
            <a:r>
              <a:rPr lang="en-US" sz="2800" b="1" dirty="0" smtClean="0">
                <a:latin typeface="Tempus Sans ITC" pitchFamily="82" charset="0"/>
              </a:rPr>
              <a:t>’  </a:t>
            </a:r>
            <a:endParaRPr lang="en-US" sz="2800" b="1" dirty="0">
              <a:latin typeface="Tempus Sans ITC" pitchFamily="82" charset="0"/>
            </a:endParaRPr>
          </a:p>
        </p:txBody>
      </p:sp>
      <p:sp useBgFill="1">
        <p:nvSpPr>
          <p:cNvPr id="36" name="TextBox 35"/>
          <p:cNvSpPr txBox="1"/>
          <p:nvPr/>
        </p:nvSpPr>
        <p:spPr>
          <a:xfrm>
            <a:off x="0" y="4724400"/>
            <a:ext cx="5486400" cy="523220"/>
          </a:xfrm>
          <a:prstGeom prst="rect">
            <a:avLst/>
          </a:prstGeom>
        </p:spPr>
        <p:txBody>
          <a:bodyPr wrap="square" rtlCol="0">
            <a:spAutoFit/>
          </a:bodyPr>
          <a:lstStyle/>
          <a:p>
            <a:r>
              <a:rPr lang="en-US" sz="2800" b="1" dirty="0" smtClean="0">
                <a:latin typeface="Tempus Sans ITC" pitchFamily="82" charset="0"/>
              </a:rPr>
              <a:t>   Leroy &amp; Juanita raise 4 sons </a:t>
            </a:r>
            <a:endParaRPr lang="en-US" sz="2800" b="1" dirty="0">
              <a:latin typeface="Tempus Sans ITC" pitchFamily="82" charset="0"/>
            </a:endParaRPr>
          </a:p>
        </p:txBody>
      </p:sp>
      <p:sp useBgFill="1">
        <p:nvSpPr>
          <p:cNvPr id="37" name="TextBox 36"/>
          <p:cNvSpPr txBox="1"/>
          <p:nvPr/>
        </p:nvSpPr>
        <p:spPr>
          <a:xfrm>
            <a:off x="0" y="4201180"/>
            <a:ext cx="5562600" cy="523220"/>
          </a:xfrm>
          <a:prstGeom prst="rect">
            <a:avLst/>
          </a:prstGeom>
        </p:spPr>
        <p:txBody>
          <a:bodyPr wrap="square" rtlCol="0">
            <a:spAutoFit/>
          </a:bodyPr>
          <a:lstStyle/>
          <a:p>
            <a:r>
              <a:rPr lang="en-US" sz="2800" b="1" dirty="0" smtClean="0">
                <a:latin typeface="Tempus Sans ITC" pitchFamily="82" charset="0"/>
              </a:rPr>
              <a:t>   meets &amp; marries a young woman </a:t>
            </a:r>
            <a:endParaRPr lang="en-US" sz="2800" b="1" dirty="0">
              <a:latin typeface="Tempus Sans ITC" pitchFamily="82" charset="0"/>
            </a:endParaRPr>
          </a:p>
        </p:txBody>
      </p:sp>
      <p:pic>
        <p:nvPicPr>
          <p:cNvPr id="40" name="Picture 2"/>
          <p:cNvPicPr>
            <a:picLocks noChangeAspect="1" noChangeArrowheads="1"/>
          </p:cNvPicPr>
          <p:nvPr/>
        </p:nvPicPr>
        <p:blipFill>
          <a:blip r:embed="rId4" cstate="print"/>
          <a:srcRect l="5277" t="9859" r="3262" b="9859"/>
          <a:stretch>
            <a:fillRect/>
          </a:stretch>
        </p:blipFill>
        <p:spPr bwMode="auto">
          <a:xfrm>
            <a:off x="5638800" y="3200400"/>
            <a:ext cx="3058695" cy="3352800"/>
          </a:xfrm>
          <a:prstGeom prst="rect">
            <a:avLst/>
          </a:prstGeom>
          <a:noFill/>
          <a:ln w="50800">
            <a:noFill/>
            <a:miter lim="800000"/>
            <a:headEnd/>
            <a:tailEnd/>
          </a:ln>
          <a:effectLst>
            <a:softEdge rad="317500"/>
          </a:effectLst>
        </p:spPr>
      </p:pic>
      <p:pic>
        <p:nvPicPr>
          <p:cNvPr id="38" name="Picture 3"/>
          <p:cNvPicPr>
            <a:picLocks noChangeAspect="1" noChangeArrowheads="1"/>
          </p:cNvPicPr>
          <p:nvPr/>
        </p:nvPicPr>
        <p:blipFill>
          <a:blip r:embed="rId5" cstate="print"/>
          <a:srcRect l="7103" t="-4179" r="25371" b="18051"/>
          <a:stretch>
            <a:fillRect/>
          </a:stretch>
        </p:blipFill>
        <p:spPr bwMode="auto">
          <a:xfrm flipH="1">
            <a:off x="5257800" y="3048000"/>
            <a:ext cx="3733800" cy="3733800"/>
          </a:xfrm>
          <a:prstGeom prst="rect">
            <a:avLst/>
          </a:prstGeom>
          <a:noFill/>
          <a:ln w="50800">
            <a:noFill/>
            <a:miter lim="800000"/>
            <a:headEnd/>
            <a:tailEnd/>
          </a:ln>
          <a:effectLst>
            <a:softEdge rad="317500"/>
          </a:effectLst>
        </p:spPr>
      </p:pic>
      <p:sp useBgFill="1">
        <p:nvSpPr>
          <p:cNvPr id="41" name="TextBox 40"/>
          <p:cNvSpPr txBox="1"/>
          <p:nvPr/>
        </p:nvSpPr>
        <p:spPr>
          <a:xfrm>
            <a:off x="0" y="5257800"/>
            <a:ext cx="5105400" cy="523220"/>
          </a:xfrm>
          <a:prstGeom prst="rect">
            <a:avLst/>
          </a:prstGeom>
        </p:spPr>
        <p:txBody>
          <a:bodyPr wrap="square" rtlCol="0">
            <a:spAutoFit/>
          </a:bodyPr>
          <a:lstStyle/>
          <a:p>
            <a:r>
              <a:rPr lang="en-US" sz="2800" b="1" dirty="0" smtClean="0">
                <a:latin typeface="Tempus Sans ITC" pitchFamily="82" charset="0"/>
              </a:rPr>
              <a:t>   lives his life in Lafayette, La</a:t>
            </a:r>
            <a:endParaRPr lang="en-US" sz="2800" b="1" dirty="0">
              <a:latin typeface="Tempus Sans ITC" pitchFamily="82" charset="0"/>
            </a:endParaRPr>
          </a:p>
        </p:txBody>
      </p:sp>
      <p:pic>
        <p:nvPicPr>
          <p:cNvPr id="42" name="Picture 2" descr="C:\Documents and Settings\All Users\Documents\geology class\2011-2-Fall-Appalachians\photos\leroy\leroy2.JPG"/>
          <p:cNvPicPr>
            <a:picLocks noChangeAspect="1" noChangeArrowheads="1"/>
          </p:cNvPicPr>
          <p:nvPr/>
        </p:nvPicPr>
        <p:blipFill>
          <a:blip r:embed="rId6" cstate="print"/>
          <a:srcRect/>
          <a:stretch>
            <a:fillRect/>
          </a:stretch>
        </p:blipFill>
        <p:spPr bwMode="auto">
          <a:xfrm>
            <a:off x="5715000" y="3200400"/>
            <a:ext cx="2649403" cy="3505200"/>
          </a:xfrm>
          <a:prstGeom prst="rect">
            <a:avLst/>
          </a:prstGeom>
          <a:noFill/>
          <a:ln w="38100">
            <a:noFill/>
          </a:ln>
          <a:effectLst>
            <a:softEdge rad="317500"/>
          </a:effectLst>
        </p:spPr>
      </p:pic>
      <p:sp useBgFill="1">
        <p:nvSpPr>
          <p:cNvPr id="43" name="TextBox 42"/>
          <p:cNvSpPr txBox="1"/>
          <p:nvPr/>
        </p:nvSpPr>
        <p:spPr>
          <a:xfrm>
            <a:off x="685800" y="1676400"/>
            <a:ext cx="8382000" cy="523220"/>
          </a:xfrm>
          <a:prstGeom prst="rect">
            <a:avLst/>
          </a:prstGeom>
        </p:spPr>
        <p:txBody>
          <a:bodyPr wrap="square" rtlCol="0">
            <a:spAutoFit/>
          </a:bodyPr>
          <a:lstStyle/>
          <a:p>
            <a:r>
              <a:rPr lang="en-US" sz="2800" b="1" dirty="0" smtClean="0">
                <a:latin typeface="Tempus Sans ITC" pitchFamily="82" charset="0"/>
              </a:rPr>
              <a:t> 1919:  Leroy is born on a sugar plantation in Louisiana</a:t>
            </a:r>
            <a:endParaRPr lang="en-US" sz="2800" b="1" dirty="0">
              <a:latin typeface="Tempus Sans ITC" pitchFamily="82" charset="0"/>
            </a:endParaRPr>
          </a:p>
        </p:txBody>
      </p:sp>
      <p:sp useBgFill="1">
        <p:nvSpPr>
          <p:cNvPr id="44" name="TextBox 43"/>
          <p:cNvSpPr txBox="1"/>
          <p:nvPr/>
        </p:nvSpPr>
        <p:spPr>
          <a:xfrm>
            <a:off x="3657600" y="2170093"/>
            <a:ext cx="5486400" cy="523220"/>
          </a:xfrm>
          <a:prstGeom prst="rect">
            <a:avLst/>
          </a:prstGeom>
        </p:spPr>
        <p:txBody>
          <a:bodyPr wrap="square" rtlCol="0">
            <a:spAutoFit/>
          </a:bodyPr>
          <a:lstStyle/>
          <a:p>
            <a:r>
              <a:rPr lang="en-US" sz="2800" b="1" dirty="0" smtClean="0">
                <a:latin typeface="Tempus Sans ITC" pitchFamily="82" charset="0"/>
              </a:rPr>
              <a:t> speaks only Cajun French at home</a:t>
            </a:r>
            <a:endParaRPr lang="en-US" sz="28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1000"/>
                                        <p:tgtEl>
                                          <p:spTgt spid="37"/>
                                        </p:tgtEl>
                                      </p:cBhvr>
                                    </p:animEffect>
                                  </p:childTnLst>
                                </p:cTn>
                              </p:par>
                              <p:par>
                                <p:cTn id="15" presetID="10"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10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childTnLst>
                                </p:cTn>
                              </p:par>
                              <p:par>
                                <p:cTn id="26" presetID="10" presetClass="exit" presetSubtype="0" fill="hold" nodeType="withEffect">
                                  <p:stCondLst>
                                    <p:cond delay="0"/>
                                  </p:stCondLst>
                                  <p:childTnLst>
                                    <p:animEffect transition="out" filter="fade">
                                      <p:cBhvr>
                                        <p:cTn id="27" dur="1000"/>
                                        <p:tgtEl>
                                          <p:spTgt spid="40"/>
                                        </p:tgtEl>
                                      </p:cBhvr>
                                    </p:animEffect>
                                    <p:set>
                                      <p:cBhvr>
                                        <p:cTn id="28" dur="1" fill="hold">
                                          <p:stCondLst>
                                            <p:cond delay="999"/>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1000"/>
                                        <p:tgtEl>
                                          <p:spTgt spid="41"/>
                                        </p:tgtEl>
                                      </p:cBhvr>
                                    </p:animEffec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0" presetClass="exit" presetSubtype="0" fill="hold" nodeType="withEffect">
                                  <p:stCondLst>
                                    <p:cond delay="0"/>
                                  </p:stCondLst>
                                  <p:childTnLst>
                                    <p:animEffect transition="out" filter="fade">
                                      <p:cBhvr>
                                        <p:cTn id="38" dur="1000"/>
                                        <p:tgtEl>
                                          <p:spTgt spid="38"/>
                                        </p:tgtEl>
                                      </p:cBhvr>
                                    </p:animEffect>
                                    <p:set>
                                      <p:cBhvr>
                                        <p:cTn id="39"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extBox 5"/>
          <p:cNvSpPr txBox="1"/>
          <p:nvPr/>
        </p:nvSpPr>
        <p:spPr>
          <a:xfrm>
            <a:off x="5431536" y="-128016"/>
            <a:ext cx="32004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err="1" smtClean="0">
                <a:solidFill>
                  <a:srgbClr val="002060"/>
                </a:solidFill>
              </a:rPr>
              <a:t>Acadiana</a:t>
            </a:r>
            <a:endParaRPr lang="en-US" sz="6000" b="1" dirty="0" smtClean="0">
              <a:solidFill>
                <a:srgbClr val="002060"/>
              </a:solidFill>
            </a:endParaRPr>
          </a:p>
        </p:txBody>
      </p:sp>
      <p:sp useBgFill="1">
        <p:nvSpPr>
          <p:cNvPr id="6" name="TextBox 5"/>
          <p:cNvSpPr txBox="1"/>
          <p:nvPr/>
        </p:nvSpPr>
        <p:spPr>
          <a:xfrm>
            <a:off x="228600" y="-152400"/>
            <a:ext cx="5257800" cy="981038"/>
          </a:xfrm>
          <a:prstGeom prst="rect">
            <a:avLst/>
          </a:prstGeom>
          <a:ln w="38100">
            <a:noFill/>
          </a:ln>
        </p:spPr>
        <p:txBody>
          <a:bodyPr wrap="square" rtlCol="0">
            <a:spAutoFit/>
          </a:bodyPr>
          <a:lstStyle/>
          <a:p>
            <a:pPr algn="ctr">
              <a:lnSpc>
                <a:spcPct val="150000"/>
              </a:lnSpc>
              <a:spcBef>
                <a:spcPts val="1200"/>
              </a:spcBef>
            </a:pPr>
            <a:r>
              <a:rPr lang="en-US" sz="4200" b="1" dirty="0" smtClean="0">
                <a:latin typeface="Tempus Sans ITC" pitchFamily="82" charset="0"/>
              </a:rPr>
              <a:t> Let’s meet a Cajun of</a:t>
            </a:r>
            <a:endParaRPr lang="en-US" sz="4200" b="1" dirty="0">
              <a:latin typeface="Tempus Sans ITC" pitchFamily="82" charset="0"/>
            </a:endParaRPr>
          </a:p>
        </p:txBody>
      </p:sp>
      <p:sp>
        <p:nvSpPr>
          <p:cNvPr id="7" name="TextBox 6"/>
          <p:cNvSpPr txBox="1"/>
          <p:nvPr/>
        </p:nvSpPr>
        <p:spPr>
          <a:xfrm>
            <a:off x="2590800" y="838200"/>
            <a:ext cx="3962400" cy="830997"/>
          </a:xfrm>
          <a:prstGeom prst="rect">
            <a:avLst/>
          </a:prstGeom>
          <a:solidFill>
            <a:schemeClr val="bg1"/>
          </a:solidFill>
          <a:ln w="38100">
            <a:solidFill>
              <a:schemeClr val="tx1"/>
            </a:solidFill>
          </a:ln>
        </p:spPr>
        <p:txBody>
          <a:bodyPr wrap="square" rtlCol="0">
            <a:spAutoFit/>
          </a:bodyPr>
          <a:lstStyle/>
          <a:p>
            <a:pPr algn="ctr"/>
            <a:r>
              <a:rPr lang="en-US" sz="4800" b="1" dirty="0" smtClean="0">
                <a:latin typeface="Tempus Sans ITC" pitchFamily="82" charset="0"/>
              </a:rPr>
              <a:t>Leroy Picard </a:t>
            </a:r>
            <a:endParaRPr lang="en-US" sz="4800" b="1" dirty="0">
              <a:latin typeface="Tempus Sans ITC" pitchFamily="82" charset="0"/>
            </a:endParaRPr>
          </a:p>
        </p:txBody>
      </p:sp>
      <p:sp useBgFill="1">
        <p:nvSpPr>
          <p:cNvPr id="11" name="TextBox 10"/>
          <p:cNvSpPr txBox="1"/>
          <p:nvPr/>
        </p:nvSpPr>
        <p:spPr>
          <a:xfrm>
            <a:off x="228600" y="3145536"/>
            <a:ext cx="5029200" cy="523220"/>
          </a:xfrm>
          <a:prstGeom prst="rect">
            <a:avLst/>
          </a:prstGeom>
        </p:spPr>
        <p:txBody>
          <a:bodyPr wrap="square" rtlCol="0">
            <a:spAutoFit/>
          </a:bodyPr>
          <a:lstStyle/>
          <a:p>
            <a:r>
              <a:rPr lang="en-US" sz="2800" b="1" dirty="0" smtClean="0">
                <a:latin typeface="Tempus Sans ITC" pitchFamily="82" charset="0"/>
              </a:rPr>
              <a:t> infantry soldier in WW2</a:t>
            </a:r>
            <a:endParaRPr lang="en-US" sz="2800" b="1" dirty="0">
              <a:latin typeface="Tempus Sans ITC" pitchFamily="82" charset="0"/>
            </a:endParaRPr>
          </a:p>
        </p:txBody>
      </p:sp>
      <p:sp useBgFill="1">
        <p:nvSpPr>
          <p:cNvPr id="12" name="TextBox 11"/>
          <p:cNvSpPr txBox="1"/>
          <p:nvPr/>
        </p:nvSpPr>
        <p:spPr>
          <a:xfrm>
            <a:off x="228600" y="3667780"/>
            <a:ext cx="4038600" cy="523220"/>
          </a:xfrm>
          <a:prstGeom prst="rect">
            <a:avLst/>
          </a:prstGeom>
        </p:spPr>
        <p:txBody>
          <a:bodyPr wrap="square" rtlCol="0">
            <a:spAutoFit/>
          </a:bodyPr>
          <a:lstStyle/>
          <a:p>
            <a:r>
              <a:rPr lang="en-US" sz="2800" b="1" dirty="0" smtClean="0">
                <a:latin typeface="Tempus Sans ITC" pitchFamily="82" charset="0"/>
              </a:rPr>
              <a:t> one of Cajun ‘</a:t>
            </a:r>
            <a:r>
              <a:rPr lang="en-US" sz="2800" b="1" dirty="0" err="1" smtClean="0">
                <a:latin typeface="Tempus Sans ITC" pitchFamily="82" charset="0"/>
              </a:rPr>
              <a:t>Frenchies</a:t>
            </a:r>
            <a:r>
              <a:rPr lang="en-US" sz="2800" b="1" dirty="0" smtClean="0">
                <a:latin typeface="Tempus Sans ITC" pitchFamily="82" charset="0"/>
              </a:rPr>
              <a:t>’  </a:t>
            </a:r>
            <a:endParaRPr lang="en-US" sz="2800" b="1" dirty="0">
              <a:latin typeface="Tempus Sans ITC" pitchFamily="82" charset="0"/>
            </a:endParaRPr>
          </a:p>
        </p:txBody>
      </p:sp>
      <p:sp useBgFill="1">
        <p:nvSpPr>
          <p:cNvPr id="13" name="TextBox 12"/>
          <p:cNvSpPr txBox="1"/>
          <p:nvPr/>
        </p:nvSpPr>
        <p:spPr>
          <a:xfrm>
            <a:off x="0" y="4724400"/>
            <a:ext cx="5486400" cy="523220"/>
          </a:xfrm>
          <a:prstGeom prst="rect">
            <a:avLst/>
          </a:prstGeom>
        </p:spPr>
        <p:txBody>
          <a:bodyPr wrap="square" rtlCol="0">
            <a:spAutoFit/>
          </a:bodyPr>
          <a:lstStyle/>
          <a:p>
            <a:r>
              <a:rPr lang="en-US" sz="2800" b="1" dirty="0" smtClean="0">
                <a:latin typeface="Tempus Sans ITC" pitchFamily="82" charset="0"/>
              </a:rPr>
              <a:t>   Leroy &amp; Juanita raise 4 sons </a:t>
            </a:r>
            <a:endParaRPr lang="en-US" sz="2800" b="1" dirty="0">
              <a:latin typeface="Tempus Sans ITC" pitchFamily="82" charset="0"/>
            </a:endParaRPr>
          </a:p>
        </p:txBody>
      </p:sp>
      <p:sp useBgFill="1">
        <p:nvSpPr>
          <p:cNvPr id="14" name="TextBox 13"/>
          <p:cNvSpPr txBox="1"/>
          <p:nvPr/>
        </p:nvSpPr>
        <p:spPr>
          <a:xfrm>
            <a:off x="0" y="4201180"/>
            <a:ext cx="5410200" cy="523220"/>
          </a:xfrm>
          <a:prstGeom prst="rect">
            <a:avLst/>
          </a:prstGeom>
        </p:spPr>
        <p:txBody>
          <a:bodyPr wrap="square" rtlCol="0">
            <a:spAutoFit/>
          </a:bodyPr>
          <a:lstStyle/>
          <a:p>
            <a:r>
              <a:rPr lang="en-US" sz="2800" b="1" dirty="0" smtClean="0">
                <a:latin typeface="Tempus Sans ITC" pitchFamily="82" charset="0"/>
              </a:rPr>
              <a:t>   meets &amp; marries a young woman</a:t>
            </a:r>
            <a:endParaRPr lang="en-US" sz="2800" b="1" dirty="0">
              <a:latin typeface="Tempus Sans ITC" pitchFamily="82" charset="0"/>
            </a:endParaRPr>
          </a:p>
        </p:txBody>
      </p:sp>
      <p:sp useBgFill="1">
        <p:nvSpPr>
          <p:cNvPr id="15" name="TextBox 14"/>
          <p:cNvSpPr txBox="1"/>
          <p:nvPr/>
        </p:nvSpPr>
        <p:spPr>
          <a:xfrm>
            <a:off x="0" y="5257800"/>
            <a:ext cx="5105400" cy="523220"/>
          </a:xfrm>
          <a:prstGeom prst="rect">
            <a:avLst/>
          </a:prstGeom>
        </p:spPr>
        <p:txBody>
          <a:bodyPr wrap="square" rtlCol="0">
            <a:spAutoFit/>
          </a:bodyPr>
          <a:lstStyle/>
          <a:p>
            <a:r>
              <a:rPr lang="en-US" sz="2800" b="1" dirty="0" smtClean="0">
                <a:latin typeface="Tempus Sans ITC" pitchFamily="82" charset="0"/>
              </a:rPr>
              <a:t>   lives his life in Lafayette, La</a:t>
            </a:r>
            <a:endParaRPr lang="en-US" sz="2800" b="1" dirty="0">
              <a:latin typeface="Tempus Sans ITC" pitchFamily="82" charset="0"/>
            </a:endParaRPr>
          </a:p>
        </p:txBody>
      </p:sp>
      <p:pic>
        <p:nvPicPr>
          <p:cNvPr id="16" name="Picture 2" descr="C:\Documents and Settings\All Users\Documents\geology class\2011-2-Fall-Appalachians\photos\leroy\leroy2.JPG"/>
          <p:cNvPicPr>
            <a:picLocks noChangeAspect="1" noChangeArrowheads="1"/>
          </p:cNvPicPr>
          <p:nvPr/>
        </p:nvPicPr>
        <p:blipFill>
          <a:blip r:embed="rId2" cstate="print"/>
          <a:srcRect/>
          <a:stretch>
            <a:fillRect/>
          </a:stretch>
        </p:blipFill>
        <p:spPr bwMode="auto">
          <a:xfrm>
            <a:off x="5715000" y="3200400"/>
            <a:ext cx="2649403" cy="3505200"/>
          </a:xfrm>
          <a:prstGeom prst="rect">
            <a:avLst/>
          </a:prstGeom>
          <a:noFill/>
          <a:ln w="38100">
            <a:noFill/>
          </a:ln>
          <a:effectLst>
            <a:softEdge rad="317500"/>
          </a:effectLst>
        </p:spPr>
      </p:pic>
      <p:sp>
        <p:nvSpPr>
          <p:cNvPr id="17" name="TextBox 16"/>
          <p:cNvSpPr txBox="1"/>
          <p:nvPr/>
        </p:nvSpPr>
        <p:spPr>
          <a:xfrm>
            <a:off x="990600" y="838200"/>
            <a:ext cx="6705600" cy="830997"/>
          </a:xfrm>
          <a:prstGeom prst="rect">
            <a:avLst/>
          </a:prstGeom>
          <a:solidFill>
            <a:schemeClr val="bg1"/>
          </a:solidFill>
          <a:ln w="38100">
            <a:solidFill>
              <a:schemeClr val="tx1"/>
            </a:solidFill>
          </a:ln>
        </p:spPr>
        <p:txBody>
          <a:bodyPr wrap="square" rtlCol="0">
            <a:spAutoFit/>
          </a:bodyPr>
          <a:lstStyle/>
          <a:p>
            <a:pPr algn="ctr"/>
            <a:r>
              <a:rPr lang="en-US" sz="4800" b="1" dirty="0" smtClean="0">
                <a:latin typeface="Tempus Sans ITC" pitchFamily="82" charset="0"/>
              </a:rPr>
              <a:t>Leroy Picard  1919-2010</a:t>
            </a:r>
            <a:endParaRPr lang="en-US" sz="4800" b="1" dirty="0">
              <a:latin typeface="Tempus Sans ITC" pitchFamily="82" charset="0"/>
            </a:endParaRPr>
          </a:p>
        </p:txBody>
      </p:sp>
      <p:sp>
        <p:nvSpPr>
          <p:cNvPr id="18" name="TextBox 17"/>
          <p:cNvSpPr txBox="1"/>
          <p:nvPr/>
        </p:nvSpPr>
        <p:spPr>
          <a:xfrm>
            <a:off x="0" y="6027003"/>
            <a:ext cx="9144000" cy="830997"/>
          </a:xfrm>
          <a:prstGeom prst="rect">
            <a:avLst/>
          </a:prstGeom>
          <a:noFill/>
          <a:ln w="38100">
            <a:noFill/>
          </a:ln>
        </p:spPr>
        <p:txBody>
          <a:bodyPr wrap="square" rtlCol="0">
            <a:spAutoFit/>
          </a:bodyPr>
          <a:lstStyle/>
          <a:p>
            <a:pPr algn="ctr"/>
            <a:r>
              <a:rPr lang="en-US" sz="4800" b="1" dirty="0" smtClean="0">
                <a:latin typeface="Tempus Sans ITC" pitchFamily="82" charset="0"/>
              </a:rPr>
              <a:t>Leroy’s Story is the Acadian Story</a:t>
            </a:r>
            <a:endParaRPr lang="en-US" sz="4800" b="1" dirty="0">
              <a:latin typeface="Tempus Sans ITC" pitchFamily="82" charset="0"/>
            </a:endParaRPr>
          </a:p>
        </p:txBody>
      </p:sp>
      <p:sp useBgFill="1">
        <p:nvSpPr>
          <p:cNvPr id="19" name="TextBox 18"/>
          <p:cNvSpPr txBox="1"/>
          <p:nvPr/>
        </p:nvSpPr>
        <p:spPr>
          <a:xfrm>
            <a:off x="685800" y="1676400"/>
            <a:ext cx="8382000" cy="523220"/>
          </a:xfrm>
          <a:prstGeom prst="rect">
            <a:avLst/>
          </a:prstGeom>
        </p:spPr>
        <p:txBody>
          <a:bodyPr wrap="square" rtlCol="0">
            <a:spAutoFit/>
          </a:bodyPr>
          <a:lstStyle/>
          <a:p>
            <a:r>
              <a:rPr lang="en-US" sz="2800" b="1" dirty="0" smtClean="0">
                <a:latin typeface="Tempus Sans ITC" pitchFamily="82" charset="0"/>
              </a:rPr>
              <a:t> 1919:  Leroy is born on a sugar plantation in Louisiana</a:t>
            </a:r>
            <a:endParaRPr lang="en-US" sz="2800" b="1" dirty="0">
              <a:latin typeface="Tempus Sans ITC" pitchFamily="82" charset="0"/>
            </a:endParaRPr>
          </a:p>
        </p:txBody>
      </p:sp>
      <p:sp useBgFill="1">
        <p:nvSpPr>
          <p:cNvPr id="20" name="TextBox 19"/>
          <p:cNvSpPr txBox="1"/>
          <p:nvPr/>
        </p:nvSpPr>
        <p:spPr>
          <a:xfrm>
            <a:off x="3657600" y="2170093"/>
            <a:ext cx="5486400" cy="523220"/>
          </a:xfrm>
          <a:prstGeom prst="rect">
            <a:avLst/>
          </a:prstGeom>
        </p:spPr>
        <p:txBody>
          <a:bodyPr wrap="square" rtlCol="0">
            <a:spAutoFit/>
          </a:bodyPr>
          <a:lstStyle/>
          <a:p>
            <a:r>
              <a:rPr lang="en-US" sz="2800" b="1" dirty="0" smtClean="0">
                <a:latin typeface="Tempus Sans ITC" pitchFamily="82" charset="0"/>
              </a:rPr>
              <a:t> speaks only Cajun French at home</a:t>
            </a:r>
            <a:endParaRPr lang="en-US" sz="2800" b="1" dirty="0">
              <a:latin typeface="Tempus Sans ITC" pitchFamily="82" charset="0"/>
            </a:endParaRPr>
          </a:p>
        </p:txBody>
      </p:sp>
      <p:sp useBgFill="1">
        <p:nvSpPr>
          <p:cNvPr id="21" name="TextBox 20"/>
          <p:cNvSpPr txBox="1"/>
          <p:nvPr/>
        </p:nvSpPr>
        <p:spPr>
          <a:xfrm>
            <a:off x="3733800" y="2667000"/>
            <a:ext cx="5334000" cy="523220"/>
          </a:xfrm>
          <a:prstGeom prst="rect">
            <a:avLst/>
          </a:prstGeom>
        </p:spPr>
        <p:txBody>
          <a:bodyPr wrap="square" rtlCol="0">
            <a:spAutoFit/>
          </a:bodyPr>
          <a:lstStyle/>
          <a:p>
            <a:r>
              <a:rPr lang="en-US" sz="2800" b="1" dirty="0" smtClean="0">
                <a:latin typeface="Tempus Sans ITC" pitchFamily="82" charset="0"/>
              </a:rPr>
              <a:t>attends a one-room school house</a:t>
            </a:r>
            <a:endParaRPr lang="en-US" sz="28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0"/>
                                        </p:tgtEl>
                                      </p:cBhvr>
                                    </p:animEffect>
                                    <p:set>
                                      <p:cBhvr>
                                        <p:cTn id="13" dur="1" fill="hold">
                                          <p:stCondLst>
                                            <p:cond delay="9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1"/>
                                        </p:tgtEl>
                                      </p:cBhvr>
                                    </p:animEffect>
                                    <p:set>
                                      <p:cBhvr>
                                        <p:cTn id="16" dur="1" fill="hold">
                                          <p:stCondLst>
                                            <p:cond delay="9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3"/>
                                        </p:tgtEl>
                                      </p:cBhvr>
                                    </p:animEffect>
                                    <p:set>
                                      <p:cBhvr>
                                        <p:cTn id="19" dur="1" fill="hold">
                                          <p:stCondLst>
                                            <p:cond delay="9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12"/>
                                        </p:tgtEl>
                                      </p:cBhvr>
                                    </p:animEffect>
                                    <p:set>
                                      <p:cBhvr>
                                        <p:cTn id="28" dur="1" fill="hold">
                                          <p:stCondLst>
                                            <p:cond delay="999"/>
                                          </p:stCondLst>
                                        </p:cTn>
                                        <p:tgtEl>
                                          <p:spTgt spid="12"/>
                                        </p:tgtEl>
                                        <p:attrNameLst>
                                          <p:attrName>style.visibility</p:attrName>
                                        </p:attrNameLst>
                                      </p:cBhvr>
                                      <p:to>
                                        <p:strVal val="hidden"/>
                                      </p:to>
                                    </p:set>
                                  </p:childTnLst>
                                </p:cTn>
                              </p:par>
                            </p:childTnLst>
                          </p:cTn>
                        </p:par>
                        <p:par>
                          <p:cTn id="29" fill="hold">
                            <p:stCondLst>
                              <p:cond delay="1000"/>
                            </p:stCondLst>
                            <p:childTnLst>
                              <p:par>
                                <p:cTn id="30" presetID="63" presetClass="path" presetSubtype="0" accel="50000" decel="50000" fill="hold" nodeType="afterEffect">
                                  <p:stCondLst>
                                    <p:cond delay="0"/>
                                  </p:stCondLst>
                                  <p:childTnLst>
                                    <p:animMotion origin="layout" path="M -1.66667E-6 2.71676E-6 L -0.27812 -0.16648 " pathEditMode="relative" rAng="0" ptsTypes="AA">
                                      <p:cBhvr>
                                        <p:cTn id="31" dur="1000" fill="hold"/>
                                        <p:tgtEl>
                                          <p:spTgt spid="16"/>
                                        </p:tgtEl>
                                        <p:attrNameLst>
                                          <p:attrName>ppt_x</p:attrName>
                                          <p:attrName>ppt_y</p:attrName>
                                        </p:attrNameLst>
                                      </p:cBhvr>
                                      <p:rCtr x="-139" y="-83"/>
                                    </p:animMotion>
                                  </p:childTnLst>
                                </p:cTn>
                              </p:par>
                              <p:par>
                                <p:cTn id="32" presetID="6" presetClass="emph" presetSubtype="0" fill="hold" nodeType="withEffect">
                                  <p:stCondLst>
                                    <p:cond delay="0"/>
                                  </p:stCondLst>
                                  <p:childTnLst>
                                    <p:animScale>
                                      <p:cBhvr>
                                        <p:cTn id="33" dur="1000" fill="hold"/>
                                        <p:tgtEl>
                                          <p:spTgt spid="16"/>
                                        </p:tgtEl>
                                      </p:cBhvr>
                                      <p:by x="130000" y="130000"/>
                                    </p:animScale>
                                  </p:childTnLst>
                                </p:cTn>
                              </p:par>
                              <p:par>
                                <p:cTn id="34" presetID="17" presetClass="entr" presetSubtype="1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fltVal val="0"/>
                                          </p:val>
                                        </p:tav>
                                        <p:tav tm="100000">
                                          <p:val>
                                            <p:strVal val="#ppt_w"/>
                                          </p:val>
                                        </p:tav>
                                      </p:tavLst>
                                    </p:anim>
                                    <p:anim calcmode="lin" valueType="num">
                                      <p:cBhvr>
                                        <p:cTn id="37" dur="1000" fill="hold"/>
                                        <p:tgtEl>
                                          <p:spTgt spid="17"/>
                                        </p:tgtEl>
                                        <p:attrNameLst>
                                          <p:attrName>ppt_h</p:attrName>
                                        </p:attrNameLst>
                                      </p:cBhvr>
                                      <p:tavLst>
                                        <p:tav tm="0">
                                          <p:val>
                                            <p:strVal val="#ppt_h"/>
                                          </p:val>
                                        </p:tav>
                                        <p:tav tm="100000">
                                          <p:val>
                                            <p:strVal val="#ppt_h"/>
                                          </p:val>
                                        </p:tav>
                                      </p:tavLst>
                                    </p:anim>
                                  </p:childTnLst>
                                </p:cTn>
                              </p:par>
                              <p:par>
                                <p:cTn id="38" presetID="50" presetClass="exit" presetSubtype="0" accel="100000" fill="hold" grpId="0" nodeType="withEffect">
                                  <p:stCondLst>
                                    <p:cond delay="0"/>
                                  </p:stCondLst>
                                  <p:childTnLst>
                                    <p:anim calcmode="lin" valueType="num">
                                      <p:cBhvr>
                                        <p:cTn id="39" dur="1000"/>
                                        <p:tgtEl>
                                          <p:spTgt spid="7"/>
                                        </p:tgtEl>
                                        <p:attrNameLst>
                                          <p:attrName>ppt_w</p:attrName>
                                        </p:attrNameLst>
                                      </p:cBhvr>
                                      <p:tavLst>
                                        <p:tav tm="0">
                                          <p:val>
                                            <p:strVal val="ppt_w"/>
                                          </p:val>
                                        </p:tav>
                                        <p:tav tm="100000">
                                          <p:val>
                                            <p:strVal val="ppt_w+.3"/>
                                          </p:val>
                                        </p:tav>
                                      </p:tavLst>
                                    </p:anim>
                                    <p:anim calcmode="lin" valueType="num">
                                      <p:cBhvr>
                                        <p:cTn id="40" dur="1000"/>
                                        <p:tgtEl>
                                          <p:spTgt spid="7"/>
                                        </p:tgtEl>
                                        <p:attrNameLst>
                                          <p:attrName>ppt_h</p:attrName>
                                        </p:attrNameLst>
                                      </p:cBhvr>
                                      <p:tavLst>
                                        <p:tav tm="0">
                                          <p:val>
                                            <p:strVal val="ppt_h"/>
                                          </p:val>
                                        </p:tav>
                                        <p:tav tm="100000">
                                          <p:val>
                                            <p:strVal val="ppt_h"/>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7" grpId="0" animBg="1"/>
      <p:bldP spid="18" grpId="0"/>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803274"/>
            <a:ext cx="9144000" cy="6109884"/>
            <a:chOff x="0" y="803274"/>
            <a:chExt cx="9144000" cy="6109884"/>
          </a:xfrm>
        </p:grpSpPr>
        <p:pic>
          <p:nvPicPr>
            <p:cNvPr id="10241" name="Picture 1"/>
            <p:cNvPicPr>
              <a:picLocks noChangeAspect="1" noChangeArrowheads="1"/>
            </p:cNvPicPr>
            <p:nvPr/>
          </p:nvPicPr>
          <p:blipFill>
            <a:blip r:embed="rId2" cstate="print"/>
            <a:srcRect/>
            <a:stretch>
              <a:fillRect/>
            </a:stretch>
          </p:blipFill>
          <p:spPr bwMode="auto">
            <a:xfrm>
              <a:off x="0" y="803274"/>
              <a:ext cx="9144000" cy="6109884"/>
            </a:xfrm>
            <a:prstGeom prst="rect">
              <a:avLst/>
            </a:prstGeom>
            <a:noFill/>
            <a:ln w="9525">
              <a:noFill/>
              <a:miter lim="800000"/>
              <a:headEnd/>
              <a:tailEnd/>
            </a:ln>
            <a:effectLst/>
          </p:spPr>
        </p:pic>
        <p:sp>
          <p:nvSpPr>
            <p:cNvPr id="4" name="Freeform 3"/>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Freeform 4"/>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8" name="Picture 2" descr="C:\Documents and Settings\All Users\Documents\geology class\2011-2-Fall-Appalachians\photos\leroy\leroy2.JPG"/>
          <p:cNvPicPr preferRelativeResize="0">
            <a:picLocks noChangeAspect="1" noChangeArrowheads="1"/>
          </p:cNvPicPr>
          <p:nvPr/>
        </p:nvPicPr>
        <p:blipFill>
          <a:blip r:embed="rId3" cstate="print"/>
          <a:srcRect/>
          <a:stretch>
            <a:fillRect/>
          </a:stretch>
        </p:blipFill>
        <p:spPr bwMode="auto">
          <a:xfrm>
            <a:off x="2798064" y="1581912"/>
            <a:ext cx="3409782" cy="4511192"/>
          </a:xfrm>
          <a:prstGeom prst="rect">
            <a:avLst/>
          </a:prstGeom>
          <a:noFill/>
          <a:ln w="38100">
            <a:noFill/>
          </a:ln>
          <a:effectLst>
            <a:softEdge rad="317500"/>
          </a:effectLst>
        </p:spPr>
      </p:pic>
      <p:sp>
        <p:nvSpPr>
          <p:cNvPr id="39" name="TextBox 5"/>
          <p:cNvSpPr txBox="1"/>
          <p:nvPr/>
        </p:nvSpPr>
        <p:spPr>
          <a:xfrm>
            <a:off x="5431536" y="-128016"/>
            <a:ext cx="32004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000" b="1" dirty="0" err="1" smtClean="0">
                <a:solidFill>
                  <a:srgbClr val="002060"/>
                </a:solidFill>
              </a:rPr>
              <a:t>Acadiana</a:t>
            </a:r>
            <a:endParaRPr lang="en-US" sz="6000" b="1" dirty="0" smtClean="0">
              <a:solidFill>
                <a:srgbClr val="002060"/>
              </a:solidFill>
            </a:endParaRPr>
          </a:p>
        </p:txBody>
      </p:sp>
      <p:sp useBgFill="1">
        <p:nvSpPr>
          <p:cNvPr id="42" name="TextBox 41"/>
          <p:cNvSpPr txBox="1"/>
          <p:nvPr/>
        </p:nvSpPr>
        <p:spPr>
          <a:xfrm>
            <a:off x="228600" y="-152400"/>
            <a:ext cx="5257800" cy="981038"/>
          </a:xfrm>
          <a:prstGeom prst="rect">
            <a:avLst/>
          </a:prstGeom>
          <a:ln w="38100">
            <a:noFill/>
          </a:ln>
        </p:spPr>
        <p:txBody>
          <a:bodyPr wrap="square" rtlCol="0">
            <a:spAutoFit/>
          </a:bodyPr>
          <a:lstStyle/>
          <a:p>
            <a:pPr algn="ctr">
              <a:lnSpc>
                <a:spcPct val="150000"/>
              </a:lnSpc>
              <a:spcBef>
                <a:spcPts val="1200"/>
              </a:spcBef>
            </a:pPr>
            <a:r>
              <a:rPr lang="en-US" sz="4200" b="1" dirty="0" smtClean="0">
                <a:latin typeface="Tempus Sans ITC" pitchFamily="82" charset="0"/>
              </a:rPr>
              <a:t> Let’s meet a Cajun of</a:t>
            </a:r>
            <a:endParaRPr lang="en-US" sz="4200" b="1" dirty="0">
              <a:latin typeface="Tempus Sans ITC" pitchFamily="82" charset="0"/>
            </a:endParaRPr>
          </a:p>
        </p:txBody>
      </p:sp>
      <p:sp>
        <p:nvSpPr>
          <p:cNvPr id="43" name="TextBox 42"/>
          <p:cNvSpPr txBox="1"/>
          <p:nvPr/>
        </p:nvSpPr>
        <p:spPr>
          <a:xfrm>
            <a:off x="990600" y="838200"/>
            <a:ext cx="6705600" cy="830997"/>
          </a:xfrm>
          <a:prstGeom prst="rect">
            <a:avLst/>
          </a:prstGeom>
          <a:solidFill>
            <a:schemeClr val="bg1"/>
          </a:solidFill>
          <a:ln w="38100">
            <a:solidFill>
              <a:schemeClr val="tx1"/>
            </a:solidFill>
          </a:ln>
        </p:spPr>
        <p:txBody>
          <a:bodyPr wrap="square" rtlCol="0">
            <a:spAutoFit/>
          </a:bodyPr>
          <a:lstStyle/>
          <a:p>
            <a:pPr algn="ctr"/>
            <a:r>
              <a:rPr lang="en-US" sz="4800" b="1" dirty="0" smtClean="0">
                <a:latin typeface="Tempus Sans ITC" pitchFamily="82" charset="0"/>
              </a:rPr>
              <a:t>Leroy Picard  1919-2010</a:t>
            </a:r>
            <a:endParaRPr lang="en-US" sz="4800" b="1" dirty="0">
              <a:latin typeface="Tempus Sans ITC" pitchFamily="82" charset="0"/>
            </a:endParaRPr>
          </a:p>
        </p:txBody>
      </p:sp>
      <p:sp>
        <p:nvSpPr>
          <p:cNvPr id="36"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sp>
        <p:nvSpPr>
          <p:cNvPr id="16" name="TextBox 15"/>
          <p:cNvSpPr txBox="1"/>
          <p:nvPr/>
        </p:nvSpPr>
        <p:spPr>
          <a:xfrm>
            <a:off x="0" y="6027003"/>
            <a:ext cx="9144000" cy="830997"/>
          </a:xfrm>
          <a:prstGeom prst="rect">
            <a:avLst/>
          </a:prstGeom>
          <a:noFill/>
          <a:ln w="38100">
            <a:noFill/>
          </a:ln>
        </p:spPr>
        <p:txBody>
          <a:bodyPr wrap="square" rtlCol="0">
            <a:spAutoFit/>
          </a:bodyPr>
          <a:lstStyle/>
          <a:p>
            <a:pPr algn="ctr"/>
            <a:r>
              <a:rPr lang="en-US" sz="4800" b="1" dirty="0" smtClean="0">
                <a:latin typeface="Tempus Sans ITC" pitchFamily="82" charset="0"/>
              </a:rPr>
              <a:t>Leroy’s Story is the Acadian Story</a:t>
            </a:r>
            <a:endParaRPr lang="en-US" sz="48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38"/>
                                        </p:tgtEl>
                                        <p:attrNameLst>
                                          <p:attrName>ppt_w</p:attrName>
                                        </p:attrNameLst>
                                      </p:cBhvr>
                                      <p:tavLst>
                                        <p:tav tm="0">
                                          <p:val>
                                            <p:strVal val="ppt_w"/>
                                          </p:val>
                                        </p:tav>
                                        <p:tav tm="100000">
                                          <p:val>
                                            <p:fltVal val="0"/>
                                          </p:val>
                                        </p:tav>
                                      </p:tavLst>
                                    </p:anim>
                                    <p:anim calcmode="lin" valueType="num">
                                      <p:cBhvr>
                                        <p:cTn id="7" dur="1000"/>
                                        <p:tgtEl>
                                          <p:spTgt spid="38"/>
                                        </p:tgtEl>
                                        <p:attrNameLst>
                                          <p:attrName>ppt_h</p:attrName>
                                        </p:attrNameLst>
                                      </p:cBhvr>
                                      <p:tavLst>
                                        <p:tav tm="0">
                                          <p:val>
                                            <p:strVal val="ppt_h"/>
                                          </p:val>
                                        </p:tav>
                                        <p:tav tm="100000">
                                          <p:val>
                                            <p:fltVal val="0"/>
                                          </p:val>
                                        </p:tav>
                                      </p:tavLst>
                                    </p:anim>
                                    <p:animEffect transition="out" filter="fade">
                                      <p:cBhvr>
                                        <p:cTn id="8" dur="1000"/>
                                        <p:tgtEl>
                                          <p:spTgt spid="38"/>
                                        </p:tgtEl>
                                      </p:cBhvr>
                                    </p:animEffect>
                                    <p:set>
                                      <p:cBhvr>
                                        <p:cTn id="9" dur="1" fill="hold">
                                          <p:stCondLst>
                                            <p:cond delay="999"/>
                                          </p:stCondLst>
                                        </p:cTn>
                                        <p:tgtEl>
                                          <p:spTgt spid="38"/>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1.11111E-6 -3.93064E-6 L -0.17569 0.34012 " pathEditMode="relative" rAng="0" ptsTypes="AA">
                                      <p:cBhvr>
                                        <p:cTn id="11" dur="1000" fill="hold"/>
                                        <p:tgtEl>
                                          <p:spTgt spid="38"/>
                                        </p:tgtEl>
                                        <p:attrNameLst>
                                          <p:attrName>ppt_x</p:attrName>
                                          <p:attrName>ppt_y</p:attrName>
                                        </p:attrNameLst>
                                      </p:cBhvr>
                                      <p:rCtr x="-88" y="170"/>
                                    </p:animMotion>
                                  </p:childTnLst>
                                </p:cTn>
                              </p:par>
                              <p:par>
                                <p:cTn id="12" presetID="10"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par>
                                <p:cTn id="18" presetID="10" presetClass="exit" presetSubtype="0" fill="hold" grpId="0" nodeType="withEffect">
                                  <p:stCondLst>
                                    <p:cond delay="0"/>
                                  </p:stCondLst>
                                  <p:childTnLst>
                                    <p:animEffect transition="out" filter="fade">
                                      <p:cBhvr>
                                        <p:cTn id="19" dur="1000"/>
                                        <p:tgtEl>
                                          <p:spTgt spid="43"/>
                                        </p:tgtEl>
                                      </p:cBhvr>
                                    </p:animEffect>
                                    <p:set>
                                      <p:cBhvr>
                                        <p:cTn id="20" dur="1" fill="hold">
                                          <p:stCondLst>
                                            <p:cond delay="999"/>
                                          </p:stCondLst>
                                        </p:cTn>
                                        <p:tgtEl>
                                          <p:spTgt spid="4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16"/>
                                        </p:tgtEl>
                                      </p:cBhvr>
                                    </p:animEffect>
                                    <p:set>
                                      <p:cBhvr>
                                        <p:cTn id="23" dur="1" fill="hold">
                                          <p:stCondLst>
                                            <p:cond delay="999"/>
                                          </p:stCondLst>
                                        </p:cTn>
                                        <p:tgtEl>
                                          <p:spTgt spid="1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42"/>
                                        </p:tgtEl>
                                      </p:cBhvr>
                                    </p:animEffect>
                                    <p:set>
                                      <p:cBhvr>
                                        <p:cTn id="26" dur="1" fill="hold">
                                          <p:stCondLst>
                                            <p:cond delay="999"/>
                                          </p:stCondLst>
                                        </p:cTn>
                                        <p:tgtEl>
                                          <p:spTgt spid="4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39"/>
                                        </p:tgtEl>
                                      </p:cBhvr>
                                    </p:animEffect>
                                    <p:set>
                                      <p:cBhvr>
                                        <p:cTn id="29" dur="1" fill="hold">
                                          <p:stCondLst>
                                            <p:cond delay="999"/>
                                          </p:stCondLst>
                                        </p:cTn>
                                        <p:tgtEl>
                                          <p:spTgt spid="3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43"/>
                                        </p:tgtEl>
                                      </p:cBhvr>
                                    </p:animEffect>
                                    <p:set>
                                      <p:cBhvr>
                                        <p:cTn id="32" dur="1" fill="hold">
                                          <p:stCondLst>
                                            <p:cond delay="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animBg="1"/>
      <p:bldP spid="43" grpId="0" animBg="1"/>
      <p:bldP spid="43" grpId="1" animBg="1"/>
      <p:bldP spid="36"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990600"/>
            <a:ext cx="9139786" cy="5867400"/>
            <a:chOff x="0" y="990600"/>
            <a:chExt cx="9139786" cy="5867400"/>
          </a:xfrm>
        </p:grpSpPr>
        <p:grpSp>
          <p:nvGrpSpPr>
            <p:cNvPr id="24" name="Group 23"/>
            <p:cNvGrpSpPr/>
            <p:nvPr/>
          </p:nvGrpSpPr>
          <p:grpSpPr>
            <a:xfrm>
              <a:off x="0" y="990600"/>
              <a:ext cx="9139786" cy="5867400"/>
              <a:chOff x="0" y="990600"/>
              <a:chExt cx="9139786" cy="5867400"/>
            </a:xfrm>
          </p:grpSpPr>
          <p:grpSp>
            <p:nvGrpSpPr>
              <p:cNvPr id="22" name="Group 21"/>
              <p:cNvGrpSpPr/>
              <p:nvPr/>
            </p:nvGrpSpPr>
            <p:grpSpPr>
              <a:xfrm>
                <a:off x="0" y="990600"/>
                <a:ext cx="9139786" cy="5867400"/>
                <a:chOff x="0" y="990600"/>
                <a:chExt cx="9139786" cy="5867400"/>
              </a:xfrm>
            </p:grpSpPr>
            <p:pic>
              <p:nvPicPr>
                <p:cNvPr id="15" name="Picture 3"/>
                <p:cNvPicPr>
                  <a:picLocks noChangeAspect="1" noChangeArrowheads="1"/>
                </p:cNvPicPr>
                <p:nvPr/>
              </p:nvPicPr>
              <p:blipFill>
                <a:blip r:embed="rId3" cstate="print"/>
                <a:srcRect l="6157" t="15558" r="7688"/>
                <a:stretch>
                  <a:fillRect/>
                </a:stretch>
              </p:blipFill>
              <p:spPr bwMode="auto">
                <a:xfrm>
                  <a:off x="0" y="990600"/>
                  <a:ext cx="9139786" cy="5867400"/>
                </a:xfrm>
                <a:prstGeom prst="rect">
                  <a:avLst/>
                </a:prstGeom>
                <a:noFill/>
                <a:ln w="9525">
                  <a:noFill/>
                  <a:miter lim="800000"/>
                  <a:headEnd/>
                  <a:tailEnd/>
                </a:ln>
                <a:effectLst/>
              </p:spPr>
            </p:pic>
            <p:grpSp>
              <p:nvGrpSpPr>
                <p:cNvPr id="20" name="Group 19"/>
                <p:cNvGrpSpPr/>
                <p:nvPr/>
              </p:nvGrpSpPr>
              <p:grpSpPr>
                <a:xfrm>
                  <a:off x="1752600" y="1657004"/>
                  <a:ext cx="6907876" cy="4229792"/>
                  <a:chOff x="1752600" y="1657004"/>
                  <a:chExt cx="6907876" cy="4229792"/>
                </a:xfrm>
              </p:grpSpPr>
              <p:cxnSp>
                <p:nvCxnSpPr>
                  <p:cNvPr id="16" name="Straight Connector 15"/>
                  <p:cNvCxnSpPr/>
                  <p:nvPr/>
                </p:nvCxnSpPr>
                <p:spPr>
                  <a:xfrm flipV="1">
                    <a:off x="3607724" y="3581400"/>
                    <a:ext cx="4545676" cy="19396"/>
                  </a:xfrm>
                  <a:prstGeom prst="line">
                    <a:avLst/>
                  </a:prstGeom>
                  <a:ln w="1016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grpSp>
          <p:pic>
            <p:nvPicPr>
              <p:cNvPr id="23" name="Picture 3"/>
              <p:cNvPicPr>
                <a:picLocks noChangeAspect="1" noChangeArrowheads="1"/>
              </p:cNvPicPr>
              <p:nvPr/>
            </p:nvPicPr>
            <p:blipFill>
              <a:blip r:embed="rId3"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p:nvSpPr>
            <p:cNvPr id="25" name="Rectangle 24"/>
            <p:cNvSpPr/>
            <p:nvPr/>
          </p:nvSpPr>
          <p:spPr>
            <a:xfrm rot="19970243">
              <a:off x="3792883" y="4117771"/>
              <a:ext cx="2476241" cy="523220"/>
            </a:xfrm>
            <a:prstGeom prst="rect">
              <a:avLst/>
            </a:prstGeom>
            <a:noFill/>
          </p:spPr>
          <p:txBody>
            <a:bodyPr wrap="square">
              <a:spAutoFit/>
            </a:bodyPr>
            <a:lstStyle/>
            <a:p>
              <a:r>
                <a:rPr lang="en-US" sz="2800" b="1" dirty="0" smtClean="0">
                  <a:ln>
                    <a:solidFill>
                      <a:schemeClr val="tx1">
                        <a:lumMod val="65000"/>
                        <a:lumOff val="35000"/>
                      </a:schemeClr>
                    </a:solidFill>
                  </a:ln>
                  <a:solidFill>
                    <a:schemeClr val="bg1"/>
                  </a:solidFill>
                </a:rPr>
                <a:t>Atlantic Ocean</a:t>
              </a:r>
            </a:p>
          </p:txBody>
        </p:sp>
      </p:grpSp>
      <p:pic>
        <p:nvPicPr>
          <p:cNvPr id="4" name="Picture 1"/>
          <p:cNvPicPr>
            <a:picLocks noChangeAspect="1" noChangeArrowheads="1"/>
          </p:cNvPicPr>
          <p:nvPr/>
        </p:nvPicPr>
        <p:blipFill>
          <a:blip r:embed="rId4" cstate="print"/>
          <a:srcRect/>
          <a:stretch>
            <a:fillRect/>
          </a:stretch>
        </p:blipFill>
        <p:spPr bwMode="auto">
          <a:xfrm>
            <a:off x="0" y="803274"/>
            <a:ext cx="9144000" cy="6109884"/>
          </a:xfrm>
          <a:prstGeom prst="rect">
            <a:avLst/>
          </a:prstGeom>
          <a:noFill/>
          <a:ln w="9525">
            <a:noFill/>
            <a:miter lim="800000"/>
            <a:headEnd/>
            <a:tailEnd/>
          </a:ln>
          <a:effectLst/>
        </p:spPr>
      </p:pic>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extBox 1"/>
          <p:cNvSpPr txBox="1"/>
          <p:nvPr/>
        </p:nvSpPr>
        <p:spPr>
          <a:xfrm>
            <a:off x="161592" y="1447800"/>
            <a:ext cx="9041834" cy="4524315"/>
          </a:xfrm>
          <a:prstGeom prst="rect">
            <a:avLst/>
          </a:prstGeom>
          <a:noFill/>
        </p:spPr>
        <p:txBody>
          <a:bodyPr wrap="none" rtlCol="0">
            <a:spAutoFit/>
          </a:bodyPr>
          <a:lstStyle/>
          <a:p>
            <a:pPr>
              <a:lnSpc>
                <a:spcPct val="150000"/>
              </a:lnSpc>
            </a:pPr>
            <a:r>
              <a:rPr lang="en-US" sz="3200" b="1" dirty="0" smtClean="0">
                <a:solidFill>
                  <a:srgbClr val="0070C0"/>
                </a:solidFill>
                <a:effectLst>
                  <a:outerShdw dist="50800" dir="5400000" algn="ctr" rotWithShape="0">
                    <a:schemeClr val="tx1"/>
                  </a:outerShdw>
                </a:effectLst>
              </a:rPr>
              <a:t>Week 1  Setting the Stage: before 1600</a:t>
            </a:r>
          </a:p>
          <a:p>
            <a:pPr>
              <a:lnSpc>
                <a:spcPct val="150000"/>
              </a:lnSpc>
            </a:pPr>
            <a:r>
              <a:rPr lang="en-US" sz="3200" b="1" dirty="0" smtClean="0">
                <a:solidFill>
                  <a:srgbClr val="0070C0"/>
                </a:solidFill>
                <a:effectLst>
                  <a:outerShdw dist="50800" dir="5400000" algn="ctr" rotWithShape="0">
                    <a:schemeClr val="tx1"/>
                  </a:outerShdw>
                </a:effectLst>
              </a:rPr>
              <a:t>Week 2  French Migration to </a:t>
            </a:r>
            <a:r>
              <a:rPr lang="en-US" sz="3200" b="1" dirty="0" err="1" smtClean="0">
                <a:solidFill>
                  <a:srgbClr val="0070C0"/>
                </a:solidFill>
                <a:effectLst>
                  <a:outerShdw dist="50800" dir="5400000" algn="ctr" rotWithShape="0">
                    <a:schemeClr val="tx1"/>
                  </a:outerShdw>
                </a:effectLst>
              </a:rPr>
              <a:t>Acadie</a:t>
            </a:r>
            <a:r>
              <a:rPr lang="en-US" sz="3200" b="1" dirty="0" smtClean="0">
                <a:solidFill>
                  <a:srgbClr val="0070C0"/>
                </a:solidFill>
                <a:effectLst>
                  <a:outerShdw dist="50800" dir="5400000" algn="ctr" rotWithShape="0">
                    <a:schemeClr val="tx1"/>
                  </a:outerShdw>
                </a:effectLst>
              </a:rPr>
              <a:t>:  1600-1755</a:t>
            </a:r>
          </a:p>
          <a:p>
            <a:pPr>
              <a:lnSpc>
                <a:spcPct val="150000"/>
              </a:lnSpc>
            </a:pPr>
            <a:r>
              <a:rPr lang="en-US" sz="3200" b="1" dirty="0" smtClean="0">
                <a:solidFill>
                  <a:srgbClr val="0070C0"/>
                </a:solidFill>
                <a:effectLst>
                  <a:outerShdw dist="50800" dir="5400000" algn="ctr" rotWithShape="0">
                    <a:schemeClr val="tx1"/>
                  </a:outerShdw>
                </a:effectLst>
              </a:rPr>
              <a:t>Week 3  Le Grand </a:t>
            </a:r>
            <a:r>
              <a:rPr lang="en-US" sz="3200" b="1" dirty="0" err="1" smtClean="0">
                <a:solidFill>
                  <a:srgbClr val="0070C0"/>
                </a:solidFill>
                <a:effectLst>
                  <a:outerShdw dist="50800" dir="5400000" algn="ctr" rotWithShape="0">
                    <a:schemeClr val="tx1"/>
                  </a:outerShdw>
                </a:effectLst>
              </a:rPr>
              <a:t>Dérangement</a:t>
            </a:r>
            <a:r>
              <a:rPr lang="en-US" sz="3200" b="1" dirty="0" smtClean="0">
                <a:solidFill>
                  <a:srgbClr val="0070C0"/>
                </a:solidFill>
                <a:effectLst>
                  <a:outerShdw dist="50800" dir="5400000" algn="ctr" rotWithShape="0">
                    <a:schemeClr val="tx1"/>
                  </a:outerShdw>
                </a:effectLst>
              </a:rPr>
              <a:t>: 1755</a:t>
            </a:r>
          </a:p>
          <a:p>
            <a:pPr>
              <a:lnSpc>
                <a:spcPct val="150000"/>
              </a:lnSpc>
            </a:pPr>
            <a:r>
              <a:rPr lang="en-US" sz="3200" b="1" dirty="0" smtClean="0">
                <a:solidFill>
                  <a:srgbClr val="0070C0"/>
                </a:solidFill>
                <a:effectLst>
                  <a:outerShdw dist="50800" dir="5400000" algn="ctr" rotWithShape="0">
                    <a:schemeClr val="tx1"/>
                  </a:outerShdw>
                </a:effectLst>
              </a:rPr>
              <a:t>Week 4  The </a:t>
            </a:r>
            <a:r>
              <a:rPr lang="en-US" sz="3200" b="1" dirty="0" err="1" smtClean="0">
                <a:solidFill>
                  <a:srgbClr val="0070C0"/>
                </a:solidFill>
                <a:effectLst>
                  <a:outerShdw dist="50800" dir="5400000" algn="ctr" rotWithShape="0">
                    <a:schemeClr val="tx1"/>
                  </a:outerShdw>
                </a:effectLst>
              </a:rPr>
              <a:t>Acadien</a:t>
            </a:r>
            <a:r>
              <a:rPr lang="en-US" sz="3200" b="1" dirty="0" smtClean="0">
                <a:solidFill>
                  <a:srgbClr val="0070C0"/>
                </a:solidFill>
                <a:effectLst>
                  <a:outerShdw dist="50800" dir="5400000" algn="ctr" rotWithShape="0">
                    <a:schemeClr val="tx1"/>
                  </a:outerShdw>
                </a:effectLst>
              </a:rPr>
              <a:t> Diaspora: 1755-1800</a:t>
            </a:r>
          </a:p>
          <a:p>
            <a:pPr>
              <a:lnSpc>
                <a:spcPct val="150000"/>
              </a:lnSpc>
            </a:pPr>
            <a:r>
              <a:rPr lang="en-US" sz="3200" b="1" dirty="0" smtClean="0">
                <a:solidFill>
                  <a:srgbClr val="0070C0"/>
                </a:solidFill>
                <a:effectLst>
                  <a:outerShdw dist="50800" dir="5400000" algn="ctr" rotWithShape="0">
                    <a:schemeClr val="tx1"/>
                  </a:outerShdw>
                </a:effectLst>
              </a:rPr>
              <a:t>Week 5  Acadians of Louisiana &amp; Canada: 1800-1950</a:t>
            </a:r>
          </a:p>
          <a:p>
            <a:pPr>
              <a:lnSpc>
                <a:spcPct val="150000"/>
              </a:lnSpc>
            </a:pPr>
            <a:r>
              <a:rPr lang="en-US" sz="3200" b="1" dirty="0" smtClean="0">
                <a:solidFill>
                  <a:srgbClr val="0070C0"/>
                </a:solidFill>
                <a:effectLst>
                  <a:outerShdw dist="50800" dir="5400000" algn="ctr" rotWithShape="0">
                    <a:schemeClr val="tx1"/>
                  </a:outerShdw>
                </a:effectLst>
              </a:rPr>
              <a:t>Week 6  Acadians Today:  1950-2020</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sp>
        <p:nvSpPr>
          <p:cNvPr id="12" name="TextBox 11"/>
          <p:cNvSpPr txBox="1"/>
          <p:nvPr/>
        </p:nvSpPr>
        <p:spPr>
          <a:xfrm>
            <a:off x="1600200" y="1625025"/>
            <a:ext cx="5313186" cy="584775"/>
          </a:xfrm>
          <a:prstGeom prst="rect">
            <a:avLst/>
          </a:prstGeom>
          <a:noFill/>
        </p:spPr>
        <p:txBody>
          <a:bodyPr wrap="none" rtlCol="0">
            <a:spAutoFit/>
          </a:bodyPr>
          <a:lstStyle/>
          <a:p>
            <a:r>
              <a:rPr lang="en-US" sz="3200" b="1" dirty="0" smtClean="0">
                <a:solidFill>
                  <a:srgbClr val="0070C0"/>
                </a:solidFill>
                <a:effectLst>
                  <a:outerShdw dist="50800" dir="5400000" algn="ctr" rotWithShape="0">
                    <a:schemeClr val="tx1"/>
                  </a:outerShdw>
                </a:effectLst>
              </a:rPr>
              <a:t>Setting the Stage: before 1600</a:t>
            </a:r>
          </a:p>
        </p:txBody>
      </p:sp>
      <p:sp>
        <p:nvSpPr>
          <p:cNvPr id="13" name="TextBox 1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Setting the Stage: before 1600</a:t>
            </a:r>
          </a:p>
        </p:txBody>
      </p:sp>
      <p:sp>
        <p:nvSpPr>
          <p:cNvPr id="14" name="Rectangle 13"/>
          <p:cNvSpPr/>
          <p:nvPr/>
        </p:nvSpPr>
        <p:spPr>
          <a:xfrm>
            <a:off x="1600200" y="2438400"/>
            <a:ext cx="3048000" cy="5334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xit" presetSubtype="0" fill="hold"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left)">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10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left)">
                                      <p:cBhvr>
                                        <p:cTn id="33" dur="10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wipe(left)">
                                      <p:cBhvr>
                                        <p:cTn id="38" dur="10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64" presetClass="path" presetSubtype="0" accel="50000" decel="50000" fill="hold" grpId="2" nodeType="clickEffect">
                                  <p:stCondLst>
                                    <p:cond delay="0"/>
                                  </p:stCondLst>
                                  <p:childTnLst>
                                    <p:animMotion origin="layout" path="M 0.00434 -0.00971 L 0.00434 -0.11515 " pathEditMode="relative" rAng="0" ptsTypes="AA">
                                      <p:cBhvr>
                                        <p:cTn id="47" dur="1000" fill="hold"/>
                                        <p:tgtEl>
                                          <p:spTgt spid="14"/>
                                        </p:tgtEl>
                                        <p:attrNameLst>
                                          <p:attrName>ppt_x</p:attrName>
                                          <p:attrName>ppt_y</p:attrName>
                                        </p:attrNameLst>
                                      </p:cBhvr>
                                      <p:rCtr x="0" y="-53"/>
                                    </p:animMotion>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3"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childTnLst>
                                </p:cTn>
                              </p:par>
                              <p:par>
                                <p:cTn id="52" presetID="6" presetClass="emph" presetSubtype="0" fill="hold" grpId="0" nodeType="withEffect">
                                  <p:stCondLst>
                                    <p:cond delay="0"/>
                                  </p:stCondLst>
                                  <p:childTnLst>
                                    <p:animScale>
                                      <p:cBhvr>
                                        <p:cTn id="53" dur="1000" fill="hold"/>
                                        <p:tgtEl>
                                          <p:spTgt spid="12">
                                            <p:txEl>
                                              <p:pRg st="0" end="0"/>
                                            </p:txEl>
                                          </p:spTgt>
                                        </p:tgtEl>
                                      </p:cBhvr>
                                      <p:by x="150000" y="150000"/>
                                    </p:animScale>
                                  </p:childTnLst>
                                </p:cTn>
                              </p:par>
                              <p:par>
                                <p:cTn id="54" presetID="64" presetClass="path" presetSubtype="0" accel="50000" decel="50000" fill="hold" grpId="1" nodeType="withEffect">
                                  <p:stCondLst>
                                    <p:cond delay="0"/>
                                  </p:stCondLst>
                                  <p:childTnLst>
                                    <p:animMotion origin="layout" path="M -1.94444E-6 -3.93064E-6 L 0.03212 -0.22335 " pathEditMode="relative" rAng="0" ptsTypes="AA">
                                      <p:cBhvr>
                                        <p:cTn id="55" dur="1000" fill="hold"/>
                                        <p:tgtEl>
                                          <p:spTgt spid="12">
                                            <p:txEl>
                                              <p:pRg st="0" end="0"/>
                                            </p:txEl>
                                          </p:spTgt>
                                        </p:tgtEl>
                                        <p:attrNameLst>
                                          <p:attrName>ppt_x</p:attrName>
                                          <p:attrName>ppt_y</p:attrName>
                                        </p:attrNameLst>
                                      </p:cBhvr>
                                      <p:rCtr x="16" y="-112"/>
                                    </p:animMotion>
                                  </p:childTnLst>
                                </p:cTn>
                              </p:par>
                              <p:par>
                                <p:cTn id="56" presetID="10" presetClass="exit" presetSubtype="0" fill="hold" grpId="0" nodeType="withEffect">
                                  <p:stCondLst>
                                    <p:cond delay="0"/>
                                  </p:stCondLst>
                                  <p:childTnLst>
                                    <p:animEffect transition="out" filter="fade">
                                      <p:cBhvr>
                                        <p:cTn id="57" dur="1000"/>
                                        <p:tgtEl>
                                          <p:spTgt spid="2">
                                            <p:txEl>
                                              <p:pRg st="0" end="0"/>
                                            </p:txEl>
                                          </p:spTgt>
                                        </p:tgtEl>
                                      </p:cBhvr>
                                    </p:animEffect>
                                    <p:set>
                                      <p:cBhvr>
                                        <p:cTn id="58" dur="1" fill="hold">
                                          <p:stCondLst>
                                            <p:cond delay="999"/>
                                          </p:stCondLst>
                                        </p:cTn>
                                        <p:tgtEl>
                                          <p:spTgt spid="2">
                                            <p:txEl>
                                              <p:pRg st="0" end="0"/>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2">
                                            <p:txEl>
                                              <p:pRg st="1" end="1"/>
                                            </p:txEl>
                                          </p:spTgt>
                                        </p:tgtEl>
                                      </p:cBhvr>
                                    </p:animEffect>
                                    <p:set>
                                      <p:cBhvr>
                                        <p:cTn id="61" dur="1" fill="hold">
                                          <p:stCondLst>
                                            <p:cond delay="999"/>
                                          </p:stCondLst>
                                        </p:cTn>
                                        <p:tgtEl>
                                          <p:spTgt spid="2">
                                            <p:txEl>
                                              <p:pRg st="1" end="1"/>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2">
                                            <p:txEl>
                                              <p:pRg st="2" end="2"/>
                                            </p:txEl>
                                          </p:spTgt>
                                        </p:tgtEl>
                                      </p:cBhvr>
                                    </p:animEffect>
                                    <p:set>
                                      <p:cBhvr>
                                        <p:cTn id="64" dur="1" fill="hold">
                                          <p:stCondLst>
                                            <p:cond delay="999"/>
                                          </p:stCondLst>
                                        </p:cTn>
                                        <p:tgtEl>
                                          <p:spTgt spid="2">
                                            <p:txEl>
                                              <p:pRg st="2" end="2"/>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2">
                                            <p:txEl>
                                              <p:pRg st="3" end="3"/>
                                            </p:txEl>
                                          </p:spTgt>
                                        </p:tgtEl>
                                      </p:cBhvr>
                                    </p:animEffect>
                                    <p:set>
                                      <p:cBhvr>
                                        <p:cTn id="67" dur="1" fill="hold">
                                          <p:stCondLst>
                                            <p:cond delay="999"/>
                                          </p:stCondLst>
                                        </p:cTn>
                                        <p:tgtEl>
                                          <p:spTgt spid="2">
                                            <p:txEl>
                                              <p:pRg st="3" end="3"/>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2">
                                            <p:txEl>
                                              <p:pRg st="4" end="4"/>
                                            </p:txEl>
                                          </p:spTgt>
                                        </p:tgtEl>
                                      </p:cBhvr>
                                    </p:animEffect>
                                    <p:set>
                                      <p:cBhvr>
                                        <p:cTn id="70" dur="1" fill="hold">
                                          <p:stCondLst>
                                            <p:cond delay="999"/>
                                          </p:stCondLst>
                                        </p:cTn>
                                        <p:tgtEl>
                                          <p:spTgt spid="2">
                                            <p:txEl>
                                              <p:pRg st="4" end="4"/>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2">
                                            <p:txEl>
                                              <p:pRg st="5" end="5"/>
                                            </p:txEl>
                                          </p:spTgt>
                                        </p:tgtEl>
                                      </p:cBhvr>
                                    </p:animEffect>
                                    <p:set>
                                      <p:cBhvr>
                                        <p:cTn id="73" dur="1" fill="hold">
                                          <p:stCondLst>
                                            <p:cond delay="999"/>
                                          </p:stCondLst>
                                        </p:cTn>
                                        <p:tgtEl>
                                          <p:spTgt spid="2">
                                            <p:txEl>
                                              <p:pRg st="5" end="5"/>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4"/>
                                        </p:tgtEl>
                                      </p:cBhvr>
                                    </p:animEffect>
                                    <p:set>
                                      <p:cBhvr>
                                        <p:cTn id="76" dur="1" fill="hold">
                                          <p:stCondLst>
                                            <p:cond delay="999"/>
                                          </p:stCondLst>
                                        </p:cTn>
                                        <p:tgtEl>
                                          <p:spTgt spid="14"/>
                                        </p:tgtEl>
                                        <p:attrNameLst>
                                          <p:attrName>style.visibility</p:attrName>
                                        </p:attrNameLst>
                                      </p:cBhvr>
                                      <p:to>
                                        <p:strVal val="hidden"/>
                                      </p:to>
                                    </p:set>
                                  </p:childTnLst>
                                </p:cTn>
                              </p:par>
                              <p:par>
                                <p:cTn id="77" presetID="10" presetClass="exit" presetSubtype="0" fill="hold" grpId="0" nodeType="withEffect">
                                  <p:stCondLst>
                                    <p:cond delay="500"/>
                                  </p:stCondLst>
                                  <p:childTnLst>
                                    <p:animEffect transition="out" filter="fade">
                                      <p:cBhvr>
                                        <p:cTn id="78" dur="1000"/>
                                        <p:tgtEl>
                                          <p:spTgt spid="8"/>
                                        </p:tgtEl>
                                      </p:cBhvr>
                                    </p:animEffect>
                                    <p:set>
                                      <p:cBhvr>
                                        <p:cTn id="79" dur="1" fill="hold">
                                          <p:stCondLst>
                                            <p:cond delay="999"/>
                                          </p:stCondLst>
                                        </p:cTn>
                                        <p:tgtEl>
                                          <p:spTgt spid="8"/>
                                        </p:tgtEl>
                                        <p:attrNameLst>
                                          <p:attrName>style.visibility</p:attrName>
                                        </p:attrNameLst>
                                      </p:cBhvr>
                                      <p:to>
                                        <p:strVal val="hidden"/>
                                      </p:to>
                                    </p:set>
                                  </p:childTnLst>
                                </p:cTn>
                              </p:par>
                              <p:par>
                                <p:cTn id="80" presetID="10" presetClass="entr" presetSubtype="0" fill="hold" nodeType="withEffect">
                                  <p:stCondLst>
                                    <p:cond delay="500"/>
                                  </p:stCondLst>
                                  <p:childTnLst>
                                    <p:set>
                                      <p:cBhvr>
                                        <p:cTn id="81" dur="1" fill="hold">
                                          <p:stCondLst>
                                            <p:cond delay="0"/>
                                          </p:stCondLst>
                                        </p:cTn>
                                        <p:tgtEl>
                                          <p:spTgt spid="13">
                                            <p:txEl>
                                              <p:pRg st="0" end="0"/>
                                            </p:txEl>
                                          </p:spTgt>
                                        </p:tgtEl>
                                        <p:attrNameLst>
                                          <p:attrName>style.visibility</p:attrName>
                                        </p:attrNameLst>
                                      </p:cBhvr>
                                      <p:to>
                                        <p:strVal val="visible"/>
                                      </p:to>
                                    </p:set>
                                    <p:animEffect transition="in" filter="fade">
                                      <p:cBhvr>
                                        <p:cTn id="82" dur="1000"/>
                                        <p:tgtEl>
                                          <p:spTgt spid="13">
                                            <p:txEl>
                                              <p:pRg st="0" end="0"/>
                                            </p:txEl>
                                          </p:spTgt>
                                        </p:tgtEl>
                                      </p:cBhvr>
                                    </p:animEffect>
                                  </p:childTnLst>
                                </p:cTn>
                              </p:par>
                              <p:par>
                                <p:cTn id="83" presetID="10" presetClass="exit" presetSubtype="0" fill="hold" grpId="2" nodeType="withEffect">
                                  <p:stCondLst>
                                    <p:cond delay="500"/>
                                  </p:stCondLst>
                                  <p:childTnLst>
                                    <p:animEffect transition="out" filter="fade">
                                      <p:cBhvr>
                                        <p:cTn id="84" dur="1000"/>
                                        <p:tgtEl>
                                          <p:spTgt spid="12">
                                            <p:txEl>
                                              <p:pRg st="0" end="0"/>
                                            </p:txEl>
                                          </p:spTgt>
                                        </p:tgtEl>
                                      </p:cBhvr>
                                    </p:animEffect>
                                    <p:set>
                                      <p:cBhvr>
                                        <p:cTn id="85" dur="1" fill="hold">
                                          <p:stCondLst>
                                            <p:cond delay="999"/>
                                          </p:stCondLst>
                                        </p:cTn>
                                        <p:tgtEl>
                                          <p:spTgt spid="12">
                                            <p:txEl>
                                              <p:pRg st="0" end="0"/>
                                            </p:txEl>
                                          </p:spTgt>
                                        </p:tgtEl>
                                        <p:attrNameLst>
                                          <p:attrName>style.visibility</p:attrName>
                                        </p:attrNameLst>
                                      </p:cBhvr>
                                      <p:to>
                                        <p:strVal val="hidden"/>
                                      </p:to>
                                    </p:set>
                                  </p:childTnLst>
                                </p:cTn>
                              </p:par>
                              <p:par>
                                <p:cTn id="86" presetID="10" presetClass="exit" presetSubtype="0" fill="hold" grpId="1" nodeType="withEffect">
                                  <p:stCondLst>
                                    <p:cond delay="500"/>
                                  </p:stCondLst>
                                  <p:childTnLst>
                                    <p:animEffect transition="out" filter="fade">
                                      <p:cBhvr>
                                        <p:cTn id="87" dur="1000"/>
                                        <p:tgtEl>
                                          <p:spTgt spid="10"/>
                                        </p:tgtEl>
                                      </p:cBhvr>
                                    </p:animEffect>
                                    <p:set>
                                      <p:cBhvr>
                                        <p:cTn id="88" dur="1" fill="hold">
                                          <p:stCondLst>
                                            <p:cond delay="999"/>
                                          </p:stCondLst>
                                        </p:cTn>
                                        <p:tgtEl>
                                          <p:spTgt spid="10"/>
                                        </p:tgtEl>
                                        <p:attrNameLst>
                                          <p:attrName>style.visibility</p:attrName>
                                        </p:attrNameLst>
                                      </p:cBhvr>
                                      <p:to>
                                        <p:strVal val="hidden"/>
                                      </p:to>
                                    </p:set>
                                  </p:childTnLst>
                                </p:cTn>
                              </p:par>
                            </p:childTnLst>
                          </p:cTn>
                        </p:par>
                        <p:par>
                          <p:cTn id="89" fill="hold">
                            <p:stCondLst>
                              <p:cond delay="1500"/>
                            </p:stCondLst>
                            <p:childTnLst>
                              <p:par>
                                <p:cTn id="90" presetID="29" presetClass="exit" presetSubtype="0" fill="hold" nodeType="afterEffect">
                                  <p:stCondLst>
                                    <p:cond delay="0"/>
                                  </p:stCondLst>
                                  <p:childTnLst>
                                    <p:anim calcmode="lin" valueType="num">
                                      <p:cBhvr>
                                        <p:cTn id="91" dur="1000"/>
                                        <p:tgtEl>
                                          <p:spTgt spid="4"/>
                                        </p:tgtEl>
                                        <p:attrNameLst>
                                          <p:attrName>ppt_x</p:attrName>
                                        </p:attrNameLst>
                                      </p:cBhvr>
                                      <p:tavLst>
                                        <p:tav tm="0">
                                          <p:val>
                                            <p:strVal val="ppt_x"/>
                                          </p:val>
                                        </p:tav>
                                        <p:tav tm="100000">
                                          <p:val>
                                            <p:strVal val="ppt_x-.2"/>
                                          </p:val>
                                        </p:tav>
                                      </p:tavLst>
                                    </p:anim>
                                    <p:anim calcmode="lin" valueType="num">
                                      <p:cBhvr>
                                        <p:cTn id="92" dur="1000"/>
                                        <p:tgtEl>
                                          <p:spTgt spid="4"/>
                                        </p:tgtEl>
                                        <p:attrNameLst>
                                          <p:attrName>ppt_y</p:attrName>
                                        </p:attrNameLst>
                                      </p:cBhvr>
                                      <p:tavLst>
                                        <p:tav tm="0">
                                          <p:val>
                                            <p:strVal val="ppt_y"/>
                                          </p:val>
                                        </p:tav>
                                        <p:tav tm="100000">
                                          <p:val>
                                            <p:strVal val="ppt_y"/>
                                          </p:val>
                                        </p:tav>
                                      </p:tavLst>
                                    </p:anim>
                                    <p:animEffect transition="out" filter="fade">
                                      <p:cBhvr>
                                        <p:cTn id="93" dur="1000"/>
                                        <p:tgtEl>
                                          <p:spTgt spid="4"/>
                                        </p:tgtEl>
                                      </p:cBhvr>
                                    </p:animEffect>
                                    <p:set>
                                      <p:cBhvr>
                                        <p:cTn id="94" dur="1" fill="hold">
                                          <p:stCondLst>
                                            <p:cond delay="999"/>
                                          </p:stCondLst>
                                        </p:cTn>
                                        <p:tgtEl>
                                          <p:spTgt spid="4"/>
                                        </p:tgtEl>
                                        <p:attrNameLst>
                                          <p:attrName>style.visibility</p:attrName>
                                        </p:attrNameLst>
                                      </p:cBhvr>
                                      <p:to>
                                        <p:strVal val="hidden"/>
                                      </p:to>
                                    </p:set>
                                  </p:childTnLst>
                                </p:cTn>
                              </p:par>
                              <p:par>
                                <p:cTn id="95" presetID="22" presetClass="entr" presetSubtype="2"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right)">
                                      <p:cBhvr>
                                        <p:cTn id="9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2" animBg="1"/>
      <p:bldP spid="2" grpId="0" build="allAtOnce"/>
      <p:bldP spid="8" grpId="0"/>
      <p:bldP spid="12" grpId="0" build="allAtOnce"/>
      <p:bldP spid="12" grpId="1" build="allAtOnce"/>
      <p:bldP spid="12" grpId="2" build="allAtOnce"/>
      <p:bldP spid="12" grpId="3" build="allAtOnce"/>
      <p:bldP spid="14" grpId="0" animBg="1"/>
      <p:bldP spid="14" grpId="1" animBg="1"/>
      <p:bldP spid="14"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990600"/>
            <a:ext cx="9139786" cy="5867400"/>
            <a:chOff x="0" y="990600"/>
            <a:chExt cx="9139786" cy="5867400"/>
          </a:xfrm>
        </p:grpSpPr>
        <p:pic>
          <p:nvPicPr>
            <p:cNvPr id="12" name="Picture 3"/>
            <p:cNvPicPr>
              <a:picLocks noChangeAspect="1" noChangeArrowheads="1"/>
            </p:cNvPicPr>
            <p:nvPr/>
          </p:nvPicPr>
          <p:blipFill>
            <a:blip r:embed="rId3"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21" name="Straight Connector 20"/>
            <p:cNvCxnSpPr>
              <a:stCxn id="17" idx="9"/>
            </p:cNvCxnSpPr>
            <p:nvPr/>
          </p:nvCxnSpPr>
          <p:spPr>
            <a:xfrm flipV="1">
              <a:off x="35315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0" y="0"/>
            <a:ext cx="9144000" cy="1569660"/>
          </a:xfrm>
          <a:prstGeom prst="rect">
            <a:avLst/>
          </a:prstGeom>
          <a:noFill/>
        </p:spPr>
        <p:txBody>
          <a:bodyPr wrap="square" rtlCol="0">
            <a:spAutoFit/>
          </a:bodyPr>
          <a:lstStyle/>
          <a:p>
            <a:pPr algn="ctr"/>
            <a:r>
              <a:rPr lang="en-US" sz="4800" b="1" dirty="0" smtClean="0">
                <a:solidFill>
                  <a:srgbClr val="002060"/>
                </a:solidFill>
              </a:rPr>
              <a:t>Setting the Stage: before 1600</a:t>
            </a:r>
          </a:p>
          <a:p>
            <a:pPr algn="ctr"/>
            <a:endParaRPr lang="en-US" sz="4800" b="1" dirty="0" smtClean="0">
              <a:solidFill>
                <a:srgbClr val="002060"/>
              </a:solidFill>
            </a:endParaRPr>
          </a:p>
        </p:txBody>
      </p:sp>
      <p:sp>
        <p:nvSpPr>
          <p:cNvPr id="10" name="Rectangle 9"/>
          <p:cNvSpPr/>
          <p:nvPr/>
        </p:nvSpPr>
        <p:spPr>
          <a:xfrm>
            <a:off x="6096000" y="2514600"/>
            <a:ext cx="1905000" cy="769441"/>
          </a:xfrm>
          <a:prstGeom prst="rect">
            <a:avLst/>
          </a:prstGeom>
          <a:noFill/>
        </p:spPr>
        <p:txBody>
          <a:bodyPr wrap="square">
            <a:spAutoFit/>
          </a:bodyPr>
          <a:lstStyle/>
          <a:p>
            <a:r>
              <a:rPr lang="en-US" sz="4400" b="1" dirty="0" smtClean="0">
                <a:solidFill>
                  <a:srgbClr val="002060"/>
                </a:solidFill>
              </a:rPr>
              <a:t>France</a:t>
            </a:r>
          </a:p>
        </p:txBody>
      </p:sp>
      <p:sp>
        <p:nvSpPr>
          <p:cNvPr id="14" name="Rectangle 13"/>
          <p:cNvSpPr/>
          <p:nvPr/>
        </p:nvSpPr>
        <p:spPr>
          <a:xfrm>
            <a:off x="6096000" y="2514600"/>
            <a:ext cx="1981200" cy="769441"/>
          </a:xfrm>
          <a:prstGeom prst="rect">
            <a:avLst/>
          </a:prstGeom>
          <a:noFill/>
        </p:spPr>
        <p:txBody>
          <a:bodyPr wrap="square">
            <a:spAutoFit/>
          </a:bodyPr>
          <a:lstStyle/>
          <a:p>
            <a:r>
              <a:rPr lang="en-US" sz="4400" b="1" dirty="0" smtClean="0">
                <a:solidFill>
                  <a:srgbClr val="002060"/>
                </a:solidFill>
              </a:rPr>
              <a:t>France</a:t>
            </a:r>
          </a:p>
        </p:txBody>
      </p:sp>
      <p:sp>
        <p:nvSpPr>
          <p:cNvPr id="11" name="TextBox 10"/>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6" name="Rectangle 15"/>
          <p:cNvSpPr/>
          <p:nvPr/>
        </p:nvSpPr>
        <p:spPr>
          <a:xfrm rot="19970243">
            <a:off x="3792883" y="4117771"/>
            <a:ext cx="2476241" cy="523220"/>
          </a:xfrm>
          <a:prstGeom prst="rect">
            <a:avLst/>
          </a:prstGeom>
          <a:noFill/>
        </p:spPr>
        <p:txBody>
          <a:bodyPr wrap="square">
            <a:spAutoFit/>
          </a:bodyPr>
          <a:lstStyle/>
          <a:p>
            <a:r>
              <a:rPr lang="en-US" sz="2800" b="1" dirty="0" smtClean="0">
                <a:ln>
                  <a:solidFill>
                    <a:schemeClr val="tx1">
                      <a:lumMod val="65000"/>
                      <a:lumOff val="35000"/>
                    </a:schemeClr>
                  </a:solidFill>
                </a:ln>
                <a:solidFill>
                  <a:schemeClr val="bg1"/>
                </a:solidFill>
              </a:rPr>
              <a:t>Atlantic Ocean</a:t>
            </a:r>
          </a:p>
        </p:txBody>
      </p:sp>
      <p:sp>
        <p:nvSpPr>
          <p:cNvPr id="17" name="Freeform 16"/>
          <p:cNvSpPr/>
          <p:nvPr/>
        </p:nvSpPr>
        <p:spPr>
          <a:xfrm>
            <a:off x="2819400" y="2971800"/>
            <a:ext cx="936567" cy="872836"/>
          </a:xfrm>
          <a:custGeom>
            <a:avLst/>
            <a:gdLst>
              <a:gd name="connsiteX0" fmla="*/ 130233 w 936567"/>
              <a:gd name="connsiteY0" fmla="*/ 180109 h 872836"/>
              <a:gd name="connsiteX1" fmla="*/ 545869 w 936567"/>
              <a:gd name="connsiteY1" fmla="*/ 13854 h 872836"/>
              <a:gd name="connsiteX2" fmla="*/ 695498 w 936567"/>
              <a:gd name="connsiteY2" fmla="*/ 96982 h 872836"/>
              <a:gd name="connsiteX3" fmla="*/ 479367 w 936567"/>
              <a:gd name="connsiteY3" fmla="*/ 163483 h 872836"/>
              <a:gd name="connsiteX4" fmla="*/ 595745 w 936567"/>
              <a:gd name="connsiteY4" fmla="*/ 296487 h 872836"/>
              <a:gd name="connsiteX5" fmla="*/ 595745 w 936567"/>
              <a:gd name="connsiteY5" fmla="*/ 412865 h 872836"/>
              <a:gd name="connsiteX6" fmla="*/ 678873 w 936567"/>
              <a:gd name="connsiteY6" fmla="*/ 446116 h 872836"/>
              <a:gd name="connsiteX7" fmla="*/ 911629 w 936567"/>
              <a:gd name="connsiteY7" fmla="*/ 296487 h 872836"/>
              <a:gd name="connsiteX8" fmla="*/ 828502 w 936567"/>
              <a:gd name="connsiteY8" fmla="*/ 479367 h 872836"/>
              <a:gd name="connsiteX9" fmla="*/ 712124 w 936567"/>
              <a:gd name="connsiteY9" fmla="*/ 628996 h 872836"/>
              <a:gd name="connsiteX10" fmla="*/ 512618 w 936567"/>
              <a:gd name="connsiteY10" fmla="*/ 695498 h 872836"/>
              <a:gd name="connsiteX11" fmla="*/ 412865 w 936567"/>
              <a:gd name="connsiteY11" fmla="*/ 845127 h 872836"/>
              <a:gd name="connsiteX12" fmla="*/ 329738 w 936567"/>
              <a:gd name="connsiteY12" fmla="*/ 828502 h 872836"/>
              <a:gd name="connsiteX13" fmla="*/ 412865 w 936567"/>
              <a:gd name="connsiteY13" fmla="*/ 579120 h 872836"/>
              <a:gd name="connsiteX14" fmla="*/ 296487 w 936567"/>
              <a:gd name="connsiteY14" fmla="*/ 612371 h 872836"/>
              <a:gd name="connsiteX15" fmla="*/ 263236 w 936567"/>
              <a:gd name="connsiteY15" fmla="*/ 362989 h 872836"/>
              <a:gd name="connsiteX16" fmla="*/ 196734 w 936567"/>
              <a:gd name="connsiteY16" fmla="*/ 329738 h 872836"/>
              <a:gd name="connsiteX17" fmla="*/ 13854 w 936567"/>
              <a:gd name="connsiteY17" fmla="*/ 462742 h 872836"/>
              <a:gd name="connsiteX18" fmla="*/ 130233 w 936567"/>
              <a:gd name="connsiteY18" fmla="*/ 180109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67" h="872836">
                <a:moveTo>
                  <a:pt x="130233" y="180109"/>
                </a:moveTo>
                <a:cubicBezTo>
                  <a:pt x="218902" y="105294"/>
                  <a:pt x="451658" y="27708"/>
                  <a:pt x="545869" y="13854"/>
                </a:cubicBezTo>
                <a:cubicBezTo>
                  <a:pt x="640080" y="0"/>
                  <a:pt x="706582" y="72044"/>
                  <a:pt x="695498" y="96982"/>
                </a:cubicBezTo>
                <a:cubicBezTo>
                  <a:pt x="684414" y="121920"/>
                  <a:pt x="495992" y="130232"/>
                  <a:pt x="479367" y="163483"/>
                </a:cubicBezTo>
                <a:cubicBezTo>
                  <a:pt x="462742" y="196734"/>
                  <a:pt x="576349" y="254923"/>
                  <a:pt x="595745" y="296487"/>
                </a:cubicBezTo>
                <a:cubicBezTo>
                  <a:pt x="615141" y="338051"/>
                  <a:pt x="581890" y="387927"/>
                  <a:pt x="595745" y="412865"/>
                </a:cubicBezTo>
                <a:cubicBezTo>
                  <a:pt x="609600" y="437803"/>
                  <a:pt x="626226" y="465512"/>
                  <a:pt x="678873" y="446116"/>
                </a:cubicBezTo>
                <a:cubicBezTo>
                  <a:pt x="731520" y="426720"/>
                  <a:pt x="886691" y="290945"/>
                  <a:pt x="911629" y="296487"/>
                </a:cubicBezTo>
                <a:cubicBezTo>
                  <a:pt x="936567" y="302029"/>
                  <a:pt x="861753" y="423949"/>
                  <a:pt x="828502" y="479367"/>
                </a:cubicBezTo>
                <a:cubicBezTo>
                  <a:pt x="795251" y="534785"/>
                  <a:pt x="764771" y="592974"/>
                  <a:pt x="712124" y="628996"/>
                </a:cubicBezTo>
                <a:cubicBezTo>
                  <a:pt x="659477" y="665018"/>
                  <a:pt x="562494" y="659476"/>
                  <a:pt x="512618" y="695498"/>
                </a:cubicBezTo>
                <a:cubicBezTo>
                  <a:pt x="462742" y="731520"/>
                  <a:pt x="443345" y="822960"/>
                  <a:pt x="412865" y="845127"/>
                </a:cubicBezTo>
                <a:cubicBezTo>
                  <a:pt x="382385" y="867294"/>
                  <a:pt x="329738" y="872836"/>
                  <a:pt x="329738" y="828502"/>
                </a:cubicBezTo>
                <a:cubicBezTo>
                  <a:pt x="329738" y="784168"/>
                  <a:pt x="418407" y="615142"/>
                  <a:pt x="412865" y="579120"/>
                </a:cubicBezTo>
                <a:cubicBezTo>
                  <a:pt x="407323" y="543098"/>
                  <a:pt x="321425" y="648393"/>
                  <a:pt x="296487" y="612371"/>
                </a:cubicBezTo>
                <a:cubicBezTo>
                  <a:pt x="271549" y="576349"/>
                  <a:pt x="279861" y="410094"/>
                  <a:pt x="263236" y="362989"/>
                </a:cubicBezTo>
                <a:cubicBezTo>
                  <a:pt x="246611" y="315884"/>
                  <a:pt x="238298" y="313112"/>
                  <a:pt x="196734" y="329738"/>
                </a:cubicBezTo>
                <a:cubicBezTo>
                  <a:pt x="155170" y="346364"/>
                  <a:pt x="27708" y="493222"/>
                  <a:pt x="13854" y="462742"/>
                </a:cubicBezTo>
                <a:cubicBezTo>
                  <a:pt x="0" y="432262"/>
                  <a:pt x="41564" y="254924"/>
                  <a:pt x="130233" y="180109"/>
                </a:cubicBezTo>
                <a:close/>
              </a:path>
            </a:pathLst>
          </a:custGeom>
          <a:solidFill>
            <a:schemeClr val="tx1">
              <a:alpha val="75000"/>
            </a:schemeClr>
          </a:solidFill>
          <a:ln w="63500">
            <a:solidFill>
              <a:srgbClr val="FF000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946136" y="2715768"/>
            <a:ext cx="914399" cy="1208116"/>
          </a:xfrm>
          <a:custGeom>
            <a:avLst/>
            <a:gdLst>
              <a:gd name="connsiteX0" fmla="*/ 532014 w 914399"/>
              <a:gd name="connsiteY0" fmla="*/ 13855 h 1208116"/>
              <a:gd name="connsiteX1" fmla="*/ 714894 w 914399"/>
              <a:gd name="connsiteY1" fmla="*/ 196735 h 1208116"/>
              <a:gd name="connsiteX2" fmla="*/ 914399 w 914399"/>
              <a:gd name="connsiteY2" fmla="*/ 279862 h 1208116"/>
              <a:gd name="connsiteX3" fmla="*/ 714894 w 914399"/>
              <a:gd name="connsiteY3" fmla="*/ 579120 h 1208116"/>
              <a:gd name="connsiteX4" fmla="*/ 798021 w 914399"/>
              <a:gd name="connsiteY4" fmla="*/ 695498 h 1208116"/>
              <a:gd name="connsiteX5" fmla="*/ 798021 w 914399"/>
              <a:gd name="connsiteY5" fmla="*/ 811876 h 1208116"/>
              <a:gd name="connsiteX6" fmla="*/ 847897 w 914399"/>
              <a:gd name="connsiteY6" fmla="*/ 978131 h 1208116"/>
              <a:gd name="connsiteX7" fmla="*/ 847897 w 914399"/>
              <a:gd name="connsiteY7" fmla="*/ 1044633 h 1208116"/>
              <a:gd name="connsiteX8" fmla="*/ 665017 w 914399"/>
              <a:gd name="connsiteY8" fmla="*/ 1111135 h 1208116"/>
              <a:gd name="connsiteX9" fmla="*/ 548639 w 914399"/>
              <a:gd name="connsiteY9" fmla="*/ 994756 h 1208116"/>
              <a:gd name="connsiteX10" fmla="*/ 532014 w 914399"/>
              <a:gd name="connsiteY10" fmla="*/ 1177636 h 1208116"/>
              <a:gd name="connsiteX11" fmla="*/ 399010 w 914399"/>
              <a:gd name="connsiteY11" fmla="*/ 1177636 h 1208116"/>
              <a:gd name="connsiteX12" fmla="*/ 149628 w 914399"/>
              <a:gd name="connsiteY12" fmla="*/ 1111135 h 1208116"/>
              <a:gd name="connsiteX13" fmla="*/ 266007 w 914399"/>
              <a:gd name="connsiteY13" fmla="*/ 895004 h 1208116"/>
              <a:gd name="connsiteX14" fmla="*/ 182879 w 914399"/>
              <a:gd name="connsiteY14" fmla="*/ 595745 h 1208116"/>
              <a:gd name="connsiteX15" fmla="*/ 133003 w 914399"/>
              <a:gd name="connsiteY15" fmla="*/ 462742 h 1208116"/>
              <a:gd name="connsiteX16" fmla="*/ 16625 w 914399"/>
              <a:gd name="connsiteY16" fmla="*/ 479367 h 1208116"/>
              <a:gd name="connsiteX17" fmla="*/ 33250 w 914399"/>
              <a:gd name="connsiteY17" fmla="*/ 296487 h 1208116"/>
              <a:gd name="connsiteX18" fmla="*/ 166254 w 914399"/>
              <a:gd name="connsiteY18" fmla="*/ 379615 h 1208116"/>
              <a:gd name="connsiteX19" fmla="*/ 166254 w 914399"/>
              <a:gd name="connsiteY19" fmla="*/ 180109 h 1208116"/>
              <a:gd name="connsiteX20" fmla="*/ 299257 w 914399"/>
              <a:gd name="connsiteY20" fmla="*/ 213360 h 1208116"/>
              <a:gd name="connsiteX21" fmla="*/ 448887 w 914399"/>
              <a:gd name="connsiteY21" fmla="*/ 113607 h 1208116"/>
              <a:gd name="connsiteX22" fmla="*/ 532014 w 914399"/>
              <a:gd name="connsiteY22" fmla="*/ 13855 h 12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399" h="1208116">
                <a:moveTo>
                  <a:pt x="532014" y="13855"/>
                </a:moveTo>
                <a:cubicBezTo>
                  <a:pt x="576349" y="27710"/>
                  <a:pt x="651163" y="152401"/>
                  <a:pt x="714894" y="196735"/>
                </a:cubicBezTo>
                <a:cubicBezTo>
                  <a:pt x="778625" y="241070"/>
                  <a:pt x="914399" y="216131"/>
                  <a:pt x="914399" y="279862"/>
                </a:cubicBezTo>
                <a:cubicBezTo>
                  <a:pt x="914399" y="343593"/>
                  <a:pt x="734290" y="509847"/>
                  <a:pt x="714894" y="579120"/>
                </a:cubicBezTo>
                <a:cubicBezTo>
                  <a:pt x="695498" y="648393"/>
                  <a:pt x="784167" y="656705"/>
                  <a:pt x="798021" y="695498"/>
                </a:cubicBezTo>
                <a:cubicBezTo>
                  <a:pt x="811876" y="734291"/>
                  <a:pt x="789708" y="764771"/>
                  <a:pt x="798021" y="811876"/>
                </a:cubicBezTo>
                <a:cubicBezTo>
                  <a:pt x="806334" y="858981"/>
                  <a:pt x="839584" y="939338"/>
                  <a:pt x="847897" y="978131"/>
                </a:cubicBezTo>
                <a:cubicBezTo>
                  <a:pt x="856210" y="1016924"/>
                  <a:pt x="878377" y="1022466"/>
                  <a:pt x="847897" y="1044633"/>
                </a:cubicBezTo>
                <a:cubicBezTo>
                  <a:pt x="817417" y="1066800"/>
                  <a:pt x="714893" y="1119448"/>
                  <a:pt x="665017" y="1111135"/>
                </a:cubicBezTo>
                <a:cubicBezTo>
                  <a:pt x="615141" y="1102822"/>
                  <a:pt x="570806" y="983673"/>
                  <a:pt x="548639" y="994756"/>
                </a:cubicBezTo>
                <a:cubicBezTo>
                  <a:pt x="526472" y="1005839"/>
                  <a:pt x="556952" y="1147156"/>
                  <a:pt x="532014" y="1177636"/>
                </a:cubicBezTo>
                <a:cubicBezTo>
                  <a:pt x="507076" y="1208116"/>
                  <a:pt x="462741" y="1188720"/>
                  <a:pt x="399010" y="1177636"/>
                </a:cubicBezTo>
                <a:cubicBezTo>
                  <a:pt x="335279" y="1166553"/>
                  <a:pt x="171795" y="1158240"/>
                  <a:pt x="149628" y="1111135"/>
                </a:cubicBezTo>
                <a:cubicBezTo>
                  <a:pt x="127461" y="1064030"/>
                  <a:pt x="260465" y="980902"/>
                  <a:pt x="266007" y="895004"/>
                </a:cubicBezTo>
                <a:cubicBezTo>
                  <a:pt x="271549" y="809106"/>
                  <a:pt x="205046" y="667789"/>
                  <a:pt x="182879" y="595745"/>
                </a:cubicBezTo>
                <a:cubicBezTo>
                  <a:pt x="160712" y="523701"/>
                  <a:pt x="160712" y="482138"/>
                  <a:pt x="133003" y="462742"/>
                </a:cubicBezTo>
                <a:cubicBezTo>
                  <a:pt x="105294" y="443346"/>
                  <a:pt x="33250" y="507076"/>
                  <a:pt x="16625" y="479367"/>
                </a:cubicBezTo>
                <a:cubicBezTo>
                  <a:pt x="0" y="451658"/>
                  <a:pt x="8312" y="313112"/>
                  <a:pt x="33250" y="296487"/>
                </a:cubicBezTo>
                <a:cubicBezTo>
                  <a:pt x="58188" y="279862"/>
                  <a:pt x="144087" y="399011"/>
                  <a:pt x="166254" y="379615"/>
                </a:cubicBezTo>
                <a:cubicBezTo>
                  <a:pt x="188421" y="360219"/>
                  <a:pt x="144087" y="207818"/>
                  <a:pt x="166254" y="180109"/>
                </a:cubicBezTo>
                <a:cubicBezTo>
                  <a:pt x="188421" y="152400"/>
                  <a:pt x="252152" y="224444"/>
                  <a:pt x="299257" y="213360"/>
                </a:cubicBezTo>
                <a:cubicBezTo>
                  <a:pt x="346363" y="202276"/>
                  <a:pt x="415636" y="141316"/>
                  <a:pt x="448887" y="113607"/>
                </a:cubicBezTo>
                <a:cubicBezTo>
                  <a:pt x="482138" y="85898"/>
                  <a:pt x="487680" y="0"/>
                  <a:pt x="532014" y="13855"/>
                </a:cubicBezTo>
                <a:close/>
              </a:path>
            </a:pathLst>
          </a:custGeom>
          <a:solidFill>
            <a:schemeClr val="tx1">
              <a:alpha val="50000"/>
            </a:schemeClr>
          </a:solidFill>
          <a:ln w="63500">
            <a:solidFill>
              <a:srgbClr val="FF0000"/>
            </a:solidFill>
            <a:prstDash val="solid"/>
            <a:tailEnd type="arrow"/>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990600"/>
            <a:ext cx="9144000" cy="1118255"/>
          </a:xfrm>
          <a:prstGeom prst="rect">
            <a:avLst/>
          </a:prstGeom>
          <a:solidFill>
            <a:schemeClr val="tx2">
              <a:lumMod val="20000"/>
              <a:lumOff val="80000"/>
            </a:schemeClr>
          </a:solidFill>
        </p:spPr>
        <p:txBody>
          <a:bodyPr wrap="square">
            <a:spAutoFit/>
          </a:bodyPr>
          <a:lstStyle/>
          <a:p>
            <a:pPr algn="ctr">
              <a:lnSpc>
                <a:spcPts val="4000"/>
              </a:lnSpc>
            </a:pPr>
            <a:r>
              <a:rPr lang="en-US" sz="3200" b="1" dirty="0" smtClean="0">
                <a:ln>
                  <a:solidFill>
                    <a:srgbClr val="002060"/>
                  </a:solidFill>
                </a:ln>
                <a:solidFill>
                  <a:srgbClr val="002060"/>
                </a:solidFill>
                <a:latin typeface="Tempus Sans ITC" pitchFamily="82" charset="0"/>
              </a:rPr>
              <a:t>Why will French people leave their homeland?</a:t>
            </a:r>
          </a:p>
          <a:p>
            <a:pPr algn="ctr">
              <a:lnSpc>
                <a:spcPts val="4000"/>
              </a:lnSpc>
            </a:pPr>
            <a:r>
              <a:rPr lang="en-US" sz="3200" b="1" dirty="0" smtClean="0">
                <a:ln>
                  <a:solidFill>
                    <a:srgbClr val="002060"/>
                  </a:solidFill>
                </a:ln>
                <a:solidFill>
                  <a:srgbClr val="002060"/>
                </a:solidFill>
                <a:latin typeface="Tempus Sans ITC" pitchFamily="82" charset="0"/>
              </a:rPr>
              <a:t>What draws these French to the New World?</a:t>
            </a:r>
          </a:p>
        </p:txBody>
      </p:sp>
      <p:sp>
        <p:nvSpPr>
          <p:cNvPr id="19" name="Rectangle 18"/>
          <p:cNvSpPr/>
          <p:nvPr/>
        </p:nvSpPr>
        <p:spPr>
          <a:xfrm>
            <a:off x="0" y="5339636"/>
            <a:ext cx="9144000" cy="1518364"/>
          </a:xfrm>
          <a:prstGeom prst="rect">
            <a:avLst/>
          </a:prstGeom>
          <a:solidFill>
            <a:schemeClr val="bg1"/>
          </a:solidFill>
        </p:spPr>
        <p:txBody>
          <a:bodyPr wrap="square">
            <a:spAutoFit/>
          </a:bodyPr>
          <a:lstStyle/>
          <a:p>
            <a:pPr algn="ctr"/>
            <a:endParaRPr lang="en-US" sz="1000" b="1" dirty="0" smtClean="0">
              <a:ln>
                <a:solidFill>
                  <a:srgbClr val="002060"/>
                </a:solidFill>
              </a:ln>
              <a:solidFill>
                <a:srgbClr val="002060"/>
              </a:solidFill>
              <a:latin typeface="Tempus Sans ITC" pitchFamily="82" charset="0"/>
            </a:endParaRPr>
          </a:p>
          <a:p>
            <a:pPr algn="ctr">
              <a:lnSpc>
                <a:spcPts val="4000"/>
              </a:lnSpc>
            </a:pPr>
            <a:r>
              <a:rPr lang="en-US" sz="3200" b="1" dirty="0" smtClean="0">
                <a:ln>
                  <a:solidFill>
                    <a:srgbClr val="002060"/>
                  </a:solidFill>
                </a:ln>
                <a:solidFill>
                  <a:srgbClr val="002060"/>
                </a:solidFill>
                <a:latin typeface="Tempus Sans ITC" pitchFamily="82" charset="0"/>
              </a:rPr>
              <a:t>What native people live along Atlantic seaboard?</a:t>
            </a:r>
          </a:p>
          <a:p>
            <a:pPr algn="ctr">
              <a:lnSpc>
                <a:spcPts val="4000"/>
              </a:lnSpc>
            </a:pPr>
            <a:r>
              <a:rPr lang="en-US" sz="3200" b="1" dirty="0" smtClean="0">
                <a:ln>
                  <a:solidFill>
                    <a:srgbClr val="002060"/>
                  </a:solidFill>
                </a:ln>
                <a:solidFill>
                  <a:srgbClr val="002060"/>
                </a:solidFill>
                <a:latin typeface="Tempus Sans ITC" pitchFamily="82" charset="0"/>
              </a:rPr>
              <a:t>Who are the earliest European explorers to N.A.?</a:t>
            </a:r>
          </a:p>
          <a:p>
            <a:pPr algn="ctr"/>
            <a:endParaRPr lang="en-US" sz="1600" b="1" dirty="0" smtClean="0">
              <a:ln>
                <a:solidFill>
                  <a:srgbClr val="002060"/>
                </a:solidFill>
              </a:ln>
              <a:solidFill>
                <a:srgbClr val="002060"/>
              </a:solidFill>
              <a:latin typeface="Tempus Sans ITC" pitchFamily="82" charset="0"/>
            </a:endParaRPr>
          </a:p>
        </p:txBody>
      </p:sp>
      <p:pic>
        <p:nvPicPr>
          <p:cNvPr id="32" name="Picture 3"/>
          <p:cNvPicPr>
            <a:picLocks noChangeAspect="1" noChangeArrowheads="1"/>
          </p:cNvPicPr>
          <p:nvPr/>
        </p:nvPicPr>
        <p:blipFill>
          <a:blip r:embed="rId3"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sp>
        <p:nvSpPr>
          <p:cNvPr id="8" name="Rectangle 7"/>
          <p:cNvSpPr/>
          <p:nvPr/>
        </p:nvSpPr>
        <p:spPr>
          <a:xfrm>
            <a:off x="457200" y="2895600"/>
            <a:ext cx="1752600" cy="1143000"/>
          </a:xfrm>
          <a:prstGeom prst="rect">
            <a:avLst/>
          </a:prstGeom>
          <a:noFill/>
        </p:spPr>
        <p:txBody>
          <a:bodyPr wrap="square">
            <a:spAutoFit/>
          </a:bodyPr>
          <a:lstStyle/>
          <a:p>
            <a:pPr>
              <a:lnSpc>
                <a:spcPts val="4000"/>
              </a:lnSpc>
            </a:pPr>
            <a:r>
              <a:rPr lang="en-US" sz="4200" b="1" dirty="0" smtClean="0">
                <a:solidFill>
                  <a:schemeClr val="bg1"/>
                </a:solidFill>
                <a:effectLst>
                  <a:outerShdw dist="50800" dir="5400000" algn="ctr" rotWithShape="0">
                    <a:schemeClr val="tx1"/>
                  </a:outerShdw>
                </a:effectLst>
              </a:rPr>
              <a:t>  New </a:t>
            </a:r>
          </a:p>
          <a:p>
            <a:pPr>
              <a:lnSpc>
                <a:spcPts val="4000"/>
              </a:lnSpc>
            </a:pPr>
            <a:r>
              <a:rPr lang="en-US" sz="4200" b="1" dirty="0" smtClean="0">
                <a:solidFill>
                  <a:schemeClr val="bg1"/>
                </a:solidFill>
                <a:effectLst>
                  <a:outerShdw dist="50800" dir="5400000" algn="ctr" rotWithShape="0">
                    <a:schemeClr val="tx1"/>
                  </a:outerShdw>
                </a:effectLst>
              </a:rPr>
              <a:t>World </a:t>
            </a:r>
          </a:p>
        </p:txBody>
      </p:sp>
      <p:sp>
        <p:nvSpPr>
          <p:cNvPr id="20" name="Rectangle 19"/>
          <p:cNvSpPr/>
          <p:nvPr/>
        </p:nvSpPr>
        <p:spPr>
          <a:xfrm rot="19970243">
            <a:off x="3792883" y="4122008"/>
            <a:ext cx="2476241" cy="523220"/>
          </a:xfrm>
          <a:prstGeom prst="rect">
            <a:avLst/>
          </a:prstGeom>
          <a:noFill/>
        </p:spPr>
        <p:txBody>
          <a:bodyPr wrap="square">
            <a:spAutoFit/>
          </a:bodyPr>
          <a:lstStyle/>
          <a:p>
            <a:r>
              <a:rPr lang="en-US" sz="2800" b="1" dirty="0" smtClean="0">
                <a:ln>
                  <a:solidFill>
                    <a:schemeClr val="tx1">
                      <a:lumMod val="65000"/>
                      <a:lumOff val="35000"/>
                    </a:schemeClr>
                  </a:solidFill>
                </a:ln>
                <a:solidFill>
                  <a:srgbClr val="FF0000"/>
                </a:solidFill>
              </a:rPr>
              <a:t>Atlantic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2"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1000"/>
                                        <p:tgtEl>
                                          <p:spTgt spid="14">
                                            <p:txEl>
                                              <p:pRg st="0" end="0"/>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18">
                                            <p:bg/>
                                          </p:spTgt>
                                        </p:tgtEl>
                                        <p:attrNameLst>
                                          <p:attrName>style.visibility</p:attrName>
                                        </p:attrNameLst>
                                      </p:cBhvr>
                                      <p:to>
                                        <p:strVal val="visible"/>
                                      </p:to>
                                    </p:set>
                                    <p:animEffect transition="in" filter="fade">
                                      <p:cBhvr>
                                        <p:cTn id="31" dur="1000"/>
                                        <p:tgtEl>
                                          <p:spTgt spid="18">
                                            <p:bg/>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10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Effect transition="in" filter="fade">
                                      <p:cBhvr>
                                        <p:cTn id="39" dur="1000"/>
                                        <p:tgtEl>
                                          <p:spTgt spid="1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1000"/>
                                        <p:tgtEl>
                                          <p:spTgt spid="18">
                                            <p:txEl>
                                              <p:pRg st="0" end="0"/>
                                            </p:txEl>
                                          </p:spTgt>
                                        </p:tgtEl>
                                      </p:cBhvr>
                                    </p:animEffect>
                                    <p:set>
                                      <p:cBhvr>
                                        <p:cTn id="44" dur="1" fill="hold">
                                          <p:stCondLst>
                                            <p:cond delay="999"/>
                                          </p:stCondLst>
                                        </p:cTn>
                                        <p:tgtEl>
                                          <p:spTgt spid="18">
                                            <p:txEl>
                                              <p:pRg st="0" end="0"/>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18">
                                            <p:txEl>
                                              <p:pRg st="1" end="1"/>
                                            </p:txEl>
                                          </p:spTgt>
                                        </p:tgtEl>
                                      </p:cBhvr>
                                    </p:animEffect>
                                    <p:set>
                                      <p:cBhvr>
                                        <p:cTn id="47" dur="1" fill="hold">
                                          <p:stCondLst>
                                            <p:cond delay="999"/>
                                          </p:stCondLst>
                                        </p:cTn>
                                        <p:tgtEl>
                                          <p:spTgt spid="18">
                                            <p:txEl>
                                              <p:pRg st="1" end="1"/>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18">
                                            <p:bg/>
                                          </p:spTgt>
                                        </p:tgtEl>
                                      </p:cBhvr>
                                    </p:animEffect>
                                    <p:set>
                                      <p:cBhvr>
                                        <p:cTn id="50" dur="1" fill="hold">
                                          <p:stCondLst>
                                            <p:cond delay="999"/>
                                          </p:stCondLst>
                                        </p:cTn>
                                        <p:tgtEl>
                                          <p:spTgt spid="18">
                                            <p:bg/>
                                          </p:spTgt>
                                        </p:tgtEl>
                                        <p:attrNameLst>
                                          <p:attrName>style.visibility</p:attrName>
                                        </p:attrNameLst>
                                      </p:cBhvr>
                                      <p:to>
                                        <p:strVal val="hidden"/>
                                      </p:to>
                                    </p:set>
                                  </p:childTnLst>
                                </p:cTn>
                              </p:par>
                              <p:par>
                                <p:cTn id="51" presetID="10" presetClass="exit" presetSubtype="0" fill="hold" grpId="3" nodeType="withEffect">
                                  <p:stCondLst>
                                    <p:cond delay="0"/>
                                  </p:stCondLst>
                                  <p:childTnLst>
                                    <p:animEffect transition="out" filter="fade">
                                      <p:cBhvr>
                                        <p:cTn id="52" dur="1000"/>
                                        <p:tgtEl>
                                          <p:spTgt spid="14">
                                            <p:txEl>
                                              <p:pRg st="0" end="0"/>
                                            </p:txEl>
                                          </p:spTgt>
                                        </p:tgtEl>
                                      </p:cBhvr>
                                    </p:animEffect>
                                    <p:set>
                                      <p:cBhvr>
                                        <p:cTn id="53" dur="1" fill="hold">
                                          <p:stCondLst>
                                            <p:cond delay="999"/>
                                          </p:stCondLst>
                                        </p:cTn>
                                        <p:tgtEl>
                                          <p:spTgt spid="14">
                                            <p:txEl>
                                              <p:pRg st="0" end="0"/>
                                            </p:txEl>
                                          </p:spTgt>
                                        </p:tgtEl>
                                        <p:attrNameLst>
                                          <p:attrName>style.visibility</p:attrName>
                                        </p:attrNameLst>
                                      </p:cBhvr>
                                      <p:to>
                                        <p:strVal val="hidden"/>
                                      </p:to>
                                    </p:set>
                                  </p:childTnLst>
                                </p:cTn>
                              </p:par>
                              <p:par>
                                <p:cTn id="54" presetID="39" presetClass="exit" presetSubtype="0" decel="100000" fill="hold" grpId="1" nodeType="withEffect">
                                  <p:stCondLst>
                                    <p:cond delay="0"/>
                                  </p:stCondLst>
                                  <p:childTnLst>
                                    <p:anim calcmode="lin" valueType="num">
                                      <p:cBhvr>
                                        <p:cTn id="55" dur="1000"/>
                                        <p:tgtEl>
                                          <p:spTgt spid="15"/>
                                        </p:tgtEl>
                                        <p:attrNameLst>
                                          <p:attrName>ppt_h</p:attrName>
                                        </p:attrNameLst>
                                      </p:cBhvr>
                                      <p:tavLst>
                                        <p:tav tm="0">
                                          <p:val>
                                            <p:strVal val="ppt_h"/>
                                          </p:val>
                                        </p:tav>
                                        <p:tav tm="50000">
                                          <p:val>
                                            <p:strVal val="ppt_h/20"/>
                                          </p:val>
                                        </p:tav>
                                        <p:tav tm="100000">
                                          <p:val>
                                            <p:strVal val="ppt_h/20"/>
                                          </p:val>
                                        </p:tav>
                                      </p:tavLst>
                                    </p:anim>
                                    <p:anim calcmode="lin" valueType="num">
                                      <p:cBhvr>
                                        <p:cTn id="56" dur="1000"/>
                                        <p:tgtEl>
                                          <p:spTgt spid="15"/>
                                        </p:tgtEl>
                                        <p:attrNameLst>
                                          <p:attrName>ppt_w</p:attrName>
                                        </p:attrNameLst>
                                      </p:cBhvr>
                                      <p:tavLst>
                                        <p:tav tm="0">
                                          <p:val>
                                            <p:strVal val="ppt_w"/>
                                          </p:val>
                                        </p:tav>
                                        <p:tav tm="50000">
                                          <p:val>
                                            <p:strVal val="ppt_w+.3"/>
                                          </p:val>
                                        </p:tav>
                                        <p:tav tm="100000">
                                          <p:val>
                                            <p:strVal val="ppt_w+.3"/>
                                          </p:val>
                                        </p:tav>
                                      </p:tavLst>
                                    </p:anim>
                                    <p:anim calcmode="lin" valueType="num">
                                      <p:cBhvr>
                                        <p:cTn id="57" dur="1000"/>
                                        <p:tgtEl>
                                          <p:spTgt spid="15"/>
                                        </p:tgtEl>
                                        <p:attrNameLst>
                                          <p:attrName>ppt_x</p:attrName>
                                        </p:attrNameLst>
                                      </p:cBhvr>
                                      <p:tavLst>
                                        <p:tav tm="0">
                                          <p:val>
                                            <p:strVal val="ppt_x"/>
                                          </p:val>
                                        </p:tav>
                                        <p:tav tm="50000">
                                          <p:val>
                                            <p:strVal val="ppt_x"/>
                                          </p:val>
                                        </p:tav>
                                        <p:tav tm="100000">
                                          <p:val>
                                            <p:strVal val="ppt_x-.3"/>
                                          </p:val>
                                        </p:tav>
                                      </p:tavLst>
                                    </p:anim>
                                    <p:anim calcmode="lin" valueType="num">
                                      <p:cBhvr>
                                        <p:cTn id="58" dur="1000"/>
                                        <p:tgtEl>
                                          <p:spTgt spid="15"/>
                                        </p:tgtEl>
                                        <p:attrNameLst>
                                          <p:attrName>ppt_y</p:attrName>
                                        </p:attrNameLst>
                                      </p:cBhvr>
                                      <p:tavLst>
                                        <p:tav tm="0">
                                          <p:val>
                                            <p:strVal val="ppt_y"/>
                                          </p:val>
                                        </p:tav>
                                        <p:tav tm="100000">
                                          <p:val>
                                            <p:strVal val="ppt_y"/>
                                          </p:val>
                                        </p:tav>
                                      </p:tavLst>
                                    </p:anim>
                                    <p:set>
                                      <p:cBhvr>
                                        <p:cTn id="59" dur="1" fill="hold">
                                          <p:stCondLst>
                                            <p:cond delay="999"/>
                                          </p:stCondLst>
                                        </p:cTn>
                                        <p:tgtEl>
                                          <p:spTgt spid="15"/>
                                        </p:tgtEl>
                                        <p:attrNameLst>
                                          <p:attrName>style.visibility</p:attrName>
                                        </p:attrNameLst>
                                      </p:cBhvr>
                                      <p:to>
                                        <p:strVal val="hidden"/>
                                      </p:to>
                                    </p:se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1000"/>
                                        <p:tgtEl>
                                          <p:spTgt spid="17"/>
                                        </p:tgtEl>
                                      </p:cBhvr>
                                    </p:animEffect>
                                  </p:childTnLst>
                                </p:cTn>
                              </p:par>
                              <p:par>
                                <p:cTn id="64" presetID="10" presetClass="exit" presetSubtype="0" fill="hold" grpId="1" nodeType="withEffect">
                                  <p:stCondLst>
                                    <p:cond delay="0"/>
                                  </p:stCondLst>
                                  <p:childTnLst>
                                    <p:animEffect transition="out" filter="fade">
                                      <p:cBhvr>
                                        <p:cTn id="65" dur="1000"/>
                                        <p:tgtEl>
                                          <p:spTgt spid="20"/>
                                        </p:tgtEl>
                                      </p:cBhvr>
                                    </p:animEffect>
                                    <p:set>
                                      <p:cBhvr>
                                        <p:cTn id="66" dur="1" fill="hold">
                                          <p:stCondLst>
                                            <p:cond delay="999"/>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1" nodeType="clickEffect">
                                  <p:stCondLst>
                                    <p:cond delay="0"/>
                                  </p:stCondLst>
                                  <p:childTnLst>
                                    <p:set>
                                      <p:cBhvr>
                                        <p:cTn id="70" dur="1" fill="hold">
                                          <p:stCondLst>
                                            <p:cond delay="0"/>
                                          </p:stCondLst>
                                        </p:cTn>
                                        <p:tgtEl>
                                          <p:spTgt spid="19">
                                            <p:bg/>
                                          </p:spTgt>
                                        </p:tgtEl>
                                        <p:attrNameLst>
                                          <p:attrName>style.visibility</p:attrName>
                                        </p:attrNameLst>
                                      </p:cBhvr>
                                      <p:to>
                                        <p:strVal val="visible"/>
                                      </p:to>
                                    </p:set>
                                    <p:animEffect transition="in" filter="fade">
                                      <p:cBhvr>
                                        <p:cTn id="71" dur="1000"/>
                                        <p:tgtEl>
                                          <p:spTgt spid="19">
                                            <p:bg/>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9">
                                            <p:txEl>
                                              <p:pRg st="1" end="1"/>
                                            </p:txEl>
                                          </p:spTgt>
                                        </p:tgtEl>
                                        <p:attrNameLst>
                                          <p:attrName>style.visibility</p:attrName>
                                        </p:attrNameLst>
                                      </p:cBhvr>
                                      <p:to>
                                        <p:strVal val="visible"/>
                                      </p:to>
                                    </p:set>
                                    <p:animEffect transition="in" filter="fade">
                                      <p:cBhvr>
                                        <p:cTn id="74" dur="1000"/>
                                        <p:tgtEl>
                                          <p:spTgt spid="19">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9">
                                            <p:txEl>
                                              <p:pRg st="2" end="2"/>
                                            </p:txEl>
                                          </p:spTgt>
                                        </p:tgtEl>
                                        <p:attrNameLst>
                                          <p:attrName>style.visibility</p:attrName>
                                        </p:attrNameLst>
                                      </p:cBhvr>
                                      <p:to>
                                        <p:strVal val="visible"/>
                                      </p:to>
                                    </p:set>
                                    <p:animEffect transition="in" filter="fade">
                                      <p:cBhvr>
                                        <p:cTn id="79" dur="1000"/>
                                        <p:tgtEl>
                                          <p:spTgt spid="19">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1000"/>
                                        <p:tgtEl>
                                          <p:spTgt spid="19">
                                            <p:bg/>
                                          </p:spTgt>
                                        </p:tgtEl>
                                      </p:cBhvr>
                                    </p:animEffect>
                                    <p:set>
                                      <p:cBhvr>
                                        <p:cTn id="84" dur="1" fill="hold">
                                          <p:stCondLst>
                                            <p:cond delay="999"/>
                                          </p:stCondLst>
                                        </p:cTn>
                                        <p:tgtEl>
                                          <p:spTgt spid="19">
                                            <p:bg/>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19">
                                            <p:txEl>
                                              <p:pRg st="1" end="1"/>
                                            </p:txEl>
                                          </p:spTgt>
                                        </p:tgtEl>
                                      </p:cBhvr>
                                    </p:animEffect>
                                    <p:set>
                                      <p:cBhvr>
                                        <p:cTn id="87" dur="1" fill="hold">
                                          <p:stCondLst>
                                            <p:cond delay="999"/>
                                          </p:stCondLst>
                                        </p:cTn>
                                        <p:tgtEl>
                                          <p:spTgt spid="19">
                                            <p:txEl>
                                              <p:pRg st="1" end="1"/>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19">
                                            <p:txEl>
                                              <p:pRg st="2" end="2"/>
                                            </p:txEl>
                                          </p:spTgt>
                                        </p:tgtEl>
                                      </p:cBhvr>
                                    </p:animEffect>
                                    <p:set>
                                      <p:cBhvr>
                                        <p:cTn id="90" dur="1" fill="hold">
                                          <p:stCondLst>
                                            <p:cond delay="999"/>
                                          </p:stCondLst>
                                        </p:cTn>
                                        <p:tgtEl>
                                          <p:spTgt spid="19">
                                            <p:txEl>
                                              <p:pRg st="2" end="2"/>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8">
                                            <p:txEl>
                                              <p:pRg st="0" end="0"/>
                                            </p:txEl>
                                          </p:spTgt>
                                        </p:tgtEl>
                                      </p:cBhvr>
                                    </p:animEffect>
                                    <p:set>
                                      <p:cBhvr>
                                        <p:cTn id="93" dur="1" fill="hold">
                                          <p:stCondLst>
                                            <p:cond delay="999"/>
                                          </p:stCondLst>
                                        </p:cTn>
                                        <p:tgtEl>
                                          <p:spTgt spid="8">
                                            <p:txEl>
                                              <p:pRg st="0" end="0"/>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8">
                                            <p:txEl>
                                              <p:pRg st="1" end="1"/>
                                            </p:txEl>
                                          </p:spTgt>
                                        </p:tgtEl>
                                      </p:cBhvr>
                                    </p:animEffect>
                                    <p:set>
                                      <p:cBhvr>
                                        <p:cTn id="96" dur="1" fill="hold">
                                          <p:stCondLst>
                                            <p:cond delay="999"/>
                                          </p:stCondLst>
                                        </p:cTn>
                                        <p:tgtEl>
                                          <p:spTgt spid="8">
                                            <p:txEl>
                                              <p:pRg st="1" end="1"/>
                                            </p:txEl>
                                          </p:spTgt>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8">
                                            <p:bg/>
                                          </p:spTgt>
                                        </p:tgtEl>
                                      </p:cBhvr>
                                    </p:animEffect>
                                    <p:set>
                                      <p:cBhvr>
                                        <p:cTn id="99" dur="1" fill="hold">
                                          <p:stCondLst>
                                            <p:cond delay="999"/>
                                          </p:stCondLst>
                                        </p:cTn>
                                        <p:tgtEl>
                                          <p:spTgt spid="8">
                                            <p:bg/>
                                          </p:spTgt>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17"/>
                                        </p:tgtEl>
                                      </p:cBhvr>
                                    </p:animEffect>
                                    <p:set>
                                      <p:cBhvr>
                                        <p:cTn id="102" dur="1" fill="hold">
                                          <p:stCondLst>
                                            <p:cond delay="999"/>
                                          </p:stCondLst>
                                        </p:cTn>
                                        <p:tgtEl>
                                          <p:spTgt spid="17"/>
                                        </p:tgtEl>
                                        <p:attrNameLst>
                                          <p:attrName>style.visibility</p:attrName>
                                        </p:attrNameLst>
                                      </p:cBhvr>
                                      <p:to>
                                        <p:strVal val="hidden"/>
                                      </p:to>
                                    </p:set>
                                  </p:childTnLst>
                                </p:cTn>
                              </p:par>
                            </p:childTnLst>
                          </p:cTn>
                        </p:par>
                        <p:par>
                          <p:cTn id="103" fill="hold">
                            <p:stCondLst>
                              <p:cond delay="1000"/>
                            </p:stCondLst>
                            <p:childTnLst>
                              <p:par>
                                <p:cTn id="104" presetID="53" presetClass="entr" presetSubtype="0" fill="hold" grpId="4" nodeType="afterEffect">
                                  <p:stCondLst>
                                    <p:cond delay="0"/>
                                  </p:stCondLst>
                                  <p:childTnLst>
                                    <p:set>
                                      <p:cBhvr>
                                        <p:cTn id="105" dur="1" fill="hold">
                                          <p:stCondLst>
                                            <p:cond delay="0"/>
                                          </p:stCondLst>
                                        </p:cTn>
                                        <p:tgtEl>
                                          <p:spTgt spid="14">
                                            <p:txEl>
                                              <p:pRg st="0" end="0"/>
                                            </p:txEl>
                                          </p:spTgt>
                                        </p:tgtEl>
                                        <p:attrNameLst>
                                          <p:attrName>style.visibility</p:attrName>
                                        </p:attrNameLst>
                                      </p:cBhvr>
                                      <p:to>
                                        <p:strVal val="visible"/>
                                      </p:to>
                                    </p:set>
                                    <p:anim calcmode="lin" valueType="num">
                                      <p:cBhvr>
                                        <p:cTn id="106"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07" dur="10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08" dur="1000"/>
                                        <p:tgtEl>
                                          <p:spTgt spid="14">
                                            <p:txEl>
                                              <p:pRg st="0" end="0"/>
                                            </p:txEl>
                                          </p:spTgt>
                                        </p:tgtEl>
                                      </p:cBhvr>
                                    </p:animEffect>
                                  </p:childTnLst>
                                </p:cTn>
                              </p:par>
                              <p:par>
                                <p:cTn id="109" presetID="53" presetClass="entr" presetSubtype="0" fill="hold" grpId="2" nodeType="with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p:cTn id="111" dur="1000" fill="hold"/>
                                        <p:tgtEl>
                                          <p:spTgt spid="15"/>
                                        </p:tgtEl>
                                        <p:attrNameLst>
                                          <p:attrName>ppt_w</p:attrName>
                                        </p:attrNameLst>
                                      </p:cBhvr>
                                      <p:tavLst>
                                        <p:tav tm="0">
                                          <p:val>
                                            <p:fltVal val="0"/>
                                          </p:val>
                                        </p:tav>
                                        <p:tav tm="100000">
                                          <p:val>
                                            <p:strVal val="#ppt_w"/>
                                          </p:val>
                                        </p:tav>
                                      </p:tavLst>
                                    </p:anim>
                                    <p:anim calcmode="lin" valueType="num">
                                      <p:cBhvr>
                                        <p:cTn id="112" dur="1000" fill="hold"/>
                                        <p:tgtEl>
                                          <p:spTgt spid="15"/>
                                        </p:tgtEl>
                                        <p:attrNameLst>
                                          <p:attrName>ppt_h</p:attrName>
                                        </p:attrNameLst>
                                      </p:cBhvr>
                                      <p:tavLst>
                                        <p:tav tm="0">
                                          <p:val>
                                            <p:fltVal val="0"/>
                                          </p:val>
                                        </p:tav>
                                        <p:tav tm="100000">
                                          <p:val>
                                            <p:strVal val="#ppt_h"/>
                                          </p:val>
                                        </p:tav>
                                      </p:tavLst>
                                    </p:anim>
                                    <p:animEffect transition="in" filter="fade">
                                      <p:cBhvr>
                                        <p:cTn id="113" dur="1000"/>
                                        <p:tgtEl>
                                          <p:spTgt spid="15"/>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0"/>
                                        </p:tgtEl>
                                        <p:attrNameLst>
                                          <p:attrName>style.visibility</p:attrName>
                                        </p:attrNameLst>
                                      </p:cBhvr>
                                      <p:to>
                                        <p:strVal val="visible"/>
                                      </p:to>
                                    </p:set>
                                  </p:childTnLst>
                                </p:cTn>
                              </p:par>
                              <p:par>
                                <p:cTn id="118" presetID="64" presetClass="path" presetSubtype="0" accel="50000" decel="50000" fill="hold" grpId="1" nodeType="withEffect">
                                  <p:stCondLst>
                                    <p:cond delay="0"/>
                                  </p:stCondLst>
                                  <p:childTnLst>
                                    <p:animMotion origin="layout" path="M 0 -3.06358E-6 L -0.42083 -0.3778 " pathEditMode="relative" rAng="0" ptsTypes="AA">
                                      <p:cBhvr>
                                        <p:cTn id="119" dur="1000" fill="hold"/>
                                        <p:tgtEl>
                                          <p:spTgt spid="10"/>
                                        </p:tgtEl>
                                        <p:attrNameLst>
                                          <p:attrName>ppt_x</p:attrName>
                                          <p:attrName>ppt_y</p:attrName>
                                        </p:attrNameLst>
                                      </p:cBhvr>
                                      <p:rCtr x="-210" y="-189"/>
                                    </p:animMotion>
                                  </p:childTnLst>
                                </p:cTn>
                              </p:par>
                              <p:par>
                                <p:cTn id="120" presetID="10" presetClass="exit" presetSubtype="0" fill="hold" grpId="2" nodeType="withEffect">
                                  <p:stCondLst>
                                    <p:cond delay="500"/>
                                  </p:stCondLst>
                                  <p:childTnLst>
                                    <p:animEffect transition="out" filter="fade">
                                      <p:cBhvr>
                                        <p:cTn id="121" dur="1000"/>
                                        <p:tgtEl>
                                          <p:spTgt spid="10"/>
                                        </p:tgtEl>
                                      </p:cBhvr>
                                    </p:animEffect>
                                    <p:set>
                                      <p:cBhvr>
                                        <p:cTn id="122" dur="1" fill="hold">
                                          <p:stCondLst>
                                            <p:cond delay="999"/>
                                          </p:stCondLst>
                                        </p:cTn>
                                        <p:tgtEl>
                                          <p:spTgt spid="10"/>
                                        </p:tgtEl>
                                        <p:attrNameLst>
                                          <p:attrName>style.visibility</p:attrName>
                                        </p:attrNameLst>
                                      </p:cBhvr>
                                      <p:to>
                                        <p:strVal val="hidden"/>
                                      </p:to>
                                    </p:set>
                                  </p:childTnLst>
                                </p:cTn>
                              </p:par>
                              <p:par>
                                <p:cTn id="123" presetID="10" presetClass="exit" presetSubtype="0" fill="hold" grpId="0" nodeType="withEffect">
                                  <p:stCondLst>
                                    <p:cond delay="500"/>
                                  </p:stCondLst>
                                  <p:childTnLst>
                                    <p:animEffect transition="out" filter="fade">
                                      <p:cBhvr>
                                        <p:cTn id="124" dur="1000"/>
                                        <p:tgtEl>
                                          <p:spTgt spid="13"/>
                                        </p:tgtEl>
                                      </p:cBhvr>
                                    </p:animEffect>
                                    <p:set>
                                      <p:cBhvr>
                                        <p:cTn id="125" dur="1" fill="hold">
                                          <p:stCondLst>
                                            <p:cond delay="999"/>
                                          </p:stCondLst>
                                        </p:cTn>
                                        <p:tgtEl>
                                          <p:spTgt spid="13"/>
                                        </p:tgtEl>
                                        <p:attrNameLst>
                                          <p:attrName>style.visibility</p:attrName>
                                        </p:attrNameLst>
                                      </p:cBhvr>
                                      <p:to>
                                        <p:strVal val="hidden"/>
                                      </p:to>
                                    </p:set>
                                  </p:childTnLst>
                                </p:cTn>
                              </p:par>
                              <p:par>
                                <p:cTn id="126" presetID="10" presetClass="entr" presetSubtype="0" fill="hold" grpId="0" nodeType="withEffect">
                                  <p:stCondLst>
                                    <p:cond delay="500"/>
                                  </p:stCondLst>
                                  <p:childTnLst>
                                    <p:set>
                                      <p:cBhvr>
                                        <p:cTn id="127" dur="1" fill="hold">
                                          <p:stCondLst>
                                            <p:cond delay="0"/>
                                          </p:stCondLst>
                                        </p:cTn>
                                        <p:tgtEl>
                                          <p:spTgt spid="11"/>
                                        </p:tgtEl>
                                        <p:attrNameLst>
                                          <p:attrName>style.visibility</p:attrName>
                                        </p:attrNameLst>
                                      </p:cBhvr>
                                      <p:to>
                                        <p:strVal val="visible"/>
                                      </p:to>
                                    </p:set>
                                    <p:animEffect transition="in" filter="fade">
                                      <p:cBhvr>
                                        <p:cTn id="128" dur="1000"/>
                                        <p:tgtEl>
                                          <p:spTgt spid="11"/>
                                        </p:tgtEl>
                                      </p:cBhvr>
                                    </p:animEffect>
                                  </p:childTnLst>
                                </p:cTn>
                              </p:par>
                              <p:par>
                                <p:cTn id="129" presetID="10" presetClass="exit" presetSubtype="0" fill="hold" grpId="5" nodeType="withEffect">
                                  <p:stCondLst>
                                    <p:cond delay="500"/>
                                  </p:stCondLst>
                                  <p:childTnLst>
                                    <p:animEffect transition="out" filter="fade">
                                      <p:cBhvr>
                                        <p:cTn id="130" dur="1000"/>
                                        <p:tgtEl>
                                          <p:spTgt spid="14">
                                            <p:txEl>
                                              <p:pRg st="0" end="0"/>
                                            </p:txEl>
                                          </p:spTgt>
                                        </p:tgtEl>
                                      </p:cBhvr>
                                    </p:animEffect>
                                    <p:set>
                                      <p:cBhvr>
                                        <p:cTn id="131" dur="1" fill="hold">
                                          <p:stCondLst>
                                            <p:cond delay="999"/>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0" grpId="1"/>
      <p:bldP spid="10" grpId="2"/>
      <p:bldP spid="14" grpId="2" build="allAtOnce"/>
      <p:bldP spid="14" grpId="3" build="allAtOnce"/>
      <p:bldP spid="14" grpId="4" build="allAtOnce"/>
      <p:bldP spid="14" grpId="5" build="allAtOnce"/>
      <p:bldP spid="11" grpId="0"/>
      <p:bldP spid="17" grpId="0" animBg="1"/>
      <p:bldP spid="17" grpId="1" animBg="1"/>
      <p:bldP spid="15" grpId="0" animBg="1"/>
      <p:bldP spid="15" grpId="1" animBg="1"/>
      <p:bldP spid="15" grpId="2" animBg="1"/>
      <p:bldP spid="18" grpId="0" uiExpand="1" build="allAtOnce" animBg="1"/>
      <p:bldP spid="18" grpId="1" uiExpand="1" build="allAtOnce" animBg="1"/>
      <p:bldP spid="19" grpId="0" uiExpand="1" build="allAtOnce" animBg="1"/>
      <p:bldP spid="19" grpId="1" uiExpand="1" build="allAtOnce" animBg="1"/>
      <p:bldP spid="8" grpId="1" uiExpand="1" build="allAtOnce" animBg="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0" name="Group 69"/>
          <p:cNvGrpSpPr/>
          <p:nvPr/>
        </p:nvGrpSpPr>
        <p:grpSpPr>
          <a:xfrm>
            <a:off x="-152400" y="0"/>
            <a:ext cx="9908770" cy="7161415"/>
            <a:chOff x="-152400" y="0"/>
            <a:chExt cx="9908770" cy="7161415"/>
          </a:xfrm>
        </p:grpSpPr>
        <p:grpSp>
          <p:nvGrpSpPr>
            <p:cNvPr id="66" name="Group 65"/>
            <p:cNvGrpSpPr/>
            <p:nvPr/>
          </p:nvGrpSpPr>
          <p:grpSpPr>
            <a:xfrm>
              <a:off x="-152400" y="0"/>
              <a:ext cx="9908770" cy="7161415"/>
              <a:chOff x="-152400" y="0"/>
              <a:chExt cx="9908770" cy="7161415"/>
            </a:xfrm>
          </p:grpSpPr>
          <p:grpSp>
            <p:nvGrpSpPr>
              <p:cNvPr id="62" name="Group 61"/>
              <p:cNvGrpSpPr/>
              <p:nvPr/>
            </p:nvGrpSpPr>
            <p:grpSpPr>
              <a:xfrm>
                <a:off x="-152400" y="0"/>
                <a:ext cx="9908770" cy="7161415"/>
                <a:chOff x="-152400" y="0"/>
                <a:chExt cx="9908770" cy="7161415"/>
              </a:xfrm>
            </p:grpSpPr>
            <p:grpSp>
              <p:nvGrpSpPr>
                <p:cNvPr id="24" name="Group 69"/>
                <p:cNvGrpSpPr/>
                <p:nvPr/>
              </p:nvGrpSpPr>
              <p:grpSpPr>
                <a:xfrm>
                  <a:off x="-152400" y="762000"/>
                  <a:ext cx="9908770" cy="6399415"/>
                  <a:chOff x="-152400" y="762000"/>
                  <a:chExt cx="9908770" cy="6399415"/>
                </a:xfrm>
              </p:grpSpPr>
              <p:grpSp>
                <p:nvGrpSpPr>
                  <p:cNvPr id="25" name="Group 20"/>
                  <p:cNvGrpSpPr/>
                  <p:nvPr/>
                </p:nvGrpSpPr>
                <p:grpSpPr>
                  <a:xfrm>
                    <a:off x="-152400" y="762000"/>
                    <a:ext cx="9908770" cy="6399415"/>
                    <a:chOff x="-152400" y="758952"/>
                    <a:chExt cx="9908770" cy="6399415"/>
                  </a:xfrm>
                </p:grpSpPr>
                <p:grpSp>
                  <p:nvGrpSpPr>
                    <p:cNvPr id="27" name="Group 44"/>
                    <p:cNvGrpSpPr/>
                    <p:nvPr/>
                  </p:nvGrpSpPr>
                  <p:grpSpPr>
                    <a:xfrm>
                      <a:off x="-152400" y="758952"/>
                      <a:ext cx="9908770" cy="6399415"/>
                      <a:chOff x="-152400" y="758952"/>
                      <a:chExt cx="9908770" cy="6399415"/>
                    </a:xfrm>
                  </p:grpSpPr>
                  <p:pic>
                    <p:nvPicPr>
                      <p:cNvPr id="30" name="Picture 2" descr="Image result for us states and territories may 1803 map"/>
                      <p:cNvPicPr preferRelativeResize="0">
                        <a:picLocks noChangeArrowheads="1"/>
                      </p:cNvPicPr>
                      <p:nvPr/>
                    </p:nvPicPr>
                    <p:blipFill>
                      <a:blip r:embed="rId3" cstate="print"/>
                      <a:srcRect/>
                      <a:stretch>
                        <a:fillRect/>
                      </a:stretch>
                    </p:blipFill>
                    <p:spPr bwMode="auto">
                      <a:xfrm>
                        <a:off x="-137160" y="758952"/>
                        <a:ext cx="9336024" cy="6327648"/>
                      </a:xfrm>
                      <a:prstGeom prst="rect">
                        <a:avLst/>
                      </a:prstGeom>
                      <a:noFill/>
                    </p:spPr>
                  </p:pic>
                  <p:sp>
                    <p:nvSpPr>
                      <p:cNvPr id="29" name="Rectangle 28"/>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5"/>
                      <p:cNvGrpSpPr/>
                      <p:nvPr/>
                    </p:nvGrpSpPr>
                    <p:grpSpPr>
                      <a:xfrm>
                        <a:off x="-152400" y="876716"/>
                        <a:ext cx="9908770" cy="6281651"/>
                        <a:chOff x="-152400" y="876716"/>
                        <a:chExt cx="9908770" cy="6281651"/>
                      </a:xfrm>
                    </p:grpSpPr>
                    <p:grpSp>
                      <p:nvGrpSpPr>
                        <p:cNvPr id="33" name="Group 34"/>
                        <p:cNvGrpSpPr/>
                        <p:nvPr/>
                      </p:nvGrpSpPr>
                      <p:grpSpPr>
                        <a:xfrm>
                          <a:off x="-152400" y="876716"/>
                          <a:ext cx="9908770" cy="6281651"/>
                          <a:chOff x="-152400" y="876716"/>
                          <a:chExt cx="9908770" cy="6281651"/>
                        </a:xfrm>
                      </p:grpSpPr>
                      <p:grpSp>
                        <p:nvGrpSpPr>
                          <p:cNvPr id="35" name="Group 33"/>
                          <p:cNvGrpSpPr/>
                          <p:nvPr/>
                        </p:nvGrpSpPr>
                        <p:grpSpPr>
                          <a:xfrm>
                            <a:off x="3391593" y="876716"/>
                            <a:ext cx="6364777" cy="6281651"/>
                            <a:chOff x="3391593" y="876716"/>
                            <a:chExt cx="6364777" cy="6281651"/>
                          </a:xfrm>
                        </p:grpSpPr>
                        <p:sp>
                          <p:nvSpPr>
                            <p:cNvPr id="39" name="Freeform 38"/>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Freeform 39"/>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53"/>
                          <p:cNvGrpSpPr/>
                          <p:nvPr/>
                        </p:nvGrpSpPr>
                        <p:grpSpPr>
                          <a:xfrm>
                            <a:off x="-152400" y="5330952"/>
                            <a:ext cx="3505200" cy="1752600"/>
                            <a:chOff x="-152400" y="5330952"/>
                            <a:chExt cx="3505200" cy="1752600"/>
                          </a:xfrm>
                        </p:grpSpPr>
                        <p:sp>
                          <p:nvSpPr>
                            <p:cNvPr id="37" name="Rectangle 36"/>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4"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1676400" y="4623816"/>
                          <a:ext cx="960120" cy="384048"/>
                        </a:xfrm>
                        <a:prstGeom prst="rect">
                          <a:avLst/>
                        </a:prstGeom>
                        <a:noFill/>
                      </p:spPr>
                    </p:pic>
                  </p:grpSp>
                  <p:sp>
                    <p:nvSpPr>
                      <p:cNvPr id="32" name="Freeform 31"/>
                      <p:cNvSpPr/>
                      <p:nvPr/>
                    </p:nvSpPr>
                    <p:spPr>
                      <a:xfrm>
                        <a:off x="198120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8" name="Rectangle 27"/>
                    <p:cNvSpPr/>
                    <p:nvPr/>
                  </p:nvSpPr>
                  <p:spPr>
                    <a:xfrm>
                      <a:off x="914400" y="1600200"/>
                      <a:ext cx="914400" cy="530352"/>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 descr="File:United States 1821-08-1822.png"/>
                  <p:cNvPicPr preferRelativeResize="0">
                    <a:picLocks noChangeArrowheads="1"/>
                  </p:cNvPicPr>
                  <p:nvPr/>
                </p:nvPicPr>
                <p:blipFill>
                  <a:blip r:embed="rId5" cstate="print"/>
                  <a:srcRect l="30024" t="15703" r="53658" b="74663"/>
                  <a:stretch>
                    <a:fillRect/>
                  </a:stretch>
                </p:blipFill>
                <p:spPr bwMode="auto">
                  <a:xfrm>
                    <a:off x="3886200" y="3611880"/>
                    <a:ext cx="822960" cy="457200"/>
                  </a:xfrm>
                  <a:prstGeom prst="rect">
                    <a:avLst/>
                  </a:prstGeom>
                  <a:noFill/>
                </p:spPr>
              </p:pic>
            </p:grpSp>
            <p:sp>
              <p:nvSpPr>
                <p:cNvPr id="61" name="Rectangle 60"/>
                <p:cNvSpPr/>
                <p:nvPr/>
              </p:nvSpPr>
              <p:spPr>
                <a:xfrm>
                  <a:off x="7543800" y="0"/>
                  <a:ext cx="16002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5" name="Rectangle 64"/>
              <p:cNvSpPr/>
              <p:nvPr/>
            </p:nvSpPr>
            <p:spPr>
              <a:xfrm>
                <a:off x="7543800" y="0"/>
                <a:ext cx="16002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p:cNvGrpSpPr/>
            <p:nvPr/>
          </p:nvGrpSpPr>
          <p:grpSpPr>
            <a:xfrm>
              <a:off x="0" y="0"/>
              <a:ext cx="9144000" cy="838200"/>
              <a:chOff x="0" y="0"/>
              <a:chExt cx="9144000" cy="838200"/>
            </a:xfrm>
          </p:grpSpPr>
          <p:sp>
            <p:nvSpPr>
              <p:cNvPr id="68" name="TextBox 67"/>
              <p:cNvSpPr txBox="1"/>
              <p:nvPr/>
            </p:nvSpPr>
            <p:spPr>
              <a:xfrm>
                <a:off x="0" y="0"/>
                <a:ext cx="7543800"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Westward Journeys!</a:t>
                </a:r>
                <a:endParaRPr lang="en-US" sz="4800" b="1" i="1" dirty="0">
                  <a:ln>
                    <a:solidFill>
                      <a:schemeClr val="tx1"/>
                    </a:solidFill>
                  </a:ln>
                  <a:latin typeface="Tempus Sans ITC" pitchFamily="82" charset="0"/>
                </a:endParaRPr>
              </a:p>
            </p:txBody>
          </p:sp>
          <p:sp>
            <p:nvSpPr>
              <p:cNvPr id="69" name="Rectangle 68"/>
              <p:cNvSpPr/>
              <p:nvPr/>
            </p:nvSpPr>
            <p:spPr>
              <a:xfrm>
                <a:off x="7543800" y="0"/>
                <a:ext cx="16002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1" name="Group 50"/>
          <p:cNvGrpSpPr/>
          <p:nvPr/>
        </p:nvGrpSpPr>
        <p:grpSpPr>
          <a:xfrm>
            <a:off x="0" y="0"/>
            <a:ext cx="9144000" cy="6858000"/>
            <a:chOff x="0" y="0"/>
            <a:chExt cx="9144000" cy="6858000"/>
          </a:xfrm>
        </p:grpSpPr>
        <p:pic>
          <p:nvPicPr>
            <p:cNvPr id="47" name="Picture 13" descr="Image result for forest primeval"/>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7" cstate="print"/>
            <a:srcRect l="44813" t="6367" r="17842" b="15606"/>
            <a:stretch>
              <a:fillRect/>
            </a:stretch>
          </p:blipFill>
          <p:spPr bwMode="auto">
            <a:xfrm>
              <a:off x="2286000" y="914400"/>
              <a:ext cx="2362200" cy="4572000"/>
            </a:xfrm>
            <a:prstGeom prst="rect">
              <a:avLst/>
            </a:prstGeom>
            <a:noFill/>
            <a:ln w="9525">
              <a:noFill/>
              <a:miter lim="800000"/>
              <a:headEnd/>
              <a:tailEnd/>
            </a:ln>
            <a:effectLst>
              <a:softEdge rad="31750"/>
            </a:effectLst>
          </p:spPr>
        </p:pic>
      </p:grpSp>
      <p:sp>
        <p:nvSpPr>
          <p:cNvPr id="57" name="TextBox 56"/>
          <p:cNvSpPr txBox="1"/>
          <p:nvPr/>
        </p:nvSpPr>
        <p:spPr>
          <a:xfrm>
            <a:off x="0" y="0"/>
            <a:ext cx="7543800" cy="830997"/>
          </a:xfrm>
          <a:prstGeom prst="rect">
            <a:avLst/>
          </a:prstGeom>
          <a:noFill/>
        </p:spPr>
        <p:txBody>
          <a:bodyPr wrap="square" rtlCol="0">
            <a:spAutoFit/>
          </a:bodyPr>
          <a:lstStyle/>
          <a:p>
            <a:pPr algn="ctr"/>
            <a:r>
              <a:rPr lang="en-US" sz="4800" b="1" i="1" dirty="0" smtClean="0">
                <a:ln>
                  <a:solidFill>
                    <a:srgbClr val="FFFF00"/>
                  </a:solidFill>
                </a:ln>
                <a:solidFill>
                  <a:srgbClr val="FFFF00"/>
                </a:solidFill>
                <a:latin typeface="Tempus Sans ITC" pitchFamily="82" charset="0"/>
              </a:rPr>
              <a:t>Westward Journeys!</a:t>
            </a:r>
            <a:endParaRPr lang="en-US" sz="4800" b="1" i="1" dirty="0">
              <a:ln>
                <a:solidFill>
                  <a:srgbClr val="FFFF00"/>
                </a:solidFill>
              </a:ln>
              <a:solidFill>
                <a:srgbClr val="FFFF00"/>
              </a:solidFill>
              <a:latin typeface="Tempus Sans ITC" pitchFamily="82" charset="0"/>
            </a:endParaRPr>
          </a:p>
        </p:txBody>
      </p:sp>
      <p:sp>
        <p:nvSpPr>
          <p:cNvPr id="46" name="TextBox 45"/>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chemeClr val="accent3">
                    <a:lumMod val="40000"/>
                    <a:lumOff val="60000"/>
                  </a:schemeClr>
                </a:solidFill>
              </a:rPr>
              <a:t>Migration Encore</a:t>
            </a:r>
          </a:p>
          <a:p>
            <a:pPr algn="ctr" fontAlgn="auto">
              <a:spcBef>
                <a:spcPts val="0"/>
              </a:spcBef>
              <a:spcAft>
                <a:spcPts val="0"/>
              </a:spcAft>
              <a:defRPr/>
            </a:pPr>
            <a:endParaRPr lang="en-US" sz="2400" b="1" dirty="0" smtClean="0">
              <a:solidFill>
                <a:schemeClr val="accent3">
                  <a:lumMod val="40000"/>
                  <a:lumOff val="60000"/>
                </a:schemeClr>
              </a:solidFill>
            </a:endParaRPr>
          </a:p>
        </p:txBody>
      </p:sp>
      <p:sp>
        <p:nvSpPr>
          <p:cNvPr id="23" name="Rounded Rectangle 22"/>
          <p:cNvSpPr/>
          <p:nvPr/>
        </p:nvSpPr>
        <p:spPr>
          <a:xfrm>
            <a:off x="2362200" y="76200"/>
            <a:ext cx="2667000" cy="762000"/>
          </a:xfrm>
          <a:prstGeom prst="roundRect">
            <a:avLst/>
          </a:prstGeom>
          <a:ln w="76200">
            <a:solidFill>
              <a:srgbClr val="FFFF00"/>
            </a:solidFill>
            <a:prstDash val="solid"/>
            <a:tailEnd type="arrow"/>
          </a:ln>
          <a:effectLst>
            <a:outerShdw dist="50800" dir="7200000" algn="ctr" rotWithShape="0">
              <a:schemeClr val="accent3">
                <a:lumMod val="40000"/>
                <a:lumOff val="6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 name="Group 54"/>
          <p:cNvGrpSpPr/>
          <p:nvPr/>
        </p:nvGrpSpPr>
        <p:grpSpPr>
          <a:xfrm>
            <a:off x="4953000" y="0"/>
            <a:ext cx="2438400" cy="830997"/>
            <a:chOff x="4953000" y="0"/>
            <a:chExt cx="2438400" cy="830997"/>
          </a:xfrm>
        </p:grpSpPr>
        <p:cxnSp>
          <p:nvCxnSpPr>
            <p:cNvPr id="42" name="Straight Connector 41"/>
            <p:cNvCxnSpPr/>
            <p:nvPr/>
          </p:nvCxnSpPr>
          <p:spPr>
            <a:xfrm flipV="1">
              <a:off x="4953000" y="762000"/>
              <a:ext cx="1905000" cy="19224"/>
            </a:xfrm>
            <a:prstGeom prst="line">
              <a:avLst/>
            </a:prstGeom>
            <a:ln w="76200">
              <a:solidFill>
                <a:srgbClr val="FFFF00"/>
              </a:solidFill>
            </a:ln>
            <a:effectLst>
              <a:outerShdw dist="50800" dir="7200000" algn="ctr" rotWithShape="0">
                <a:schemeClr val="accent3">
                  <a:lumMod val="40000"/>
                  <a:lumOff val="60000"/>
                </a:schemeClr>
              </a:outerShdw>
            </a:effectLst>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858000" y="0"/>
              <a:ext cx="533400" cy="830997"/>
            </a:xfrm>
            <a:prstGeom prst="rect">
              <a:avLst/>
            </a:prstGeom>
            <a:noFill/>
          </p:spPr>
          <p:txBody>
            <a:bodyPr wrap="square" rtlCol="0">
              <a:spAutoFit/>
            </a:bodyPr>
            <a:lstStyle/>
            <a:p>
              <a:r>
                <a:rPr lang="en-US" sz="4800" b="1" dirty="0" smtClean="0">
                  <a:solidFill>
                    <a:srgbClr val="FFFF00"/>
                  </a:solidFill>
                  <a:effectLst>
                    <a:outerShdw dist="50800" dir="5400000" algn="ctr" rotWithShape="0">
                      <a:schemeClr val="accent3">
                        <a:lumMod val="40000"/>
                        <a:lumOff val="60000"/>
                      </a:schemeClr>
                    </a:outerShdw>
                  </a:effectLst>
                </a:rPr>
                <a:t>?</a:t>
              </a:r>
            </a:p>
          </p:txBody>
        </p:sp>
      </p:grpSp>
      <p:sp>
        <p:nvSpPr>
          <p:cNvPr id="17" name="TextBox 16"/>
          <p:cNvSpPr txBox="1"/>
          <p:nvPr/>
        </p:nvSpPr>
        <p:spPr>
          <a:xfrm>
            <a:off x="7470648" y="7203"/>
            <a:ext cx="1713931" cy="830997"/>
          </a:xfrm>
          <a:prstGeom prst="rect">
            <a:avLst/>
          </a:prstGeom>
          <a:noFill/>
        </p:spPr>
        <p:txBody>
          <a:bodyPr wrap="none" rtlCol="0">
            <a:spAutoFit/>
          </a:bodyPr>
          <a:lstStyle/>
          <a:p>
            <a:r>
              <a:rPr lang="en-US" sz="4800" dirty="0" smtClean="0">
                <a:ln>
                  <a:solidFill>
                    <a:schemeClr val="tx1"/>
                  </a:solidFill>
                </a:ln>
                <a:solidFill>
                  <a:srgbClr val="000000"/>
                </a:solidFill>
                <a:effectLst>
                  <a:outerShdw dist="50800" dir="7200000" algn="ctr" rotWithShape="0">
                    <a:schemeClr val="tx1"/>
                  </a:outerShdw>
                </a:effectLst>
              </a:rPr>
              <a:t>1803  </a:t>
            </a:r>
            <a:endParaRPr lang="en-US" sz="4800" dirty="0">
              <a:ln>
                <a:solidFill>
                  <a:schemeClr val="tx1"/>
                </a:solidFill>
              </a:ln>
              <a:solidFill>
                <a:srgbClr val="00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1000"/>
                                        <p:tgtEl>
                                          <p:spTgt spid="55"/>
                                        </p:tgtEl>
                                      </p:cBhvr>
                                    </p:animEffect>
                                    <p:set>
                                      <p:cBhvr>
                                        <p:cTn id="12" dur="1" fill="hold">
                                          <p:stCondLst>
                                            <p:cond delay="999"/>
                                          </p:stCondLst>
                                        </p:cTn>
                                        <p:tgtEl>
                                          <p:spTgt spid="55"/>
                                        </p:tgtEl>
                                        <p:attrNameLst>
                                          <p:attrName>style.visibility</p:attrName>
                                        </p:attrNameLst>
                                      </p:cBhvr>
                                      <p:to>
                                        <p:strVal val="hidden"/>
                                      </p:to>
                                    </p:se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23"/>
                                        </p:tgtEl>
                                      </p:cBhvr>
                                    </p:animEffect>
                                    <p:set>
                                      <p:cBhvr>
                                        <p:cTn id="21" dur="1" fill="hold">
                                          <p:stCondLst>
                                            <p:cond delay="999"/>
                                          </p:stCondLst>
                                        </p:cTn>
                                        <p:tgtEl>
                                          <p:spTgt spid="2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46"/>
                                        </p:tgtEl>
                                      </p:cBhvr>
                                    </p:animEffect>
                                    <p:set>
                                      <p:cBhvr>
                                        <p:cTn id="24" dur="1" fill="hold">
                                          <p:stCondLst>
                                            <p:cond delay="999"/>
                                          </p:stCondLst>
                                        </p:cTn>
                                        <p:tgtEl>
                                          <p:spTgt spid="46"/>
                                        </p:tgtEl>
                                        <p:attrNameLst>
                                          <p:attrName>style.visibility</p:attrName>
                                        </p:attrNameLst>
                                      </p:cBhvr>
                                      <p:to>
                                        <p:strVal val="hidden"/>
                                      </p:to>
                                    </p:set>
                                  </p:child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1000"/>
                                        <p:tgtEl>
                                          <p:spTgt spid="51"/>
                                        </p:tgtEl>
                                      </p:cBhvr>
                                    </p:animEffect>
                                    <p:set>
                                      <p:cBhvr>
                                        <p:cTn id="28" dur="1" fill="hold">
                                          <p:stCondLst>
                                            <p:cond delay="999"/>
                                          </p:stCondLst>
                                        </p:cTn>
                                        <p:tgtEl>
                                          <p:spTgt spid="51"/>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childTnLst>
                                </p:cTn>
                              </p:par>
                              <p:par>
                                <p:cTn id="32" presetID="10" presetClass="exit" presetSubtype="0" fill="hold" grpId="1" nodeType="withEffect">
                                  <p:stCondLst>
                                    <p:cond delay="0"/>
                                  </p:stCondLst>
                                  <p:childTnLst>
                                    <p:animEffect transition="out" filter="fade">
                                      <p:cBhvr>
                                        <p:cTn id="33" dur="2000"/>
                                        <p:tgtEl>
                                          <p:spTgt spid="57"/>
                                        </p:tgtEl>
                                      </p:cBhvr>
                                    </p:animEffect>
                                    <p:set>
                                      <p:cBhvr>
                                        <p:cTn id="34" dur="1" fill="hold">
                                          <p:stCondLst>
                                            <p:cond delay="1999"/>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 calcmode="lin" valueType="num">
                                      <p:cBhvr>
                                        <p:cTn id="41" dur="1000" fill="hold"/>
                                        <p:tgtEl>
                                          <p:spTgt spid="17"/>
                                        </p:tgtEl>
                                        <p:attrNameLst>
                                          <p:attrName>style.rotation</p:attrName>
                                        </p:attrNameLst>
                                      </p:cBhvr>
                                      <p:tavLst>
                                        <p:tav tm="0">
                                          <p:val>
                                            <p:fltVal val="360"/>
                                          </p:val>
                                        </p:tav>
                                        <p:tav tm="100000">
                                          <p:val>
                                            <p:fltVal val="0"/>
                                          </p:val>
                                        </p:tav>
                                      </p:tavLst>
                                    </p:anim>
                                    <p:animEffect transition="in" filter="fade">
                                      <p:cBhvr>
                                        <p:cTn id="42" dur="1000"/>
                                        <p:tgtEl>
                                          <p:spTgt spid="17"/>
                                        </p:tgtEl>
                                      </p:cBhvr>
                                    </p:animEffect>
                                  </p:childTnLst>
                                </p:cTn>
                              </p:par>
                              <p:par>
                                <p:cTn id="43" presetID="1" presetClass="emph" presetSubtype="2" fill="hold" nodeType="withEffect">
                                  <p:stCondLst>
                                    <p:cond delay="0"/>
                                  </p:stCondLst>
                                  <p:childTnLst>
                                    <p:animClr clrSpc="rgb">
                                      <p:cBhvr>
                                        <p:cTn id="44" dur="1000" fill="hold"/>
                                        <p:tgtEl>
                                          <p:spTgt spid="17"/>
                                        </p:tgtEl>
                                        <p:attrNameLst>
                                          <p:attrName>fillcolor</p:attrName>
                                        </p:attrNameLst>
                                      </p:cBhvr>
                                      <p:to>
                                        <a:schemeClr val="bg1"/>
                                      </p:to>
                                    </p:animClr>
                                    <p:set>
                                      <p:cBhvr>
                                        <p:cTn id="45" dur="1000" fill="hold"/>
                                        <p:tgtEl>
                                          <p:spTgt spid="17"/>
                                        </p:tgtEl>
                                        <p:attrNameLst>
                                          <p:attrName>fill.type</p:attrName>
                                        </p:attrNameLst>
                                      </p:cBhvr>
                                      <p:to>
                                        <p:strVal val="solid"/>
                                      </p:to>
                                    </p:set>
                                    <p:set>
                                      <p:cBhvr>
                                        <p:cTn id="46" dur="1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46" grpId="0"/>
      <p:bldP spid="23" grpId="0" animBg="1"/>
      <p:bldP spid="23" grpId="1"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990600"/>
            <a:ext cx="9139786" cy="5867400"/>
            <a:chOff x="0" y="990600"/>
            <a:chExt cx="9139786" cy="5867400"/>
          </a:xfrm>
        </p:grpSpPr>
        <p:grpSp>
          <p:nvGrpSpPr>
            <p:cNvPr id="3" name="Group 23"/>
            <p:cNvGrpSpPr/>
            <p:nvPr/>
          </p:nvGrpSpPr>
          <p:grpSpPr>
            <a:xfrm>
              <a:off x="0" y="990600"/>
              <a:ext cx="9139786" cy="5867400"/>
              <a:chOff x="0" y="990600"/>
              <a:chExt cx="9139786" cy="5867400"/>
            </a:xfrm>
          </p:grpSpPr>
          <p:grpSp>
            <p:nvGrpSpPr>
              <p:cNvPr id="5" name="Group 21"/>
              <p:cNvGrpSpPr/>
              <p:nvPr/>
            </p:nvGrpSpPr>
            <p:grpSpPr>
              <a:xfrm>
                <a:off x="0" y="990600"/>
                <a:ext cx="9139786" cy="5867400"/>
                <a:chOff x="0" y="990600"/>
                <a:chExt cx="9139786" cy="5867400"/>
              </a:xfrm>
            </p:grpSpPr>
            <p:pic>
              <p:nvPicPr>
                <p:cNvPr id="27" name="Picture 3"/>
                <p:cNvPicPr>
                  <a:picLocks noChangeAspect="1" noChangeArrowheads="1"/>
                </p:cNvPicPr>
                <p:nvPr/>
              </p:nvPicPr>
              <p:blipFill>
                <a:blip r:embed="rId3" cstate="print"/>
                <a:srcRect l="6157" t="15558" r="7688"/>
                <a:stretch>
                  <a:fillRect/>
                </a:stretch>
              </p:blipFill>
              <p:spPr bwMode="auto">
                <a:xfrm>
                  <a:off x="0" y="990600"/>
                  <a:ext cx="9139786" cy="5867400"/>
                </a:xfrm>
                <a:prstGeom prst="rect">
                  <a:avLst/>
                </a:prstGeom>
                <a:noFill/>
                <a:ln w="9525">
                  <a:noFill/>
                  <a:miter lim="800000"/>
                  <a:headEnd/>
                  <a:tailEnd/>
                </a:ln>
                <a:effectLst/>
              </p:spPr>
            </p:pic>
            <p:grpSp>
              <p:nvGrpSpPr>
                <p:cNvPr id="6" name="Group 19"/>
                <p:cNvGrpSpPr/>
                <p:nvPr/>
              </p:nvGrpSpPr>
              <p:grpSpPr>
                <a:xfrm>
                  <a:off x="1752600" y="1657004"/>
                  <a:ext cx="6907876" cy="4229792"/>
                  <a:chOff x="1752600" y="1657004"/>
                  <a:chExt cx="6907876" cy="4229792"/>
                </a:xfrm>
              </p:grpSpPr>
              <p:cxnSp>
                <p:nvCxnSpPr>
                  <p:cNvPr id="29" name="Straight Connector 28"/>
                  <p:cNvCxnSpPr/>
                  <p:nvPr/>
                </p:nvCxnSpPr>
                <p:spPr>
                  <a:xfrm flipV="1">
                    <a:off x="3607724" y="3581400"/>
                    <a:ext cx="4545676" cy="19396"/>
                  </a:xfrm>
                  <a:prstGeom prst="line">
                    <a:avLst/>
                  </a:prstGeom>
                  <a:ln w="1016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grpSp>
          <p:pic>
            <p:nvPicPr>
              <p:cNvPr id="26" name="Picture 3"/>
              <p:cNvPicPr>
                <a:picLocks noChangeAspect="1" noChangeArrowheads="1"/>
              </p:cNvPicPr>
              <p:nvPr/>
            </p:nvPicPr>
            <p:blipFill>
              <a:blip r:embed="rId3"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p:nvSpPr>
            <p:cNvPr id="24" name="Rectangle 23"/>
            <p:cNvSpPr/>
            <p:nvPr/>
          </p:nvSpPr>
          <p:spPr>
            <a:xfrm rot="19970243">
              <a:off x="3792883" y="4117771"/>
              <a:ext cx="2476241" cy="523220"/>
            </a:xfrm>
            <a:prstGeom prst="rect">
              <a:avLst/>
            </a:prstGeom>
            <a:noFill/>
          </p:spPr>
          <p:txBody>
            <a:bodyPr wrap="square">
              <a:spAutoFit/>
            </a:bodyPr>
            <a:lstStyle/>
            <a:p>
              <a:r>
                <a:rPr lang="en-US" sz="2800" b="1" dirty="0" smtClean="0">
                  <a:ln>
                    <a:solidFill>
                      <a:schemeClr val="tx1">
                        <a:lumMod val="65000"/>
                        <a:lumOff val="35000"/>
                      </a:schemeClr>
                    </a:solidFill>
                  </a:ln>
                  <a:solidFill>
                    <a:schemeClr val="bg1"/>
                  </a:solidFill>
                </a:rPr>
                <a:t>Atlantic Ocean</a:t>
              </a:r>
            </a:p>
          </p:txBody>
        </p:sp>
      </p:grpSp>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8" name="Freeform 7"/>
          <p:cNvSpPr/>
          <p:nvPr/>
        </p:nvSpPr>
        <p:spPr>
          <a:xfrm>
            <a:off x="7946968" y="2712720"/>
            <a:ext cx="914399" cy="1208116"/>
          </a:xfrm>
          <a:custGeom>
            <a:avLst/>
            <a:gdLst>
              <a:gd name="connsiteX0" fmla="*/ 532014 w 914399"/>
              <a:gd name="connsiteY0" fmla="*/ 13855 h 1208116"/>
              <a:gd name="connsiteX1" fmla="*/ 714894 w 914399"/>
              <a:gd name="connsiteY1" fmla="*/ 196735 h 1208116"/>
              <a:gd name="connsiteX2" fmla="*/ 914399 w 914399"/>
              <a:gd name="connsiteY2" fmla="*/ 279862 h 1208116"/>
              <a:gd name="connsiteX3" fmla="*/ 714894 w 914399"/>
              <a:gd name="connsiteY3" fmla="*/ 579120 h 1208116"/>
              <a:gd name="connsiteX4" fmla="*/ 798021 w 914399"/>
              <a:gd name="connsiteY4" fmla="*/ 695498 h 1208116"/>
              <a:gd name="connsiteX5" fmla="*/ 798021 w 914399"/>
              <a:gd name="connsiteY5" fmla="*/ 811876 h 1208116"/>
              <a:gd name="connsiteX6" fmla="*/ 847897 w 914399"/>
              <a:gd name="connsiteY6" fmla="*/ 978131 h 1208116"/>
              <a:gd name="connsiteX7" fmla="*/ 847897 w 914399"/>
              <a:gd name="connsiteY7" fmla="*/ 1044633 h 1208116"/>
              <a:gd name="connsiteX8" fmla="*/ 665017 w 914399"/>
              <a:gd name="connsiteY8" fmla="*/ 1111135 h 1208116"/>
              <a:gd name="connsiteX9" fmla="*/ 548639 w 914399"/>
              <a:gd name="connsiteY9" fmla="*/ 994756 h 1208116"/>
              <a:gd name="connsiteX10" fmla="*/ 532014 w 914399"/>
              <a:gd name="connsiteY10" fmla="*/ 1177636 h 1208116"/>
              <a:gd name="connsiteX11" fmla="*/ 399010 w 914399"/>
              <a:gd name="connsiteY11" fmla="*/ 1177636 h 1208116"/>
              <a:gd name="connsiteX12" fmla="*/ 149628 w 914399"/>
              <a:gd name="connsiteY12" fmla="*/ 1111135 h 1208116"/>
              <a:gd name="connsiteX13" fmla="*/ 266007 w 914399"/>
              <a:gd name="connsiteY13" fmla="*/ 895004 h 1208116"/>
              <a:gd name="connsiteX14" fmla="*/ 182879 w 914399"/>
              <a:gd name="connsiteY14" fmla="*/ 595745 h 1208116"/>
              <a:gd name="connsiteX15" fmla="*/ 133003 w 914399"/>
              <a:gd name="connsiteY15" fmla="*/ 462742 h 1208116"/>
              <a:gd name="connsiteX16" fmla="*/ 16625 w 914399"/>
              <a:gd name="connsiteY16" fmla="*/ 479367 h 1208116"/>
              <a:gd name="connsiteX17" fmla="*/ 33250 w 914399"/>
              <a:gd name="connsiteY17" fmla="*/ 296487 h 1208116"/>
              <a:gd name="connsiteX18" fmla="*/ 166254 w 914399"/>
              <a:gd name="connsiteY18" fmla="*/ 379615 h 1208116"/>
              <a:gd name="connsiteX19" fmla="*/ 166254 w 914399"/>
              <a:gd name="connsiteY19" fmla="*/ 180109 h 1208116"/>
              <a:gd name="connsiteX20" fmla="*/ 299257 w 914399"/>
              <a:gd name="connsiteY20" fmla="*/ 213360 h 1208116"/>
              <a:gd name="connsiteX21" fmla="*/ 448887 w 914399"/>
              <a:gd name="connsiteY21" fmla="*/ 113607 h 1208116"/>
              <a:gd name="connsiteX22" fmla="*/ 532014 w 914399"/>
              <a:gd name="connsiteY22" fmla="*/ 13855 h 12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399" h="1208116">
                <a:moveTo>
                  <a:pt x="532014" y="13855"/>
                </a:moveTo>
                <a:cubicBezTo>
                  <a:pt x="576349" y="27710"/>
                  <a:pt x="651163" y="152401"/>
                  <a:pt x="714894" y="196735"/>
                </a:cubicBezTo>
                <a:cubicBezTo>
                  <a:pt x="778625" y="241070"/>
                  <a:pt x="914399" y="216131"/>
                  <a:pt x="914399" y="279862"/>
                </a:cubicBezTo>
                <a:cubicBezTo>
                  <a:pt x="914399" y="343593"/>
                  <a:pt x="734290" y="509847"/>
                  <a:pt x="714894" y="579120"/>
                </a:cubicBezTo>
                <a:cubicBezTo>
                  <a:pt x="695498" y="648393"/>
                  <a:pt x="784167" y="656705"/>
                  <a:pt x="798021" y="695498"/>
                </a:cubicBezTo>
                <a:cubicBezTo>
                  <a:pt x="811876" y="734291"/>
                  <a:pt x="789708" y="764771"/>
                  <a:pt x="798021" y="811876"/>
                </a:cubicBezTo>
                <a:cubicBezTo>
                  <a:pt x="806334" y="858981"/>
                  <a:pt x="839584" y="939338"/>
                  <a:pt x="847897" y="978131"/>
                </a:cubicBezTo>
                <a:cubicBezTo>
                  <a:pt x="856210" y="1016924"/>
                  <a:pt x="878377" y="1022466"/>
                  <a:pt x="847897" y="1044633"/>
                </a:cubicBezTo>
                <a:cubicBezTo>
                  <a:pt x="817417" y="1066800"/>
                  <a:pt x="714893" y="1119448"/>
                  <a:pt x="665017" y="1111135"/>
                </a:cubicBezTo>
                <a:cubicBezTo>
                  <a:pt x="615141" y="1102822"/>
                  <a:pt x="570806" y="983673"/>
                  <a:pt x="548639" y="994756"/>
                </a:cubicBezTo>
                <a:cubicBezTo>
                  <a:pt x="526472" y="1005839"/>
                  <a:pt x="556952" y="1147156"/>
                  <a:pt x="532014" y="1177636"/>
                </a:cubicBezTo>
                <a:cubicBezTo>
                  <a:pt x="507076" y="1208116"/>
                  <a:pt x="462741" y="1188720"/>
                  <a:pt x="399010" y="1177636"/>
                </a:cubicBezTo>
                <a:cubicBezTo>
                  <a:pt x="335279" y="1166553"/>
                  <a:pt x="171795" y="1158240"/>
                  <a:pt x="149628" y="1111135"/>
                </a:cubicBezTo>
                <a:cubicBezTo>
                  <a:pt x="127461" y="1064030"/>
                  <a:pt x="260465" y="980902"/>
                  <a:pt x="266007" y="895004"/>
                </a:cubicBezTo>
                <a:cubicBezTo>
                  <a:pt x="271549" y="809106"/>
                  <a:pt x="205046" y="667789"/>
                  <a:pt x="182879" y="595745"/>
                </a:cubicBezTo>
                <a:cubicBezTo>
                  <a:pt x="160712" y="523701"/>
                  <a:pt x="160712" y="482138"/>
                  <a:pt x="133003" y="462742"/>
                </a:cubicBezTo>
                <a:cubicBezTo>
                  <a:pt x="105294" y="443346"/>
                  <a:pt x="33250" y="507076"/>
                  <a:pt x="16625" y="479367"/>
                </a:cubicBezTo>
                <a:cubicBezTo>
                  <a:pt x="0" y="451658"/>
                  <a:pt x="8312" y="313112"/>
                  <a:pt x="33250" y="296487"/>
                </a:cubicBezTo>
                <a:cubicBezTo>
                  <a:pt x="58188" y="279862"/>
                  <a:pt x="144087" y="399011"/>
                  <a:pt x="166254" y="379615"/>
                </a:cubicBezTo>
                <a:cubicBezTo>
                  <a:pt x="188421" y="360219"/>
                  <a:pt x="144087" y="207818"/>
                  <a:pt x="166254" y="180109"/>
                </a:cubicBezTo>
                <a:cubicBezTo>
                  <a:pt x="188421" y="152400"/>
                  <a:pt x="252152" y="224444"/>
                  <a:pt x="299257" y="213360"/>
                </a:cubicBezTo>
                <a:cubicBezTo>
                  <a:pt x="346363" y="202276"/>
                  <a:pt x="415636" y="141316"/>
                  <a:pt x="448887" y="113607"/>
                </a:cubicBezTo>
                <a:cubicBezTo>
                  <a:pt x="482138" y="85898"/>
                  <a:pt x="487680" y="0"/>
                  <a:pt x="532014" y="13855"/>
                </a:cubicBezTo>
                <a:close/>
              </a:path>
            </a:pathLst>
          </a:custGeom>
          <a:solidFill>
            <a:schemeClr val="tx1">
              <a:alpha val="50000"/>
            </a:schemeClr>
          </a:solidFill>
          <a:ln w="63500">
            <a:solidFill>
              <a:srgbClr val="FF0000"/>
            </a:solidFill>
            <a:prstDash val="solid"/>
            <a:tailEnd type="arrow"/>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7772400" y="2667000"/>
            <a:ext cx="1219200" cy="1371600"/>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5"/>
          <p:cNvGrpSpPr/>
          <p:nvPr/>
        </p:nvGrpSpPr>
        <p:grpSpPr>
          <a:xfrm>
            <a:off x="7772400" y="2667000"/>
            <a:ext cx="1219200" cy="1371600"/>
            <a:chOff x="7924800" y="2819400"/>
            <a:chExt cx="1219200" cy="1371600"/>
          </a:xfrm>
        </p:grpSpPr>
        <p:sp>
          <p:nvSpPr>
            <p:cNvPr id="14" name="Freeform 13"/>
            <p:cNvSpPr/>
            <p:nvPr/>
          </p:nvSpPr>
          <p:spPr>
            <a:xfrm>
              <a:off x="8099368" y="2865120"/>
              <a:ext cx="914399" cy="1208116"/>
            </a:xfrm>
            <a:custGeom>
              <a:avLst/>
              <a:gdLst>
                <a:gd name="connsiteX0" fmla="*/ 532014 w 914399"/>
                <a:gd name="connsiteY0" fmla="*/ 13855 h 1208116"/>
                <a:gd name="connsiteX1" fmla="*/ 714894 w 914399"/>
                <a:gd name="connsiteY1" fmla="*/ 196735 h 1208116"/>
                <a:gd name="connsiteX2" fmla="*/ 914399 w 914399"/>
                <a:gd name="connsiteY2" fmla="*/ 279862 h 1208116"/>
                <a:gd name="connsiteX3" fmla="*/ 714894 w 914399"/>
                <a:gd name="connsiteY3" fmla="*/ 579120 h 1208116"/>
                <a:gd name="connsiteX4" fmla="*/ 798021 w 914399"/>
                <a:gd name="connsiteY4" fmla="*/ 695498 h 1208116"/>
                <a:gd name="connsiteX5" fmla="*/ 798021 w 914399"/>
                <a:gd name="connsiteY5" fmla="*/ 811876 h 1208116"/>
                <a:gd name="connsiteX6" fmla="*/ 847897 w 914399"/>
                <a:gd name="connsiteY6" fmla="*/ 978131 h 1208116"/>
                <a:gd name="connsiteX7" fmla="*/ 847897 w 914399"/>
                <a:gd name="connsiteY7" fmla="*/ 1044633 h 1208116"/>
                <a:gd name="connsiteX8" fmla="*/ 665017 w 914399"/>
                <a:gd name="connsiteY8" fmla="*/ 1111135 h 1208116"/>
                <a:gd name="connsiteX9" fmla="*/ 548639 w 914399"/>
                <a:gd name="connsiteY9" fmla="*/ 994756 h 1208116"/>
                <a:gd name="connsiteX10" fmla="*/ 532014 w 914399"/>
                <a:gd name="connsiteY10" fmla="*/ 1177636 h 1208116"/>
                <a:gd name="connsiteX11" fmla="*/ 399010 w 914399"/>
                <a:gd name="connsiteY11" fmla="*/ 1177636 h 1208116"/>
                <a:gd name="connsiteX12" fmla="*/ 149628 w 914399"/>
                <a:gd name="connsiteY12" fmla="*/ 1111135 h 1208116"/>
                <a:gd name="connsiteX13" fmla="*/ 266007 w 914399"/>
                <a:gd name="connsiteY13" fmla="*/ 895004 h 1208116"/>
                <a:gd name="connsiteX14" fmla="*/ 182879 w 914399"/>
                <a:gd name="connsiteY14" fmla="*/ 595745 h 1208116"/>
                <a:gd name="connsiteX15" fmla="*/ 133003 w 914399"/>
                <a:gd name="connsiteY15" fmla="*/ 462742 h 1208116"/>
                <a:gd name="connsiteX16" fmla="*/ 16625 w 914399"/>
                <a:gd name="connsiteY16" fmla="*/ 479367 h 1208116"/>
                <a:gd name="connsiteX17" fmla="*/ 33250 w 914399"/>
                <a:gd name="connsiteY17" fmla="*/ 296487 h 1208116"/>
                <a:gd name="connsiteX18" fmla="*/ 166254 w 914399"/>
                <a:gd name="connsiteY18" fmla="*/ 379615 h 1208116"/>
                <a:gd name="connsiteX19" fmla="*/ 166254 w 914399"/>
                <a:gd name="connsiteY19" fmla="*/ 180109 h 1208116"/>
                <a:gd name="connsiteX20" fmla="*/ 299257 w 914399"/>
                <a:gd name="connsiteY20" fmla="*/ 213360 h 1208116"/>
                <a:gd name="connsiteX21" fmla="*/ 448887 w 914399"/>
                <a:gd name="connsiteY21" fmla="*/ 113607 h 1208116"/>
                <a:gd name="connsiteX22" fmla="*/ 532014 w 914399"/>
                <a:gd name="connsiteY22" fmla="*/ 13855 h 12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399" h="1208116">
                  <a:moveTo>
                    <a:pt x="532014" y="13855"/>
                  </a:moveTo>
                  <a:cubicBezTo>
                    <a:pt x="576349" y="27710"/>
                    <a:pt x="651163" y="152401"/>
                    <a:pt x="714894" y="196735"/>
                  </a:cubicBezTo>
                  <a:cubicBezTo>
                    <a:pt x="778625" y="241070"/>
                    <a:pt x="914399" y="216131"/>
                    <a:pt x="914399" y="279862"/>
                  </a:cubicBezTo>
                  <a:cubicBezTo>
                    <a:pt x="914399" y="343593"/>
                    <a:pt x="734290" y="509847"/>
                    <a:pt x="714894" y="579120"/>
                  </a:cubicBezTo>
                  <a:cubicBezTo>
                    <a:pt x="695498" y="648393"/>
                    <a:pt x="784167" y="656705"/>
                    <a:pt x="798021" y="695498"/>
                  </a:cubicBezTo>
                  <a:cubicBezTo>
                    <a:pt x="811876" y="734291"/>
                    <a:pt x="789708" y="764771"/>
                    <a:pt x="798021" y="811876"/>
                  </a:cubicBezTo>
                  <a:cubicBezTo>
                    <a:pt x="806334" y="858981"/>
                    <a:pt x="839584" y="939338"/>
                    <a:pt x="847897" y="978131"/>
                  </a:cubicBezTo>
                  <a:cubicBezTo>
                    <a:pt x="856210" y="1016924"/>
                    <a:pt x="878377" y="1022466"/>
                    <a:pt x="847897" y="1044633"/>
                  </a:cubicBezTo>
                  <a:cubicBezTo>
                    <a:pt x="817417" y="1066800"/>
                    <a:pt x="714893" y="1119448"/>
                    <a:pt x="665017" y="1111135"/>
                  </a:cubicBezTo>
                  <a:cubicBezTo>
                    <a:pt x="615141" y="1102822"/>
                    <a:pt x="570806" y="983673"/>
                    <a:pt x="548639" y="994756"/>
                  </a:cubicBezTo>
                  <a:cubicBezTo>
                    <a:pt x="526472" y="1005839"/>
                    <a:pt x="556952" y="1147156"/>
                    <a:pt x="532014" y="1177636"/>
                  </a:cubicBezTo>
                  <a:cubicBezTo>
                    <a:pt x="507076" y="1208116"/>
                    <a:pt x="462741" y="1188720"/>
                    <a:pt x="399010" y="1177636"/>
                  </a:cubicBezTo>
                  <a:cubicBezTo>
                    <a:pt x="335279" y="1166553"/>
                    <a:pt x="171795" y="1158240"/>
                    <a:pt x="149628" y="1111135"/>
                  </a:cubicBezTo>
                  <a:cubicBezTo>
                    <a:pt x="127461" y="1064030"/>
                    <a:pt x="260465" y="980902"/>
                    <a:pt x="266007" y="895004"/>
                  </a:cubicBezTo>
                  <a:cubicBezTo>
                    <a:pt x="271549" y="809106"/>
                    <a:pt x="205046" y="667789"/>
                    <a:pt x="182879" y="595745"/>
                  </a:cubicBezTo>
                  <a:cubicBezTo>
                    <a:pt x="160712" y="523701"/>
                    <a:pt x="160712" y="482138"/>
                    <a:pt x="133003" y="462742"/>
                  </a:cubicBezTo>
                  <a:cubicBezTo>
                    <a:pt x="105294" y="443346"/>
                    <a:pt x="33250" y="507076"/>
                    <a:pt x="16625" y="479367"/>
                  </a:cubicBezTo>
                  <a:cubicBezTo>
                    <a:pt x="0" y="451658"/>
                    <a:pt x="8312" y="313112"/>
                    <a:pt x="33250" y="296487"/>
                  </a:cubicBezTo>
                  <a:cubicBezTo>
                    <a:pt x="58188" y="279862"/>
                    <a:pt x="144087" y="399011"/>
                    <a:pt x="166254" y="379615"/>
                  </a:cubicBezTo>
                  <a:cubicBezTo>
                    <a:pt x="188421" y="360219"/>
                    <a:pt x="144087" y="207818"/>
                    <a:pt x="166254" y="180109"/>
                  </a:cubicBezTo>
                  <a:cubicBezTo>
                    <a:pt x="188421" y="152400"/>
                    <a:pt x="252152" y="224444"/>
                    <a:pt x="299257" y="213360"/>
                  </a:cubicBezTo>
                  <a:cubicBezTo>
                    <a:pt x="346363" y="202276"/>
                    <a:pt x="415636" y="141316"/>
                    <a:pt x="448887" y="113607"/>
                  </a:cubicBezTo>
                  <a:cubicBezTo>
                    <a:pt x="482138" y="85898"/>
                    <a:pt x="487680" y="0"/>
                    <a:pt x="532014" y="13855"/>
                  </a:cubicBezTo>
                  <a:close/>
                </a:path>
              </a:pathLst>
            </a:custGeom>
            <a:solidFill>
              <a:schemeClr val="tx1">
                <a:alpha val="50000"/>
              </a:schemeClr>
            </a:solidFill>
            <a:ln w="63500">
              <a:solidFill>
                <a:srgbClr val="FF0000"/>
              </a:solidFill>
              <a:prstDash val="solid"/>
              <a:tailEnd type="arrow"/>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7924800" y="2819400"/>
              <a:ext cx="1219200" cy="1371600"/>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11"/>
          <p:cNvGrpSpPr/>
          <p:nvPr/>
        </p:nvGrpSpPr>
        <p:grpSpPr>
          <a:xfrm>
            <a:off x="4572000" y="1981200"/>
            <a:ext cx="4487863" cy="4413345"/>
            <a:chOff x="4656137" y="2362200"/>
            <a:chExt cx="4487863" cy="4413345"/>
          </a:xfrm>
        </p:grpSpPr>
        <p:pic>
          <p:nvPicPr>
            <p:cNvPr id="1028" name="Picture 4"/>
            <p:cNvPicPr>
              <a:picLocks noChangeAspect="1" noChangeArrowheads="1"/>
            </p:cNvPicPr>
            <p:nvPr/>
          </p:nvPicPr>
          <p:blipFill>
            <a:blip r:embed="rId4" cstate="print"/>
            <a:srcRect/>
            <a:stretch>
              <a:fillRect/>
            </a:stretch>
          </p:blipFill>
          <p:spPr bwMode="auto">
            <a:xfrm>
              <a:off x="4656137" y="2362200"/>
              <a:ext cx="4487863" cy="4413345"/>
            </a:xfrm>
            <a:prstGeom prst="rect">
              <a:avLst/>
            </a:prstGeom>
            <a:noFill/>
            <a:ln w="50800">
              <a:solidFill>
                <a:schemeClr val="tx1"/>
              </a:solidFill>
              <a:miter lim="800000"/>
              <a:headEnd/>
              <a:tailEnd/>
            </a:ln>
            <a:effectLst/>
          </p:spPr>
        </p:pic>
        <p:pic>
          <p:nvPicPr>
            <p:cNvPr id="11" name="Picture 4"/>
            <p:cNvPicPr>
              <a:picLocks noChangeAspect="1" noChangeArrowheads="1"/>
            </p:cNvPicPr>
            <p:nvPr/>
          </p:nvPicPr>
          <p:blipFill>
            <a:blip r:embed="rId4" cstate="print"/>
            <a:srcRect l="-177" t="65610" r="76406" b="27484"/>
            <a:stretch>
              <a:fillRect/>
            </a:stretch>
          </p:blipFill>
          <p:spPr bwMode="auto">
            <a:xfrm>
              <a:off x="4709160" y="6379029"/>
              <a:ext cx="1143000" cy="326571"/>
            </a:xfrm>
            <a:prstGeom prst="rect">
              <a:avLst/>
            </a:prstGeom>
            <a:noFill/>
            <a:ln w="9525">
              <a:noFill/>
              <a:miter lim="800000"/>
              <a:headEnd/>
              <a:tailEnd/>
            </a:ln>
            <a:effectLst/>
          </p:spPr>
        </p:pic>
      </p:grpSp>
      <p:sp>
        <p:nvSpPr>
          <p:cNvPr id="18" name="Bent Arrow 17"/>
          <p:cNvSpPr/>
          <p:nvPr/>
        </p:nvSpPr>
        <p:spPr>
          <a:xfrm flipV="1">
            <a:off x="2362200" y="1219200"/>
            <a:ext cx="3124200" cy="3124200"/>
          </a:xfrm>
          <a:prstGeom prst="bentArrow">
            <a:avLst>
              <a:gd name="adj1" fmla="val 4756"/>
              <a:gd name="adj2" fmla="val 8441"/>
              <a:gd name="adj3" fmla="val 15953"/>
              <a:gd name="adj4" fmla="val 43750"/>
            </a:avLst>
          </a:prstGeom>
          <a:solidFill>
            <a:srgbClr val="002060"/>
          </a:solidFill>
          <a:ln w="381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9" name="Rectangle 18"/>
          <p:cNvSpPr/>
          <p:nvPr/>
        </p:nvSpPr>
        <p:spPr>
          <a:xfrm>
            <a:off x="0" y="766306"/>
            <a:ext cx="9144000" cy="605294"/>
          </a:xfrm>
          <a:prstGeom prst="rect">
            <a:avLst/>
          </a:prstGeom>
          <a:solidFill>
            <a:schemeClr val="tx2">
              <a:lumMod val="20000"/>
              <a:lumOff val="80000"/>
            </a:schemeClr>
          </a:solidFill>
        </p:spPr>
        <p:txBody>
          <a:bodyPr wrap="square">
            <a:spAutoFit/>
          </a:bodyPr>
          <a:lstStyle/>
          <a:p>
            <a:pPr>
              <a:lnSpc>
                <a:spcPts val="4000"/>
              </a:lnSpc>
            </a:pPr>
            <a:r>
              <a:rPr lang="en-US" sz="3200" b="1" dirty="0" smtClean="0">
                <a:solidFill>
                  <a:srgbClr val="002060"/>
                </a:solidFill>
              </a:rPr>
              <a:t>  Most </a:t>
            </a:r>
            <a:r>
              <a:rPr lang="en-US" sz="3200" b="1" dirty="0" err="1" smtClean="0">
                <a:solidFill>
                  <a:srgbClr val="002060"/>
                </a:solidFill>
              </a:rPr>
              <a:t>Acadiens</a:t>
            </a:r>
            <a:r>
              <a:rPr lang="en-US" sz="3200" b="1" dirty="0" smtClean="0">
                <a:solidFill>
                  <a:srgbClr val="002060"/>
                </a:solidFill>
              </a:rPr>
              <a:t> emigrate from northwestern France</a:t>
            </a:r>
          </a:p>
        </p:txBody>
      </p:sp>
      <p:sp>
        <p:nvSpPr>
          <p:cNvPr id="20" name="Freeform 19"/>
          <p:cNvSpPr/>
          <p:nvPr/>
        </p:nvSpPr>
        <p:spPr>
          <a:xfrm>
            <a:off x="4663440" y="2362200"/>
            <a:ext cx="2698866" cy="2590800"/>
          </a:xfrm>
          <a:custGeom>
            <a:avLst/>
            <a:gdLst>
              <a:gd name="connsiteX0" fmla="*/ 77585 w 2698866"/>
              <a:gd name="connsiteY0" fmla="*/ 1030778 h 2590800"/>
              <a:gd name="connsiteX1" fmla="*/ 60960 w 2698866"/>
              <a:gd name="connsiteY1" fmla="*/ 798022 h 2590800"/>
              <a:gd name="connsiteX2" fmla="*/ 443345 w 2698866"/>
              <a:gd name="connsiteY2" fmla="*/ 665018 h 2590800"/>
              <a:gd name="connsiteX3" fmla="*/ 1124989 w 2698866"/>
              <a:gd name="connsiteY3" fmla="*/ 814647 h 2590800"/>
              <a:gd name="connsiteX4" fmla="*/ 991985 w 2698866"/>
              <a:gd name="connsiteY4" fmla="*/ 232756 h 2590800"/>
              <a:gd name="connsiteX5" fmla="*/ 1191491 w 2698866"/>
              <a:gd name="connsiteY5" fmla="*/ 299258 h 2590800"/>
              <a:gd name="connsiteX6" fmla="*/ 1573876 w 2698866"/>
              <a:gd name="connsiteY6" fmla="*/ 299258 h 2590800"/>
              <a:gd name="connsiteX7" fmla="*/ 1906385 w 2698866"/>
              <a:gd name="connsiteY7" fmla="*/ 182880 h 2590800"/>
              <a:gd name="connsiteX8" fmla="*/ 2022764 w 2698866"/>
              <a:gd name="connsiteY8" fmla="*/ 16625 h 2590800"/>
              <a:gd name="connsiteX9" fmla="*/ 2355273 w 2698866"/>
              <a:gd name="connsiteY9" fmla="*/ 83127 h 2590800"/>
              <a:gd name="connsiteX10" fmla="*/ 2538153 w 2698866"/>
              <a:gd name="connsiteY10" fmla="*/ 116378 h 2590800"/>
              <a:gd name="connsiteX11" fmla="*/ 2621280 w 2698866"/>
              <a:gd name="connsiteY11" fmla="*/ 382385 h 2590800"/>
              <a:gd name="connsiteX12" fmla="*/ 2687782 w 2698866"/>
              <a:gd name="connsiteY12" fmla="*/ 781396 h 2590800"/>
              <a:gd name="connsiteX13" fmla="*/ 2554778 w 2698866"/>
              <a:gd name="connsiteY13" fmla="*/ 1064029 h 2590800"/>
              <a:gd name="connsiteX14" fmla="*/ 2521527 w 2698866"/>
              <a:gd name="connsiteY14" fmla="*/ 1479665 h 2590800"/>
              <a:gd name="connsiteX15" fmla="*/ 2538153 w 2698866"/>
              <a:gd name="connsiteY15" fmla="*/ 1662545 h 2590800"/>
              <a:gd name="connsiteX16" fmla="*/ 2322022 w 2698866"/>
              <a:gd name="connsiteY16" fmla="*/ 1745673 h 2590800"/>
              <a:gd name="connsiteX17" fmla="*/ 2421775 w 2698866"/>
              <a:gd name="connsiteY17" fmla="*/ 2128058 h 2590800"/>
              <a:gd name="connsiteX18" fmla="*/ 2288771 w 2698866"/>
              <a:gd name="connsiteY18" fmla="*/ 2443942 h 2590800"/>
              <a:gd name="connsiteX19" fmla="*/ 2006138 w 2698866"/>
              <a:gd name="connsiteY19" fmla="*/ 2576945 h 2590800"/>
              <a:gd name="connsiteX20" fmla="*/ 1856509 w 2698866"/>
              <a:gd name="connsiteY20" fmla="*/ 2360815 h 2590800"/>
              <a:gd name="connsiteX21" fmla="*/ 1790007 w 2698866"/>
              <a:gd name="connsiteY21" fmla="*/ 2360815 h 2590800"/>
              <a:gd name="connsiteX22" fmla="*/ 1573876 w 2698866"/>
              <a:gd name="connsiteY22" fmla="*/ 2543695 h 2590800"/>
              <a:gd name="connsiteX23" fmla="*/ 1307869 w 2698866"/>
              <a:gd name="connsiteY23" fmla="*/ 2493818 h 2590800"/>
              <a:gd name="connsiteX24" fmla="*/ 1141615 w 2698866"/>
              <a:gd name="connsiteY24" fmla="*/ 2244436 h 2590800"/>
              <a:gd name="connsiteX25" fmla="*/ 1174865 w 2698866"/>
              <a:gd name="connsiteY25" fmla="*/ 2028305 h 2590800"/>
              <a:gd name="connsiteX26" fmla="*/ 875607 w 2698866"/>
              <a:gd name="connsiteY26" fmla="*/ 1862051 h 2590800"/>
              <a:gd name="connsiteX27" fmla="*/ 825731 w 2698866"/>
              <a:gd name="connsiteY27" fmla="*/ 1596044 h 2590800"/>
              <a:gd name="connsiteX28" fmla="*/ 543098 w 2698866"/>
              <a:gd name="connsiteY28" fmla="*/ 1313411 h 2590800"/>
              <a:gd name="connsiteX29" fmla="*/ 260465 w 2698866"/>
              <a:gd name="connsiteY29" fmla="*/ 1130531 h 2590800"/>
              <a:gd name="connsiteX30" fmla="*/ 77585 w 2698866"/>
              <a:gd name="connsiteY30" fmla="*/ 1030778 h 2590800"/>
              <a:gd name="connsiteX0" fmla="*/ 77585 w 2698866"/>
              <a:gd name="connsiteY0" fmla="*/ 1030778 h 2590800"/>
              <a:gd name="connsiteX1" fmla="*/ 60960 w 2698866"/>
              <a:gd name="connsiteY1" fmla="*/ 798022 h 2590800"/>
              <a:gd name="connsiteX2" fmla="*/ 443345 w 2698866"/>
              <a:gd name="connsiteY2" fmla="*/ 665018 h 2590800"/>
              <a:gd name="connsiteX3" fmla="*/ 1124989 w 2698866"/>
              <a:gd name="connsiteY3" fmla="*/ 814647 h 2590800"/>
              <a:gd name="connsiteX4" fmla="*/ 991985 w 2698866"/>
              <a:gd name="connsiteY4" fmla="*/ 232756 h 2590800"/>
              <a:gd name="connsiteX5" fmla="*/ 1191491 w 2698866"/>
              <a:gd name="connsiteY5" fmla="*/ 299258 h 2590800"/>
              <a:gd name="connsiteX6" fmla="*/ 1573876 w 2698866"/>
              <a:gd name="connsiteY6" fmla="*/ 299258 h 2590800"/>
              <a:gd name="connsiteX7" fmla="*/ 1906385 w 2698866"/>
              <a:gd name="connsiteY7" fmla="*/ 182880 h 2590800"/>
              <a:gd name="connsiteX8" fmla="*/ 2022764 w 2698866"/>
              <a:gd name="connsiteY8" fmla="*/ 16625 h 2590800"/>
              <a:gd name="connsiteX9" fmla="*/ 2355273 w 2698866"/>
              <a:gd name="connsiteY9" fmla="*/ 83127 h 2590800"/>
              <a:gd name="connsiteX10" fmla="*/ 2538153 w 2698866"/>
              <a:gd name="connsiteY10" fmla="*/ 116378 h 2590800"/>
              <a:gd name="connsiteX11" fmla="*/ 2621280 w 2698866"/>
              <a:gd name="connsiteY11" fmla="*/ 382385 h 2590800"/>
              <a:gd name="connsiteX12" fmla="*/ 2687782 w 2698866"/>
              <a:gd name="connsiteY12" fmla="*/ 781396 h 2590800"/>
              <a:gd name="connsiteX13" fmla="*/ 2554778 w 2698866"/>
              <a:gd name="connsiteY13" fmla="*/ 1064029 h 2590800"/>
              <a:gd name="connsiteX14" fmla="*/ 2521527 w 2698866"/>
              <a:gd name="connsiteY14" fmla="*/ 1479665 h 2590800"/>
              <a:gd name="connsiteX15" fmla="*/ 2538153 w 2698866"/>
              <a:gd name="connsiteY15" fmla="*/ 1662545 h 2590800"/>
              <a:gd name="connsiteX16" fmla="*/ 2322022 w 2698866"/>
              <a:gd name="connsiteY16" fmla="*/ 1745673 h 2590800"/>
              <a:gd name="connsiteX17" fmla="*/ 2421775 w 2698866"/>
              <a:gd name="connsiteY17" fmla="*/ 2128058 h 2590800"/>
              <a:gd name="connsiteX18" fmla="*/ 2288771 w 2698866"/>
              <a:gd name="connsiteY18" fmla="*/ 2443942 h 2590800"/>
              <a:gd name="connsiteX19" fmla="*/ 2006138 w 2698866"/>
              <a:gd name="connsiteY19" fmla="*/ 2576945 h 2590800"/>
              <a:gd name="connsiteX20" fmla="*/ 1856509 w 2698866"/>
              <a:gd name="connsiteY20" fmla="*/ 2360815 h 2590800"/>
              <a:gd name="connsiteX21" fmla="*/ 1790007 w 2698866"/>
              <a:gd name="connsiteY21" fmla="*/ 2360815 h 2590800"/>
              <a:gd name="connsiteX22" fmla="*/ 1573876 w 2698866"/>
              <a:gd name="connsiteY22" fmla="*/ 2543695 h 2590800"/>
              <a:gd name="connsiteX23" fmla="*/ 1307869 w 2698866"/>
              <a:gd name="connsiteY23" fmla="*/ 2493818 h 2590800"/>
              <a:gd name="connsiteX24" fmla="*/ 1141615 w 2698866"/>
              <a:gd name="connsiteY24" fmla="*/ 2244436 h 2590800"/>
              <a:gd name="connsiteX25" fmla="*/ 1174865 w 2698866"/>
              <a:gd name="connsiteY25" fmla="*/ 2028305 h 2590800"/>
              <a:gd name="connsiteX26" fmla="*/ 875607 w 2698866"/>
              <a:gd name="connsiteY26" fmla="*/ 1862051 h 2590800"/>
              <a:gd name="connsiteX27" fmla="*/ 825731 w 2698866"/>
              <a:gd name="connsiteY27" fmla="*/ 1596044 h 2590800"/>
              <a:gd name="connsiteX28" fmla="*/ 543098 w 2698866"/>
              <a:gd name="connsiteY28" fmla="*/ 1313411 h 2590800"/>
              <a:gd name="connsiteX29" fmla="*/ 260465 w 2698866"/>
              <a:gd name="connsiteY29" fmla="*/ 1130531 h 2590800"/>
              <a:gd name="connsiteX30" fmla="*/ 77585 w 2698866"/>
              <a:gd name="connsiteY30" fmla="*/ 1030778 h 2590800"/>
              <a:gd name="connsiteX0" fmla="*/ 77585 w 2698866"/>
              <a:gd name="connsiteY0" fmla="*/ 1030778 h 2590800"/>
              <a:gd name="connsiteX1" fmla="*/ 60960 w 2698866"/>
              <a:gd name="connsiteY1" fmla="*/ 798022 h 2590800"/>
              <a:gd name="connsiteX2" fmla="*/ 443345 w 2698866"/>
              <a:gd name="connsiteY2" fmla="*/ 665018 h 2590800"/>
              <a:gd name="connsiteX3" fmla="*/ 1124989 w 2698866"/>
              <a:gd name="connsiteY3" fmla="*/ 814647 h 2590800"/>
              <a:gd name="connsiteX4" fmla="*/ 991985 w 2698866"/>
              <a:gd name="connsiteY4" fmla="*/ 232756 h 2590800"/>
              <a:gd name="connsiteX5" fmla="*/ 1191491 w 2698866"/>
              <a:gd name="connsiteY5" fmla="*/ 299258 h 2590800"/>
              <a:gd name="connsiteX6" fmla="*/ 1573876 w 2698866"/>
              <a:gd name="connsiteY6" fmla="*/ 299258 h 2590800"/>
              <a:gd name="connsiteX7" fmla="*/ 1906385 w 2698866"/>
              <a:gd name="connsiteY7" fmla="*/ 182880 h 2590800"/>
              <a:gd name="connsiteX8" fmla="*/ 2022764 w 2698866"/>
              <a:gd name="connsiteY8" fmla="*/ 16625 h 2590800"/>
              <a:gd name="connsiteX9" fmla="*/ 2355273 w 2698866"/>
              <a:gd name="connsiteY9" fmla="*/ 83127 h 2590800"/>
              <a:gd name="connsiteX10" fmla="*/ 2538153 w 2698866"/>
              <a:gd name="connsiteY10" fmla="*/ 116378 h 2590800"/>
              <a:gd name="connsiteX11" fmla="*/ 2621280 w 2698866"/>
              <a:gd name="connsiteY11" fmla="*/ 382385 h 2590800"/>
              <a:gd name="connsiteX12" fmla="*/ 2687782 w 2698866"/>
              <a:gd name="connsiteY12" fmla="*/ 781396 h 2590800"/>
              <a:gd name="connsiteX13" fmla="*/ 2554778 w 2698866"/>
              <a:gd name="connsiteY13" fmla="*/ 1064029 h 2590800"/>
              <a:gd name="connsiteX14" fmla="*/ 2521527 w 2698866"/>
              <a:gd name="connsiteY14" fmla="*/ 1479665 h 2590800"/>
              <a:gd name="connsiteX15" fmla="*/ 2538153 w 2698866"/>
              <a:gd name="connsiteY15" fmla="*/ 1662545 h 2590800"/>
              <a:gd name="connsiteX16" fmla="*/ 2322022 w 2698866"/>
              <a:gd name="connsiteY16" fmla="*/ 1745673 h 2590800"/>
              <a:gd name="connsiteX17" fmla="*/ 2421775 w 2698866"/>
              <a:gd name="connsiteY17" fmla="*/ 2128058 h 2590800"/>
              <a:gd name="connsiteX18" fmla="*/ 2288771 w 2698866"/>
              <a:gd name="connsiteY18" fmla="*/ 2443942 h 2590800"/>
              <a:gd name="connsiteX19" fmla="*/ 2006138 w 2698866"/>
              <a:gd name="connsiteY19" fmla="*/ 2576945 h 2590800"/>
              <a:gd name="connsiteX20" fmla="*/ 1856509 w 2698866"/>
              <a:gd name="connsiteY20" fmla="*/ 2360815 h 2590800"/>
              <a:gd name="connsiteX21" fmla="*/ 1790007 w 2698866"/>
              <a:gd name="connsiteY21" fmla="*/ 2360815 h 2590800"/>
              <a:gd name="connsiteX22" fmla="*/ 1573876 w 2698866"/>
              <a:gd name="connsiteY22" fmla="*/ 2543695 h 2590800"/>
              <a:gd name="connsiteX23" fmla="*/ 1307869 w 2698866"/>
              <a:gd name="connsiteY23" fmla="*/ 2493818 h 2590800"/>
              <a:gd name="connsiteX24" fmla="*/ 1141615 w 2698866"/>
              <a:gd name="connsiteY24" fmla="*/ 2244436 h 2590800"/>
              <a:gd name="connsiteX25" fmla="*/ 1174865 w 2698866"/>
              <a:gd name="connsiteY25" fmla="*/ 2028305 h 2590800"/>
              <a:gd name="connsiteX26" fmla="*/ 875607 w 2698866"/>
              <a:gd name="connsiteY26" fmla="*/ 1862051 h 2590800"/>
              <a:gd name="connsiteX27" fmla="*/ 825731 w 2698866"/>
              <a:gd name="connsiteY27" fmla="*/ 1596044 h 2590800"/>
              <a:gd name="connsiteX28" fmla="*/ 543098 w 2698866"/>
              <a:gd name="connsiteY28" fmla="*/ 1313411 h 2590800"/>
              <a:gd name="connsiteX29" fmla="*/ 260465 w 2698866"/>
              <a:gd name="connsiteY29" fmla="*/ 1130531 h 2590800"/>
              <a:gd name="connsiteX30" fmla="*/ 77585 w 2698866"/>
              <a:gd name="connsiteY30" fmla="*/ 103077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98866" h="2590800">
                <a:moveTo>
                  <a:pt x="77585" y="1030778"/>
                </a:moveTo>
                <a:cubicBezTo>
                  <a:pt x="44334" y="975360"/>
                  <a:pt x="0" y="858982"/>
                  <a:pt x="60960" y="798022"/>
                </a:cubicBezTo>
                <a:cubicBezTo>
                  <a:pt x="121920" y="737062"/>
                  <a:pt x="266007" y="662247"/>
                  <a:pt x="443345" y="665018"/>
                </a:cubicBezTo>
                <a:cubicBezTo>
                  <a:pt x="620683" y="667789"/>
                  <a:pt x="1033549" y="886691"/>
                  <a:pt x="1124989" y="814647"/>
                </a:cubicBezTo>
                <a:cubicBezTo>
                  <a:pt x="1216429" y="742603"/>
                  <a:pt x="980901" y="318654"/>
                  <a:pt x="991985" y="232756"/>
                </a:cubicBezTo>
                <a:cubicBezTo>
                  <a:pt x="1003069" y="146858"/>
                  <a:pt x="1094509" y="288174"/>
                  <a:pt x="1191491" y="299258"/>
                </a:cubicBezTo>
                <a:cubicBezTo>
                  <a:pt x="1287088" y="480753"/>
                  <a:pt x="1460269" y="446116"/>
                  <a:pt x="1573876" y="299258"/>
                </a:cubicBezTo>
                <a:cubicBezTo>
                  <a:pt x="1693025" y="279862"/>
                  <a:pt x="1831570" y="229986"/>
                  <a:pt x="1906385" y="182880"/>
                </a:cubicBezTo>
                <a:cubicBezTo>
                  <a:pt x="1981200" y="135775"/>
                  <a:pt x="1947949" y="33250"/>
                  <a:pt x="2022764" y="16625"/>
                </a:cubicBezTo>
                <a:cubicBezTo>
                  <a:pt x="2097579" y="0"/>
                  <a:pt x="2269375" y="66502"/>
                  <a:pt x="2355273" y="83127"/>
                </a:cubicBezTo>
                <a:cubicBezTo>
                  <a:pt x="2441171" y="99752"/>
                  <a:pt x="2493819" y="66502"/>
                  <a:pt x="2538153" y="116378"/>
                </a:cubicBezTo>
                <a:cubicBezTo>
                  <a:pt x="2582487" y="166254"/>
                  <a:pt x="2596342" y="271549"/>
                  <a:pt x="2621280" y="382385"/>
                </a:cubicBezTo>
                <a:cubicBezTo>
                  <a:pt x="2646218" y="493221"/>
                  <a:pt x="2698866" y="667789"/>
                  <a:pt x="2687782" y="781396"/>
                </a:cubicBezTo>
                <a:cubicBezTo>
                  <a:pt x="2676698" y="895003"/>
                  <a:pt x="2582487" y="947651"/>
                  <a:pt x="2554778" y="1064029"/>
                </a:cubicBezTo>
                <a:cubicBezTo>
                  <a:pt x="2527069" y="1180407"/>
                  <a:pt x="2524298" y="1379912"/>
                  <a:pt x="2521527" y="1479665"/>
                </a:cubicBezTo>
                <a:cubicBezTo>
                  <a:pt x="2518756" y="1579418"/>
                  <a:pt x="2571404" y="1618210"/>
                  <a:pt x="2538153" y="1662545"/>
                </a:cubicBezTo>
                <a:cubicBezTo>
                  <a:pt x="2504902" y="1706880"/>
                  <a:pt x="2341418" y="1668088"/>
                  <a:pt x="2322022" y="1745673"/>
                </a:cubicBezTo>
                <a:cubicBezTo>
                  <a:pt x="2302626" y="1823258"/>
                  <a:pt x="2427317" y="2011680"/>
                  <a:pt x="2421775" y="2128058"/>
                </a:cubicBezTo>
                <a:cubicBezTo>
                  <a:pt x="2416233" y="2244436"/>
                  <a:pt x="2358044" y="2369128"/>
                  <a:pt x="2288771" y="2443942"/>
                </a:cubicBezTo>
                <a:cubicBezTo>
                  <a:pt x="2219498" y="2518756"/>
                  <a:pt x="2078182" y="2590800"/>
                  <a:pt x="2006138" y="2576945"/>
                </a:cubicBezTo>
                <a:cubicBezTo>
                  <a:pt x="1934094" y="2563091"/>
                  <a:pt x="1892531" y="2396837"/>
                  <a:pt x="1856509" y="2360815"/>
                </a:cubicBezTo>
                <a:cubicBezTo>
                  <a:pt x="1820487" y="2324793"/>
                  <a:pt x="1837112" y="2330335"/>
                  <a:pt x="1790007" y="2360815"/>
                </a:cubicBezTo>
                <a:cubicBezTo>
                  <a:pt x="1742902" y="2391295"/>
                  <a:pt x="1654232" y="2521528"/>
                  <a:pt x="1573876" y="2543695"/>
                </a:cubicBezTo>
                <a:cubicBezTo>
                  <a:pt x="1493520" y="2565862"/>
                  <a:pt x="1379913" y="2543695"/>
                  <a:pt x="1307869" y="2493818"/>
                </a:cubicBezTo>
                <a:cubicBezTo>
                  <a:pt x="1235826" y="2443942"/>
                  <a:pt x="1163782" y="2322021"/>
                  <a:pt x="1141615" y="2244436"/>
                </a:cubicBezTo>
                <a:cubicBezTo>
                  <a:pt x="1119448" y="2166851"/>
                  <a:pt x="1219200" y="2092036"/>
                  <a:pt x="1174865" y="2028305"/>
                </a:cubicBezTo>
                <a:cubicBezTo>
                  <a:pt x="1130530" y="1964574"/>
                  <a:pt x="933796" y="1934094"/>
                  <a:pt x="875607" y="1862051"/>
                </a:cubicBezTo>
                <a:cubicBezTo>
                  <a:pt x="817418" y="1790008"/>
                  <a:pt x="881149" y="1687484"/>
                  <a:pt x="825731" y="1596044"/>
                </a:cubicBezTo>
                <a:cubicBezTo>
                  <a:pt x="770313" y="1504604"/>
                  <a:pt x="637309" y="1390997"/>
                  <a:pt x="543098" y="1313411"/>
                </a:cubicBezTo>
                <a:cubicBezTo>
                  <a:pt x="448887" y="1235825"/>
                  <a:pt x="332509" y="1174865"/>
                  <a:pt x="260465" y="1130531"/>
                </a:cubicBezTo>
                <a:cubicBezTo>
                  <a:pt x="188421" y="1086197"/>
                  <a:pt x="110836" y="1086196"/>
                  <a:pt x="77585" y="1030778"/>
                </a:cubicBezTo>
                <a:close/>
              </a:path>
            </a:pathLst>
          </a:custGeom>
          <a:solidFill>
            <a:srgbClr val="0033CC">
              <a:alpha val="20000"/>
            </a:srgbClr>
          </a:solidFill>
          <a:ln w="762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rot="1577015">
            <a:off x="130214" y="4164513"/>
            <a:ext cx="4495800" cy="605294"/>
          </a:xfrm>
          <a:prstGeom prst="rect">
            <a:avLst/>
          </a:prstGeom>
          <a:noFill/>
        </p:spPr>
        <p:txBody>
          <a:bodyPr wrap="square">
            <a:spAutoFit/>
          </a:bodyPr>
          <a:lstStyle/>
          <a:p>
            <a:pPr algn="ctr">
              <a:lnSpc>
                <a:spcPts val="4000"/>
              </a:lnSpc>
            </a:pPr>
            <a:r>
              <a:rPr lang="en-US" sz="3200" b="1" dirty="0" smtClean="0">
                <a:ln>
                  <a:solidFill>
                    <a:srgbClr val="002060"/>
                  </a:solidFill>
                </a:ln>
                <a:solidFill>
                  <a:srgbClr val="002060"/>
                </a:solidFill>
                <a:latin typeface="Tempus Sans ITC" pitchFamily="82" charset="0"/>
              </a:rPr>
              <a:t>Why will they emigrate?</a:t>
            </a:r>
          </a:p>
        </p:txBody>
      </p:sp>
      <p:sp>
        <p:nvSpPr>
          <p:cNvPr id="17" name="Rectangle 16"/>
          <p:cNvSpPr/>
          <p:nvPr/>
        </p:nvSpPr>
        <p:spPr>
          <a:xfrm>
            <a:off x="0" y="1316736"/>
            <a:ext cx="9144000" cy="585417"/>
          </a:xfrm>
          <a:prstGeom prst="rect">
            <a:avLst/>
          </a:prstGeom>
          <a:solidFill>
            <a:schemeClr val="tx2">
              <a:lumMod val="20000"/>
              <a:lumOff val="80000"/>
            </a:schemeClr>
          </a:solidFill>
        </p:spPr>
        <p:txBody>
          <a:bodyPr wrap="square">
            <a:spAutoFit/>
          </a:bodyPr>
          <a:lstStyle/>
          <a:p>
            <a:pPr>
              <a:lnSpc>
                <a:spcPts val="4000"/>
              </a:lnSpc>
            </a:pPr>
            <a:r>
              <a:rPr lang="en-US" sz="3200" b="1" dirty="0" smtClean="0">
                <a:solidFill>
                  <a:srgbClr val="002060"/>
                </a:solidFill>
              </a:rPr>
              <a:t>~ 80% of </a:t>
            </a:r>
            <a:r>
              <a:rPr lang="en-US" sz="3200" b="1" dirty="0" err="1" smtClean="0">
                <a:solidFill>
                  <a:srgbClr val="002060"/>
                </a:solidFill>
              </a:rPr>
              <a:t>Acadien</a:t>
            </a:r>
            <a:r>
              <a:rPr lang="en-US" sz="3200" b="1" dirty="0" smtClean="0">
                <a:solidFill>
                  <a:srgbClr val="002060"/>
                </a:solidFill>
              </a:rPr>
              <a:t> settlers migrate from Poitou region</a:t>
            </a:r>
          </a:p>
        </p:txBody>
      </p:sp>
      <p:sp>
        <p:nvSpPr>
          <p:cNvPr id="36" name="TextBox 35"/>
          <p:cNvSpPr txBox="1"/>
          <p:nvPr/>
        </p:nvSpPr>
        <p:spPr>
          <a:xfrm>
            <a:off x="5742432" y="3974068"/>
            <a:ext cx="770211" cy="369332"/>
          </a:xfrm>
          <a:prstGeom prst="rect">
            <a:avLst/>
          </a:prstGeom>
          <a:noFill/>
        </p:spPr>
        <p:txBody>
          <a:bodyPr wrap="none" rtlCol="0">
            <a:spAutoFit/>
          </a:bodyPr>
          <a:lstStyle/>
          <a:p>
            <a:r>
              <a:rPr lang="en-US" spc="-30" dirty="0" smtClean="0">
                <a:solidFill>
                  <a:srgbClr val="FFFF00"/>
                </a:solidFill>
                <a:effectLst>
                  <a:outerShdw dist="50800" dir="7200000" algn="ctr" rotWithShape="0">
                    <a:schemeClr val="tx1"/>
                  </a:outerShdw>
                </a:effectLst>
              </a:rPr>
              <a:t>Poitou</a:t>
            </a:r>
          </a:p>
        </p:txBody>
      </p:sp>
      <p:grpSp>
        <p:nvGrpSpPr>
          <p:cNvPr id="10" name="Group 34"/>
          <p:cNvGrpSpPr/>
          <p:nvPr/>
        </p:nvGrpSpPr>
        <p:grpSpPr>
          <a:xfrm>
            <a:off x="5257800" y="3529945"/>
            <a:ext cx="1905001" cy="1118255"/>
            <a:chOff x="9144000" y="1676400"/>
            <a:chExt cx="1905001" cy="1118255"/>
          </a:xfrm>
        </p:grpSpPr>
        <p:sp>
          <p:nvSpPr>
            <p:cNvPr id="34" name="Oval 33"/>
            <p:cNvSpPr/>
            <p:nvPr/>
          </p:nvSpPr>
          <p:spPr>
            <a:xfrm>
              <a:off x="9144000" y="1676400"/>
              <a:ext cx="1905000" cy="10668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9144000" y="1676400"/>
              <a:ext cx="1905001" cy="1118255"/>
            </a:xfrm>
            <a:prstGeom prst="rect">
              <a:avLst/>
            </a:prstGeom>
            <a:noFill/>
          </p:spPr>
          <p:txBody>
            <a:bodyPr wrap="square">
              <a:spAutoFit/>
            </a:bodyPr>
            <a:lstStyle/>
            <a:p>
              <a:pPr algn="ctr">
                <a:lnSpc>
                  <a:spcPts val="4000"/>
                </a:lnSpc>
              </a:pPr>
              <a:r>
                <a:rPr lang="en-US" sz="3200" b="1" dirty="0" smtClean="0">
                  <a:ln>
                    <a:solidFill>
                      <a:srgbClr val="002060"/>
                    </a:solidFill>
                  </a:ln>
                  <a:solidFill>
                    <a:srgbClr val="002060"/>
                  </a:solidFill>
                  <a:latin typeface="Tempus Sans ITC" pitchFamily="82" charset="0"/>
                </a:rPr>
                <a:t> shared society</a:t>
              </a:r>
            </a:p>
          </p:txBody>
        </p:sp>
      </p:grpSp>
      <p:grpSp>
        <p:nvGrpSpPr>
          <p:cNvPr id="39" name="Group 38"/>
          <p:cNvGrpSpPr/>
          <p:nvPr/>
        </p:nvGrpSpPr>
        <p:grpSpPr>
          <a:xfrm>
            <a:off x="914400" y="3814306"/>
            <a:ext cx="4953000" cy="605294"/>
            <a:chOff x="914400" y="3733800"/>
            <a:chExt cx="4953000" cy="605294"/>
          </a:xfrm>
        </p:grpSpPr>
        <p:sp>
          <p:nvSpPr>
            <p:cNvPr id="37" name="Rectangle 36"/>
            <p:cNvSpPr/>
            <p:nvPr/>
          </p:nvSpPr>
          <p:spPr>
            <a:xfrm>
              <a:off x="914400" y="3733800"/>
              <a:ext cx="4953000" cy="605294"/>
            </a:xfrm>
            <a:prstGeom prst="rect">
              <a:avLst/>
            </a:prstGeom>
            <a:noFill/>
          </p:spPr>
          <p:txBody>
            <a:bodyPr wrap="square">
              <a:spAutoFit/>
            </a:bodyPr>
            <a:lstStyle/>
            <a:p>
              <a:pPr>
                <a:lnSpc>
                  <a:spcPts val="4000"/>
                </a:lnSpc>
              </a:pPr>
              <a:r>
                <a:rPr lang="en-US" sz="2800" b="1" dirty="0" smtClean="0">
                  <a:ln>
                    <a:solidFill>
                      <a:srgbClr val="FF0000"/>
                    </a:solidFill>
                  </a:ln>
                  <a:solidFill>
                    <a:srgbClr val="FF0000"/>
                  </a:solidFill>
                  <a:effectLst>
                    <a:outerShdw dist="50800" dir="7200000" algn="ctr" rotWithShape="0">
                      <a:schemeClr val="tx1"/>
                    </a:outerShdw>
                  </a:effectLst>
                  <a:latin typeface="Tempus Sans ITC" pitchFamily="82" charset="0"/>
                </a:rPr>
                <a:t>keep this area in mind          </a:t>
              </a:r>
              <a:r>
                <a:rPr lang="en-US" sz="2800" b="1" dirty="0" smtClean="0">
                  <a:ln>
                    <a:solidFill>
                      <a:srgbClr val="FF0000"/>
                    </a:solidFill>
                  </a:ln>
                  <a:solidFill>
                    <a:srgbClr val="FF0000"/>
                  </a:solidFill>
                  <a:effectLst>
                    <a:outerShdw dist="50800" dir="7200000" algn="ctr" rotWithShape="0">
                      <a:schemeClr val="tx1"/>
                    </a:outerShdw>
                  </a:effectLst>
                  <a:latin typeface="Tempus Sans ITC" pitchFamily="82" charset="0"/>
                  <a:sym typeface="Wingdings" pitchFamily="2" charset="2"/>
                </a:rPr>
                <a:t></a:t>
              </a:r>
              <a:r>
                <a:rPr lang="en-US" sz="28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a:t>
              </a:r>
            </a:p>
          </p:txBody>
        </p:sp>
        <p:cxnSp>
          <p:nvCxnSpPr>
            <p:cNvPr id="38" name="Straight Connector 37"/>
            <p:cNvCxnSpPr/>
            <p:nvPr/>
          </p:nvCxnSpPr>
          <p:spPr>
            <a:xfrm>
              <a:off x="4419600" y="4038600"/>
              <a:ext cx="83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35" presetClass="path" presetSubtype="0" fill="hold" nodeType="withEffect">
                                  <p:stCondLst>
                                    <p:cond delay="500"/>
                                  </p:stCondLst>
                                  <p:childTnLst>
                                    <p:animMotion origin="layout" path="M 3.33333E-6 -3.69942E-6 L -0.18334 0.12208 " pathEditMode="relative" rAng="0" ptsTypes="AA">
                                      <p:cBhvr>
                                        <p:cTn id="17" dur="1000" fill="hold"/>
                                        <p:tgtEl>
                                          <p:spTgt spid="7"/>
                                        </p:tgtEl>
                                        <p:attrNameLst>
                                          <p:attrName>ppt_x</p:attrName>
                                          <p:attrName>ppt_y</p:attrName>
                                        </p:attrNameLst>
                                      </p:cBhvr>
                                      <p:rCtr x="-92" y="61"/>
                                    </p:animMotion>
                                  </p:childTnLst>
                                </p:cTn>
                              </p:par>
                              <p:par>
                                <p:cTn id="18" presetID="6" presetClass="emph" presetSubtype="0" fill="hold" nodeType="withEffect">
                                  <p:stCondLst>
                                    <p:cond delay="500"/>
                                  </p:stCondLst>
                                  <p:childTnLst>
                                    <p:animScale>
                                      <p:cBhvr>
                                        <p:cTn id="19" dur="1000" fill="hold"/>
                                        <p:tgtEl>
                                          <p:spTgt spid="7"/>
                                        </p:tgtEl>
                                      </p:cBhvr>
                                      <p:by x="350000" y="350000"/>
                                    </p:animScale>
                                  </p:childTnLst>
                                </p:cTn>
                              </p:par>
                              <p:par>
                                <p:cTn id="20" presetID="10" presetClass="entr" presetSubtype="0"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10" presetClass="exit" presetSubtype="0" fill="hold" nodeType="withEffect">
                                  <p:stCondLst>
                                    <p:cond delay="100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0" presetClass="exit" presetSubtype="0" fill="hold" nodeType="withEffect">
                                  <p:stCondLst>
                                    <p:cond delay="1000"/>
                                  </p:stCondLst>
                                  <p:childTnLst>
                                    <p:animEffect transition="out" filter="fade">
                                      <p:cBhvr>
                                        <p:cTn id="27" dur="1000"/>
                                        <p:tgtEl>
                                          <p:spTgt spid="2"/>
                                        </p:tgtEl>
                                      </p:cBhvr>
                                    </p:animEffect>
                                    <p:set>
                                      <p:cBhvr>
                                        <p:cTn id="28" dur="1" fill="hold">
                                          <p:stCondLst>
                                            <p:cond delay="9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000"/>
                                        <p:tgtEl>
                                          <p:spTgt spid="19"/>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fltVal val="0"/>
                                          </p:val>
                                        </p:tav>
                                        <p:tav tm="100000">
                                          <p:val>
                                            <p:strVal val="#ppt_w"/>
                                          </p:val>
                                        </p:tav>
                                      </p:tavLst>
                                    </p:anim>
                                    <p:anim calcmode="lin" valueType="num">
                                      <p:cBhvr>
                                        <p:cTn id="37" dur="1000" fill="hold"/>
                                        <p:tgtEl>
                                          <p:spTgt spid="20"/>
                                        </p:tgtEl>
                                        <p:attrNameLst>
                                          <p:attrName>ppt_h</p:attrName>
                                        </p:attrNameLst>
                                      </p:cBhvr>
                                      <p:tavLst>
                                        <p:tav tm="0">
                                          <p:val>
                                            <p:fltVal val="0"/>
                                          </p:val>
                                        </p:tav>
                                        <p:tav tm="100000">
                                          <p:val>
                                            <p:strVal val="#ppt_h"/>
                                          </p:val>
                                        </p:tav>
                                      </p:tavLst>
                                    </p:anim>
                                    <p:animEffect transition="in" filter="fade">
                                      <p:cBhvr>
                                        <p:cTn id="38" dur="10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1000"/>
                                        <p:tgtEl>
                                          <p:spTgt spid="17"/>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1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childTnLst>
                          </p:cTn>
                        </p:par>
                        <p:par>
                          <p:cTn id="56" fill="hold">
                            <p:stCondLst>
                              <p:cond delay="1000"/>
                            </p:stCondLst>
                            <p:childTnLst>
                              <p:par>
                                <p:cTn id="57" presetID="53"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000" fill="hold"/>
                                        <p:tgtEl>
                                          <p:spTgt spid="10"/>
                                        </p:tgtEl>
                                        <p:attrNameLst>
                                          <p:attrName>ppt_w</p:attrName>
                                        </p:attrNameLst>
                                      </p:cBhvr>
                                      <p:tavLst>
                                        <p:tav tm="0">
                                          <p:val>
                                            <p:fltVal val="0"/>
                                          </p:val>
                                        </p:tav>
                                        <p:tav tm="100000">
                                          <p:val>
                                            <p:strVal val="#ppt_w"/>
                                          </p:val>
                                        </p:tav>
                                      </p:tavLst>
                                    </p:anim>
                                    <p:anim calcmode="lin" valueType="num">
                                      <p:cBhvr>
                                        <p:cTn id="60" dur="1000" fill="hold"/>
                                        <p:tgtEl>
                                          <p:spTgt spid="10"/>
                                        </p:tgtEl>
                                        <p:attrNameLst>
                                          <p:attrName>ppt_h</p:attrName>
                                        </p:attrNameLst>
                                      </p:cBhvr>
                                      <p:tavLst>
                                        <p:tav tm="0">
                                          <p:val>
                                            <p:fltVal val="0"/>
                                          </p:val>
                                        </p:tav>
                                        <p:tav tm="100000">
                                          <p:val>
                                            <p:strVal val="#ppt_h"/>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39" presetClass="exit" presetSubtype="0" decel="100000" fill="hold" nodeType="withEffect">
                                  <p:stCondLst>
                                    <p:cond delay="0"/>
                                  </p:stCondLst>
                                  <p:childTnLst>
                                    <p:anim calcmode="lin" valueType="num">
                                      <p:cBhvr>
                                        <p:cTn id="68" dur="1000"/>
                                        <p:tgtEl>
                                          <p:spTgt spid="20"/>
                                        </p:tgtEl>
                                        <p:attrNameLst>
                                          <p:attrName>ppt_h</p:attrName>
                                        </p:attrNameLst>
                                      </p:cBhvr>
                                      <p:tavLst>
                                        <p:tav tm="0">
                                          <p:val>
                                            <p:strVal val="ppt_h"/>
                                          </p:val>
                                        </p:tav>
                                        <p:tav tm="50000">
                                          <p:val>
                                            <p:strVal val="ppt_h/20"/>
                                          </p:val>
                                        </p:tav>
                                        <p:tav tm="100000">
                                          <p:val>
                                            <p:strVal val="ppt_h/20"/>
                                          </p:val>
                                        </p:tav>
                                      </p:tavLst>
                                    </p:anim>
                                    <p:anim calcmode="lin" valueType="num">
                                      <p:cBhvr>
                                        <p:cTn id="69" dur="1000"/>
                                        <p:tgtEl>
                                          <p:spTgt spid="20"/>
                                        </p:tgtEl>
                                        <p:attrNameLst>
                                          <p:attrName>ppt_w</p:attrName>
                                        </p:attrNameLst>
                                      </p:cBhvr>
                                      <p:tavLst>
                                        <p:tav tm="0">
                                          <p:val>
                                            <p:strVal val="ppt_w"/>
                                          </p:val>
                                        </p:tav>
                                        <p:tav tm="50000">
                                          <p:val>
                                            <p:strVal val="ppt_w+.3"/>
                                          </p:val>
                                        </p:tav>
                                        <p:tav tm="100000">
                                          <p:val>
                                            <p:strVal val="ppt_w+.3"/>
                                          </p:val>
                                        </p:tav>
                                      </p:tavLst>
                                    </p:anim>
                                    <p:anim calcmode="lin" valueType="num">
                                      <p:cBhvr>
                                        <p:cTn id="70" dur="1000"/>
                                        <p:tgtEl>
                                          <p:spTgt spid="20"/>
                                        </p:tgtEl>
                                        <p:attrNameLst>
                                          <p:attrName>ppt_x</p:attrName>
                                        </p:attrNameLst>
                                      </p:cBhvr>
                                      <p:tavLst>
                                        <p:tav tm="0">
                                          <p:val>
                                            <p:strVal val="ppt_x"/>
                                          </p:val>
                                        </p:tav>
                                        <p:tav tm="50000">
                                          <p:val>
                                            <p:strVal val="ppt_x"/>
                                          </p:val>
                                        </p:tav>
                                        <p:tav tm="100000">
                                          <p:val>
                                            <p:strVal val="ppt_x-.3"/>
                                          </p:val>
                                        </p:tav>
                                      </p:tavLst>
                                    </p:anim>
                                    <p:anim calcmode="lin" valueType="num">
                                      <p:cBhvr>
                                        <p:cTn id="71" dur="1000"/>
                                        <p:tgtEl>
                                          <p:spTgt spid="20"/>
                                        </p:tgtEl>
                                        <p:attrNameLst>
                                          <p:attrName>ppt_y</p:attrName>
                                        </p:attrNameLst>
                                      </p:cBhvr>
                                      <p:tavLst>
                                        <p:tav tm="0">
                                          <p:val>
                                            <p:strVal val="ppt_y"/>
                                          </p:val>
                                        </p:tav>
                                        <p:tav tm="100000">
                                          <p:val>
                                            <p:strVal val="ppt_y"/>
                                          </p:val>
                                        </p:tav>
                                      </p:tavLst>
                                    </p:anim>
                                    <p:set>
                                      <p:cBhvr>
                                        <p:cTn id="72" dur="1" fill="hold">
                                          <p:stCondLst>
                                            <p:cond delay="999"/>
                                          </p:stCondLst>
                                        </p:cTn>
                                        <p:tgtEl>
                                          <p:spTgt spid="20"/>
                                        </p:tgtEl>
                                        <p:attrNameLst>
                                          <p:attrName>style.visibility</p:attrName>
                                        </p:attrNameLst>
                                      </p:cBhvr>
                                      <p:to>
                                        <p:strVal val="hidden"/>
                                      </p:to>
                                    </p:se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100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00"/>
                                        <p:tgtEl>
                                          <p:spTgt spid="39"/>
                                        </p:tgtEl>
                                      </p:cBhvr>
                                    </p:animEffect>
                                    <p:set>
                                      <p:cBhvr>
                                        <p:cTn id="81" dur="1" fill="hold">
                                          <p:stCondLst>
                                            <p:cond delay="999"/>
                                          </p:stCondLst>
                                        </p:cTn>
                                        <p:tgtEl>
                                          <p:spTgt spid="3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7"/>
                                        </p:tgtEl>
                                      </p:cBhvr>
                                    </p:animEffect>
                                    <p:set>
                                      <p:cBhvr>
                                        <p:cTn id="87" dur="1" fill="hold">
                                          <p:stCondLst>
                                            <p:cond delay="999"/>
                                          </p:stCondLst>
                                        </p:cTn>
                                        <p:tgtEl>
                                          <p:spTgt spid="17"/>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19"/>
                                        </p:tgtEl>
                                      </p:cBhvr>
                                    </p:animEffect>
                                    <p:set>
                                      <p:cBhvr>
                                        <p:cTn id="90" dur="1" fill="hold">
                                          <p:stCondLst>
                                            <p:cond delay="999"/>
                                          </p:stCondLst>
                                        </p:cTn>
                                        <p:tgtEl>
                                          <p:spTgt spid="19"/>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1000"/>
                                        <p:tgtEl>
                                          <p:spTgt spid="17"/>
                                        </p:tgtEl>
                                      </p:cBhvr>
                                    </p:animEffect>
                                    <p:set>
                                      <p:cBhvr>
                                        <p:cTn id="93" dur="1" fill="hold">
                                          <p:stCondLst>
                                            <p:cond delay="999"/>
                                          </p:stCondLst>
                                        </p:cTn>
                                        <p:tgtEl>
                                          <p:spTgt spid="1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9"/>
                                        </p:tgtEl>
                                      </p:cBhvr>
                                    </p:animEffect>
                                    <p:set>
                                      <p:cBhvr>
                                        <p:cTn id="96" dur="1" fill="hold">
                                          <p:stCondLst>
                                            <p:cond delay="999"/>
                                          </p:stCondLst>
                                        </p:cTn>
                                        <p:tgtEl>
                                          <p:spTgt spid="19"/>
                                        </p:tgtEl>
                                        <p:attrNameLst>
                                          <p:attrName>style.visibility</p:attrName>
                                        </p:attrNameLst>
                                      </p:cBhvr>
                                      <p:to>
                                        <p:strVal val="hidden"/>
                                      </p:to>
                                    </p:se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18" grpId="0" animBg="1"/>
      <p:bldP spid="18" grpId="1" animBg="1"/>
      <p:bldP spid="19" grpId="0" animBg="1"/>
      <p:bldP spid="19" grpId="1" animBg="1"/>
      <p:bldP spid="20" grpId="0" animBg="1"/>
      <p:bldP spid="21" grpId="0"/>
      <p:bldP spid="17" grpId="0" animBg="1"/>
      <p:bldP spid="17" grpId="1" animBg="1"/>
      <p:bldP spid="17" grpId="2" animBg="1"/>
      <p:bldP spid="36" grpId="0"/>
      <p:bldP spid="36" grpId="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66800" y="1363662"/>
            <a:ext cx="7315200" cy="5494338"/>
          </a:xfrm>
          <a:prstGeom prst="rect">
            <a:avLst/>
          </a:prstGeom>
          <a:noFill/>
          <a:ln w="9525">
            <a:noFill/>
            <a:miter lim="800000"/>
            <a:headEnd/>
            <a:tailEnd/>
          </a:ln>
          <a:effectLst/>
        </p:spPr>
      </p:pic>
      <p:sp>
        <p:nvSpPr>
          <p:cNvPr id="3" name="Rectangle 2"/>
          <p:cNvSpPr/>
          <p:nvPr/>
        </p:nvSpPr>
        <p:spPr>
          <a:xfrm>
            <a:off x="0" y="304800"/>
            <a:ext cx="9144000" cy="369332"/>
          </a:xfrm>
          <a:prstGeom prst="rect">
            <a:avLst/>
          </a:prstGeom>
        </p:spPr>
        <p:txBody>
          <a:bodyPr wrap="square">
            <a:spAutoFit/>
          </a:bodyPr>
          <a:lstStyle/>
          <a:p>
            <a:r>
              <a:rPr lang="en-US" dirty="0" smtClean="0">
                <a:hlinkClick r:id="rId3"/>
              </a:rPr>
              <a:t>https://www.quora.com/Where-did-French-Acadians-originally-come-from</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416320"/>
          </a:xfrm>
          <a:prstGeom prst="rect">
            <a:avLst/>
          </a:prstGeom>
        </p:spPr>
        <p:txBody>
          <a:bodyPr wrap="square">
            <a:spAutoFit/>
          </a:bodyPr>
          <a:lstStyle/>
          <a:p>
            <a:r>
              <a:rPr lang="en-US" dirty="0" smtClean="0">
                <a:hlinkClick r:id="rId2"/>
              </a:rPr>
              <a:t>https://www.everyculture.com/multi/A-Br/Acadians.html</a:t>
            </a:r>
            <a:endParaRPr lang="en-US" dirty="0" smtClean="0"/>
          </a:p>
          <a:p>
            <a:r>
              <a:rPr lang="en-US" dirty="0" smtClean="0"/>
              <a:t>	</a:t>
            </a:r>
            <a:r>
              <a:rPr lang="en-US" dirty="0" err="1" smtClean="0"/>
              <a:t>Acadiens</a:t>
            </a:r>
            <a:r>
              <a:rPr lang="en-US" dirty="0" smtClean="0"/>
              <a:t> are the descendants of a group of French-speaking settlers who migrated from coastal France in the late sixteenth century to establish a French colony called Acadia in the maritime provinces of Canada and part of what is now the state of Maine. Forced out by the British in the mid-sixteenth century, a few settlers remained in Maine, but most resettled in southern Louisiana and are popularly known as Cajuns.</a:t>
            </a:r>
          </a:p>
          <a:p>
            <a:r>
              <a:rPr lang="en-US" dirty="0" smtClean="0"/>
              <a:t>	Before 1713, Acadia was a French colony pioneered mostly by settlers from the coastal provinces of Brittany, Normandy, Picardy, and Poitou—a region that suffered great hardships in the late sixteenth and early seventeenth centuries. In 1628, famine and plague followed the end of a series of religious wars between Catholics and Protestants. When social tensions in coastal France ripened, more than 10,000 people left for the colony founded by Samuel Champlain in 1604 known as "La </a:t>
            </a:r>
            <a:r>
              <a:rPr lang="en-US" dirty="0" err="1" smtClean="0"/>
              <a:t>Cadie</a:t>
            </a:r>
            <a:r>
              <a:rPr lang="en-US" dirty="0" smtClean="0"/>
              <a:t>" or Acadia. </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http://www.acadian-cajun.com/colorig.htm</a:t>
            </a:r>
            <a:endParaRPr lang="en-US" dirty="0" smtClean="0"/>
          </a:p>
          <a:p>
            <a:r>
              <a:rPr lang="en-US" dirty="0" smtClean="0"/>
              <a:t>What part of France did the majority of the early settlers of Acadia originate? </a:t>
            </a:r>
          </a:p>
          <a:p>
            <a:r>
              <a:rPr lang="en-US" dirty="0" smtClean="0"/>
              <a:t>     Good question.  Since Charles </a:t>
            </a:r>
            <a:r>
              <a:rPr lang="en-US" dirty="0" err="1" smtClean="0"/>
              <a:t>Menou</a:t>
            </a:r>
            <a:r>
              <a:rPr lang="en-US" dirty="0" smtClean="0"/>
              <a:t> </a:t>
            </a:r>
            <a:r>
              <a:rPr lang="en-US" dirty="0" err="1" smtClean="0"/>
              <a:t>d'Aulnay</a:t>
            </a:r>
            <a:r>
              <a:rPr lang="en-US" dirty="0" smtClean="0"/>
              <a:t> was in charge of Acadia during the 1640's ... when many of the early Acadian settlers arrived, it is thought that they were recruited by his men. Since </a:t>
            </a:r>
            <a:r>
              <a:rPr lang="en-US" dirty="0" err="1" smtClean="0"/>
              <a:t>d'Aulnay's</a:t>
            </a:r>
            <a:r>
              <a:rPr lang="en-US" dirty="0" smtClean="0"/>
              <a:t> family owned property south of </a:t>
            </a:r>
            <a:r>
              <a:rPr lang="en-US" dirty="0" err="1" smtClean="0"/>
              <a:t>Loudun</a:t>
            </a:r>
            <a:r>
              <a:rPr lang="en-US" dirty="0" smtClean="0"/>
              <a:t> in France (see Poitou map, right), it has long been assumed that the colonists were common folk from near his home. The exact origins have been the subject of several studies. </a:t>
            </a:r>
          </a:p>
          <a:p>
            <a:r>
              <a:rPr lang="en-US" dirty="0" smtClean="0"/>
              <a:t>     </a:t>
            </a:r>
            <a:r>
              <a:rPr lang="en-US" dirty="0" err="1" smtClean="0"/>
              <a:t>LaTour</a:t>
            </a:r>
            <a:r>
              <a:rPr lang="en-US" dirty="0" smtClean="0"/>
              <a:t> was also known to have brought workers to Acadia.  Except for </a:t>
            </a:r>
            <a:r>
              <a:rPr lang="en-US" dirty="0" err="1" smtClean="0"/>
              <a:t>LaTour</a:t>
            </a:r>
            <a:r>
              <a:rPr lang="en-US" dirty="0" smtClean="0"/>
              <a:t>, the earliest Acadian names probably date back to </a:t>
            </a:r>
            <a:r>
              <a:rPr lang="en-US" dirty="0" err="1" smtClean="0"/>
              <a:t>Razilly's</a:t>
            </a:r>
            <a:r>
              <a:rPr lang="en-US" dirty="0" smtClean="0"/>
              <a:t> group in 1632 ... though we don't have a list.  Since Mathieu Martin was considered the first born in Acadia (1636), the business of settling down and raising a family might not have really begun until after </a:t>
            </a:r>
            <a:r>
              <a:rPr lang="en-US" dirty="0" err="1" smtClean="0"/>
              <a:t>Razilly's</a:t>
            </a:r>
            <a:r>
              <a:rPr lang="en-US" dirty="0" smtClean="0"/>
              <a:t> death in 1635.</a:t>
            </a:r>
          </a:p>
          <a:p>
            <a:r>
              <a:rPr lang="en-US" dirty="0" smtClean="0"/>
              <a:t>     One of the most famous is Genevieve </a:t>
            </a:r>
            <a:r>
              <a:rPr lang="en-US" dirty="0" err="1" smtClean="0"/>
              <a:t>Massignon's</a:t>
            </a:r>
            <a:r>
              <a:rPr lang="en-US" dirty="0" smtClean="0"/>
              <a:t> work, </a:t>
            </a:r>
            <a:r>
              <a:rPr lang="en-US" i="1" dirty="0" smtClean="0"/>
              <a:t>Les </a:t>
            </a:r>
            <a:r>
              <a:rPr lang="en-US" i="1" dirty="0" err="1" smtClean="0"/>
              <a:t>Parlers</a:t>
            </a:r>
            <a:r>
              <a:rPr lang="en-US" i="1" dirty="0" smtClean="0"/>
              <a:t> </a:t>
            </a:r>
            <a:r>
              <a:rPr lang="en-US" i="1" dirty="0" err="1" smtClean="0"/>
              <a:t>Français</a:t>
            </a:r>
            <a:r>
              <a:rPr lang="en-US" i="1" dirty="0" smtClean="0"/>
              <a:t> </a:t>
            </a:r>
            <a:r>
              <a:rPr lang="en-US" i="1" dirty="0" err="1" smtClean="0"/>
              <a:t>D'Acadie</a:t>
            </a:r>
            <a:r>
              <a:rPr lang="en-US" dirty="0" smtClean="0"/>
              <a:t>.  In this work (done in French), she seeks to establish Acadian origins based on linguistics. She makes the argument that many of the Acadians come from the Poitou region, south of </a:t>
            </a:r>
            <a:r>
              <a:rPr lang="en-US" dirty="0" err="1" smtClean="0"/>
              <a:t>Loudun</a:t>
            </a:r>
            <a:r>
              <a:rPr lang="en-US" dirty="0" smtClean="0"/>
              <a:t>.  To put it simply, the words that the Acadians used were found to be in the Poitou area of France at the time.  She also found a number of records in that area that bore surnames found in early Acadia.  Some of the villages in the area include </a:t>
            </a:r>
            <a:r>
              <a:rPr lang="en-US" dirty="0" err="1" smtClean="0"/>
              <a:t>Martaize</a:t>
            </a:r>
            <a:r>
              <a:rPr lang="en-US" dirty="0" smtClean="0"/>
              <a:t>, </a:t>
            </a:r>
            <a:r>
              <a:rPr lang="en-US" dirty="0" err="1" smtClean="0"/>
              <a:t>Aulnay</a:t>
            </a:r>
            <a:r>
              <a:rPr lang="en-US" dirty="0" smtClean="0"/>
              <a:t>, and  La </a:t>
            </a:r>
            <a:r>
              <a:rPr lang="en-US" dirty="0" err="1" smtClean="0"/>
              <a:t>Chaussee</a:t>
            </a:r>
            <a:r>
              <a:rPr lang="en-US" dirty="0" smtClean="0"/>
              <a:t>. </a:t>
            </a:r>
            <a:br>
              <a:rPr lang="en-US" dirty="0" smtClean="0"/>
            </a:br>
            <a:r>
              <a:rPr lang="en-US" dirty="0" smtClean="0"/>
              <a:t>     Another work is </a:t>
            </a:r>
            <a:r>
              <a:rPr lang="en-US" i="1" dirty="0" smtClean="0"/>
              <a:t>Les </a:t>
            </a:r>
            <a:r>
              <a:rPr lang="en-US" i="1" dirty="0" err="1" smtClean="0"/>
              <a:t>Origines</a:t>
            </a:r>
            <a:r>
              <a:rPr lang="en-US" i="1" dirty="0" smtClean="0"/>
              <a:t> </a:t>
            </a:r>
            <a:r>
              <a:rPr lang="en-US" i="1" dirty="0" err="1" smtClean="0"/>
              <a:t>Francaises</a:t>
            </a:r>
            <a:r>
              <a:rPr lang="en-US" i="1" dirty="0" smtClean="0"/>
              <a:t> des Premieres </a:t>
            </a:r>
            <a:r>
              <a:rPr lang="en-US" i="1" dirty="0" err="1" smtClean="0"/>
              <a:t>Familles</a:t>
            </a:r>
            <a:r>
              <a:rPr lang="en-US" i="1" dirty="0" smtClean="0"/>
              <a:t> </a:t>
            </a:r>
            <a:r>
              <a:rPr lang="en-US" i="1" dirty="0" err="1" smtClean="0"/>
              <a:t>Acadiennes</a:t>
            </a:r>
            <a:r>
              <a:rPr lang="en-US" dirty="0" smtClean="0"/>
              <a:t> by Nicole T. </a:t>
            </a:r>
            <a:r>
              <a:rPr lang="en-US" dirty="0" err="1" smtClean="0"/>
              <a:t>Bujold</a:t>
            </a:r>
            <a:r>
              <a:rPr lang="en-US" dirty="0" smtClean="0"/>
              <a:t> &amp; Maurice </a:t>
            </a:r>
            <a:r>
              <a:rPr lang="en-US" dirty="0" err="1" smtClean="0"/>
              <a:t>Caillebeau</a:t>
            </a:r>
            <a:r>
              <a:rPr lang="en-US" dirty="0" smtClean="0"/>
              <a:t>. Also in French, it looks into the possible origin of the Acadians. This work also identifies </a:t>
            </a:r>
            <a:r>
              <a:rPr lang="en-US" dirty="0" err="1" smtClean="0"/>
              <a:t>Loudunais</a:t>
            </a:r>
            <a:r>
              <a:rPr lang="en-US" dirty="0" smtClean="0"/>
              <a:t> as the source for a number of the Acadians.  Maurice's son Philippe has a website on the subject.  I believe that the Centre </a:t>
            </a:r>
            <a:r>
              <a:rPr lang="en-US" dirty="0" err="1" smtClean="0"/>
              <a:t>d'etudes</a:t>
            </a:r>
            <a:r>
              <a:rPr lang="en-US" dirty="0" smtClean="0"/>
              <a:t> </a:t>
            </a:r>
            <a:r>
              <a:rPr lang="en-US" dirty="0" err="1" smtClean="0"/>
              <a:t>acadiennes</a:t>
            </a:r>
            <a:r>
              <a:rPr lang="en-US" dirty="0" smtClean="0"/>
              <a:t> plans to do some research on Acadian origins as one of their future projects.     Benjamin </a:t>
            </a:r>
            <a:r>
              <a:rPr lang="en-US" dirty="0" err="1" smtClean="0"/>
              <a:t>Sulte</a:t>
            </a:r>
            <a:r>
              <a:rPr lang="en-US" dirty="0" smtClean="0"/>
              <a:t>, in “Origin of the French Canadians” (1906), p. 99, says that their the Acadian dialect would place their origin around the Bay of Biscay and at the mouth of the Loire River.  </a:t>
            </a:r>
            <a:r>
              <a:rPr lang="en-US" dirty="0" err="1" smtClean="0"/>
              <a:t>Massignon</a:t>
            </a:r>
            <a:r>
              <a:rPr lang="en-US" dirty="0" smtClean="0"/>
              <a:t> (in </a:t>
            </a:r>
            <a:r>
              <a:rPr lang="en-US" i="1" dirty="0" smtClean="0"/>
              <a:t>Les </a:t>
            </a:r>
            <a:r>
              <a:rPr lang="en-US" i="1" dirty="0" err="1" smtClean="0"/>
              <a:t>Parlers</a:t>
            </a:r>
            <a:r>
              <a:rPr lang="en-US" i="1" dirty="0" smtClean="0"/>
              <a:t> </a:t>
            </a:r>
            <a:r>
              <a:rPr lang="en-US" i="1" dirty="0" err="1" smtClean="0"/>
              <a:t>Francais</a:t>
            </a:r>
            <a:r>
              <a:rPr lang="en-US" dirty="0" smtClean="0"/>
              <a:t>) suggests that they came from the </a:t>
            </a:r>
            <a:r>
              <a:rPr lang="en-US" dirty="0" err="1" smtClean="0"/>
              <a:t>Loudunais</a:t>
            </a:r>
            <a:r>
              <a:rPr lang="en-US" dirty="0" smtClean="0"/>
              <a:t> area in NE Poitou (northern section of today’s Vienne dept.). </a:t>
            </a:r>
          </a:p>
          <a:p>
            <a:r>
              <a:rPr lang="en-US" dirty="0" smtClean="0"/>
              <a:t>      Another idea of the origins of the Acadians has recently been presented by Michel Poirier.  He says that they might have come from </a:t>
            </a:r>
            <a:r>
              <a:rPr lang="en-US" dirty="0" err="1" smtClean="0"/>
              <a:t>Baie</a:t>
            </a:r>
            <a:r>
              <a:rPr lang="en-US" dirty="0" smtClean="0"/>
              <a:t> de </a:t>
            </a:r>
            <a:r>
              <a:rPr lang="en-US" dirty="0" err="1" smtClean="0"/>
              <a:t>Bourgneuf</a:t>
            </a:r>
            <a:r>
              <a:rPr lang="en-US" dirty="0" smtClean="0"/>
              <a:t> (about 40 km W of Nantes).  His ideas are presented (in French) at the St. Pierre &amp; Miquelon website.  Some details that he cites to support his theory include: </a:t>
            </a:r>
          </a:p>
          <a:p>
            <a:r>
              <a:rPr lang="en-US" dirty="0" smtClean="0"/>
              <a:t>    - the location of the monastery of the Assumption (on the island </a:t>
            </a:r>
            <a:r>
              <a:rPr lang="en-US" dirty="0" err="1" smtClean="0"/>
              <a:t>Chauvet</a:t>
            </a:r>
            <a:r>
              <a:rPr lang="en-US" dirty="0" smtClean="0"/>
              <a:t>), which was regularly attended by Richelieu and was the property of his brother, Alphonse. </a:t>
            </a:r>
          </a:p>
          <a:p>
            <a:r>
              <a:rPr lang="en-US" dirty="0" smtClean="0"/>
              <a:t>    - Port-Royal and the church of  St Jean-</a:t>
            </a:r>
            <a:r>
              <a:rPr lang="en-US" dirty="0" err="1" smtClean="0"/>
              <a:t>Baptiste</a:t>
            </a:r>
            <a:r>
              <a:rPr lang="en-US" dirty="0" smtClean="0"/>
              <a:t> </a:t>
            </a:r>
          </a:p>
          <a:p>
            <a:r>
              <a:rPr lang="en-US" dirty="0" smtClean="0"/>
              <a:t>    - salt-water marshes in the area were drained ... much like the dyke system utilized in Acadia </a:t>
            </a:r>
          </a:p>
          <a:p>
            <a:r>
              <a:rPr lang="en-US" dirty="0" smtClean="0"/>
              <a:t>    - it was a zone surrounded by Protestants and enclosing Catholics.</a:t>
            </a:r>
          </a:p>
          <a:p>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rot="1577015">
            <a:off x="130214" y="4164513"/>
            <a:ext cx="4495800" cy="605294"/>
          </a:xfrm>
          <a:prstGeom prst="rect">
            <a:avLst/>
          </a:prstGeom>
          <a:noFill/>
        </p:spPr>
        <p:txBody>
          <a:bodyPr wrap="square">
            <a:spAutoFit/>
          </a:bodyPr>
          <a:lstStyle/>
          <a:p>
            <a:pPr algn="ctr">
              <a:lnSpc>
                <a:spcPts val="4000"/>
              </a:lnSpc>
            </a:pPr>
            <a:r>
              <a:rPr lang="en-US" sz="3200" b="1" dirty="0" smtClean="0">
                <a:ln>
                  <a:solidFill>
                    <a:srgbClr val="002060"/>
                  </a:solidFill>
                </a:ln>
                <a:solidFill>
                  <a:srgbClr val="002060"/>
                </a:solidFill>
                <a:latin typeface="Tempus Sans ITC" pitchFamily="82" charset="0"/>
              </a:rPr>
              <a:t>Why will they emigrate?</a:t>
            </a:r>
          </a:p>
        </p:txBody>
      </p:sp>
      <p:sp>
        <p:nvSpPr>
          <p:cNvPr id="26" name="Rectangle 25"/>
          <p:cNvSpPr/>
          <p:nvPr/>
        </p:nvSpPr>
        <p:spPr>
          <a:xfrm>
            <a:off x="0" y="1984248"/>
            <a:ext cx="4343400" cy="231858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a:p>
            <a:pPr>
              <a:lnSpc>
                <a:spcPts val="2800"/>
              </a:lnSpc>
            </a:pPr>
            <a:r>
              <a:rPr lang="en-US" sz="2800" b="1" dirty="0" smtClean="0"/>
              <a:t>        - Feudal societies</a:t>
            </a:r>
          </a:p>
          <a:p>
            <a:pPr>
              <a:lnSpc>
                <a:spcPts val="2800"/>
              </a:lnSpc>
            </a:pPr>
            <a:r>
              <a:rPr lang="en-US" sz="2800" b="1" dirty="0" smtClean="0"/>
              <a:t>	    lords</a:t>
            </a:r>
          </a:p>
          <a:p>
            <a:pPr>
              <a:lnSpc>
                <a:spcPts val="2800"/>
              </a:lnSpc>
            </a:pPr>
            <a:r>
              <a:rPr lang="en-US" sz="2800" b="1" dirty="0" smtClean="0"/>
              <a:t>	    clergy</a:t>
            </a:r>
          </a:p>
          <a:p>
            <a:pPr>
              <a:lnSpc>
                <a:spcPts val="2800"/>
              </a:lnSpc>
            </a:pPr>
            <a:r>
              <a:rPr lang="en-US" sz="2800" b="1" dirty="0" smtClean="0"/>
              <a:t>	    peasants (serfs)</a:t>
            </a:r>
          </a:p>
        </p:txBody>
      </p:sp>
      <p:pic>
        <p:nvPicPr>
          <p:cNvPr id="29" name="Picture 4" descr="Image result for medieval clergy"/>
          <p:cNvPicPr>
            <a:picLocks noChangeAspect="1" noChangeArrowheads="1"/>
          </p:cNvPicPr>
          <p:nvPr/>
        </p:nvPicPr>
        <p:blipFill>
          <a:blip r:embed="rId2" cstate="print"/>
          <a:srcRect l="22727" t="2273" r="27273"/>
          <a:stretch>
            <a:fillRect/>
          </a:stretch>
        </p:blipFill>
        <p:spPr bwMode="auto">
          <a:xfrm>
            <a:off x="3425952" y="4495800"/>
            <a:ext cx="1129056" cy="2362200"/>
          </a:xfrm>
          <a:prstGeom prst="rect">
            <a:avLst/>
          </a:prstGeom>
          <a:noFill/>
        </p:spPr>
      </p:pic>
      <p:grpSp>
        <p:nvGrpSpPr>
          <p:cNvPr id="4" name="Group 3"/>
          <p:cNvGrpSpPr/>
          <p:nvPr/>
        </p:nvGrpSpPr>
        <p:grpSpPr>
          <a:xfrm>
            <a:off x="4572000" y="1981200"/>
            <a:ext cx="4487863" cy="4413345"/>
            <a:chOff x="4656137" y="2362200"/>
            <a:chExt cx="4487863" cy="4413345"/>
          </a:xfrm>
        </p:grpSpPr>
        <p:pic>
          <p:nvPicPr>
            <p:cNvPr id="5" name="Picture 4"/>
            <p:cNvPicPr>
              <a:picLocks noChangeAspect="1" noChangeArrowheads="1"/>
            </p:cNvPicPr>
            <p:nvPr/>
          </p:nvPicPr>
          <p:blipFill>
            <a:blip r:embed="rId3" cstate="print"/>
            <a:srcRect/>
            <a:stretch>
              <a:fillRect/>
            </a:stretch>
          </p:blipFill>
          <p:spPr bwMode="auto">
            <a:xfrm>
              <a:off x="4656137" y="2362200"/>
              <a:ext cx="4487863" cy="4413345"/>
            </a:xfrm>
            <a:prstGeom prst="rect">
              <a:avLst/>
            </a:prstGeom>
            <a:noFill/>
            <a:ln w="50800">
              <a:solidFill>
                <a:schemeClr val="tx1"/>
              </a:solidFill>
              <a:miter lim="800000"/>
              <a:headEnd/>
              <a:tailEnd/>
            </a:ln>
            <a:effectLst/>
          </p:spPr>
        </p:pic>
        <p:pic>
          <p:nvPicPr>
            <p:cNvPr id="6" name="Picture 4"/>
            <p:cNvPicPr>
              <a:picLocks noChangeAspect="1" noChangeArrowheads="1"/>
            </p:cNvPicPr>
            <p:nvPr/>
          </p:nvPicPr>
          <p:blipFill>
            <a:blip r:embed="rId3" cstate="print"/>
            <a:srcRect l="-177" t="65610" r="76406" b="27484"/>
            <a:stretch>
              <a:fillRect/>
            </a:stretch>
          </p:blipFill>
          <p:spPr bwMode="auto">
            <a:xfrm>
              <a:off x="4709160" y="6379029"/>
              <a:ext cx="1143000" cy="326571"/>
            </a:xfrm>
            <a:prstGeom prst="rect">
              <a:avLst/>
            </a:prstGeom>
            <a:noFill/>
            <a:ln w="9525">
              <a:noFill/>
              <a:miter lim="800000"/>
              <a:headEnd/>
              <a:tailEnd/>
            </a:ln>
            <a:effectLst/>
          </p:spPr>
        </p:pic>
      </p:grpSp>
      <p:grpSp>
        <p:nvGrpSpPr>
          <p:cNvPr id="14" name="Group 13"/>
          <p:cNvGrpSpPr/>
          <p:nvPr/>
        </p:nvGrpSpPr>
        <p:grpSpPr>
          <a:xfrm>
            <a:off x="4608576" y="1981200"/>
            <a:ext cx="3621024" cy="4800600"/>
            <a:chOff x="4608576" y="2286000"/>
            <a:chExt cx="3621024" cy="4800600"/>
          </a:xfrm>
        </p:grpSpPr>
        <p:grpSp>
          <p:nvGrpSpPr>
            <p:cNvPr id="10" name="Group 9"/>
            <p:cNvGrpSpPr/>
            <p:nvPr/>
          </p:nvGrpSpPr>
          <p:grpSpPr>
            <a:xfrm>
              <a:off x="4608576" y="2286000"/>
              <a:ext cx="3621024" cy="4800600"/>
              <a:chOff x="4608576" y="2286000"/>
              <a:chExt cx="3621024" cy="4800600"/>
            </a:xfrm>
          </p:grpSpPr>
          <p:pic>
            <p:nvPicPr>
              <p:cNvPr id="1027" name="Picture 3"/>
              <p:cNvPicPr>
                <a:picLocks noChangeAspect="1" noChangeArrowheads="1"/>
              </p:cNvPicPr>
              <p:nvPr/>
            </p:nvPicPr>
            <p:blipFill>
              <a:blip r:embed="rId4" cstate="print"/>
              <a:srcRect l="4424" t="2770" r="3602" b="15789"/>
              <a:stretch>
                <a:fillRect/>
              </a:stretch>
            </p:blipFill>
            <p:spPr bwMode="auto">
              <a:xfrm>
                <a:off x="4608576" y="2286000"/>
                <a:ext cx="3621024" cy="4800600"/>
              </a:xfrm>
              <a:prstGeom prst="rect">
                <a:avLst/>
              </a:prstGeom>
              <a:noFill/>
              <a:ln w="50800">
                <a:solidFill>
                  <a:schemeClr val="tx1"/>
                </a:solidFill>
                <a:miter lim="800000"/>
                <a:headEnd/>
                <a:tailEnd/>
              </a:ln>
              <a:effectLst/>
            </p:spPr>
          </p:pic>
          <p:pic>
            <p:nvPicPr>
              <p:cNvPr id="9" name="Picture 3"/>
              <p:cNvPicPr>
                <a:picLocks noChangeAspect="1" noChangeArrowheads="1"/>
              </p:cNvPicPr>
              <p:nvPr/>
            </p:nvPicPr>
            <p:blipFill>
              <a:blip r:embed="rId4" cstate="print"/>
              <a:srcRect l="6359" t="69991" r="70415" b="24838"/>
              <a:stretch>
                <a:fillRect/>
              </a:stretch>
            </p:blipFill>
            <p:spPr bwMode="auto">
              <a:xfrm>
                <a:off x="4648200" y="6553200"/>
                <a:ext cx="1143000" cy="533400"/>
              </a:xfrm>
              <a:prstGeom prst="rect">
                <a:avLst/>
              </a:prstGeom>
              <a:noFill/>
              <a:ln w="9525">
                <a:noFill/>
                <a:miter lim="800000"/>
                <a:headEnd/>
                <a:tailEnd/>
              </a:ln>
              <a:effectLst/>
            </p:spPr>
          </p:pic>
        </p:grpSp>
        <p:sp>
          <p:nvSpPr>
            <p:cNvPr id="12" name="Rounded Rectangle 11"/>
            <p:cNvSpPr/>
            <p:nvPr/>
          </p:nvSpPr>
          <p:spPr>
            <a:xfrm>
              <a:off x="4724400" y="2286000"/>
              <a:ext cx="2093976" cy="173736"/>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4617720" y="2438400"/>
              <a:ext cx="2011680" cy="381000"/>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644138" y="2286000"/>
              <a:ext cx="2117567" cy="461665"/>
            </a:xfrm>
            <a:prstGeom prst="rect">
              <a:avLst/>
            </a:prstGeom>
            <a:noFill/>
          </p:spPr>
          <p:txBody>
            <a:bodyPr wrap="none" rtlCol="0">
              <a:spAutoFit/>
            </a:bodyPr>
            <a:lstStyle/>
            <a:p>
              <a:r>
                <a:rPr lang="en-US" sz="2400" b="1" spc="-100" dirty="0" smtClean="0"/>
                <a:t>France:  1000 AD</a:t>
              </a:r>
            </a:p>
          </p:txBody>
        </p:sp>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7" name="Rectangle 16"/>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grpSp>
        <p:nvGrpSpPr>
          <p:cNvPr id="21" name="Group 20"/>
          <p:cNvGrpSpPr/>
          <p:nvPr/>
        </p:nvGrpSpPr>
        <p:grpSpPr>
          <a:xfrm>
            <a:off x="1905001" y="1371599"/>
            <a:ext cx="4806695" cy="1005840"/>
            <a:chOff x="2427317" y="2009831"/>
            <a:chExt cx="4654101" cy="660245"/>
          </a:xfrm>
        </p:grpSpPr>
        <p:sp>
          <p:nvSpPr>
            <p:cNvPr id="19" name="Rounded Rectangle 18"/>
            <p:cNvSpPr/>
            <p:nvPr/>
          </p:nvSpPr>
          <p:spPr>
            <a:xfrm>
              <a:off x="6045534" y="2399976"/>
              <a:ext cx="1035884" cy="2701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427317" y="2009831"/>
              <a:ext cx="4326775" cy="362066"/>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 name="connsiteX0" fmla="*/ 0 w 4555375"/>
                <a:gd name="connsiteY0" fmla="*/ 0 h 321425"/>
                <a:gd name="connsiteX1" fmla="*/ 4555375 w 4555375"/>
                <a:gd name="connsiteY1" fmla="*/ 321425 h 321425"/>
                <a:gd name="connsiteX0" fmla="*/ 0 w 4653742"/>
                <a:gd name="connsiteY0" fmla="*/ 254001 h 575426"/>
                <a:gd name="connsiteX1" fmla="*/ 4555375 w 4653742"/>
                <a:gd name="connsiteY1" fmla="*/ 575426 h 575426"/>
                <a:gd name="connsiteX0" fmla="*/ 0 w 2672542"/>
                <a:gd name="connsiteY0" fmla="*/ 254001 h 575426"/>
                <a:gd name="connsiteX1" fmla="*/ 2574175 w 2672542"/>
                <a:gd name="connsiteY1" fmla="*/ 575426 h 575426"/>
                <a:gd name="connsiteX0" fmla="*/ 0 w 2672542"/>
                <a:gd name="connsiteY0" fmla="*/ 254001 h 575426"/>
                <a:gd name="connsiteX1" fmla="*/ 2574175 w 26725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32069"/>
                <a:gd name="connsiteY0" fmla="*/ 272012 h 593437"/>
                <a:gd name="connsiteX1" fmla="*/ 4326775 w 4432069"/>
                <a:gd name="connsiteY1"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326775"/>
                <a:gd name="connsiteY0" fmla="*/ 40641 h 362066"/>
                <a:gd name="connsiteX1" fmla="*/ 3528752 w 4326775"/>
                <a:gd name="connsiteY1" fmla="*/ 17089 h 362066"/>
                <a:gd name="connsiteX2" fmla="*/ 4326775 w 4326775"/>
                <a:gd name="connsiteY2" fmla="*/ 362066 h 362066"/>
              </a:gdLst>
              <a:ahLst/>
              <a:cxnLst>
                <a:cxn ang="0">
                  <a:pos x="connsiteX0" y="connsiteY0"/>
                </a:cxn>
                <a:cxn ang="0">
                  <a:pos x="connsiteX1" y="connsiteY1"/>
                </a:cxn>
                <a:cxn ang="0">
                  <a:pos x="connsiteX2" y="connsiteY2"/>
                </a:cxn>
              </a:cxnLst>
              <a:rect l="l" t="t" r="r" b="b"/>
              <a:pathLst>
                <a:path w="4326775" h="362066">
                  <a:moveTo>
                    <a:pt x="0" y="40641"/>
                  </a:moveTo>
                  <a:lnTo>
                    <a:pt x="3528752" y="17089"/>
                  </a:lnTo>
                  <a:cubicBezTo>
                    <a:pt x="3972097" y="74354"/>
                    <a:pt x="4272742" y="0"/>
                    <a:pt x="4326775" y="362066"/>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Rectangle 22"/>
          <p:cNvSpPr/>
          <p:nvPr/>
        </p:nvSpPr>
        <p:spPr>
          <a:xfrm>
            <a:off x="0" y="1527048"/>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24" name="Rectangle 23"/>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27" name="Freeform 26"/>
          <p:cNvSpPr/>
          <p:nvPr/>
        </p:nvSpPr>
        <p:spPr>
          <a:xfrm>
            <a:off x="4752109" y="1925782"/>
            <a:ext cx="3419302" cy="4860175"/>
          </a:xfrm>
          <a:custGeom>
            <a:avLst/>
            <a:gdLst>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19978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23026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19302" h="4860175">
                <a:moveTo>
                  <a:pt x="1532313" y="850669"/>
                </a:moveTo>
                <a:cubicBezTo>
                  <a:pt x="1607128" y="814647"/>
                  <a:pt x="1845426" y="753687"/>
                  <a:pt x="1931324" y="651163"/>
                </a:cubicBezTo>
                <a:cubicBezTo>
                  <a:pt x="2017222" y="548639"/>
                  <a:pt x="1972888" y="318654"/>
                  <a:pt x="2047702" y="235527"/>
                </a:cubicBezTo>
                <a:cubicBezTo>
                  <a:pt x="2122517" y="152400"/>
                  <a:pt x="2291542" y="185651"/>
                  <a:pt x="2380211" y="152400"/>
                </a:cubicBezTo>
                <a:cubicBezTo>
                  <a:pt x="2468880" y="119149"/>
                  <a:pt x="2540923" y="0"/>
                  <a:pt x="2579716" y="36022"/>
                </a:cubicBezTo>
                <a:cubicBezTo>
                  <a:pt x="2618509" y="72044"/>
                  <a:pt x="2624051" y="274320"/>
                  <a:pt x="2612967" y="368531"/>
                </a:cubicBezTo>
                <a:cubicBezTo>
                  <a:pt x="2601884" y="462742"/>
                  <a:pt x="2488277" y="548640"/>
                  <a:pt x="2513215" y="601287"/>
                </a:cubicBezTo>
                <a:cubicBezTo>
                  <a:pt x="2538153" y="653934"/>
                  <a:pt x="2693323" y="659476"/>
                  <a:pt x="2762596" y="684414"/>
                </a:cubicBezTo>
                <a:cubicBezTo>
                  <a:pt x="2831869" y="709352"/>
                  <a:pt x="2887287" y="689956"/>
                  <a:pt x="2928851" y="750916"/>
                </a:cubicBezTo>
                <a:cubicBezTo>
                  <a:pt x="2970415" y="811876"/>
                  <a:pt x="2962102" y="914400"/>
                  <a:pt x="3011978" y="1050174"/>
                </a:cubicBezTo>
                <a:cubicBezTo>
                  <a:pt x="3061854" y="1185948"/>
                  <a:pt x="3161607" y="1443643"/>
                  <a:pt x="3228109" y="1565563"/>
                </a:cubicBezTo>
                <a:cubicBezTo>
                  <a:pt x="3294611" y="1687483"/>
                  <a:pt x="3419302" y="1717963"/>
                  <a:pt x="3410989" y="1781694"/>
                </a:cubicBezTo>
                <a:cubicBezTo>
                  <a:pt x="3402676" y="1845425"/>
                  <a:pt x="3208713" y="1881447"/>
                  <a:pt x="3178233" y="1947949"/>
                </a:cubicBezTo>
                <a:cubicBezTo>
                  <a:pt x="3147753" y="2014451"/>
                  <a:pt x="3211484" y="2105891"/>
                  <a:pt x="3228109" y="2180705"/>
                </a:cubicBezTo>
                <a:cubicBezTo>
                  <a:pt x="3244734" y="2255519"/>
                  <a:pt x="3294611" y="2341418"/>
                  <a:pt x="3277986" y="2396836"/>
                </a:cubicBezTo>
                <a:cubicBezTo>
                  <a:pt x="3261361" y="2452254"/>
                  <a:pt x="3192087" y="2468880"/>
                  <a:pt x="3128356" y="2513214"/>
                </a:cubicBezTo>
                <a:cubicBezTo>
                  <a:pt x="3064625" y="2557549"/>
                  <a:pt x="2962102" y="2643447"/>
                  <a:pt x="2895600" y="2662843"/>
                </a:cubicBezTo>
                <a:cubicBezTo>
                  <a:pt x="2829098" y="2682239"/>
                  <a:pt x="2751513" y="2601884"/>
                  <a:pt x="2729346" y="2629593"/>
                </a:cubicBezTo>
                <a:cubicBezTo>
                  <a:pt x="2707179" y="2657302"/>
                  <a:pt x="2726574" y="2759825"/>
                  <a:pt x="2762596" y="2829098"/>
                </a:cubicBezTo>
                <a:cubicBezTo>
                  <a:pt x="2798618" y="2898371"/>
                  <a:pt x="2939934" y="2981498"/>
                  <a:pt x="2945476" y="3045229"/>
                </a:cubicBezTo>
                <a:cubicBezTo>
                  <a:pt x="2951018" y="3108960"/>
                  <a:pt x="2781992" y="3139439"/>
                  <a:pt x="2795847" y="3211483"/>
                </a:cubicBezTo>
                <a:cubicBezTo>
                  <a:pt x="2809702" y="3283527"/>
                  <a:pt x="2981499" y="3388822"/>
                  <a:pt x="3028604" y="3477491"/>
                </a:cubicBezTo>
                <a:cubicBezTo>
                  <a:pt x="3075710" y="3566160"/>
                  <a:pt x="3097876" y="3657600"/>
                  <a:pt x="3078480" y="3743498"/>
                </a:cubicBezTo>
                <a:cubicBezTo>
                  <a:pt x="3059084" y="3829396"/>
                  <a:pt x="2953790" y="3962400"/>
                  <a:pt x="2912226" y="3992880"/>
                </a:cubicBezTo>
                <a:cubicBezTo>
                  <a:pt x="2870662" y="4023360"/>
                  <a:pt x="2881745" y="3926378"/>
                  <a:pt x="2829098" y="3926378"/>
                </a:cubicBezTo>
                <a:cubicBezTo>
                  <a:pt x="2776451" y="3926378"/>
                  <a:pt x="2646218" y="3945775"/>
                  <a:pt x="2596342" y="3992880"/>
                </a:cubicBezTo>
                <a:cubicBezTo>
                  <a:pt x="2546466" y="4039985"/>
                  <a:pt x="2532611" y="4120342"/>
                  <a:pt x="2529840" y="4209011"/>
                </a:cubicBezTo>
                <a:cubicBezTo>
                  <a:pt x="2527069" y="4297680"/>
                  <a:pt x="2607425" y="4430683"/>
                  <a:pt x="2579716" y="4524894"/>
                </a:cubicBezTo>
                <a:cubicBezTo>
                  <a:pt x="2552007" y="4619105"/>
                  <a:pt x="2430088" y="4724400"/>
                  <a:pt x="2363586" y="4774276"/>
                </a:cubicBezTo>
                <a:cubicBezTo>
                  <a:pt x="2297084" y="4824153"/>
                  <a:pt x="2249979" y="4815840"/>
                  <a:pt x="2180706" y="4824153"/>
                </a:cubicBezTo>
                <a:cubicBezTo>
                  <a:pt x="2111433" y="4832466"/>
                  <a:pt x="2008909" y="4860175"/>
                  <a:pt x="1947949" y="4824153"/>
                </a:cubicBezTo>
                <a:cubicBezTo>
                  <a:pt x="1886989" y="4788131"/>
                  <a:pt x="1881448" y="4638502"/>
                  <a:pt x="1814946" y="4608022"/>
                </a:cubicBezTo>
                <a:cubicBezTo>
                  <a:pt x="1748444" y="4577542"/>
                  <a:pt x="1612669" y="4674524"/>
                  <a:pt x="1548938" y="4641273"/>
                </a:cubicBezTo>
                <a:cubicBezTo>
                  <a:pt x="1485207" y="4608022"/>
                  <a:pt x="1482436" y="4458393"/>
                  <a:pt x="1432560" y="4408516"/>
                </a:cubicBezTo>
                <a:cubicBezTo>
                  <a:pt x="1382684" y="4358640"/>
                  <a:pt x="1282931" y="4386349"/>
                  <a:pt x="1249680" y="4342014"/>
                </a:cubicBezTo>
                <a:cubicBezTo>
                  <a:pt x="1216429" y="4297679"/>
                  <a:pt x="1263535" y="4197927"/>
                  <a:pt x="1233055" y="4142509"/>
                </a:cubicBezTo>
                <a:cubicBezTo>
                  <a:pt x="1202575" y="4087091"/>
                  <a:pt x="1113906" y="4048298"/>
                  <a:pt x="1066800" y="4009505"/>
                </a:cubicBezTo>
                <a:cubicBezTo>
                  <a:pt x="1019695" y="3970712"/>
                  <a:pt x="1008611" y="3931920"/>
                  <a:pt x="950422" y="3909753"/>
                </a:cubicBezTo>
                <a:cubicBezTo>
                  <a:pt x="892233" y="3887586"/>
                  <a:pt x="723208" y="3954087"/>
                  <a:pt x="717666" y="3876502"/>
                </a:cubicBezTo>
                <a:cubicBezTo>
                  <a:pt x="712124" y="3798917"/>
                  <a:pt x="864524" y="3638204"/>
                  <a:pt x="917171" y="3444240"/>
                </a:cubicBezTo>
                <a:cubicBezTo>
                  <a:pt x="969818" y="3250276"/>
                  <a:pt x="1005840" y="2890058"/>
                  <a:pt x="1033549" y="2712720"/>
                </a:cubicBezTo>
                <a:cubicBezTo>
                  <a:pt x="1061258" y="2535382"/>
                  <a:pt x="1127761" y="2448560"/>
                  <a:pt x="1083426" y="2380211"/>
                </a:cubicBezTo>
                <a:cubicBezTo>
                  <a:pt x="1039091" y="2311862"/>
                  <a:pt x="870066" y="2410691"/>
                  <a:pt x="767542" y="2302625"/>
                </a:cubicBezTo>
                <a:cubicBezTo>
                  <a:pt x="608214" y="2069868"/>
                  <a:pt x="764771" y="1854662"/>
                  <a:pt x="468284" y="1731818"/>
                </a:cubicBezTo>
                <a:cubicBezTo>
                  <a:pt x="357448" y="1622829"/>
                  <a:pt x="171797" y="1698567"/>
                  <a:pt x="102524" y="1648691"/>
                </a:cubicBezTo>
                <a:cubicBezTo>
                  <a:pt x="33251" y="1598815"/>
                  <a:pt x="60960" y="1490749"/>
                  <a:pt x="52647" y="1432560"/>
                </a:cubicBezTo>
                <a:cubicBezTo>
                  <a:pt x="44334" y="1374371"/>
                  <a:pt x="0" y="1346661"/>
                  <a:pt x="52647" y="1299556"/>
                </a:cubicBezTo>
                <a:cubicBezTo>
                  <a:pt x="105294" y="1252451"/>
                  <a:pt x="274320" y="1155469"/>
                  <a:pt x="368531" y="1149927"/>
                </a:cubicBezTo>
                <a:cubicBezTo>
                  <a:pt x="462742" y="1144385"/>
                  <a:pt x="512619" y="1252451"/>
                  <a:pt x="617913" y="1266305"/>
                </a:cubicBezTo>
                <a:cubicBezTo>
                  <a:pt x="723208" y="1280160"/>
                  <a:pt x="950422" y="1313410"/>
                  <a:pt x="1000298" y="1233054"/>
                </a:cubicBezTo>
                <a:cubicBezTo>
                  <a:pt x="1050174" y="1152698"/>
                  <a:pt x="903316" y="867294"/>
                  <a:pt x="917171" y="784167"/>
                </a:cubicBezTo>
                <a:cubicBezTo>
                  <a:pt x="931026" y="701040"/>
                  <a:pt x="1033550" y="703811"/>
                  <a:pt x="1083426" y="734291"/>
                </a:cubicBezTo>
                <a:cubicBezTo>
                  <a:pt x="1133302" y="764771"/>
                  <a:pt x="1152698" y="925483"/>
                  <a:pt x="1216429" y="967047"/>
                </a:cubicBezTo>
                <a:cubicBezTo>
                  <a:pt x="1280160" y="1008611"/>
                  <a:pt x="1421477" y="1000299"/>
                  <a:pt x="1465811" y="983673"/>
                </a:cubicBezTo>
                <a:cubicBezTo>
                  <a:pt x="1510146" y="967048"/>
                  <a:pt x="1465811" y="889461"/>
                  <a:pt x="1482436" y="867294"/>
                </a:cubicBezTo>
                <a:cubicBezTo>
                  <a:pt x="1499061" y="845127"/>
                  <a:pt x="1457498" y="886691"/>
                  <a:pt x="1532313" y="850669"/>
                </a:cubicBezTo>
                <a:close/>
              </a:path>
            </a:pathLst>
          </a:custGeom>
          <a:solidFill>
            <a:srgbClr val="FF0000">
              <a:alpha val="21000"/>
            </a:srgbClr>
          </a:solidFill>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751529" y="2900819"/>
            <a:ext cx="469726" cy="962416"/>
          </a:xfrm>
          <a:custGeom>
            <a:avLst/>
            <a:gdLst>
              <a:gd name="connsiteX0" fmla="*/ 457200 w 469726"/>
              <a:gd name="connsiteY0" fmla="*/ 42797 h 962416"/>
              <a:gd name="connsiteX1" fmla="*/ 363255 w 469726"/>
              <a:gd name="connsiteY1" fmla="*/ 99165 h 962416"/>
              <a:gd name="connsiteX2" fmla="*/ 375781 w 469726"/>
              <a:gd name="connsiteY2" fmla="*/ 174321 h 962416"/>
              <a:gd name="connsiteX3" fmla="*/ 356992 w 469726"/>
              <a:gd name="connsiteY3" fmla="*/ 199373 h 962416"/>
              <a:gd name="connsiteX4" fmla="*/ 463463 w 469726"/>
              <a:gd name="connsiteY4" fmla="*/ 437367 h 962416"/>
              <a:gd name="connsiteX5" fmla="*/ 394570 w 469726"/>
              <a:gd name="connsiteY5" fmla="*/ 499997 h 962416"/>
              <a:gd name="connsiteX6" fmla="*/ 244257 w 469726"/>
              <a:gd name="connsiteY6" fmla="*/ 487471 h 962416"/>
              <a:gd name="connsiteX7" fmla="*/ 281835 w 469726"/>
              <a:gd name="connsiteY7" fmla="*/ 556365 h 962416"/>
              <a:gd name="connsiteX8" fmla="*/ 231731 w 469726"/>
              <a:gd name="connsiteY8" fmla="*/ 631521 h 962416"/>
              <a:gd name="connsiteX9" fmla="*/ 263046 w 469726"/>
              <a:gd name="connsiteY9" fmla="*/ 737992 h 962416"/>
              <a:gd name="connsiteX10" fmla="*/ 288098 w 469726"/>
              <a:gd name="connsiteY10" fmla="*/ 788096 h 962416"/>
              <a:gd name="connsiteX11" fmla="*/ 294361 w 469726"/>
              <a:gd name="connsiteY11" fmla="*/ 875778 h 962416"/>
              <a:gd name="connsiteX12" fmla="*/ 237994 w 469726"/>
              <a:gd name="connsiteY12" fmla="*/ 894567 h 962416"/>
              <a:gd name="connsiteX13" fmla="*/ 237994 w 469726"/>
              <a:gd name="connsiteY13" fmla="*/ 938408 h 962416"/>
              <a:gd name="connsiteX14" fmla="*/ 144049 w 469726"/>
              <a:gd name="connsiteY14" fmla="*/ 944671 h 962416"/>
              <a:gd name="connsiteX15" fmla="*/ 81419 w 469726"/>
              <a:gd name="connsiteY15" fmla="*/ 831937 h 962416"/>
              <a:gd name="connsiteX16" fmla="*/ 93945 w 469726"/>
              <a:gd name="connsiteY16" fmla="*/ 800622 h 962416"/>
              <a:gd name="connsiteX17" fmla="*/ 6263 w 469726"/>
              <a:gd name="connsiteY17" fmla="*/ 737992 h 962416"/>
              <a:gd name="connsiteX18" fmla="*/ 56367 w 469726"/>
              <a:gd name="connsiteY18" fmla="*/ 675362 h 962416"/>
              <a:gd name="connsiteX19" fmla="*/ 37578 w 469726"/>
              <a:gd name="connsiteY19" fmla="*/ 593943 h 962416"/>
              <a:gd name="connsiteX20" fmla="*/ 81419 w 469726"/>
              <a:gd name="connsiteY20" fmla="*/ 506260 h 962416"/>
              <a:gd name="connsiteX21" fmla="*/ 75156 w 469726"/>
              <a:gd name="connsiteY21" fmla="*/ 474945 h 962416"/>
              <a:gd name="connsiteX22" fmla="*/ 68893 w 469726"/>
              <a:gd name="connsiteY22" fmla="*/ 349685 h 962416"/>
              <a:gd name="connsiteX23" fmla="*/ 137786 w 469726"/>
              <a:gd name="connsiteY23" fmla="*/ 318370 h 962416"/>
              <a:gd name="connsiteX24" fmla="*/ 100208 w 469726"/>
              <a:gd name="connsiteY24" fmla="*/ 249477 h 962416"/>
              <a:gd name="connsiteX25" fmla="*/ 125260 w 469726"/>
              <a:gd name="connsiteY25" fmla="*/ 218162 h 962416"/>
              <a:gd name="connsiteX26" fmla="*/ 131523 w 469726"/>
              <a:gd name="connsiteY26" fmla="*/ 180584 h 962416"/>
              <a:gd name="connsiteX27" fmla="*/ 187890 w 469726"/>
              <a:gd name="connsiteY27" fmla="*/ 130480 h 962416"/>
              <a:gd name="connsiteX28" fmla="*/ 169101 w 469726"/>
              <a:gd name="connsiteY28" fmla="*/ 42797 h 962416"/>
              <a:gd name="connsiteX29" fmla="*/ 331939 w 469726"/>
              <a:gd name="connsiteY29" fmla="*/ 74113 h 962416"/>
              <a:gd name="connsiteX30" fmla="*/ 413359 w 469726"/>
              <a:gd name="connsiteY30" fmla="*/ 5219 h 962416"/>
              <a:gd name="connsiteX31" fmla="*/ 457200 w 469726"/>
              <a:gd name="connsiteY31" fmla="*/ 42797 h 9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726" h="962416">
                <a:moveTo>
                  <a:pt x="457200" y="42797"/>
                </a:moveTo>
                <a:cubicBezTo>
                  <a:pt x="448849" y="58455"/>
                  <a:pt x="376825" y="77245"/>
                  <a:pt x="363255" y="99165"/>
                </a:cubicBezTo>
                <a:cubicBezTo>
                  <a:pt x="349685" y="121085"/>
                  <a:pt x="376825" y="157620"/>
                  <a:pt x="375781" y="174321"/>
                </a:cubicBezTo>
                <a:cubicBezTo>
                  <a:pt x="374737" y="191022"/>
                  <a:pt x="342378" y="155532"/>
                  <a:pt x="356992" y="199373"/>
                </a:cubicBezTo>
                <a:cubicBezTo>
                  <a:pt x="371606" y="243214"/>
                  <a:pt x="457200" y="387263"/>
                  <a:pt x="463463" y="437367"/>
                </a:cubicBezTo>
                <a:cubicBezTo>
                  <a:pt x="469726" y="487471"/>
                  <a:pt x="431104" y="491646"/>
                  <a:pt x="394570" y="499997"/>
                </a:cubicBezTo>
                <a:cubicBezTo>
                  <a:pt x="358036" y="508348"/>
                  <a:pt x="263046" y="478076"/>
                  <a:pt x="244257" y="487471"/>
                </a:cubicBezTo>
                <a:cubicBezTo>
                  <a:pt x="225468" y="496866"/>
                  <a:pt x="283923" y="532357"/>
                  <a:pt x="281835" y="556365"/>
                </a:cubicBezTo>
                <a:cubicBezTo>
                  <a:pt x="279747" y="580373"/>
                  <a:pt x="234862" y="601250"/>
                  <a:pt x="231731" y="631521"/>
                </a:cubicBezTo>
                <a:cubicBezTo>
                  <a:pt x="228600" y="661792"/>
                  <a:pt x="253652" y="711896"/>
                  <a:pt x="263046" y="737992"/>
                </a:cubicBezTo>
                <a:cubicBezTo>
                  <a:pt x="272440" y="764088"/>
                  <a:pt x="282879" y="765132"/>
                  <a:pt x="288098" y="788096"/>
                </a:cubicBezTo>
                <a:cubicBezTo>
                  <a:pt x="293317" y="811060"/>
                  <a:pt x="302712" y="858033"/>
                  <a:pt x="294361" y="875778"/>
                </a:cubicBezTo>
                <a:cubicBezTo>
                  <a:pt x="286010" y="893523"/>
                  <a:pt x="247388" y="884129"/>
                  <a:pt x="237994" y="894567"/>
                </a:cubicBezTo>
                <a:cubicBezTo>
                  <a:pt x="228600" y="905005"/>
                  <a:pt x="253651" y="930057"/>
                  <a:pt x="237994" y="938408"/>
                </a:cubicBezTo>
                <a:cubicBezTo>
                  <a:pt x="222337" y="946759"/>
                  <a:pt x="170145" y="962416"/>
                  <a:pt x="144049" y="944671"/>
                </a:cubicBezTo>
                <a:cubicBezTo>
                  <a:pt x="117953" y="926926"/>
                  <a:pt x="89770" y="855945"/>
                  <a:pt x="81419" y="831937"/>
                </a:cubicBezTo>
                <a:cubicBezTo>
                  <a:pt x="73068" y="807929"/>
                  <a:pt x="106471" y="816280"/>
                  <a:pt x="93945" y="800622"/>
                </a:cubicBezTo>
                <a:cubicBezTo>
                  <a:pt x="81419" y="784965"/>
                  <a:pt x="12526" y="758869"/>
                  <a:pt x="6263" y="737992"/>
                </a:cubicBezTo>
                <a:cubicBezTo>
                  <a:pt x="0" y="717115"/>
                  <a:pt x="51148" y="699370"/>
                  <a:pt x="56367" y="675362"/>
                </a:cubicBezTo>
                <a:cubicBezTo>
                  <a:pt x="61586" y="651354"/>
                  <a:pt x="33403" y="622127"/>
                  <a:pt x="37578" y="593943"/>
                </a:cubicBezTo>
                <a:cubicBezTo>
                  <a:pt x="41753" y="565759"/>
                  <a:pt x="75156" y="526093"/>
                  <a:pt x="81419" y="506260"/>
                </a:cubicBezTo>
                <a:cubicBezTo>
                  <a:pt x="87682" y="486427"/>
                  <a:pt x="77244" y="501041"/>
                  <a:pt x="75156" y="474945"/>
                </a:cubicBezTo>
                <a:cubicBezTo>
                  <a:pt x="73068" y="448849"/>
                  <a:pt x="58455" y="375781"/>
                  <a:pt x="68893" y="349685"/>
                </a:cubicBezTo>
                <a:cubicBezTo>
                  <a:pt x="79331" y="323589"/>
                  <a:pt x="132567" y="335071"/>
                  <a:pt x="137786" y="318370"/>
                </a:cubicBezTo>
                <a:cubicBezTo>
                  <a:pt x="143005" y="301669"/>
                  <a:pt x="102296" y="266178"/>
                  <a:pt x="100208" y="249477"/>
                </a:cubicBezTo>
                <a:cubicBezTo>
                  <a:pt x="98120" y="232776"/>
                  <a:pt x="120041" y="229644"/>
                  <a:pt x="125260" y="218162"/>
                </a:cubicBezTo>
                <a:cubicBezTo>
                  <a:pt x="130479" y="206680"/>
                  <a:pt x="121085" y="195198"/>
                  <a:pt x="131523" y="180584"/>
                </a:cubicBezTo>
                <a:cubicBezTo>
                  <a:pt x="141961" y="165970"/>
                  <a:pt x="181627" y="153445"/>
                  <a:pt x="187890" y="130480"/>
                </a:cubicBezTo>
                <a:cubicBezTo>
                  <a:pt x="194153" y="107516"/>
                  <a:pt x="145093" y="52192"/>
                  <a:pt x="169101" y="42797"/>
                </a:cubicBezTo>
                <a:cubicBezTo>
                  <a:pt x="193109" y="33403"/>
                  <a:pt x="291229" y="80376"/>
                  <a:pt x="331939" y="74113"/>
                </a:cubicBezTo>
                <a:cubicBezTo>
                  <a:pt x="372649" y="67850"/>
                  <a:pt x="391438" y="10438"/>
                  <a:pt x="413359" y="5219"/>
                </a:cubicBezTo>
                <a:cubicBezTo>
                  <a:pt x="435280" y="0"/>
                  <a:pt x="465551" y="27139"/>
                  <a:pt x="457200" y="42797"/>
                </a:cubicBezTo>
                <a:close/>
              </a:path>
            </a:pathLst>
          </a:custGeom>
          <a:solidFill>
            <a:srgbClr val="FFFF00"/>
          </a:solidFill>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 descr="serf-in medieval Europe, a peasant bound to the lord's land."/>
          <p:cNvPicPr>
            <a:picLocks noChangeAspect="1" noChangeArrowheads="1"/>
          </p:cNvPicPr>
          <p:nvPr/>
        </p:nvPicPr>
        <p:blipFill>
          <a:blip r:embed="rId5" cstate="print"/>
          <a:srcRect/>
          <a:stretch>
            <a:fillRect/>
          </a:stretch>
        </p:blipFill>
        <p:spPr bwMode="auto">
          <a:xfrm>
            <a:off x="76200" y="4580606"/>
            <a:ext cx="1597959" cy="2167666"/>
          </a:xfrm>
          <a:prstGeom prst="rect">
            <a:avLst/>
          </a:prstGeom>
          <a:noFill/>
          <a:ln w="101600">
            <a:solidFill>
              <a:schemeClr val="bg1"/>
            </a:solidFill>
            <a:miter lim="800000"/>
          </a:ln>
        </p:spPr>
      </p:pic>
      <p:pic>
        <p:nvPicPr>
          <p:cNvPr id="30" name="Picture 6" descr="Image result for medieval lord and lady"/>
          <p:cNvPicPr>
            <a:picLocks noChangeAspect="1" noChangeArrowheads="1"/>
          </p:cNvPicPr>
          <p:nvPr/>
        </p:nvPicPr>
        <p:blipFill>
          <a:blip r:embed="rId6" cstate="print"/>
          <a:srcRect/>
          <a:stretch>
            <a:fillRect/>
          </a:stretch>
        </p:blipFill>
        <p:spPr bwMode="auto">
          <a:xfrm>
            <a:off x="1752600" y="4495800"/>
            <a:ext cx="1677393" cy="2362200"/>
          </a:xfrm>
          <a:prstGeom prst="rect">
            <a:avLst/>
          </a:prstGeom>
          <a:noFill/>
        </p:spPr>
      </p:pic>
      <p:sp>
        <p:nvSpPr>
          <p:cNvPr id="25" name="Freeform 24"/>
          <p:cNvSpPr/>
          <p:nvPr/>
        </p:nvSpPr>
        <p:spPr>
          <a:xfrm>
            <a:off x="3886200" y="2057400"/>
            <a:ext cx="3048000" cy="1219200"/>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Lst>
            <a:ahLst/>
            <a:cxnLst>
              <a:cxn ang="0">
                <a:pos x="connsiteX0" y="connsiteY0"/>
              </a:cxn>
              <a:cxn ang="0">
                <a:pos x="connsiteX1" y="connsiteY1"/>
              </a:cxn>
            </a:cxnLst>
            <a:rect l="l" t="t" r="r" b="b"/>
            <a:pathLst>
              <a:path w="3488575" h="16625">
                <a:moveTo>
                  <a:pt x="0" y="0"/>
                </a:moveTo>
                <a:lnTo>
                  <a:pt x="3488575" y="16625"/>
                </a:lnTo>
              </a:path>
            </a:pathLst>
          </a:cu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a:spLocks noChangeAspect="1"/>
          </p:cNvSpPr>
          <p:nvPr/>
        </p:nvSpPr>
        <p:spPr>
          <a:xfrm>
            <a:off x="5486400" y="3939976"/>
            <a:ext cx="990600" cy="403424"/>
          </a:xfrm>
          <a:custGeom>
            <a:avLst/>
            <a:gdLst>
              <a:gd name="connsiteX0" fmla="*/ 533400 w 1115684"/>
              <a:gd name="connsiteY0" fmla="*/ 23004 h 521898"/>
              <a:gd name="connsiteX1" fmla="*/ 705929 w 1115684"/>
              <a:gd name="connsiteY1" fmla="*/ 14377 h 521898"/>
              <a:gd name="connsiteX2" fmla="*/ 869831 w 1115684"/>
              <a:gd name="connsiteY2" fmla="*/ 92015 h 521898"/>
              <a:gd name="connsiteX3" fmla="*/ 990600 w 1115684"/>
              <a:gd name="connsiteY3" fmla="*/ 169653 h 521898"/>
              <a:gd name="connsiteX4" fmla="*/ 1068238 w 1115684"/>
              <a:gd name="connsiteY4" fmla="*/ 316302 h 521898"/>
              <a:gd name="connsiteX5" fmla="*/ 1102744 w 1115684"/>
              <a:gd name="connsiteY5" fmla="*/ 333554 h 521898"/>
              <a:gd name="connsiteX6" fmla="*/ 990600 w 1115684"/>
              <a:gd name="connsiteY6" fmla="*/ 454324 h 521898"/>
              <a:gd name="connsiteX7" fmla="*/ 921589 w 1115684"/>
              <a:gd name="connsiteY7" fmla="*/ 514709 h 521898"/>
              <a:gd name="connsiteX8" fmla="*/ 835325 w 1115684"/>
              <a:gd name="connsiteY8" fmla="*/ 497456 h 521898"/>
              <a:gd name="connsiteX9" fmla="*/ 757687 w 1115684"/>
              <a:gd name="connsiteY9" fmla="*/ 514709 h 521898"/>
              <a:gd name="connsiteX10" fmla="*/ 671423 w 1115684"/>
              <a:gd name="connsiteY10" fmla="*/ 506083 h 521898"/>
              <a:gd name="connsiteX11" fmla="*/ 576532 w 1115684"/>
              <a:gd name="connsiteY11" fmla="*/ 454324 h 521898"/>
              <a:gd name="connsiteX12" fmla="*/ 360872 w 1115684"/>
              <a:gd name="connsiteY12" fmla="*/ 428445 h 521898"/>
              <a:gd name="connsiteX13" fmla="*/ 222849 w 1115684"/>
              <a:gd name="connsiteY13" fmla="*/ 393939 h 521898"/>
              <a:gd name="connsiteX14" fmla="*/ 110706 w 1115684"/>
              <a:gd name="connsiteY14" fmla="*/ 281796 h 521898"/>
              <a:gd name="connsiteX15" fmla="*/ 50321 w 1115684"/>
              <a:gd name="connsiteY15" fmla="*/ 204158 h 521898"/>
              <a:gd name="connsiteX16" fmla="*/ 7189 w 1115684"/>
              <a:gd name="connsiteY16" fmla="*/ 109268 h 521898"/>
              <a:gd name="connsiteX17" fmla="*/ 93453 w 1115684"/>
              <a:gd name="connsiteY17" fmla="*/ 74762 h 521898"/>
              <a:gd name="connsiteX18" fmla="*/ 196970 w 1115684"/>
              <a:gd name="connsiteY18" fmla="*/ 23004 h 521898"/>
              <a:gd name="connsiteX19" fmla="*/ 274608 w 1115684"/>
              <a:gd name="connsiteY19" fmla="*/ 5751 h 521898"/>
              <a:gd name="connsiteX20" fmla="*/ 455763 w 1115684"/>
              <a:gd name="connsiteY20" fmla="*/ 57509 h 521898"/>
              <a:gd name="connsiteX21" fmla="*/ 533400 w 1115684"/>
              <a:gd name="connsiteY21" fmla="*/ 23004 h 52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5684" h="521898">
                <a:moveTo>
                  <a:pt x="533400" y="23004"/>
                </a:moveTo>
                <a:cubicBezTo>
                  <a:pt x="575094" y="15815"/>
                  <a:pt x="649857" y="2875"/>
                  <a:pt x="705929" y="14377"/>
                </a:cubicBezTo>
                <a:cubicBezTo>
                  <a:pt x="762001" y="25879"/>
                  <a:pt x="822386" y="66136"/>
                  <a:pt x="869831" y="92015"/>
                </a:cubicBezTo>
                <a:cubicBezTo>
                  <a:pt x="917276" y="117894"/>
                  <a:pt x="957532" y="132272"/>
                  <a:pt x="990600" y="169653"/>
                </a:cubicBezTo>
                <a:cubicBezTo>
                  <a:pt x="1023668" y="207034"/>
                  <a:pt x="1049547" y="288985"/>
                  <a:pt x="1068238" y="316302"/>
                </a:cubicBezTo>
                <a:cubicBezTo>
                  <a:pt x="1086929" y="343619"/>
                  <a:pt x="1115684" y="310550"/>
                  <a:pt x="1102744" y="333554"/>
                </a:cubicBezTo>
                <a:cubicBezTo>
                  <a:pt x="1089804" y="356558"/>
                  <a:pt x="1020792" y="424132"/>
                  <a:pt x="990600" y="454324"/>
                </a:cubicBezTo>
                <a:cubicBezTo>
                  <a:pt x="960408" y="484516"/>
                  <a:pt x="947468" y="507520"/>
                  <a:pt x="921589" y="514709"/>
                </a:cubicBezTo>
                <a:cubicBezTo>
                  <a:pt x="895710" y="521898"/>
                  <a:pt x="862642" y="497456"/>
                  <a:pt x="835325" y="497456"/>
                </a:cubicBezTo>
                <a:cubicBezTo>
                  <a:pt x="808008" y="497456"/>
                  <a:pt x="785004" y="513271"/>
                  <a:pt x="757687" y="514709"/>
                </a:cubicBezTo>
                <a:cubicBezTo>
                  <a:pt x="730370" y="516147"/>
                  <a:pt x="701616" y="516147"/>
                  <a:pt x="671423" y="506083"/>
                </a:cubicBezTo>
                <a:cubicBezTo>
                  <a:pt x="641231" y="496019"/>
                  <a:pt x="628290" y="467264"/>
                  <a:pt x="576532" y="454324"/>
                </a:cubicBezTo>
                <a:cubicBezTo>
                  <a:pt x="524774" y="441384"/>
                  <a:pt x="419819" y="438509"/>
                  <a:pt x="360872" y="428445"/>
                </a:cubicBezTo>
                <a:cubicBezTo>
                  <a:pt x="301925" y="418381"/>
                  <a:pt x="264543" y="418380"/>
                  <a:pt x="222849" y="393939"/>
                </a:cubicBezTo>
                <a:cubicBezTo>
                  <a:pt x="181155" y="369498"/>
                  <a:pt x="139461" y="313426"/>
                  <a:pt x="110706" y="281796"/>
                </a:cubicBezTo>
                <a:cubicBezTo>
                  <a:pt x="81951" y="250166"/>
                  <a:pt x="67574" y="232913"/>
                  <a:pt x="50321" y="204158"/>
                </a:cubicBezTo>
                <a:cubicBezTo>
                  <a:pt x="33068" y="175403"/>
                  <a:pt x="0" y="130834"/>
                  <a:pt x="7189" y="109268"/>
                </a:cubicBezTo>
                <a:cubicBezTo>
                  <a:pt x="14378" y="87702"/>
                  <a:pt x="61823" y="89139"/>
                  <a:pt x="93453" y="74762"/>
                </a:cubicBezTo>
                <a:cubicBezTo>
                  <a:pt x="125083" y="60385"/>
                  <a:pt x="166778" y="34506"/>
                  <a:pt x="196970" y="23004"/>
                </a:cubicBezTo>
                <a:cubicBezTo>
                  <a:pt x="227162" y="11502"/>
                  <a:pt x="231476" y="0"/>
                  <a:pt x="274608" y="5751"/>
                </a:cubicBezTo>
                <a:cubicBezTo>
                  <a:pt x="317740" y="11502"/>
                  <a:pt x="412631" y="53196"/>
                  <a:pt x="455763" y="57509"/>
                </a:cubicBezTo>
                <a:cubicBezTo>
                  <a:pt x="498895" y="61822"/>
                  <a:pt x="491706" y="30193"/>
                  <a:pt x="533400" y="23004"/>
                </a:cubicBezTo>
                <a:close/>
              </a:path>
            </a:pathLst>
          </a:custGeom>
          <a:solidFill>
            <a:srgbClr val="FF0000">
              <a:alpha val="70000"/>
            </a:srgbClr>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rgbClr val="FFFF00"/>
                </a:solidFill>
              </a:rPr>
              <a:t>Poitou</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xit" presetSubtype="0" fill="hold" nodeType="withEffect">
                                  <p:stCondLst>
                                    <p:cond delay="500"/>
                                  </p:stCondLst>
                                  <p:childTnLst>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1000"/>
                                        <p:tgtEl>
                                          <p:spTgt spid="21"/>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bg/>
                                          </p:spTgt>
                                        </p:tgtEl>
                                        <p:attrNameLst>
                                          <p:attrName>style.visibility</p:attrName>
                                        </p:attrNameLst>
                                      </p:cBhvr>
                                      <p:to>
                                        <p:strVal val="visible"/>
                                      </p:to>
                                    </p:set>
                                    <p:animEffect transition="in" filter="fade">
                                      <p:cBhvr>
                                        <p:cTn id="46" dur="1000"/>
                                        <p:tgtEl>
                                          <p:spTgt spid="26">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fade">
                                      <p:cBhvr>
                                        <p:cTn id="49" dur="1000"/>
                                        <p:tgtEl>
                                          <p:spTgt spid="26">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xEl>
                                              <p:pRg st="1" end="1"/>
                                            </p:txEl>
                                          </p:spTgt>
                                        </p:tgtEl>
                                        <p:attrNameLst>
                                          <p:attrName>style.visibility</p:attrName>
                                        </p:attrNameLst>
                                      </p:cBhvr>
                                      <p:to>
                                        <p:strVal val="visible"/>
                                      </p:to>
                                    </p:set>
                                    <p:animEffect transition="in" filter="fade">
                                      <p:cBhvr>
                                        <p:cTn id="52" dur="1000"/>
                                        <p:tgtEl>
                                          <p:spTgt spid="26">
                                            <p:txEl>
                                              <p:pRg st="1" end="1"/>
                                            </p:txEl>
                                          </p:spTgt>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2000"/>
                                        <p:tgtEl>
                                          <p:spTgt spid="27"/>
                                        </p:tgtEl>
                                      </p:cBhvr>
                                    </p:animEffect>
                                  </p:childTnLst>
                                </p:cTn>
                              </p:par>
                              <p:par>
                                <p:cTn id="57" presetID="7" presetClass="emph" presetSubtype="2" fill="hold" nodeType="withEffect">
                                  <p:stCondLst>
                                    <p:cond delay="0"/>
                                  </p:stCondLst>
                                  <p:childTnLst>
                                    <p:animClr clrSpc="rgb">
                                      <p:cBhvr>
                                        <p:cTn id="58" dur="1000" fill="hold"/>
                                        <p:tgtEl>
                                          <p:spTgt spid="22"/>
                                        </p:tgtEl>
                                        <p:attrNameLst>
                                          <p:attrName>stroke.color</p:attrName>
                                        </p:attrNameLst>
                                      </p:cBhvr>
                                      <p:to>
                                        <a:srgbClr val="FF0000"/>
                                      </p:to>
                                    </p:animClr>
                                    <p:set>
                                      <p:cBhvr>
                                        <p:cTn id="59" dur="1000" fill="hold"/>
                                        <p:tgtEl>
                                          <p:spTgt spid="22"/>
                                        </p:tgtEl>
                                        <p:attrNameLst>
                                          <p:attrName>stroke.on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1000" fill="hold"/>
                                        <p:tgtEl>
                                          <p:spTgt spid="31"/>
                                        </p:tgtEl>
                                        <p:attrNameLst>
                                          <p:attrName>ppt_w</p:attrName>
                                        </p:attrNameLst>
                                      </p:cBhvr>
                                      <p:tavLst>
                                        <p:tav tm="0">
                                          <p:val>
                                            <p:fltVal val="0"/>
                                          </p:val>
                                        </p:tav>
                                        <p:tav tm="100000">
                                          <p:val>
                                            <p:strVal val="#ppt_w"/>
                                          </p:val>
                                        </p:tav>
                                      </p:tavLst>
                                    </p:anim>
                                    <p:anim calcmode="lin" valueType="num">
                                      <p:cBhvr>
                                        <p:cTn id="65" dur="1000" fill="hold"/>
                                        <p:tgtEl>
                                          <p:spTgt spid="31"/>
                                        </p:tgtEl>
                                        <p:attrNameLst>
                                          <p:attrName>ppt_h</p:attrName>
                                        </p:attrNameLst>
                                      </p:cBhvr>
                                      <p:tavLst>
                                        <p:tav tm="0">
                                          <p:val>
                                            <p:fltVal val="0"/>
                                          </p:val>
                                        </p:tav>
                                        <p:tav tm="100000">
                                          <p:val>
                                            <p:strVal val="#ppt_h"/>
                                          </p:val>
                                        </p:tav>
                                      </p:tavLst>
                                    </p:anim>
                                    <p:animEffect transition="in" filter="fade">
                                      <p:cBhvr>
                                        <p:cTn id="66" dur="10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1000"/>
                                        <p:tgtEl>
                                          <p:spTgt spid="31"/>
                                        </p:tgtEl>
                                      </p:cBhvr>
                                    </p:animEffect>
                                    <p:set>
                                      <p:cBhvr>
                                        <p:cTn id="71" dur="1" fill="hold">
                                          <p:stCondLst>
                                            <p:cond delay="999"/>
                                          </p:stCondLst>
                                        </p:cTn>
                                        <p:tgtEl>
                                          <p:spTgt spid="31"/>
                                        </p:tgtEl>
                                        <p:attrNameLst>
                                          <p:attrName>style.visibility</p:attrName>
                                        </p:attrNameLst>
                                      </p:cBhvr>
                                      <p:to>
                                        <p:strVal val="hidden"/>
                                      </p:to>
                                    </p:se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26">
                                            <p:txEl>
                                              <p:pRg st="2" end="2"/>
                                            </p:txEl>
                                          </p:spTgt>
                                        </p:tgtEl>
                                        <p:attrNameLst>
                                          <p:attrName>style.visibility</p:attrName>
                                        </p:attrNameLst>
                                      </p:cBhvr>
                                      <p:to>
                                        <p:strVal val="visible"/>
                                      </p:to>
                                    </p:set>
                                    <p:animEffect transition="in" filter="wipe(left)">
                                      <p:cBhvr>
                                        <p:cTn id="75" dur="1000"/>
                                        <p:tgtEl>
                                          <p:spTgt spid="26">
                                            <p:txEl>
                                              <p:pRg st="2" end="2"/>
                                            </p:txEl>
                                          </p:spTgt>
                                        </p:tgtEl>
                                      </p:cBhvr>
                                    </p:animEffect>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26">
                                            <p:txEl>
                                              <p:pRg st="3" end="3"/>
                                            </p:txEl>
                                          </p:spTgt>
                                        </p:tgtEl>
                                        <p:attrNameLst>
                                          <p:attrName>style.visibility</p:attrName>
                                        </p:attrNameLst>
                                      </p:cBhvr>
                                      <p:to>
                                        <p:strVal val="visible"/>
                                      </p:to>
                                    </p:set>
                                    <p:animEffect transition="in" filter="wipe(left)">
                                      <p:cBhvr>
                                        <p:cTn id="79" dur="1000"/>
                                        <p:tgtEl>
                                          <p:spTgt spid="26">
                                            <p:txEl>
                                              <p:pRg st="3" end="3"/>
                                            </p:txEl>
                                          </p:spTgt>
                                        </p:tgtEl>
                                      </p:cBhvr>
                                    </p:animEffect>
                                  </p:childTnLst>
                                </p:cTn>
                              </p:par>
                            </p:childTnLst>
                          </p:cTn>
                        </p:par>
                        <p:par>
                          <p:cTn id="80" fill="hold">
                            <p:stCondLst>
                              <p:cond delay="3000"/>
                            </p:stCondLst>
                            <p:childTnLst>
                              <p:par>
                                <p:cTn id="81" presetID="10" presetClass="entr" presetSubtype="0"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1000"/>
                                        <p:tgtEl>
                                          <p:spTgt spid="30"/>
                                        </p:tgtEl>
                                      </p:cBhvr>
                                    </p:animEffect>
                                  </p:childTnLst>
                                </p:cTn>
                              </p:par>
                            </p:childTnLst>
                          </p:cTn>
                        </p:par>
                        <p:par>
                          <p:cTn id="84" fill="hold">
                            <p:stCondLst>
                              <p:cond delay="4000"/>
                            </p:stCondLst>
                            <p:childTnLst>
                              <p:par>
                                <p:cTn id="85" presetID="22" presetClass="entr" presetSubtype="8" fill="hold" grpId="0" nodeType="afterEffect">
                                  <p:stCondLst>
                                    <p:cond delay="0"/>
                                  </p:stCondLst>
                                  <p:childTnLst>
                                    <p:set>
                                      <p:cBhvr>
                                        <p:cTn id="86" dur="1" fill="hold">
                                          <p:stCondLst>
                                            <p:cond delay="0"/>
                                          </p:stCondLst>
                                        </p:cTn>
                                        <p:tgtEl>
                                          <p:spTgt spid="26">
                                            <p:txEl>
                                              <p:pRg st="4" end="4"/>
                                            </p:txEl>
                                          </p:spTgt>
                                        </p:tgtEl>
                                        <p:attrNameLst>
                                          <p:attrName>style.visibility</p:attrName>
                                        </p:attrNameLst>
                                      </p:cBhvr>
                                      <p:to>
                                        <p:strVal val="visible"/>
                                      </p:to>
                                    </p:set>
                                    <p:animEffect transition="in" filter="wipe(left)">
                                      <p:cBhvr>
                                        <p:cTn id="87" dur="1000"/>
                                        <p:tgtEl>
                                          <p:spTgt spid="26">
                                            <p:txEl>
                                              <p:pRg st="4" end="4"/>
                                            </p:txEl>
                                          </p:spTgt>
                                        </p:tgtEl>
                                      </p:cBhvr>
                                    </p:animEffect>
                                  </p:childTnLst>
                                </p:cTn>
                              </p:par>
                            </p:childTnLst>
                          </p:cTn>
                        </p:par>
                        <p:par>
                          <p:cTn id="88" fill="hold">
                            <p:stCondLst>
                              <p:cond delay="5000"/>
                            </p:stCondLst>
                            <p:childTnLst>
                              <p:par>
                                <p:cTn id="89" presetID="10" presetClass="entr" presetSubtype="0"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childTnLst>
                                </p:cTn>
                              </p:par>
                            </p:childTnLst>
                          </p:cTn>
                        </p:par>
                        <p:par>
                          <p:cTn id="92" fill="hold">
                            <p:stCondLst>
                              <p:cond delay="6000"/>
                            </p:stCondLst>
                            <p:childTnLst>
                              <p:par>
                                <p:cTn id="93" presetID="22" presetClass="entr" presetSubtype="8" fill="hold" grpId="0" nodeType="afterEffect">
                                  <p:stCondLst>
                                    <p:cond delay="0"/>
                                  </p:stCondLst>
                                  <p:childTnLst>
                                    <p:set>
                                      <p:cBhvr>
                                        <p:cTn id="94" dur="1" fill="hold">
                                          <p:stCondLst>
                                            <p:cond delay="0"/>
                                          </p:stCondLst>
                                        </p:cTn>
                                        <p:tgtEl>
                                          <p:spTgt spid="26">
                                            <p:txEl>
                                              <p:pRg st="5" end="5"/>
                                            </p:txEl>
                                          </p:spTgt>
                                        </p:tgtEl>
                                        <p:attrNameLst>
                                          <p:attrName>style.visibility</p:attrName>
                                        </p:attrNameLst>
                                      </p:cBhvr>
                                      <p:to>
                                        <p:strVal val="visible"/>
                                      </p:to>
                                    </p:set>
                                    <p:animEffect transition="in" filter="wipe(left)">
                                      <p:cBhvr>
                                        <p:cTn id="95" dur="1000"/>
                                        <p:tgtEl>
                                          <p:spTgt spid="26">
                                            <p:txEl>
                                              <p:pRg st="5" end="5"/>
                                            </p:txEl>
                                          </p:spTgt>
                                        </p:tgtEl>
                                      </p:cBhvr>
                                    </p:animEffect>
                                  </p:childTnLst>
                                </p:cTn>
                              </p:par>
                            </p:childTnLst>
                          </p:cTn>
                        </p:par>
                        <p:par>
                          <p:cTn id="96" fill="hold">
                            <p:stCondLst>
                              <p:cond delay="7000"/>
                            </p:stCondLst>
                            <p:childTnLst>
                              <p:par>
                                <p:cTn id="97" presetID="10" presetClass="entr" presetSubtype="0" fill="hold"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26" grpId="0" uiExpand="1" build="allAtOnce" animBg="1"/>
      <p:bldP spid="17" grpId="0"/>
      <p:bldP spid="23" grpId="0" animBg="1"/>
      <p:bldP spid="24" grpId="0"/>
      <p:bldP spid="27" grpId="0" animBg="1"/>
      <p:bldP spid="22" grpId="0" animBg="1"/>
      <p:bldP spid="25" grpId="0" animBg="1"/>
      <p:bldP spid="31" grpId="0" animBg="1"/>
      <p:bldP spid="31"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13358"/>
          <a:stretch>
            <a:fillRect/>
          </a:stretch>
        </p:blipFill>
        <p:spPr bwMode="auto">
          <a:xfrm>
            <a:off x="1600200" y="927041"/>
            <a:ext cx="4572000" cy="5930959"/>
          </a:xfrm>
          <a:prstGeom prst="rect">
            <a:avLst/>
          </a:prstGeom>
          <a:noFill/>
          <a:ln w="9525">
            <a:noFill/>
            <a:miter lim="800000"/>
            <a:headEnd/>
            <a:tailEnd/>
          </a:ln>
          <a:effectLst/>
        </p:spPr>
      </p:pic>
      <p:pic>
        <p:nvPicPr>
          <p:cNvPr id="9" name="Picture 2"/>
          <p:cNvPicPr>
            <a:picLocks noChangeAspect="1" noChangeArrowheads="1"/>
          </p:cNvPicPr>
          <p:nvPr/>
        </p:nvPicPr>
        <p:blipFill>
          <a:blip r:embed="rId2" cstate="print"/>
          <a:srcRect t="86642" r="1667"/>
          <a:stretch>
            <a:fillRect/>
          </a:stretch>
        </p:blipFill>
        <p:spPr bwMode="auto">
          <a:xfrm>
            <a:off x="0" y="0"/>
            <a:ext cx="9144000" cy="1676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909310"/>
          </a:xfrm>
          <a:prstGeom prst="rect">
            <a:avLst/>
          </a:prstGeom>
        </p:spPr>
        <p:txBody>
          <a:bodyPr wrap="square">
            <a:spAutoFit/>
          </a:bodyPr>
          <a:lstStyle/>
          <a:p>
            <a:r>
              <a:rPr lang="en-US" dirty="0" smtClean="0">
                <a:hlinkClick r:id="rId2"/>
              </a:rPr>
              <a:t>https://en.wikipedia.org/wiki/France_in_the_Middle_Ages</a:t>
            </a:r>
            <a:endParaRPr lang="en-US" dirty="0" smtClean="0"/>
          </a:p>
          <a:p>
            <a:r>
              <a:rPr lang="en-US" dirty="0" smtClean="0"/>
              <a:t>	The Kingdom of France in the Middle Ages (roughly, from the 9th century to the middle of the 15th century) was marked by the fragmentation of the Carolingian Empire and West </a:t>
            </a:r>
            <a:r>
              <a:rPr lang="en-US" dirty="0" err="1" smtClean="0"/>
              <a:t>Francia</a:t>
            </a:r>
            <a:r>
              <a:rPr lang="en-US" dirty="0" smtClean="0"/>
              <a:t> (843–987); the expansion of royal control by the House of Capet (987–1328), including their struggles with the virtually independent principalities (duchies and counties, such as the Norman and </a:t>
            </a:r>
            <a:r>
              <a:rPr lang="en-US" dirty="0" err="1" smtClean="0"/>
              <a:t>Angevin</a:t>
            </a:r>
            <a:r>
              <a:rPr lang="en-US" dirty="0" smtClean="0"/>
              <a:t> regions) that had developed following the Viking invasions and through the piecemeal dismantling of the Carolingian Empire and the creation and extension of administrative/state control (notably under Philip II Augustus and Louis IX) in the 13th century; and the rise of the House of Valois (1328–1589), including the protracted dynastic crisis of the Hundred Years' War with the Kingdom of England (1337–1453) compounded by the catastrophic Black Death epidemic (1348), which laid the seeds for a more centralized and expanded state in the early modern period and the creation of a sense of French identity.</a:t>
            </a:r>
          </a:p>
          <a:p>
            <a:r>
              <a:rPr lang="en-US" dirty="0" smtClean="0"/>
              <a:t>	Up to the 12th century, the period saw the elaboration and extension of the </a:t>
            </a:r>
            <a:r>
              <a:rPr lang="en-US" dirty="0" err="1" smtClean="0"/>
              <a:t>seigneurial</a:t>
            </a:r>
            <a:r>
              <a:rPr lang="en-US" dirty="0" smtClean="0"/>
              <a:t> economic system (including the attachment of peasants to the land through serfdom); the extension of the feudal system of political rights and obligations between lords and vassals; the so-called "feudal revolution" of the 11th century during which ever smaller lords took control of local lands in many regions; and the appropriation by regional/local seigneurs of various administrative, fiscal and judicial rights for themselves. From the 13th century on, the state slowly regained control of a number of these lost powers. The crises of the 13th and 14th centuries led to the convening of an advisory assembly, the Estates General, and also to an effective end to serfdom.</a:t>
            </a:r>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524315"/>
          </a:xfrm>
          <a:prstGeom prst="rect">
            <a:avLst/>
          </a:prstGeom>
        </p:spPr>
        <p:txBody>
          <a:bodyPr wrap="square">
            <a:spAutoFit/>
          </a:bodyPr>
          <a:lstStyle/>
          <a:p>
            <a:r>
              <a:rPr lang="en-US" dirty="0" smtClean="0">
                <a:hlinkClick r:id="rId2"/>
              </a:rPr>
              <a:t>https://en.wikipedia.org/wiki/Feudalism</a:t>
            </a:r>
            <a:endParaRPr lang="en-US" dirty="0" smtClean="0"/>
          </a:p>
          <a:p>
            <a:r>
              <a:rPr lang="en-US" dirty="0" smtClean="0"/>
              <a:t>	Feudalism was a combination of legal and military customs in medieval Europe that flourished between the 9th and 15th centuries. Broadly defined, it was a way of structuring society around relationships derived from the holding of land in exchange for service or </a:t>
            </a:r>
            <a:r>
              <a:rPr lang="en-US" dirty="0" err="1" smtClean="0"/>
              <a:t>labour</a:t>
            </a:r>
            <a:r>
              <a:rPr lang="en-US" dirty="0" smtClean="0"/>
              <a:t>. Although derived from the Latin word </a:t>
            </a:r>
            <a:r>
              <a:rPr lang="en-US" dirty="0" err="1" smtClean="0"/>
              <a:t>feodum</a:t>
            </a:r>
            <a:r>
              <a:rPr lang="en-US" dirty="0" smtClean="0"/>
              <a:t> or </a:t>
            </a:r>
            <a:r>
              <a:rPr lang="en-US" dirty="0" err="1" smtClean="0"/>
              <a:t>feudum</a:t>
            </a:r>
            <a:r>
              <a:rPr lang="en-US" dirty="0" smtClean="0"/>
              <a:t> (fief), then in use, the term feudalism and the system it describes were not conceived of as a formal political system by the people living in the Middle Ages.  The classic definition, by François-Louis </a:t>
            </a:r>
            <a:r>
              <a:rPr lang="en-US" dirty="0" err="1" smtClean="0"/>
              <a:t>Ganshof</a:t>
            </a:r>
            <a:r>
              <a:rPr lang="en-US" dirty="0" smtClean="0"/>
              <a:t> (1944), feudalism describes a set of reciprocal legal and military obligations among the warrior nobility revolving around the three key concepts of lords, vassals and fiefs.</a:t>
            </a:r>
          </a:p>
          <a:p>
            <a:r>
              <a:rPr lang="en-US" dirty="0" smtClean="0"/>
              <a:t>	A broader definition of feudalism, as described by Marc Bloch (1939), includes not only the obligations of the warrior nobility but also those of all three estates of the realm: the nobility, the clergy, and the peasantry bound by </a:t>
            </a:r>
            <a:r>
              <a:rPr lang="en-US" dirty="0" err="1" smtClean="0"/>
              <a:t>manorialism</a:t>
            </a:r>
            <a:r>
              <a:rPr lang="en-US" dirty="0" smtClean="0"/>
              <a:t>; this is sometimes referred to as a "feudal society". Since the publication of Elizabeth A. R. Brown's "The Tyranny of a Construct" (1974) and Susan Reynolds's Fiefs and Vassals (1994), there has been ongoing inconclusive discussion among medieval historians as to whether feudalism is a useful construct for understanding medieval society.</a:t>
            </a:r>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984248"/>
            <a:ext cx="4343400" cy="231858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a:p>
            <a:pPr>
              <a:lnSpc>
                <a:spcPts val="2800"/>
              </a:lnSpc>
            </a:pPr>
            <a:r>
              <a:rPr lang="en-US" sz="2800" b="1" dirty="0" smtClean="0"/>
              <a:t>        - Feudal societies</a:t>
            </a:r>
          </a:p>
          <a:p>
            <a:pPr>
              <a:lnSpc>
                <a:spcPts val="2800"/>
              </a:lnSpc>
            </a:pPr>
            <a:r>
              <a:rPr lang="en-US" sz="2800" b="1" dirty="0" smtClean="0"/>
              <a:t>	    lords</a:t>
            </a:r>
          </a:p>
          <a:p>
            <a:pPr>
              <a:lnSpc>
                <a:spcPts val="2800"/>
              </a:lnSpc>
            </a:pPr>
            <a:r>
              <a:rPr lang="en-US" sz="2800" b="1" dirty="0" smtClean="0"/>
              <a:t>	    clergy</a:t>
            </a:r>
          </a:p>
          <a:p>
            <a:pPr>
              <a:lnSpc>
                <a:spcPts val="2800"/>
              </a:lnSpc>
            </a:pPr>
            <a:r>
              <a:rPr lang="en-US" sz="2800" b="1" dirty="0" smtClean="0"/>
              <a:t>	    peasants (serfs)</a:t>
            </a:r>
          </a:p>
        </p:txBody>
      </p:sp>
      <p:pic>
        <p:nvPicPr>
          <p:cNvPr id="32" name="Picture 4" descr="Image result for medieval clergy"/>
          <p:cNvPicPr>
            <a:picLocks noChangeAspect="1" noChangeArrowheads="1"/>
          </p:cNvPicPr>
          <p:nvPr/>
        </p:nvPicPr>
        <p:blipFill>
          <a:blip r:embed="rId2" cstate="print"/>
          <a:srcRect l="22727" t="2273" r="27273"/>
          <a:stretch>
            <a:fillRect/>
          </a:stretch>
        </p:blipFill>
        <p:spPr bwMode="auto">
          <a:xfrm>
            <a:off x="3429000" y="4495800"/>
            <a:ext cx="1129056" cy="2362200"/>
          </a:xfrm>
          <a:prstGeom prst="rect">
            <a:avLst/>
          </a:prstGeom>
          <a:noFill/>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7" name="Rectangle 16"/>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sp>
        <p:nvSpPr>
          <p:cNvPr id="23" name="Rectangle 22"/>
          <p:cNvSpPr/>
          <p:nvPr/>
        </p:nvSpPr>
        <p:spPr>
          <a:xfrm>
            <a:off x="0" y="1527048"/>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24" name="Rectangle 23"/>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pic>
        <p:nvPicPr>
          <p:cNvPr id="28" name="Picture 2" descr="serf-in medieval Europe, a peasant bound to the lord's land."/>
          <p:cNvPicPr>
            <a:picLocks noChangeAspect="1" noChangeArrowheads="1"/>
          </p:cNvPicPr>
          <p:nvPr/>
        </p:nvPicPr>
        <p:blipFill>
          <a:blip r:embed="rId3" cstate="print"/>
          <a:srcRect/>
          <a:stretch>
            <a:fillRect/>
          </a:stretch>
        </p:blipFill>
        <p:spPr bwMode="auto">
          <a:xfrm>
            <a:off x="76200" y="4580606"/>
            <a:ext cx="1597959" cy="2167666"/>
          </a:xfrm>
          <a:prstGeom prst="rect">
            <a:avLst/>
          </a:prstGeom>
          <a:noFill/>
          <a:ln w="101600">
            <a:solidFill>
              <a:schemeClr val="bg1"/>
            </a:solidFill>
            <a:miter lim="800000"/>
          </a:ln>
        </p:spPr>
      </p:pic>
      <p:pic>
        <p:nvPicPr>
          <p:cNvPr id="30" name="Picture 6" descr="Image result for medieval lord and lady"/>
          <p:cNvPicPr>
            <a:picLocks noChangeAspect="1" noChangeArrowheads="1"/>
          </p:cNvPicPr>
          <p:nvPr/>
        </p:nvPicPr>
        <p:blipFill>
          <a:blip r:embed="rId4" cstate="print"/>
          <a:srcRect/>
          <a:stretch>
            <a:fillRect/>
          </a:stretch>
        </p:blipFill>
        <p:spPr bwMode="auto">
          <a:xfrm>
            <a:off x="1752600" y="4495800"/>
            <a:ext cx="1677393" cy="2362200"/>
          </a:xfrm>
          <a:prstGeom prst="rect">
            <a:avLst/>
          </a:prstGeom>
          <a:noFill/>
        </p:spPr>
      </p:pic>
      <p:grpSp>
        <p:nvGrpSpPr>
          <p:cNvPr id="43" name="Group 42"/>
          <p:cNvGrpSpPr/>
          <p:nvPr/>
        </p:nvGrpSpPr>
        <p:grpSpPr>
          <a:xfrm>
            <a:off x="1905001" y="1371599"/>
            <a:ext cx="6324599" cy="5414358"/>
            <a:chOff x="1905001" y="1371599"/>
            <a:chExt cx="6324599" cy="5414358"/>
          </a:xfrm>
        </p:grpSpPr>
        <p:grpSp>
          <p:nvGrpSpPr>
            <p:cNvPr id="4" name="Group 13"/>
            <p:cNvGrpSpPr/>
            <p:nvPr/>
          </p:nvGrpSpPr>
          <p:grpSpPr>
            <a:xfrm>
              <a:off x="4608576" y="1981200"/>
              <a:ext cx="3621024" cy="4800600"/>
              <a:chOff x="4608576" y="2286000"/>
              <a:chExt cx="3621024" cy="4800600"/>
            </a:xfrm>
          </p:grpSpPr>
          <p:grpSp>
            <p:nvGrpSpPr>
              <p:cNvPr id="7" name="Group 9"/>
              <p:cNvGrpSpPr/>
              <p:nvPr/>
            </p:nvGrpSpPr>
            <p:grpSpPr>
              <a:xfrm>
                <a:off x="4608576" y="2286000"/>
                <a:ext cx="3621024" cy="4800600"/>
                <a:chOff x="4608576" y="2286000"/>
                <a:chExt cx="3621024" cy="4800600"/>
              </a:xfrm>
            </p:grpSpPr>
            <p:pic>
              <p:nvPicPr>
                <p:cNvPr id="1027" name="Picture 3"/>
                <p:cNvPicPr>
                  <a:picLocks noChangeAspect="1" noChangeArrowheads="1"/>
                </p:cNvPicPr>
                <p:nvPr/>
              </p:nvPicPr>
              <p:blipFill>
                <a:blip r:embed="rId5" cstate="print"/>
                <a:srcRect l="4424" t="2770" r="3602" b="15789"/>
                <a:stretch>
                  <a:fillRect/>
                </a:stretch>
              </p:blipFill>
              <p:spPr bwMode="auto">
                <a:xfrm>
                  <a:off x="4608576" y="2286000"/>
                  <a:ext cx="3621024" cy="4800600"/>
                </a:xfrm>
                <a:prstGeom prst="rect">
                  <a:avLst/>
                </a:prstGeom>
                <a:noFill/>
                <a:ln w="50800">
                  <a:solidFill>
                    <a:schemeClr val="tx1"/>
                  </a:solidFill>
                  <a:miter lim="800000"/>
                  <a:headEnd/>
                  <a:tailEnd/>
                </a:ln>
                <a:effectLst/>
              </p:spPr>
            </p:pic>
            <p:pic>
              <p:nvPicPr>
                <p:cNvPr id="9" name="Picture 3"/>
                <p:cNvPicPr>
                  <a:picLocks noChangeAspect="1" noChangeArrowheads="1"/>
                </p:cNvPicPr>
                <p:nvPr/>
              </p:nvPicPr>
              <p:blipFill>
                <a:blip r:embed="rId5" cstate="print"/>
                <a:srcRect l="6359" t="69991" r="70415" b="24838"/>
                <a:stretch>
                  <a:fillRect/>
                </a:stretch>
              </p:blipFill>
              <p:spPr bwMode="auto">
                <a:xfrm>
                  <a:off x="4648200" y="6553200"/>
                  <a:ext cx="1143000" cy="533400"/>
                </a:xfrm>
                <a:prstGeom prst="rect">
                  <a:avLst/>
                </a:prstGeom>
                <a:noFill/>
                <a:ln w="9525">
                  <a:noFill/>
                  <a:miter lim="800000"/>
                  <a:headEnd/>
                  <a:tailEnd/>
                </a:ln>
                <a:effectLst/>
              </p:spPr>
            </p:pic>
          </p:grpSp>
          <p:sp>
            <p:nvSpPr>
              <p:cNvPr id="12" name="Rounded Rectangle 11"/>
              <p:cNvSpPr/>
              <p:nvPr/>
            </p:nvSpPr>
            <p:spPr>
              <a:xfrm>
                <a:off x="4724400" y="2286000"/>
                <a:ext cx="2093976" cy="173736"/>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4617720" y="2438400"/>
                <a:ext cx="2011680" cy="381000"/>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644138" y="2286000"/>
                <a:ext cx="2117567" cy="461665"/>
              </a:xfrm>
              <a:prstGeom prst="rect">
                <a:avLst/>
              </a:prstGeom>
              <a:noFill/>
            </p:spPr>
            <p:txBody>
              <a:bodyPr wrap="none" rtlCol="0">
                <a:spAutoFit/>
              </a:bodyPr>
              <a:lstStyle/>
              <a:p>
                <a:r>
                  <a:rPr lang="en-US" sz="2400" b="1" spc="-100" dirty="0" smtClean="0"/>
                  <a:t>France:  1000 AD</a:t>
                </a:r>
              </a:p>
            </p:txBody>
          </p:sp>
        </p:grpSp>
        <p:grpSp>
          <p:nvGrpSpPr>
            <p:cNvPr id="8" name="Group 20"/>
            <p:cNvGrpSpPr/>
            <p:nvPr/>
          </p:nvGrpSpPr>
          <p:grpSpPr>
            <a:xfrm>
              <a:off x="1905001" y="1371599"/>
              <a:ext cx="4800599" cy="990600"/>
              <a:chOff x="2274917" y="1891606"/>
              <a:chExt cx="4800599" cy="768466"/>
            </a:xfrm>
          </p:grpSpPr>
          <p:sp>
            <p:nvSpPr>
              <p:cNvPr id="19" name="Rounded Rectangle 18"/>
              <p:cNvSpPr/>
              <p:nvPr/>
            </p:nvSpPr>
            <p:spPr>
              <a:xfrm>
                <a:off x="6008716" y="2355272"/>
                <a:ext cx="1066800" cy="3048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274917" y="1891606"/>
                <a:ext cx="4479176" cy="480291"/>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 name="connsiteX0" fmla="*/ 0 w 4555375"/>
                  <a:gd name="connsiteY0" fmla="*/ 0 h 321425"/>
                  <a:gd name="connsiteX1" fmla="*/ 4555375 w 4555375"/>
                  <a:gd name="connsiteY1" fmla="*/ 321425 h 321425"/>
                  <a:gd name="connsiteX0" fmla="*/ 0 w 4653742"/>
                  <a:gd name="connsiteY0" fmla="*/ 254001 h 575426"/>
                  <a:gd name="connsiteX1" fmla="*/ 4555375 w 4653742"/>
                  <a:gd name="connsiteY1" fmla="*/ 575426 h 575426"/>
                  <a:gd name="connsiteX0" fmla="*/ 0 w 2672542"/>
                  <a:gd name="connsiteY0" fmla="*/ 254001 h 575426"/>
                  <a:gd name="connsiteX1" fmla="*/ 2574175 w 2672542"/>
                  <a:gd name="connsiteY1" fmla="*/ 575426 h 575426"/>
                  <a:gd name="connsiteX0" fmla="*/ 0 w 2672542"/>
                  <a:gd name="connsiteY0" fmla="*/ 254001 h 575426"/>
                  <a:gd name="connsiteX1" fmla="*/ 2574175 w 26725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32069"/>
                  <a:gd name="connsiteY0" fmla="*/ 272012 h 593437"/>
                  <a:gd name="connsiteX1" fmla="*/ 4326775 w 4432069"/>
                  <a:gd name="connsiteY1"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326775"/>
                  <a:gd name="connsiteY0" fmla="*/ 40641 h 362066"/>
                  <a:gd name="connsiteX1" fmla="*/ 3528752 w 4326775"/>
                  <a:gd name="connsiteY1" fmla="*/ 17089 h 362066"/>
                  <a:gd name="connsiteX2" fmla="*/ 4326775 w 4326775"/>
                  <a:gd name="connsiteY2" fmla="*/ 362066 h 362066"/>
                </a:gdLst>
                <a:ahLst/>
                <a:cxnLst>
                  <a:cxn ang="0">
                    <a:pos x="connsiteX0" y="connsiteY0"/>
                  </a:cxn>
                  <a:cxn ang="0">
                    <a:pos x="connsiteX1" y="connsiteY1"/>
                  </a:cxn>
                  <a:cxn ang="0">
                    <a:pos x="connsiteX2" y="connsiteY2"/>
                  </a:cxn>
                </a:cxnLst>
                <a:rect l="l" t="t" r="r" b="b"/>
                <a:pathLst>
                  <a:path w="4326775" h="362066">
                    <a:moveTo>
                      <a:pt x="0" y="40641"/>
                    </a:moveTo>
                    <a:lnTo>
                      <a:pt x="3528752" y="17089"/>
                    </a:lnTo>
                    <a:cubicBezTo>
                      <a:pt x="3972097" y="74354"/>
                      <a:pt x="4272742" y="0"/>
                      <a:pt x="4326775" y="362066"/>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Freeform 26"/>
            <p:cNvSpPr/>
            <p:nvPr/>
          </p:nvSpPr>
          <p:spPr>
            <a:xfrm>
              <a:off x="4752109" y="1925782"/>
              <a:ext cx="3419302" cy="4860175"/>
            </a:xfrm>
            <a:custGeom>
              <a:avLst/>
              <a:gdLst>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19978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23026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19302" h="4860175">
                  <a:moveTo>
                    <a:pt x="1532313" y="850669"/>
                  </a:moveTo>
                  <a:cubicBezTo>
                    <a:pt x="1607128" y="814647"/>
                    <a:pt x="1845426" y="753687"/>
                    <a:pt x="1931324" y="651163"/>
                  </a:cubicBezTo>
                  <a:cubicBezTo>
                    <a:pt x="2017222" y="548639"/>
                    <a:pt x="1972888" y="318654"/>
                    <a:pt x="2047702" y="235527"/>
                  </a:cubicBezTo>
                  <a:cubicBezTo>
                    <a:pt x="2122517" y="152400"/>
                    <a:pt x="2291542" y="185651"/>
                    <a:pt x="2380211" y="152400"/>
                  </a:cubicBezTo>
                  <a:cubicBezTo>
                    <a:pt x="2468880" y="119149"/>
                    <a:pt x="2540923" y="0"/>
                    <a:pt x="2579716" y="36022"/>
                  </a:cubicBezTo>
                  <a:cubicBezTo>
                    <a:pt x="2618509" y="72044"/>
                    <a:pt x="2624051" y="274320"/>
                    <a:pt x="2612967" y="368531"/>
                  </a:cubicBezTo>
                  <a:cubicBezTo>
                    <a:pt x="2601884" y="462742"/>
                    <a:pt x="2488277" y="548640"/>
                    <a:pt x="2513215" y="601287"/>
                  </a:cubicBezTo>
                  <a:cubicBezTo>
                    <a:pt x="2538153" y="653934"/>
                    <a:pt x="2693323" y="659476"/>
                    <a:pt x="2762596" y="684414"/>
                  </a:cubicBezTo>
                  <a:cubicBezTo>
                    <a:pt x="2831869" y="709352"/>
                    <a:pt x="2887287" y="689956"/>
                    <a:pt x="2928851" y="750916"/>
                  </a:cubicBezTo>
                  <a:cubicBezTo>
                    <a:pt x="2970415" y="811876"/>
                    <a:pt x="2962102" y="914400"/>
                    <a:pt x="3011978" y="1050174"/>
                  </a:cubicBezTo>
                  <a:cubicBezTo>
                    <a:pt x="3061854" y="1185948"/>
                    <a:pt x="3161607" y="1443643"/>
                    <a:pt x="3228109" y="1565563"/>
                  </a:cubicBezTo>
                  <a:cubicBezTo>
                    <a:pt x="3294611" y="1687483"/>
                    <a:pt x="3419302" y="1717963"/>
                    <a:pt x="3410989" y="1781694"/>
                  </a:cubicBezTo>
                  <a:cubicBezTo>
                    <a:pt x="3402676" y="1845425"/>
                    <a:pt x="3208713" y="1881447"/>
                    <a:pt x="3178233" y="1947949"/>
                  </a:cubicBezTo>
                  <a:cubicBezTo>
                    <a:pt x="3147753" y="2014451"/>
                    <a:pt x="3211484" y="2105891"/>
                    <a:pt x="3228109" y="2180705"/>
                  </a:cubicBezTo>
                  <a:cubicBezTo>
                    <a:pt x="3244734" y="2255519"/>
                    <a:pt x="3294611" y="2341418"/>
                    <a:pt x="3277986" y="2396836"/>
                  </a:cubicBezTo>
                  <a:cubicBezTo>
                    <a:pt x="3261361" y="2452254"/>
                    <a:pt x="3192087" y="2468880"/>
                    <a:pt x="3128356" y="2513214"/>
                  </a:cubicBezTo>
                  <a:cubicBezTo>
                    <a:pt x="3064625" y="2557549"/>
                    <a:pt x="2962102" y="2643447"/>
                    <a:pt x="2895600" y="2662843"/>
                  </a:cubicBezTo>
                  <a:cubicBezTo>
                    <a:pt x="2829098" y="2682239"/>
                    <a:pt x="2751513" y="2601884"/>
                    <a:pt x="2729346" y="2629593"/>
                  </a:cubicBezTo>
                  <a:cubicBezTo>
                    <a:pt x="2707179" y="2657302"/>
                    <a:pt x="2726574" y="2759825"/>
                    <a:pt x="2762596" y="2829098"/>
                  </a:cubicBezTo>
                  <a:cubicBezTo>
                    <a:pt x="2798618" y="2898371"/>
                    <a:pt x="2939934" y="2981498"/>
                    <a:pt x="2945476" y="3045229"/>
                  </a:cubicBezTo>
                  <a:cubicBezTo>
                    <a:pt x="2951018" y="3108960"/>
                    <a:pt x="2781992" y="3139439"/>
                    <a:pt x="2795847" y="3211483"/>
                  </a:cubicBezTo>
                  <a:cubicBezTo>
                    <a:pt x="2809702" y="3283527"/>
                    <a:pt x="2981499" y="3388822"/>
                    <a:pt x="3028604" y="3477491"/>
                  </a:cubicBezTo>
                  <a:cubicBezTo>
                    <a:pt x="3075710" y="3566160"/>
                    <a:pt x="3097876" y="3657600"/>
                    <a:pt x="3078480" y="3743498"/>
                  </a:cubicBezTo>
                  <a:cubicBezTo>
                    <a:pt x="3059084" y="3829396"/>
                    <a:pt x="2953790" y="3962400"/>
                    <a:pt x="2912226" y="3992880"/>
                  </a:cubicBezTo>
                  <a:cubicBezTo>
                    <a:pt x="2870662" y="4023360"/>
                    <a:pt x="2881745" y="3926378"/>
                    <a:pt x="2829098" y="3926378"/>
                  </a:cubicBezTo>
                  <a:cubicBezTo>
                    <a:pt x="2776451" y="3926378"/>
                    <a:pt x="2646218" y="3945775"/>
                    <a:pt x="2596342" y="3992880"/>
                  </a:cubicBezTo>
                  <a:cubicBezTo>
                    <a:pt x="2546466" y="4039985"/>
                    <a:pt x="2532611" y="4120342"/>
                    <a:pt x="2529840" y="4209011"/>
                  </a:cubicBezTo>
                  <a:cubicBezTo>
                    <a:pt x="2527069" y="4297680"/>
                    <a:pt x="2607425" y="4430683"/>
                    <a:pt x="2579716" y="4524894"/>
                  </a:cubicBezTo>
                  <a:cubicBezTo>
                    <a:pt x="2552007" y="4619105"/>
                    <a:pt x="2430088" y="4724400"/>
                    <a:pt x="2363586" y="4774276"/>
                  </a:cubicBezTo>
                  <a:cubicBezTo>
                    <a:pt x="2297084" y="4824153"/>
                    <a:pt x="2249979" y="4815840"/>
                    <a:pt x="2180706" y="4824153"/>
                  </a:cubicBezTo>
                  <a:cubicBezTo>
                    <a:pt x="2111433" y="4832466"/>
                    <a:pt x="2008909" y="4860175"/>
                    <a:pt x="1947949" y="4824153"/>
                  </a:cubicBezTo>
                  <a:cubicBezTo>
                    <a:pt x="1886989" y="4788131"/>
                    <a:pt x="1881448" y="4638502"/>
                    <a:pt x="1814946" y="4608022"/>
                  </a:cubicBezTo>
                  <a:cubicBezTo>
                    <a:pt x="1748444" y="4577542"/>
                    <a:pt x="1612669" y="4674524"/>
                    <a:pt x="1548938" y="4641273"/>
                  </a:cubicBezTo>
                  <a:cubicBezTo>
                    <a:pt x="1485207" y="4608022"/>
                    <a:pt x="1482436" y="4458393"/>
                    <a:pt x="1432560" y="4408516"/>
                  </a:cubicBezTo>
                  <a:cubicBezTo>
                    <a:pt x="1382684" y="4358640"/>
                    <a:pt x="1282931" y="4386349"/>
                    <a:pt x="1249680" y="4342014"/>
                  </a:cubicBezTo>
                  <a:cubicBezTo>
                    <a:pt x="1216429" y="4297679"/>
                    <a:pt x="1263535" y="4197927"/>
                    <a:pt x="1233055" y="4142509"/>
                  </a:cubicBezTo>
                  <a:cubicBezTo>
                    <a:pt x="1202575" y="4087091"/>
                    <a:pt x="1113906" y="4048298"/>
                    <a:pt x="1066800" y="4009505"/>
                  </a:cubicBezTo>
                  <a:cubicBezTo>
                    <a:pt x="1019695" y="3970712"/>
                    <a:pt x="1008611" y="3931920"/>
                    <a:pt x="950422" y="3909753"/>
                  </a:cubicBezTo>
                  <a:cubicBezTo>
                    <a:pt x="892233" y="3887586"/>
                    <a:pt x="723208" y="3954087"/>
                    <a:pt x="717666" y="3876502"/>
                  </a:cubicBezTo>
                  <a:cubicBezTo>
                    <a:pt x="712124" y="3798917"/>
                    <a:pt x="864524" y="3638204"/>
                    <a:pt x="917171" y="3444240"/>
                  </a:cubicBezTo>
                  <a:cubicBezTo>
                    <a:pt x="969818" y="3250276"/>
                    <a:pt x="1005840" y="2890058"/>
                    <a:pt x="1033549" y="2712720"/>
                  </a:cubicBezTo>
                  <a:cubicBezTo>
                    <a:pt x="1061258" y="2535382"/>
                    <a:pt x="1127761" y="2448560"/>
                    <a:pt x="1083426" y="2380211"/>
                  </a:cubicBezTo>
                  <a:cubicBezTo>
                    <a:pt x="1039091" y="2311862"/>
                    <a:pt x="870066" y="2410691"/>
                    <a:pt x="767542" y="2302625"/>
                  </a:cubicBezTo>
                  <a:cubicBezTo>
                    <a:pt x="608214" y="2069868"/>
                    <a:pt x="764771" y="1854662"/>
                    <a:pt x="468284" y="1731818"/>
                  </a:cubicBezTo>
                  <a:cubicBezTo>
                    <a:pt x="357448" y="1622829"/>
                    <a:pt x="171797" y="1698567"/>
                    <a:pt x="102524" y="1648691"/>
                  </a:cubicBezTo>
                  <a:cubicBezTo>
                    <a:pt x="33251" y="1598815"/>
                    <a:pt x="60960" y="1490749"/>
                    <a:pt x="52647" y="1432560"/>
                  </a:cubicBezTo>
                  <a:cubicBezTo>
                    <a:pt x="44334" y="1374371"/>
                    <a:pt x="0" y="1346661"/>
                    <a:pt x="52647" y="1299556"/>
                  </a:cubicBezTo>
                  <a:cubicBezTo>
                    <a:pt x="105294" y="1252451"/>
                    <a:pt x="274320" y="1155469"/>
                    <a:pt x="368531" y="1149927"/>
                  </a:cubicBezTo>
                  <a:cubicBezTo>
                    <a:pt x="462742" y="1144385"/>
                    <a:pt x="512619" y="1252451"/>
                    <a:pt x="617913" y="1266305"/>
                  </a:cubicBezTo>
                  <a:cubicBezTo>
                    <a:pt x="723208" y="1280160"/>
                    <a:pt x="950422" y="1313410"/>
                    <a:pt x="1000298" y="1233054"/>
                  </a:cubicBezTo>
                  <a:cubicBezTo>
                    <a:pt x="1050174" y="1152698"/>
                    <a:pt x="903316" y="867294"/>
                    <a:pt x="917171" y="784167"/>
                  </a:cubicBezTo>
                  <a:cubicBezTo>
                    <a:pt x="931026" y="701040"/>
                    <a:pt x="1033550" y="703811"/>
                    <a:pt x="1083426" y="734291"/>
                  </a:cubicBezTo>
                  <a:cubicBezTo>
                    <a:pt x="1133302" y="764771"/>
                    <a:pt x="1152698" y="925483"/>
                    <a:pt x="1216429" y="967047"/>
                  </a:cubicBezTo>
                  <a:cubicBezTo>
                    <a:pt x="1280160" y="1008611"/>
                    <a:pt x="1421477" y="1000299"/>
                    <a:pt x="1465811" y="983673"/>
                  </a:cubicBezTo>
                  <a:cubicBezTo>
                    <a:pt x="1510146" y="967048"/>
                    <a:pt x="1465811" y="889461"/>
                    <a:pt x="1482436" y="867294"/>
                  </a:cubicBezTo>
                  <a:cubicBezTo>
                    <a:pt x="1499061" y="845127"/>
                    <a:pt x="1457498" y="886691"/>
                    <a:pt x="1532313" y="850669"/>
                  </a:cubicBezTo>
                  <a:close/>
                </a:path>
              </a:pathLst>
            </a:custGeom>
            <a:solidFill>
              <a:srgbClr val="FF0000">
                <a:alpha val="21000"/>
              </a:srgbClr>
            </a:solidFill>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751529" y="2900819"/>
              <a:ext cx="469726" cy="962416"/>
            </a:xfrm>
            <a:custGeom>
              <a:avLst/>
              <a:gdLst>
                <a:gd name="connsiteX0" fmla="*/ 457200 w 469726"/>
                <a:gd name="connsiteY0" fmla="*/ 42797 h 962416"/>
                <a:gd name="connsiteX1" fmla="*/ 363255 w 469726"/>
                <a:gd name="connsiteY1" fmla="*/ 99165 h 962416"/>
                <a:gd name="connsiteX2" fmla="*/ 375781 w 469726"/>
                <a:gd name="connsiteY2" fmla="*/ 174321 h 962416"/>
                <a:gd name="connsiteX3" fmla="*/ 356992 w 469726"/>
                <a:gd name="connsiteY3" fmla="*/ 199373 h 962416"/>
                <a:gd name="connsiteX4" fmla="*/ 463463 w 469726"/>
                <a:gd name="connsiteY4" fmla="*/ 437367 h 962416"/>
                <a:gd name="connsiteX5" fmla="*/ 394570 w 469726"/>
                <a:gd name="connsiteY5" fmla="*/ 499997 h 962416"/>
                <a:gd name="connsiteX6" fmla="*/ 244257 w 469726"/>
                <a:gd name="connsiteY6" fmla="*/ 487471 h 962416"/>
                <a:gd name="connsiteX7" fmla="*/ 281835 w 469726"/>
                <a:gd name="connsiteY7" fmla="*/ 556365 h 962416"/>
                <a:gd name="connsiteX8" fmla="*/ 231731 w 469726"/>
                <a:gd name="connsiteY8" fmla="*/ 631521 h 962416"/>
                <a:gd name="connsiteX9" fmla="*/ 263046 w 469726"/>
                <a:gd name="connsiteY9" fmla="*/ 737992 h 962416"/>
                <a:gd name="connsiteX10" fmla="*/ 288098 w 469726"/>
                <a:gd name="connsiteY10" fmla="*/ 788096 h 962416"/>
                <a:gd name="connsiteX11" fmla="*/ 294361 w 469726"/>
                <a:gd name="connsiteY11" fmla="*/ 875778 h 962416"/>
                <a:gd name="connsiteX12" fmla="*/ 237994 w 469726"/>
                <a:gd name="connsiteY12" fmla="*/ 894567 h 962416"/>
                <a:gd name="connsiteX13" fmla="*/ 237994 w 469726"/>
                <a:gd name="connsiteY13" fmla="*/ 938408 h 962416"/>
                <a:gd name="connsiteX14" fmla="*/ 144049 w 469726"/>
                <a:gd name="connsiteY14" fmla="*/ 944671 h 962416"/>
                <a:gd name="connsiteX15" fmla="*/ 81419 w 469726"/>
                <a:gd name="connsiteY15" fmla="*/ 831937 h 962416"/>
                <a:gd name="connsiteX16" fmla="*/ 93945 w 469726"/>
                <a:gd name="connsiteY16" fmla="*/ 800622 h 962416"/>
                <a:gd name="connsiteX17" fmla="*/ 6263 w 469726"/>
                <a:gd name="connsiteY17" fmla="*/ 737992 h 962416"/>
                <a:gd name="connsiteX18" fmla="*/ 56367 w 469726"/>
                <a:gd name="connsiteY18" fmla="*/ 675362 h 962416"/>
                <a:gd name="connsiteX19" fmla="*/ 37578 w 469726"/>
                <a:gd name="connsiteY19" fmla="*/ 593943 h 962416"/>
                <a:gd name="connsiteX20" fmla="*/ 81419 w 469726"/>
                <a:gd name="connsiteY20" fmla="*/ 506260 h 962416"/>
                <a:gd name="connsiteX21" fmla="*/ 75156 w 469726"/>
                <a:gd name="connsiteY21" fmla="*/ 474945 h 962416"/>
                <a:gd name="connsiteX22" fmla="*/ 68893 w 469726"/>
                <a:gd name="connsiteY22" fmla="*/ 349685 h 962416"/>
                <a:gd name="connsiteX23" fmla="*/ 137786 w 469726"/>
                <a:gd name="connsiteY23" fmla="*/ 318370 h 962416"/>
                <a:gd name="connsiteX24" fmla="*/ 100208 w 469726"/>
                <a:gd name="connsiteY24" fmla="*/ 249477 h 962416"/>
                <a:gd name="connsiteX25" fmla="*/ 125260 w 469726"/>
                <a:gd name="connsiteY25" fmla="*/ 218162 h 962416"/>
                <a:gd name="connsiteX26" fmla="*/ 131523 w 469726"/>
                <a:gd name="connsiteY26" fmla="*/ 180584 h 962416"/>
                <a:gd name="connsiteX27" fmla="*/ 187890 w 469726"/>
                <a:gd name="connsiteY27" fmla="*/ 130480 h 962416"/>
                <a:gd name="connsiteX28" fmla="*/ 169101 w 469726"/>
                <a:gd name="connsiteY28" fmla="*/ 42797 h 962416"/>
                <a:gd name="connsiteX29" fmla="*/ 331939 w 469726"/>
                <a:gd name="connsiteY29" fmla="*/ 74113 h 962416"/>
                <a:gd name="connsiteX30" fmla="*/ 413359 w 469726"/>
                <a:gd name="connsiteY30" fmla="*/ 5219 h 962416"/>
                <a:gd name="connsiteX31" fmla="*/ 457200 w 469726"/>
                <a:gd name="connsiteY31" fmla="*/ 42797 h 9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726" h="962416">
                  <a:moveTo>
                    <a:pt x="457200" y="42797"/>
                  </a:moveTo>
                  <a:cubicBezTo>
                    <a:pt x="448849" y="58455"/>
                    <a:pt x="376825" y="77245"/>
                    <a:pt x="363255" y="99165"/>
                  </a:cubicBezTo>
                  <a:cubicBezTo>
                    <a:pt x="349685" y="121085"/>
                    <a:pt x="376825" y="157620"/>
                    <a:pt x="375781" y="174321"/>
                  </a:cubicBezTo>
                  <a:cubicBezTo>
                    <a:pt x="374737" y="191022"/>
                    <a:pt x="342378" y="155532"/>
                    <a:pt x="356992" y="199373"/>
                  </a:cubicBezTo>
                  <a:cubicBezTo>
                    <a:pt x="371606" y="243214"/>
                    <a:pt x="457200" y="387263"/>
                    <a:pt x="463463" y="437367"/>
                  </a:cubicBezTo>
                  <a:cubicBezTo>
                    <a:pt x="469726" y="487471"/>
                    <a:pt x="431104" y="491646"/>
                    <a:pt x="394570" y="499997"/>
                  </a:cubicBezTo>
                  <a:cubicBezTo>
                    <a:pt x="358036" y="508348"/>
                    <a:pt x="263046" y="478076"/>
                    <a:pt x="244257" y="487471"/>
                  </a:cubicBezTo>
                  <a:cubicBezTo>
                    <a:pt x="225468" y="496866"/>
                    <a:pt x="283923" y="532357"/>
                    <a:pt x="281835" y="556365"/>
                  </a:cubicBezTo>
                  <a:cubicBezTo>
                    <a:pt x="279747" y="580373"/>
                    <a:pt x="234862" y="601250"/>
                    <a:pt x="231731" y="631521"/>
                  </a:cubicBezTo>
                  <a:cubicBezTo>
                    <a:pt x="228600" y="661792"/>
                    <a:pt x="253652" y="711896"/>
                    <a:pt x="263046" y="737992"/>
                  </a:cubicBezTo>
                  <a:cubicBezTo>
                    <a:pt x="272440" y="764088"/>
                    <a:pt x="282879" y="765132"/>
                    <a:pt x="288098" y="788096"/>
                  </a:cubicBezTo>
                  <a:cubicBezTo>
                    <a:pt x="293317" y="811060"/>
                    <a:pt x="302712" y="858033"/>
                    <a:pt x="294361" y="875778"/>
                  </a:cubicBezTo>
                  <a:cubicBezTo>
                    <a:pt x="286010" y="893523"/>
                    <a:pt x="247388" y="884129"/>
                    <a:pt x="237994" y="894567"/>
                  </a:cubicBezTo>
                  <a:cubicBezTo>
                    <a:pt x="228600" y="905005"/>
                    <a:pt x="253651" y="930057"/>
                    <a:pt x="237994" y="938408"/>
                  </a:cubicBezTo>
                  <a:cubicBezTo>
                    <a:pt x="222337" y="946759"/>
                    <a:pt x="170145" y="962416"/>
                    <a:pt x="144049" y="944671"/>
                  </a:cubicBezTo>
                  <a:cubicBezTo>
                    <a:pt x="117953" y="926926"/>
                    <a:pt x="89770" y="855945"/>
                    <a:pt x="81419" y="831937"/>
                  </a:cubicBezTo>
                  <a:cubicBezTo>
                    <a:pt x="73068" y="807929"/>
                    <a:pt x="106471" y="816280"/>
                    <a:pt x="93945" y="800622"/>
                  </a:cubicBezTo>
                  <a:cubicBezTo>
                    <a:pt x="81419" y="784965"/>
                    <a:pt x="12526" y="758869"/>
                    <a:pt x="6263" y="737992"/>
                  </a:cubicBezTo>
                  <a:cubicBezTo>
                    <a:pt x="0" y="717115"/>
                    <a:pt x="51148" y="699370"/>
                    <a:pt x="56367" y="675362"/>
                  </a:cubicBezTo>
                  <a:cubicBezTo>
                    <a:pt x="61586" y="651354"/>
                    <a:pt x="33403" y="622127"/>
                    <a:pt x="37578" y="593943"/>
                  </a:cubicBezTo>
                  <a:cubicBezTo>
                    <a:pt x="41753" y="565759"/>
                    <a:pt x="75156" y="526093"/>
                    <a:pt x="81419" y="506260"/>
                  </a:cubicBezTo>
                  <a:cubicBezTo>
                    <a:pt x="87682" y="486427"/>
                    <a:pt x="77244" y="501041"/>
                    <a:pt x="75156" y="474945"/>
                  </a:cubicBezTo>
                  <a:cubicBezTo>
                    <a:pt x="73068" y="448849"/>
                    <a:pt x="58455" y="375781"/>
                    <a:pt x="68893" y="349685"/>
                  </a:cubicBezTo>
                  <a:cubicBezTo>
                    <a:pt x="79331" y="323589"/>
                    <a:pt x="132567" y="335071"/>
                    <a:pt x="137786" y="318370"/>
                  </a:cubicBezTo>
                  <a:cubicBezTo>
                    <a:pt x="143005" y="301669"/>
                    <a:pt x="102296" y="266178"/>
                    <a:pt x="100208" y="249477"/>
                  </a:cubicBezTo>
                  <a:cubicBezTo>
                    <a:pt x="98120" y="232776"/>
                    <a:pt x="120041" y="229644"/>
                    <a:pt x="125260" y="218162"/>
                  </a:cubicBezTo>
                  <a:cubicBezTo>
                    <a:pt x="130479" y="206680"/>
                    <a:pt x="121085" y="195198"/>
                    <a:pt x="131523" y="180584"/>
                  </a:cubicBezTo>
                  <a:cubicBezTo>
                    <a:pt x="141961" y="165970"/>
                    <a:pt x="181627" y="153445"/>
                    <a:pt x="187890" y="130480"/>
                  </a:cubicBezTo>
                  <a:cubicBezTo>
                    <a:pt x="194153" y="107516"/>
                    <a:pt x="145093" y="52192"/>
                    <a:pt x="169101" y="42797"/>
                  </a:cubicBezTo>
                  <a:cubicBezTo>
                    <a:pt x="193109" y="33403"/>
                    <a:pt x="291229" y="80376"/>
                    <a:pt x="331939" y="74113"/>
                  </a:cubicBezTo>
                  <a:cubicBezTo>
                    <a:pt x="372649" y="67850"/>
                    <a:pt x="391438" y="10438"/>
                    <a:pt x="413359" y="5219"/>
                  </a:cubicBezTo>
                  <a:cubicBezTo>
                    <a:pt x="435280" y="0"/>
                    <a:pt x="465551" y="27139"/>
                    <a:pt x="457200" y="42797"/>
                  </a:cubicBezTo>
                  <a:close/>
                </a:path>
              </a:pathLst>
            </a:custGeom>
            <a:solidFill>
              <a:srgbClr val="FFFF00"/>
            </a:solidFill>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886200" y="2057400"/>
            <a:ext cx="3048000" cy="1219200"/>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Lst>
            <a:ahLst/>
            <a:cxnLst>
              <a:cxn ang="0">
                <a:pos x="connsiteX0" y="connsiteY0"/>
              </a:cxn>
              <a:cxn ang="0">
                <a:pos x="connsiteX1" y="connsiteY1"/>
              </a:cxn>
            </a:cxnLst>
            <a:rect l="l" t="t" r="r" b="b"/>
            <a:pathLst>
              <a:path w="3488575" h="16625">
                <a:moveTo>
                  <a:pt x="0" y="0"/>
                </a:moveTo>
                <a:lnTo>
                  <a:pt x="3488575" y="16625"/>
                </a:lnTo>
              </a:path>
            </a:pathLst>
          </a:cu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ounded Rectangle 32"/>
          <p:cNvSpPr/>
          <p:nvPr/>
        </p:nvSpPr>
        <p:spPr>
          <a:xfrm>
            <a:off x="1066800" y="3505200"/>
            <a:ext cx="1371600" cy="3810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p:cNvGrpSpPr/>
          <p:nvPr/>
        </p:nvGrpSpPr>
        <p:grpSpPr>
          <a:xfrm>
            <a:off x="2438213" y="3864726"/>
            <a:ext cx="5791387" cy="2155074"/>
            <a:chOff x="2438213" y="3940926"/>
            <a:chExt cx="5791387" cy="2155074"/>
          </a:xfrm>
        </p:grpSpPr>
        <p:cxnSp>
          <p:nvCxnSpPr>
            <p:cNvPr id="35" name="Straight Connector 34"/>
            <p:cNvCxnSpPr/>
            <p:nvPr/>
          </p:nvCxnSpPr>
          <p:spPr>
            <a:xfrm>
              <a:off x="2438213" y="3940926"/>
              <a:ext cx="2286187" cy="214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37" name="Rectangle 36"/>
            <p:cNvSpPr/>
            <p:nvPr/>
          </p:nvSpPr>
          <p:spPr>
            <a:xfrm>
              <a:off x="4648200" y="3951823"/>
              <a:ext cx="3581400" cy="2144177"/>
            </a:xfrm>
            <a:prstGeom prst="rect">
              <a:avLst/>
            </a:prstGeom>
            <a:ln w="76200">
              <a:solidFill>
                <a:srgbClr val="FF0000"/>
              </a:solidFill>
            </a:ln>
          </p:spPr>
          <p:txBody>
            <a:bodyPr wrap="square">
              <a:spAutoFit/>
            </a:bodyPr>
            <a:lstStyle/>
            <a:p>
              <a:pPr algn="ctr">
                <a:lnSpc>
                  <a:spcPts val="4000"/>
                </a:lnSpc>
              </a:pPr>
              <a:r>
                <a:rPr lang="en-US" sz="3200" b="1" dirty="0" smtClean="0"/>
                <a:t>Starting in 800 AD, </a:t>
              </a:r>
            </a:p>
            <a:p>
              <a:pPr algn="ctr">
                <a:lnSpc>
                  <a:spcPts val="4000"/>
                </a:lnSpc>
              </a:pPr>
              <a:r>
                <a:rPr lang="en-US" sz="3200" b="1" dirty="0" smtClean="0"/>
                <a:t>Roman Catholicism </a:t>
              </a:r>
            </a:p>
            <a:p>
              <a:pPr algn="ctr">
                <a:lnSpc>
                  <a:spcPts val="4000"/>
                </a:lnSpc>
              </a:pPr>
              <a:r>
                <a:rPr lang="en-US" sz="3200" b="1" dirty="0" smtClean="0"/>
                <a:t>becomes dominant </a:t>
              </a:r>
            </a:p>
            <a:p>
              <a:pPr algn="ctr">
                <a:lnSpc>
                  <a:spcPts val="4000"/>
                </a:lnSpc>
              </a:pPr>
              <a:r>
                <a:rPr lang="en-US" sz="3200" b="1" dirty="0" smtClean="0"/>
                <a:t>religion in France</a:t>
              </a:r>
            </a:p>
          </p:txBody>
        </p:sp>
      </p:grpSp>
      <p:pic>
        <p:nvPicPr>
          <p:cNvPr id="29" name="Picture 4" descr="Image result for medieval clergy"/>
          <p:cNvPicPr>
            <a:picLocks noChangeAspect="1" noChangeArrowheads="1"/>
          </p:cNvPicPr>
          <p:nvPr/>
        </p:nvPicPr>
        <p:blipFill>
          <a:blip r:embed="rId2" cstate="print"/>
          <a:srcRect l="22727" t="2273" r="27273"/>
          <a:stretch>
            <a:fillRect/>
          </a:stretch>
        </p:blipFill>
        <p:spPr bwMode="auto">
          <a:xfrm>
            <a:off x="3425952" y="4495800"/>
            <a:ext cx="1129056" cy="2362200"/>
          </a:xfrm>
          <a:prstGeom prst="rect">
            <a:avLst/>
          </a:prstGeom>
          <a:noFill/>
        </p:spPr>
      </p:pic>
      <p:grpSp>
        <p:nvGrpSpPr>
          <p:cNvPr id="40" name="Group 39"/>
          <p:cNvGrpSpPr/>
          <p:nvPr/>
        </p:nvGrpSpPr>
        <p:grpSpPr>
          <a:xfrm>
            <a:off x="4648200" y="2971800"/>
            <a:ext cx="2438400" cy="1676400"/>
            <a:chOff x="8534400" y="1600200"/>
            <a:chExt cx="2438400" cy="1676400"/>
          </a:xfrm>
        </p:grpSpPr>
        <p:sp>
          <p:nvSpPr>
            <p:cNvPr id="41" name="Oval 40"/>
            <p:cNvSpPr/>
            <p:nvPr/>
          </p:nvSpPr>
          <p:spPr>
            <a:xfrm>
              <a:off x="8534400" y="1676400"/>
              <a:ext cx="2438400" cy="16002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p:cNvSpPr/>
            <p:nvPr/>
          </p:nvSpPr>
          <p:spPr>
            <a:xfrm>
              <a:off x="8763000" y="1600200"/>
              <a:ext cx="1905001" cy="1631216"/>
            </a:xfrm>
            <a:prstGeom prst="rect">
              <a:avLst/>
            </a:prstGeom>
            <a:noFill/>
          </p:spPr>
          <p:txBody>
            <a:bodyPr wrap="square">
              <a:spAutoFit/>
            </a:bodyPr>
            <a:lstStyle/>
            <a:p>
              <a:pPr algn="ctr">
                <a:lnSpc>
                  <a:spcPts val="4000"/>
                </a:lnSpc>
              </a:pPr>
              <a:r>
                <a:rPr lang="en-US" sz="3200" b="1" dirty="0" smtClean="0">
                  <a:ln>
                    <a:solidFill>
                      <a:srgbClr val="002060"/>
                    </a:solidFill>
                  </a:ln>
                  <a:solidFill>
                    <a:srgbClr val="002060"/>
                  </a:solidFill>
                  <a:latin typeface="Tempus Sans ITC" pitchFamily="82" charset="0"/>
                </a:rPr>
                <a:t>shared</a:t>
              </a:r>
            </a:p>
            <a:p>
              <a:pPr algn="ctr">
                <a:lnSpc>
                  <a:spcPts val="4000"/>
                </a:lnSpc>
              </a:pPr>
              <a:r>
                <a:rPr lang="en-US" sz="3200" b="1" dirty="0" smtClean="0">
                  <a:ln>
                    <a:solidFill>
                      <a:srgbClr val="002060"/>
                    </a:solidFill>
                  </a:ln>
                  <a:solidFill>
                    <a:srgbClr val="002060"/>
                  </a:solidFill>
                  <a:latin typeface="Tempus Sans ITC" pitchFamily="82" charset="0"/>
                </a:rPr>
                <a:t>Catholic religion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3"/>
                                        </p:tgtEl>
                                      </p:cBhvr>
                                    </p:animEffect>
                                    <p:set>
                                      <p:cBhvr>
                                        <p:cTn id="7" dur="1" fill="hold">
                                          <p:stCondLst>
                                            <p:cond delay="999"/>
                                          </p:stCondLst>
                                        </p:cTn>
                                        <p:tgtEl>
                                          <p:spTgt spid="4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1000"/>
                                        <p:tgtEl>
                                          <p:spTgt spid="33"/>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1000"/>
                                        <p:tgtEl>
                                          <p:spTgt spid="28"/>
                                        </p:tgtEl>
                                      </p:cBhvr>
                                    </p:animEffect>
                                    <p:set>
                                      <p:cBhvr>
                                        <p:cTn id="18" dur="1" fill="hold">
                                          <p:stCondLst>
                                            <p:cond delay="999"/>
                                          </p:stCondLst>
                                        </p:cTn>
                                        <p:tgtEl>
                                          <p:spTgt spid="2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30"/>
                                        </p:tgtEl>
                                      </p:cBhvr>
                                    </p:animEffect>
                                    <p:set>
                                      <p:cBhvr>
                                        <p:cTn id="21" dur="1" fill="hold">
                                          <p:stCondLst>
                                            <p:cond delay="999"/>
                                          </p:stCondLst>
                                        </p:cTn>
                                        <p:tgtEl>
                                          <p:spTgt spid="30"/>
                                        </p:tgtEl>
                                        <p:attrNameLst>
                                          <p:attrName>style.visibility</p:attrName>
                                        </p:attrNameLst>
                                      </p:cBhvr>
                                      <p:to>
                                        <p:strVal val="hidden"/>
                                      </p:to>
                                    </p:set>
                                  </p:childTnLst>
                                </p:cTn>
                              </p:par>
                              <p:par>
                                <p:cTn id="22" presetID="6" presetClass="emph" presetSubtype="0" fill="hold" nodeType="withEffect">
                                  <p:stCondLst>
                                    <p:cond delay="0"/>
                                  </p:stCondLst>
                                  <p:childTnLst>
                                    <p:animScale>
                                      <p:cBhvr>
                                        <p:cTn id="23" dur="1000" fill="hold"/>
                                        <p:tgtEl>
                                          <p:spTgt spid="29"/>
                                        </p:tgtEl>
                                      </p:cBhvr>
                                      <p:by x="150000" y="150000"/>
                                    </p:animScale>
                                  </p:childTnLst>
                                </p:cTn>
                              </p:par>
                              <p:par>
                                <p:cTn id="24" presetID="64" presetClass="path" presetSubtype="0" accel="50000" decel="50000" fill="hold" nodeType="withEffect">
                                  <p:stCondLst>
                                    <p:cond delay="0"/>
                                  </p:stCondLst>
                                  <p:childTnLst>
                                    <p:animMotion origin="layout" path="M -4.72222E-6 2.22222E-6 L 0.43039 -0.55 " pathEditMode="relative" rAng="0" ptsTypes="AA">
                                      <p:cBhvr>
                                        <p:cTn id="25" dur="1000" fill="hold"/>
                                        <p:tgtEl>
                                          <p:spTgt spid="29"/>
                                        </p:tgtEl>
                                        <p:attrNameLst>
                                          <p:attrName>ppt_x</p:attrName>
                                          <p:attrName>ppt_y</p:attrName>
                                        </p:attrNameLst>
                                      </p:cBhvr>
                                      <p:rCtr x="215" y="-275"/>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10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29"/>
                                        </p:tgtEl>
                                      </p:cBhvr>
                                      <p:by x="66000" y="66000"/>
                                    </p:animScale>
                                  </p:childTnLst>
                                </p:cTn>
                              </p:par>
                              <p:par>
                                <p:cTn id="35" presetID="42" presetClass="path" presetSubtype="0" fill="hold" nodeType="withEffect">
                                  <p:stCondLst>
                                    <p:cond delay="0"/>
                                  </p:stCondLst>
                                  <p:childTnLst>
                                    <p:animMotion origin="layout" path="M 0.42205 -0.53851 L -0.00295 0.00556 " pathEditMode="relative" rAng="0" ptsTypes="AA">
                                      <p:cBhvr>
                                        <p:cTn id="36" dur="1000" fill="hold"/>
                                        <p:tgtEl>
                                          <p:spTgt spid="29"/>
                                        </p:tgtEl>
                                        <p:attrNameLst>
                                          <p:attrName>ppt_x</p:attrName>
                                          <p:attrName>ppt_y</p:attrName>
                                        </p:attrNameLst>
                                      </p:cBhvr>
                                      <p:rCtr x="-213" y="272"/>
                                    </p:animMotion>
                                  </p:childTnLst>
                                </p:cTn>
                              </p:par>
                              <p:par>
                                <p:cTn id="37" presetID="10" presetClass="exit" presetSubtype="0" fill="hold" nodeType="withEffect">
                                  <p:stCondLst>
                                    <p:cond delay="0"/>
                                  </p:stCondLst>
                                  <p:childTnLst>
                                    <p:animEffect transition="out" filter="fade">
                                      <p:cBhvr>
                                        <p:cTn id="38" dur="1000"/>
                                        <p:tgtEl>
                                          <p:spTgt spid="39"/>
                                        </p:tgtEl>
                                      </p:cBhvr>
                                    </p:animEffect>
                                    <p:set>
                                      <p:cBhvr>
                                        <p:cTn id="39" dur="1" fill="hold">
                                          <p:stCondLst>
                                            <p:cond delay="999"/>
                                          </p:stCondLst>
                                        </p:cTn>
                                        <p:tgtEl>
                                          <p:spTgt spid="39"/>
                                        </p:tgtEl>
                                        <p:attrNameLst>
                                          <p:attrName>style.visibility</p:attrName>
                                        </p:attrNameLst>
                                      </p:cBhvr>
                                      <p:to>
                                        <p:strVal val="hidden"/>
                                      </p:to>
                                    </p:set>
                                  </p:childTnLst>
                                </p:cTn>
                              </p:par>
                              <p:par>
                                <p:cTn id="40" presetID="10" presetClass="entr" presetSubtype="0" fill="hold" nodeType="withEffect">
                                  <p:stCondLst>
                                    <p:cond delay="50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childTnLst>
                                </p:cTn>
                              </p:par>
                              <p:par>
                                <p:cTn id="43" presetID="10" presetClass="entr" presetSubtype="0" fill="hold" nodeType="withEffect">
                                  <p:stCondLst>
                                    <p:cond delay="50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childTnLst>
                                </p:cTn>
                              </p:par>
                              <p:par>
                                <p:cTn id="46" presetID="10" presetClass="exit" presetSubtype="0" fill="hold" nodeType="withEffect">
                                  <p:stCondLst>
                                    <p:cond delay="500"/>
                                  </p:stCondLst>
                                  <p:childTnLst>
                                    <p:animEffect transition="out" filter="fade">
                                      <p:cBhvr>
                                        <p:cTn id="47" dur="1000"/>
                                        <p:tgtEl>
                                          <p:spTgt spid="29"/>
                                        </p:tgtEl>
                                      </p:cBhvr>
                                    </p:animEffect>
                                    <p:set>
                                      <p:cBhvr>
                                        <p:cTn id="48" dur="1" fill="hold">
                                          <p:stCondLst>
                                            <p:cond delay="999"/>
                                          </p:stCondLst>
                                        </p:cTn>
                                        <p:tgtEl>
                                          <p:spTgt spid="29"/>
                                        </p:tgtEl>
                                        <p:attrNameLst>
                                          <p:attrName>style.visibility</p:attrName>
                                        </p:attrNameLst>
                                      </p:cBhvr>
                                      <p:to>
                                        <p:strVal val="hidden"/>
                                      </p:to>
                                    </p:set>
                                  </p:childTnLst>
                                </p:cTn>
                              </p:par>
                              <p:par>
                                <p:cTn id="49" presetID="10" presetClass="entr" presetSubtype="0"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childTnLst>
                                </p:cTn>
                              </p:par>
                              <p:par>
                                <p:cTn id="52" presetID="10" presetClass="entr" presetSubtype="0" fill="hold" nodeType="withEffect">
                                  <p:stCondLst>
                                    <p:cond delay="50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1000"/>
                                        <p:tgtEl>
                                          <p:spTgt spid="43"/>
                                        </p:tgtEl>
                                      </p:cBhvr>
                                    </p:animEffect>
                                  </p:childTnLst>
                                </p:cTn>
                              </p:par>
                            </p:childTnLst>
                          </p:cTn>
                        </p:par>
                        <p:par>
                          <p:cTn id="55" fill="hold">
                            <p:stCondLst>
                              <p:cond delay="1500"/>
                            </p:stCondLst>
                            <p:childTnLst>
                              <p:par>
                                <p:cTn id="56" presetID="53"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1000" fill="hold"/>
                                        <p:tgtEl>
                                          <p:spTgt spid="40"/>
                                        </p:tgtEl>
                                        <p:attrNameLst>
                                          <p:attrName>ppt_w</p:attrName>
                                        </p:attrNameLst>
                                      </p:cBhvr>
                                      <p:tavLst>
                                        <p:tav tm="0">
                                          <p:val>
                                            <p:fltVal val="0"/>
                                          </p:val>
                                        </p:tav>
                                        <p:tav tm="100000">
                                          <p:val>
                                            <p:strVal val="#ppt_w"/>
                                          </p:val>
                                        </p:tav>
                                      </p:tavLst>
                                    </p:anim>
                                    <p:anim calcmode="lin" valueType="num">
                                      <p:cBhvr>
                                        <p:cTn id="59" dur="1000" fill="hold"/>
                                        <p:tgtEl>
                                          <p:spTgt spid="40"/>
                                        </p:tgtEl>
                                        <p:attrNameLst>
                                          <p:attrName>ppt_h</p:attrName>
                                        </p:attrNameLst>
                                      </p:cBhvr>
                                      <p:tavLst>
                                        <p:tav tm="0">
                                          <p:val>
                                            <p:fltVal val="0"/>
                                          </p:val>
                                        </p:tav>
                                        <p:tav tm="100000">
                                          <p:val>
                                            <p:strVal val="#ppt_h"/>
                                          </p:val>
                                        </p:tav>
                                      </p:tavLst>
                                    </p:anim>
                                    <p:animEffect transition="in" filter="fade">
                                      <p:cBhvr>
                                        <p:cTn id="6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355312"/>
          </a:xfrm>
          <a:prstGeom prst="rect">
            <a:avLst/>
          </a:prstGeom>
        </p:spPr>
        <p:txBody>
          <a:bodyPr wrap="square">
            <a:spAutoFit/>
          </a:bodyPr>
          <a:lstStyle/>
          <a:p>
            <a:r>
              <a:rPr lang="en-US" dirty="0" smtClean="0">
                <a:hlinkClick r:id="rId2"/>
              </a:rPr>
              <a:t>https://about-france.com/religion.htm</a:t>
            </a:r>
            <a:endParaRPr lang="en-US" dirty="0" smtClean="0"/>
          </a:p>
          <a:p>
            <a:r>
              <a:rPr lang="en-US" dirty="0" smtClean="0"/>
              <a:t>	 For most of the past thousand years, France has been one of the principal "Catholic" countries of Europe.   </a:t>
            </a:r>
            <a:r>
              <a:rPr lang="en-US" b="1" dirty="0" smtClean="0"/>
              <a:t>From the time of Charlemagne (9</a:t>
            </a:r>
            <a:r>
              <a:rPr lang="en-US" b="1" baseline="30000" dirty="0" smtClean="0"/>
              <a:t>th</a:t>
            </a:r>
            <a:r>
              <a:rPr lang="en-US" b="1" dirty="0" smtClean="0"/>
              <a:t> century) until the emergence of Protestantism (sixteenth century), France was one of the main powers in a continent where Catholicism was </a:t>
            </a:r>
            <a:r>
              <a:rPr lang="en-US" dirty="0" smtClean="0"/>
              <a:t>- except in orthodox areas - the </a:t>
            </a:r>
            <a:r>
              <a:rPr lang="en-US" b="1" dirty="0" smtClean="0"/>
              <a:t>only mainstream form of Christianity</a:t>
            </a:r>
            <a:r>
              <a:rPr lang="en-US" dirty="0" smtClean="0"/>
              <a:t>. After that, most of France, and particularly the French monarchy, maintained the Catholic faith while many other parts of Europe, including England, Switzerland, the Low countries, and much of Germany and Scandinavia, adopted differing forms of  Protestantism.</a:t>
            </a:r>
            <a:br>
              <a:rPr lang="en-US" dirty="0" smtClean="0"/>
            </a:br>
            <a:r>
              <a:rPr lang="en-US" dirty="0" smtClean="0"/>
              <a:t>   	After the French Revolution in 1789, religion in France was brought under state control, discouraged as anti-revolutionary, and monastic orders were abolished. But in 1801, Napoleon signed a Concordat with the Vatican, which restored much of the church's former status.</a:t>
            </a:r>
            <a:br>
              <a:rPr lang="en-US" dirty="0" smtClean="0"/>
            </a:br>
            <a:r>
              <a:rPr lang="en-US" dirty="0" smtClean="0"/>
              <a:t>   	For most of the nineteenth century, France was officially a Catholic country; but in 1905 the landmark law was passed, establishing the Separation of the State and the Church. Since then, while Catholicism has remained the predominant religion in France, the Catholic church is constitutionally just one among many religious structures in the country. The "secular" (in French </a:t>
            </a:r>
            <a:r>
              <a:rPr lang="en-US" i="1" dirty="0" err="1" smtClean="0"/>
              <a:t>laïc</a:t>
            </a:r>
            <a:r>
              <a:rPr lang="en-US" dirty="0" smtClean="0"/>
              <a:t>) state </a:t>
            </a:r>
            <a:r>
              <a:rPr lang="en-US" dirty="0" err="1" smtClean="0"/>
              <a:t>recognises</a:t>
            </a:r>
            <a:r>
              <a:rPr lang="en-US" dirty="0" smtClean="0"/>
              <a:t> the right of individuals to practice whatever religion the wish, and in today's France, Catholicism exists alongside Protestantism, Islam, Buddhism, Judaism and a number of fringe cults..</a:t>
            </a:r>
            <a:endParaRPr lang="en-US" dirty="0"/>
          </a:p>
        </p:txBody>
      </p:sp>
      <p:sp useBgFill="1">
        <p:nvSpPr>
          <p:cNvPr id="3" name="Rectangle 2"/>
          <p:cNvSpPr/>
          <p:nvPr/>
        </p:nvSpPr>
        <p:spPr>
          <a:xfrm>
            <a:off x="0" y="5486400"/>
            <a:ext cx="9144000" cy="3139321"/>
          </a:xfrm>
          <a:prstGeom prst="rect">
            <a:avLst/>
          </a:prstGeom>
        </p:spPr>
        <p:txBody>
          <a:bodyPr wrap="square">
            <a:spAutoFit/>
          </a:bodyPr>
          <a:lstStyle/>
          <a:p>
            <a:r>
              <a:rPr lang="en-US" dirty="0" smtClean="0">
                <a:hlinkClick r:id="rId3"/>
              </a:rPr>
              <a:t>https://www.history.com/topics/middle-ages/charlemagne</a:t>
            </a:r>
            <a:endParaRPr lang="en-US" dirty="0" smtClean="0"/>
          </a:p>
          <a:p>
            <a:r>
              <a:rPr lang="en-US" dirty="0" smtClean="0"/>
              <a:t>	Charlemagne (c.742-814), also known as Karl and Charles the Great, was a medieval emperor who ruled much of Western Europe from 768 to 814.  In 771, Charlemagne became king of the Franks, a Germanic tribe in present-day Belgium, France, Luxembourg, the Netherlands and western Germany. He embarked on a mission to unite all Germanic peoples into one kingdom, and convert his subjects to Christianity.  A skilled military strategist, he spent much of his reign engaged in warfare in order to accomplish his goals.  In 800, Pope Leo III (750-816) crowned Charlemagne emperor of the Romans. In this role, he encouraged the Carolingian Renaissance, a cultural and intellectual revival in Europe. When he died in 814, Charlemagne’s empire encompassed much of Western Europe, and he had also ensured the survival of Christianity in the West. Today, Charlemagne is referred to by some as the father of Europe.</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69"/>
          <p:cNvGrpSpPr/>
          <p:nvPr/>
        </p:nvGrpSpPr>
        <p:grpSpPr>
          <a:xfrm>
            <a:off x="-152400" y="762000"/>
            <a:ext cx="9908770" cy="6399415"/>
            <a:chOff x="-152400" y="762000"/>
            <a:chExt cx="9908770" cy="6399415"/>
          </a:xfrm>
        </p:grpSpPr>
        <p:grpSp>
          <p:nvGrpSpPr>
            <p:cNvPr id="3" name="Group 20"/>
            <p:cNvGrpSpPr/>
            <p:nvPr/>
          </p:nvGrpSpPr>
          <p:grpSpPr>
            <a:xfrm>
              <a:off x="-152400" y="762000"/>
              <a:ext cx="9908770" cy="6399415"/>
              <a:chOff x="-152400" y="758952"/>
              <a:chExt cx="9908770" cy="6399415"/>
            </a:xfrm>
          </p:grpSpPr>
          <p:grpSp>
            <p:nvGrpSpPr>
              <p:cNvPr id="4" name="Group 44"/>
              <p:cNvGrpSpPr/>
              <p:nvPr/>
            </p:nvGrpSpPr>
            <p:grpSpPr>
              <a:xfrm>
                <a:off x="-152400" y="758952"/>
                <a:ext cx="9908770" cy="6399415"/>
                <a:chOff x="-152400" y="758952"/>
                <a:chExt cx="9908770" cy="6399415"/>
              </a:xfrm>
            </p:grpSpPr>
            <p:pic>
              <p:nvPicPr>
                <p:cNvPr id="31" name="Picture 2" descr="Image result for us states and territories may 1803 map"/>
                <p:cNvPicPr preferRelativeResize="0">
                  <a:picLocks noChangeArrowheads="1"/>
                </p:cNvPicPr>
                <p:nvPr/>
              </p:nvPicPr>
              <p:blipFill>
                <a:blip r:embed="rId3" cstate="print"/>
                <a:srcRect/>
                <a:stretch>
                  <a:fillRect/>
                </a:stretch>
              </p:blipFill>
              <p:spPr bwMode="auto">
                <a:xfrm>
                  <a:off x="-137160" y="758952"/>
                  <a:ext cx="9336024" cy="6327648"/>
                </a:xfrm>
                <a:prstGeom prst="rect">
                  <a:avLst/>
                </a:prstGeom>
                <a:noFill/>
              </p:spPr>
            </p:pic>
            <p:sp>
              <p:nvSpPr>
                <p:cNvPr id="29" name="Rectangle 28"/>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35"/>
                <p:cNvGrpSpPr/>
                <p:nvPr/>
              </p:nvGrpSpPr>
              <p:grpSpPr>
                <a:xfrm>
                  <a:off x="-152400" y="876716"/>
                  <a:ext cx="9908770" cy="6281651"/>
                  <a:chOff x="-152400" y="876716"/>
                  <a:chExt cx="9908770" cy="6281651"/>
                </a:xfrm>
              </p:grpSpPr>
              <p:grpSp>
                <p:nvGrpSpPr>
                  <p:cNvPr id="6" name="Group 34"/>
                  <p:cNvGrpSpPr/>
                  <p:nvPr/>
                </p:nvGrpSpPr>
                <p:grpSpPr>
                  <a:xfrm>
                    <a:off x="-152400" y="876716"/>
                    <a:ext cx="9908770" cy="6281651"/>
                    <a:chOff x="-152400" y="876716"/>
                    <a:chExt cx="9908770" cy="6281651"/>
                  </a:xfrm>
                </p:grpSpPr>
                <p:grpSp>
                  <p:nvGrpSpPr>
                    <p:cNvPr id="8" name="Group 33"/>
                    <p:cNvGrpSpPr/>
                    <p:nvPr/>
                  </p:nvGrpSpPr>
                  <p:grpSpPr>
                    <a:xfrm>
                      <a:off x="3391593" y="876716"/>
                      <a:ext cx="6364777" cy="6281651"/>
                      <a:chOff x="3391593" y="876716"/>
                      <a:chExt cx="6364777" cy="6281651"/>
                    </a:xfrm>
                  </p:grpSpPr>
                  <p:sp>
                    <p:nvSpPr>
                      <p:cNvPr id="44" name="Freeform 43"/>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53"/>
                    <p:cNvGrpSpPr/>
                    <p:nvPr/>
                  </p:nvGrpSpPr>
                  <p:grpSpPr>
                    <a:xfrm>
                      <a:off x="-152400" y="5330952"/>
                      <a:ext cx="3505200" cy="1752600"/>
                      <a:chOff x="-152400" y="5330952"/>
                      <a:chExt cx="3505200" cy="1752600"/>
                    </a:xfrm>
                  </p:grpSpPr>
                  <p:sp>
                    <p:nvSpPr>
                      <p:cNvPr id="42" name="Rectangle 41"/>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8"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1676400" y="4623816"/>
                    <a:ext cx="960120" cy="384048"/>
                  </a:xfrm>
                  <a:prstGeom prst="rect">
                    <a:avLst/>
                  </a:prstGeom>
                  <a:noFill/>
                </p:spPr>
              </p:pic>
            </p:grpSp>
            <p:sp>
              <p:nvSpPr>
                <p:cNvPr id="35" name="Freeform 34"/>
                <p:cNvSpPr/>
                <p:nvPr/>
              </p:nvSpPr>
              <p:spPr>
                <a:xfrm>
                  <a:off x="198120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8" name="Rectangle 27"/>
              <p:cNvSpPr/>
              <p:nvPr/>
            </p:nvSpPr>
            <p:spPr>
              <a:xfrm>
                <a:off x="914400" y="1600200"/>
                <a:ext cx="914400" cy="530352"/>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6" name="Picture 2" descr="File:United States 1821-08-1822.png"/>
            <p:cNvPicPr preferRelativeResize="0">
              <a:picLocks noChangeArrowheads="1"/>
            </p:cNvPicPr>
            <p:nvPr/>
          </p:nvPicPr>
          <p:blipFill>
            <a:blip r:embed="rId5" cstate="print"/>
            <a:srcRect l="30024" t="15703" r="53658" b="74663"/>
            <a:stretch>
              <a:fillRect/>
            </a:stretch>
          </p:blipFill>
          <p:spPr bwMode="auto">
            <a:xfrm>
              <a:off x="3886200" y="3611880"/>
              <a:ext cx="822960" cy="457200"/>
            </a:xfrm>
            <a:prstGeom prst="rect">
              <a:avLst/>
            </a:prstGeom>
            <a:noFill/>
          </p:spPr>
        </p:pic>
      </p:grpSp>
      <p:sp>
        <p:nvSpPr>
          <p:cNvPr id="52" name="Rectangle 51"/>
          <p:cNvSpPr/>
          <p:nvPr/>
        </p:nvSpPr>
        <p:spPr>
          <a:xfrm>
            <a:off x="0" y="457200"/>
            <a:ext cx="9144000" cy="457200"/>
          </a:xfrm>
          <a:prstGeom prst="rect">
            <a:avLst/>
          </a:prstGeom>
          <a:solidFill>
            <a:schemeClr val="bg1"/>
          </a:solidFill>
          <a:ln>
            <a:noFill/>
          </a:ln>
        </p:spPr>
        <p:txBody>
          <a:bodyPr wrap="square" rtlCol="0" anchor="ctr">
            <a:spAutoFit/>
          </a:bodyPr>
          <a:lstStyle/>
          <a:p>
            <a:pPr algn="ctr"/>
            <a:endParaRPr lang="en-US" sz="2200" b="1" dirty="0" smtClean="0">
              <a:solidFill>
                <a:schemeClr val="bg1"/>
              </a:solidFill>
            </a:endParaRPr>
          </a:p>
        </p:txBody>
      </p:sp>
      <p:grpSp>
        <p:nvGrpSpPr>
          <p:cNvPr id="40" name="Group 39"/>
          <p:cNvGrpSpPr/>
          <p:nvPr/>
        </p:nvGrpSpPr>
        <p:grpSpPr>
          <a:xfrm>
            <a:off x="0" y="0"/>
            <a:ext cx="9144000" cy="838200"/>
            <a:chOff x="0" y="0"/>
            <a:chExt cx="9144000" cy="838200"/>
          </a:xfrm>
        </p:grpSpPr>
        <p:sp>
          <p:nvSpPr>
            <p:cNvPr id="33" name="TextBox 32"/>
            <p:cNvSpPr txBox="1"/>
            <p:nvPr/>
          </p:nvSpPr>
          <p:spPr>
            <a:xfrm>
              <a:off x="0" y="0"/>
              <a:ext cx="7543800"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Westward Journeys!</a:t>
              </a:r>
              <a:endParaRPr lang="en-US" sz="4800" b="1" i="1" dirty="0">
                <a:ln>
                  <a:solidFill>
                    <a:schemeClr val="tx1"/>
                  </a:solidFill>
                </a:ln>
                <a:latin typeface="Tempus Sans ITC" pitchFamily="82" charset="0"/>
              </a:endParaRPr>
            </a:p>
          </p:txBody>
        </p:sp>
        <p:sp>
          <p:nvSpPr>
            <p:cNvPr id="39" name="Rectangle 38"/>
            <p:cNvSpPr/>
            <p:nvPr/>
          </p:nvSpPr>
          <p:spPr>
            <a:xfrm>
              <a:off x="7543800" y="0"/>
              <a:ext cx="16002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TextBox 70"/>
          <p:cNvSpPr txBox="1"/>
          <p:nvPr/>
        </p:nvSpPr>
        <p:spPr>
          <a:xfrm>
            <a:off x="7467600" y="7203"/>
            <a:ext cx="1713931"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1803  </a:t>
            </a:r>
            <a:endParaRPr lang="en-US" sz="4800" dirty="0">
              <a:ln>
                <a:solidFill>
                  <a:schemeClr val="tx1"/>
                </a:solidFill>
              </a:ln>
              <a:effectLst>
                <a:outerShdw dist="50800" dir="7200000" algn="ctr" rotWithShape="0">
                  <a:schemeClr val="tx1"/>
                </a:outerShdw>
              </a:effectLst>
            </a:endParaRPr>
          </a:p>
        </p:txBody>
      </p:sp>
      <p:grpSp>
        <p:nvGrpSpPr>
          <p:cNvPr id="10" name="Group 52"/>
          <p:cNvGrpSpPr/>
          <p:nvPr/>
        </p:nvGrpSpPr>
        <p:grpSpPr>
          <a:xfrm>
            <a:off x="0" y="685800"/>
            <a:ext cx="7969926" cy="3436208"/>
            <a:chOff x="0" y="685800"/>
            <a:chExt cx="7969926" cy="3436208"/>
          </a:xfrm>
        </p:grpSpPr>
        <p:grpSp>
          <p:nvGrpSpPr>
            <p:cNvPr id="11" name="Group 58"/>
            <p:cNvGrpSpPr/>
            <p:nvPr/>
          </p:nvGrpSpPr>
          <p:grpSpPr>
            <a:xfrm>
              <a:off x="533400" y="1371600"/>
              <a:ext cx="7436526" cy="2750408"/>
              <a:chOff x="640674" y="1371015"/>
              <a:chExt cx="7436526" cy="2750408"/>
            </a:xfrm>
          </p:grpSpPr>
          <p:grpSp>
            <p:nvGrpSpPr>
              <p:cNvPr id="12" name="Group 39"/>
              <p:cNvGrpSpPr/>
              <p:nvPr/>
            </p:nvGrpSpPr>
            <p:grpSpPr>
              <a:xfrm>
                <a:off x="640674" y="1537741"/>
                <a:ext cx="7436526" cy="2583682"/>
                <a:chOff x="640674" y="1537741"/>
                <a:chExt cx="7436526" cy="2583682"/>
              </a:xfrm>
            </p:grpSpPr>
            <p:sp>
              <p:nvSpPr>
                <p:cNvPr id="7" name="Freeform 6"/>
                <p:cNvSpPr/>
                <p:nvPr/>
              </p:nvSpPr>
              <p:spPr>
                <a:xfrm>
                  <a:off x="5855281" y="2906713"/>
                  <a:ext cx="2221919" cy="1214710"/>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 name="connsiteX0" fmla="*/ 2221919 w 2221919"/>
                    <a:gd name="connsiteY0" fmla="*/ 0 h 1214710"/>
                    <a:gd name="connsiteX1" fmla="*/ 1911676 w 2221919"/>
                    <a:gd name="connsiteY1" fmla="*/ 653143 h 1214710"/>
                    <a:gd name="connsiteX2" fmla="*/ 2025976 w 2221919"/>
                    <a:gd name="connsiteY2" fmla="*/ 489857 h 1214710"/>
                    <a:gd name="connsiteX3" fmla="*/ 1862690 w 2221919"/>
                    <a:gd name="connsiteY3" fmla="*/ 391886 h 1214710"/>
                    <a:gd name="connsiteX4" fmla="*/ 1405490 w 2221919"/>
                    <a:gd name="connsiteY4" fmla="*/ 195943 h 1214710"/>
                    <a:gd name="connsiteX5" fmla="*/ 1405490 w 2221919"/>
                    <a:gd name="connsiteY5" fmla="*/ 277586 h 1214710"/>
                    <a:gd name="connsiteX6" fmla="*/ 1405490 w 2221919"/>
                    <a:gd name="connsiteY6" fmla="*/ 457200 h 1214710"/>
                    <a:gd name="connsiteX7" fmla="*/ 1029933 w 2221919"/>
                    <a:gd name="connsiteY7" fmla="*/ 718457 h 1214710"/>
                    <a:gd name="connsiteX8" fmla="*/ 785005 w 2221919"/>
                    <a:gd name="connsiteY8" fmla="*/ 653143 h 1214710"/>
                    <a:gd name="connsiteX9" fmla="*/ 703362 w 2221919"/>
                    <a:gd name="connsiteY9" fmla="*/ 816429 h 1214710"/>
                    <a:gd name="connsiteX10" fmla="*/ 523748 w 2221919"/>
                    <a:gd name="connsiteY10" fmla="*/ 898072 h 1214710"/>
                    <a:gd name="connsiteX11" fmla="*/ 360462 w 2221919"/>
                    <a:gd name="connsiteY11" fmla="*/ 914400 h 1214710"/>
                    <a:gd name="connsiteX12" fmla="*/ 262490 w 2221919"/>
                    <a:gd name="connsiteY12" fmla="*/ 996043 h 1214710"/>
                    <a:gd name="connsiteX13" fmla="*/ 82876 w 2221919"/>
                    <a:gd name="connsiteY13" fmla="*/ 1191986 h 1214710"/>
                    <a:gd name="connsiteX0" fmla="*/ 2221919 w 2221919"/>
                    <a:gd name="connsiteY0" fmla="*/ 0 h 1214710"/>
                    <a:gd name="connsiteX1" fmla="*/ 2025976 w 2221919"/>
                    <a:gd name="connsiteY1" fmla="*/ 489857 h 1214710"/>
                    <a:gd name="connsiteX2" fmla="*/ 1862690 w 2221919"/>
                    <a:gd name="connsiteY2" fmla="*/ 391886 h 1214710"/>
                    <a:gd name="connsiteX3" fmla="*/ 1405490 w 2221919"/>
                    <a:gd name="connsiteY3" fmla="*/ 195943 h 1214710"/>
                    <a:gd name="connsiteX4" fmla="*/ 1405490 w 2221919"/>
                    <a:gd name="connsiteY4" fmla="*/ 277586 h 1214710"/>
                    <a:gd name="connsiteX5" fmla="*/ 1405490 w 2221919"/>
                    <a:gd name="connsiteY5" fmla="*/ 457200 h 1214710"/>
                    <a:gd name="connsiteX6" fmla="*/ 1029933 w 2221919"/>
                    <a:gd name="connsiteY6" fmla="*/ 718457 h 1214710"/>
                    <a:gd name="connsiteX7" fmla="*/ 785005 w 2221919"/>
                    <a:gd name="connsiteY7" fmla="*/ 653143 h 1214710"/>
                    <a:gd name="connsiteX8" fmla="*/ 703362 w 2221919"/>
                    <a:gd name="connsiteY8" fmla="*/ 816429 h 1214710"/>
                    <a:gd name="connsiteX9" fmla="*/ 523748 w 2221919"/>
                    <a:gd name="connsiteY9" fmla="*/ 898072 h 1214710"/>
                    <a:gd name="connsiteX10" fmla="*/ 360462 w 2221919"/>
                    <a:gd name="connsiteY10" fmla="*/ 914400 h 1214710"/>
                    <a:gd name="connsiteX11" fmla="*/ 262490 w 2221919"/>
                    <a:gd name="connsiteY11" fmla="*/ 996043 h 1214710"/>
                    <a:gd name="connsiteX12" fmla="*/ 82876 w 2221919"/>
                    <a:gd name="connsiteY12" fmla="*/ 1191986 h 121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919" h="1214710">
                      <a:moveTo>
                        <a:pt x="2221919" y="0"/>
                      </a:moveTo>
                      <a:cubicBezTo>
                        <a:pt x="2181098" y="102054"/>
                        <a:pt x="2085847" y="424543"/>
                        <a:pt x="2025976" y="489857"/>
                      </a:cubicBezTo>
                      <a:cubicBezTo>
                        <a:pt x="1966105" y="555171"/>
                        <a:pt x="1966104" y="440872"/>
                        <a:pt x="1862690" y="391886"/>
                      </a:cubicBezTo>
                      <a:cubicBezTo>
                        <a:pt x="1759276" y="342900"/>
                        <a:pt x="1481690" y="214993"/>
                        <a:pt x="1405490" y="195943"/>
                      </a:cubicBezTo>
                      <a:cubicBezTo>
                        <a:pt x="1329290" y="176893"/>
                        <a:pt x="1405490" y="277586"/>
                        <a:pt x="1405490" y="277586"/>
                      </a:cubicBezTo>
                      <a:cubicBezTo>
                        <a:pt x="1405490" y="321129"/>
                        <a:pt x="1468083" y="383722"/>
                        <a:pt x="1405490" y="457200"/>
                      </a:cubicBezTo>
                      <a:cubicBezTo>
                        <a:pt x="1342897" y="530678"/>
                        <a:pt x="1133347" y="685800"/>
                        <a:pt x="1029933" y="718457"/>
                      </a:cubicBezTo>
                      <a:cubicBezTo>
                        <a:pt x="926519" y="751114"/>
                        <a:pt x="839433" y="636814"/>
                        <a:pt x="785005" y="653143"/>
                      </a:cubicBezTo>
                      <a:cubicBezTo>
                        <a:pt x="730577" y="669472"/>
                        <a:pt x="746905" y="775608"/>
                        <a:pt x="703362" y="816429"/>
                      </a:cubicBezTo>
                      <a:cubicBezTo>
                        <a:pt x="659819" y="857251"/>
                        <a:pt x="580898" y="881744"/>
                        <a:pt x="523748" y="898072"/>
                      </a:cubicBezTo>
                      <a:cubicBezTo>
                        <a:pt x="466598" y="914401"/>
                        <a:pt x="404005" y="898072"/>
                        <a:pt x="360462" y="914400"/>
                      </a:cubicBezTo>
                      <a:cubicBezTo>
                        <a:pt x="316919" y="930728"/>
                        <a:pt x="308754" y="949779"/>
                        <a:pt x="262490" y="996043"/>
                      </a:cubicBezTo>
                      <a:cubicBezTo>
                        <a:pt x="216226" y="1042307"/>
                        <a:pt x="0" y="1214710"/>
                        <a:pt x="82876" y="1191986"/>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reeform 12"/>
                <p:cNvSpPr/>
                <p:nvPr/>
              </p:nvSpPr>
              <p:spPr>
                <a:xfrm>
                  <a:off x="3966413" y="1928146"/>
                  <a:ext cx="1895576"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04165 w 1804165"/>
                    <a:gd name="connsiteY0" fmla="*/ 2080954 h 2080954"/>
                    <a:gd name="connsiteX1" fmla="*/ 1625639 w 1804165"/>
                    <a:gd name="connsiteY1" fmla="*/ 1654960 h 2080954"/>
                    <a:gd name="connsiteX2" fmla="*/ 1330636 w 1804165"/>
                    <a:gd name="connsiteY2" fmla="*/ 1825140 h 2080954"/>
                    <a:gd name="connsiteX3" fmla="*/ 1134693 w 1804165"/>
                    <a:gd name="connsiteY3" fmla="*/ 1612869 h 2080954"/>
                    <a:gd name="connsiteX4" fmla="*/ 1020393 w 1804165"/>
                    <a:gd name="connsiteY4" fmla="*/ 1645526 h 2080954"/>
                    <a:gd name="connsiteX5" fmla="*/ 922422 w 1804165"/>
                    <a:gd name="connsiteY5" fmla="*/ 1694511 h 2080954"/>
                    <a:gd name="connsiteX6" fmla="*/ 710150 w 1804165"/>
                    <a:gd name="connsiteY6" fmla="*/ 1498569 h 2080954"/>
                    <a:gd name="connsiteX7" fmla="*/ 693822 w 1804165"/>
                    <a:gd name="connsiteY7" fmla="*/ 1253640 h 2080954"/>
                    <a:gd name="connsiteX8" fmla="*/ 612179 w 1804165"/>
                    <a:gd name="connsiteY8" fmla="*/ 943397 h 2080954"/>
                    <a:gd name="connsiteX9" fmla="*/ 318265 w 1804165"/>
                    <a:gd name="connsiteY9" fmla="*/ 845426 h 2080954"/>
                    <a:gd name="connsiteX10" fmla="*/ 171308 w 1804165"/>
                    <a:gd name="connsiteY10" fmla="*/ 812769 h 2080954"/>
                    <a:gd name="connsiteX11" fmla="*/ 24350 w 1804165"/>
                    <a:gd name="connsiteY11" fmla="*/ 518854 h 2080954"/>
                    <a:gd name="connsiteX12" fmla="*/ 71430 w 1804165"/>
                    <a:gd name="connsiteY12" fmla="*/ 371897 h 2080954"/>
                    <a:gd name="connsiteX13" fmla="*/ 0 w 1804165"/>
                    <a:gd name="connsiteY13"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165" h="2080954">
                      <a:moveTo>
                        <a:pt x="1804165" y="2080954"/>
                      </a:moveTo>
                      <a:cubicBezTo>
                        <a:pt x="1749011" y="2048055"/>
                        <a:pt x="1704560" y="1697596"/>
                        <a:pt x="1625639" y="1654960"/>
                      </a:cubicBezTo>
                      <a:cubicBezTo>
                        <a:pt x="1546718" y="1612324"/>
                        <a:pt x="1412460" y="1832155"/>
                        <a:pt x="1330636" y="1825140"/>
                      </a:cubicBezTo>
                      <a:cubicBezTo>
                        <a:pt x="1248812" y="1818125"/>
                        <a:pt x="1186400" y="1642805"/>
                        <a:pt x="1134693" y="1612869"/>
                      </a:cubicBezTo>
                      <a:cubicBezTo>
                        <a:pt x="1082986" y="1582933"/>
                        <a:pt x="1055771" y="1631919"/>
                        <a:pt x="1020393" y="1645526"/>
                      </a:cubicBezTo>
                      <a:cubicBezTo>
                        <a:pt x="985015" y="1659133"/>
                        <a:pt x="974129" y="1719004"/>
                        <a:pt x="922422" y="1694511"/>
                      </a:cubicBezTo>
                      <a:cubicBezTo>
                        <a:pt x="870715" y="1670018"/>
                        <a:pt x="748250" y="1572047"/>
                        <a:pt x="710150" y="1498569"/>
                      </a:cubicBezTo>
                      <a:cubicBezTo>
                        <a:pt x="672050" y="1425091"/>
                        <a:pt x="710151" y="1346169"/>
                        <a:pt x="693822" y="1253640"/>
                      </a:cubicBezTo>
                      <a:cubicBezTo>
                        <a:pt x="677494" y="1161111"/>
                        <a:pt x="674772" y="1011433"/>
                        <a:pt x="612179" y="943397"/>
                      </a:cubicBezTo>
                      <a:cubicBezTo>
                        <a:pt x="549586" y="875361"/>
                        <a:pt x="391744" y="867197"/>
                        <a:pt x="318265" y="845426"/>
                      </a:cubicBezTo>
                      <a:cubicBezTo>
                        <a:pt x="244787" y="823655"/>
                        <a:pt x="220294" y="867198"/>
                        <a:pt x="171308" y="812769"/>
                      </a:cubicBezTo>
                      <a:cubicBezTo>
                        <a:pt x="122322" y="758340"/>
                        <a:pt x="40996" y="592333"/>
                        <a:pt x="24350" y="518854"/>
                      </a:cubicBezTo>
                      <a:cubicBezTo>
                        <a:pt x="7704" y="445375"/>
                        <a:pt x="75488" y="458373"/>
                        <a:pt x="71430" y="371897"/>
                      </a:cubicBezTo>
                      <a:cubicBezTo>
                        <a:pt x="80979" y="288143"/>
                        <a:pt x="0" y="51707"/>
                        <a:pt x="0" y="0"/>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22"/>
                <p:cNvSpPr/>
                <p:nvPr/>
              </p:nvSpPr>
              <p:spPr>
                <a:xfrm>
                  <a:off x="640674" y="1722151"/>
                  <a:ext cx="831372" cy="112568"/>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 name="connsiteX0" fmla="*/ 973283 w 973283"/>
                    <a:gd name="connsiteY0" fmla="*/ 176646 h 206087"/>
                    <a:gd name="connsiteX1" fmla="*/ 879765 w 973283"/>
                    <a:gd name="connsiteY1" fmla="*/ 103910 h 206087"/>
                    <a:gd name="connsiteX2" fmla="*/ 578428 w 973283"/>
                    <a:gd name="connsiteY2" fmla="*/ 114300 h 206087"/>
                    <a:gd name="connsiteX3" fmla="*/ 484910 w 973283"/>
                    <a:gd name="connsiteY3" fmla="*/ 197428 h 206087"/>
                    <a:gd name="connsiteX4" fmla="*/ 214746 w 973283"/>
                    <a:gd name="connsiteY4" fmla="*/ 166255 h 206087"/>
                    <a:gd name="connsiteX5" fmla="*/ 79665 w 973283"/>
                    <a:gd name="connsiteY5" fmla="*/ 155864 h 206087"/>
                    <a:gd name="connsiteX6" fmla="*/ 6928 w 973283"/>
                    <a:gd name="connsiteY6" fmla="*/ 135082 h 206087"/>
                    <a:gd name="connsiteX7" fmla="*/ 38101 w 973283"/>
                    <a:gd name="connsiteY7" fmla="*/ 0 h 206087"/>
                    <a:gd name="connsiteX0" fmla="*/ 966355 w 966355"/>
                    <a:gd name="connsiteY0" fmla="*/ 83127 h 112568"/>
                    <a:gd name="connsiteX1" fmla="*/ 872837 w 966355"/>
                    <a:gd name="connsiteY1" fmla="*/ 10391 h 112568"/>
                    <a:gd name="connsiteX2" fmla="*/ 571500 w 966355"/>
                    <a:gd name="connsiteY2" fmla="*/ 20781 h 112568"/>
                    <a:gd name="connsiteX3" fmla="*/ 477982 w 966355"/>
                    <a:gd name="connsiteY3" fmla="*/ 103909 h 112568"/>
                    <a:gd name="connsiteX4" fmla="*/ 207818 w 966355"/>
                    <a:gd name="connsiteY4" fmla="*/ 72736 h 112568"/>
                    <a:gd name="connsiteX5" fmla="*/ 72737 w 966355"/>
                    <a:gd name="connsiteY5" fmla="*/ 62345 h 112568"/>
                    <a:gd name="connsiteX6" fmla="*/ 0 w 966355"/>
                    <a:gd name="connsiteY6" fmla="*/ 41563 h 1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355" h="112568">
                      <a:moveTo>
                        <a:pt x="966355" y="83127"/>
                      </a:moveTo>
                      <a:cubicBezTo>
                        <a:pt x="898814" y="65809"/>
                        <a:pt x="938646" y="20782"/>
                        <a:pt x="872837" y="10391"/>
                      </a:cubicBezTo>
                      <a:cubicBezTo>
                        <a:pt x="807028" y="0"/>
                        <a:pt x="637309" y="5195"/>
                        <a:pt x="571500" y="20781"/>
                      </a:cubicBezTo>
                      <a:cubicBezTo>
                        <a:pt x="505691" y="36367"/>
                        <a:pt x="538596" y="95250"/>
                        <a:pt x="477982" y="103909"/>
                      </a:cubicBezTo>
                      <a:cubicBezTo>
                        <a:pt x="417368" y="112568"/>
                        <a:pt x="275359" y="79663"/>
                        <a:pt x="207818" y="72736"/>
                      </a:cubicBezTo>
                      <a:cubicBezTo>
                        <a:pt x="140277" y="65809"/>
                        <a:pt x="107373" y="67541"/>
                        <a:pt x="72737" y="62345"/>
                      </a:cubicBezTo>
                      <a:cubicBezTo>
                        <a:pt x="38101" y="57150"/>
                        <a:pt x="6927" y="67540"/>
                        <a:pt x="0" y="41563"/>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1466194" y="1537741"/>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7" name="TextBox 3"/>
              <p:cNvSpPr txBox="1">
                <a:spLocks noChangeArrowheads="1"/>
              </p:cNvSpPr>
              <p:nvPr/>
            </p:nvSpPr>
            <p:spPr bwMode="auto">
              <a:xfrm rot="938842">
                <a:off x="1690399" y="1371015"/>
                <a:ext cx="3064717" cy="762000"/>
              </a:xfrm>
              <a:prstGeom prst="rect">
                <a:avLst/>
              </a:prstGeom>
              <a:noFill/>
              <a:ln w="9525">
                <a:noFill/>
                <a:miter lim="800000"/>
                <a:headEnd/>
                <a:tailEnd/>
              </a:ln>
            </p:spPr>
            <p:txBody>
              <a:bodyPr wrap="square">
                <a:prstTxWarp prst="textArchUp">
                  <a:avLst>
                    <a:gd name="adj" fmla="val 11314010"/>
                  </a:avLst>
                </a:prstTxWarp>
                <a:spAutoFit/>
              </a:bodyPr>
              <a:lstStyle/>
              <a:p>
                <a:pPr>
                  <a:defRPr/>
                </a:pPr>
                <a:r>
                  <a:rPr lang="en-US" sz="2800" b="1" dirty="0" smtClean="0">
                    <a:ln>
                      <a:solidFill>
                        <a:schemeClr val="accent6">
                          <a:lumMod val="50000"/>
                        </a:schemeClr>
                      </a:solidFill>
                    </a:ln>
                    <a:solidFill>
                      <a:schemeClr val="accent6">
                        <a:lumMod val="50000"/>
                      </a:schemeClr>
                    </a:solidFill>
                    <a:effectLst>
                      <a:outerShdw dist="38100" dir="2400000" algn="ctr" rotWithShape="0">
                        <a:schemeClr val="tx1"/>
                      </a:outerShdw>
                    </a:effectLst>
                  </a:rPr>
                  <a:t> Corps of Discovery</a:t>
                </a:r>
                <a:endParaRPr lang="en-US" sz="2800" b="1" dirty="0">
                  <a:ln>
                    <a:solidFill>
                      <a:schemeClr val="accent6">
                        <a:lumMod val="50000"/>
                      </a:schemeClr>
                    </a:solidFill>
                  </a:ln>
                  <a:solidFill>
                    <a:schemeClr val="accent6">
                      <a:lumMod val="50000"/>
                    </a:schemeClr>
                  </a:solidFill>
                  <a:effectLst>
                    <a:outerShdw dist="38100" dir="2400000" algn="ctr" rotWithShape="0">
                      <a:schemeClr val="tx1"/>
                    </a:outerShdw>
                  </a:effectLst>
                </a:endParaRPr>
              </a:p>
            </p:txBody>
          </p:sp>
        </p:grpSp>
        <p:sp>
          <p:nvSpPr>
            <p:cNvPr id="60" name="TextBox 59"/>
            <p:cNvSpPr txBox="1"/>
            <p:nvPr/>
          </p:nvSpPr>
          <p:spPr>
            <a:xfrm rot="396054">
              <a:off x="0" y="685800"/>
              <a:ext cx="1976823" cy="584775"/>
            </a:xfrm>
            <a:prstGeom prst="rect">
              <a:avLst/>
            </a:prstGeom>
            <a:noFill/>
          </p:spPr>
          <p:txBody>
            <a:bodyPr wrap="none" rtlCol="0">
              <a:spAutoFit/>
            </a:bodyPr>
            <a:lstStyle/>
            <a:p>
              <a:r>
                <a:rPr lang="en-US" sz="3200" dirty="0" smtClean="0">
                  <a:ln>
                    <a:solidFill>
                      <a:schemeClr val="accent6">
                        <a:lumMod val="50000"/>
                      </a:schemeClr>
                    </a:solidFill>
                  </a:ln>
                  <a:solidFill>
                    <a:schemeClr val="accent6">
                      <a:lumMod val="50000"/>
                    </a:schemeClr>
                  </a:solidFill>
                  <a:effectLst>
                    <a:outerShdw dist="50800" dir="7200000" algn="ctr" rotWithShape="0">
                      <a:schemeClr val="tx1"/>
                    </a:outerShdw>
                  </a:effectLst>
                </a:rPr>
                <a:t>1803-1806</a:t>
              </a:r>
              <a:endParaRPr lang="en-US" sz="3200" dirty="0">
                <a:ln>
                  <a:solidFill>
                    <a:schemeClr val="accent6">
                      <a:lumMod val="50000"/>
                    </a:schemeClr>
                  </a:solidFill>
                </a:ln>
                <a:solidFill>
                  <a:schemeClr val="accent6">
                    <a:lumMod val="50000"/>
                  </a:schemeClr>
                </a:solidFill>
                <a:effectLst>
                  <a:outerShdw dist="50800" dir="7200000" algn="ctr" rotWithShape="0">
                    <a:schemeClr val="tx1"/>
                  </a:outerShdw>
                </a:effectLst>
              </a:endParaRPr>
            </a:p>
          </p:txBody>
        </p:sp>
      </p:grpSp>
      <p:pic>
        <p:nvPicPr>
          <p:cNvPr id="32" name="Picture 9" descr="Image result for william clark explorer full body"/>
          <p:cNvPicPr>
            <a:picLocks noChangeAspect="1" noChangeArrowheads="1"/>
          </p:cNvPicPr>
          <p:nvPr/>
        </p:nvPicPr>
        <p:blipFill>
          <a:blip r:embed="rId6" cstate="print"/>
          <a:srcRect l="8160" t="2667" r="3749" b="1531"/>
          <a:stretch>
            <a:fillRect/>
          </a:stretch>
        </p:blipFill>
        <p:spPr bwMode="auto">
          <a:xfrm>
            <a:off x="0" y="2438400"/>
            <a:ext cx="3205627" cy="2133600"/>
          </a:xfrm>
          <a:prstGeom prst="rect">
            <a:avLst/>
          </a:prstGeom>
          <a:noFill/>
          <a:ln w="50800">
            <a:solidFill>
              <a:schemeClr val="accent6">
                <a:lumMod val="5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strVal val="#ppt_w*0.70"/>
                                          </p:val>
                                        </p:tav>
                                        <p:tav tm="100000">
                                          <p:val>
                                            <p:strVal val="#ppt_w"/>
                                          </p:val>
                                        </p:tav>
                                      </p:tavLst>
                                    </p:anim>
                                    <p:anim calcmode="lin" valueType="num">
                                      <p:cBhvr>
                                        <p:cTn id="13" dur="1000" fill="hold"/>
                                        <p:tgtEl>
                                          <p:spTgt spid="32"/>
                                        </p:tgtEl>
                                        <p:attrNameLst>
                                          <p:attrName>ppt_h</p:attrName>
                                        </p:attrNameLst>
                                      </p:cBhvr>
                                      <p:tavLst>
                                        <p:tav tm="0">
                                          <p:val>
                                            <p:strVal val="#ppt_h"/>
                                          </p:val>
                                        </p:tav>
                                        <p:tav tm="100000">
                                          <p:val>
                                            <p:strVal val="#ppt_h"/>
                                          </p:val>
                                        </p:tav>
                                      </p:tavLst>
                                    </p:anim>
                                    <p:animEffect transition="in" filter="fade">
                                      <p:cBhvr>
                                        <p:cTn id="1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901952" y="1371601"/>
            <a:ext cx="6327648" cy="5414356"/>
            <a:chOff x="1901952" y="1371601"/>
            <a:chExt cx="6327648" cy="5414356"/>
          </a:xfrm>
        </p:grpSpPr>
        <p:grpSp>
          <p:nvGrpSpPr>
            <p:cNvPr id="4" name="Group 13"/>
            <p:cNvGrpSpPr/>
            <p:nvPr/>
          </p:nvGrpSpPr>
          <p:grpSpPr>
            <a:xfrm>
              <a:off x="4608576" y="1981200"/>
              <a:ext cx="3621024" cy="4800600"/>
              <a:chOff x="4608576" y="2286000"/>
              <a:chExt cx="3621024" cy="4800600"/>
            </a:xfrm>
          </p:grpSpPr>
          <p:grpSp>
            <p:nvGrpSpPr>
              <p:cNvPr id="5" name="Group 9"/>
              <p:cNvGrpSpPr/>
              <p:nvPr/>
            </p:nvGrpSpPr>
            <p:grpSpPr>
              <a:xfrm>
                <a:off x="4608576" y="2286000"/>
                <a:ext cx="3621024" cy="4800600"/>
                <a:chOff x="4608576" y="2286000"/>
                <a:chExt cx="3621024" cy="4800600"/>
              </a:xfrm>
            </p:grpSpPr>
            <p:pic>
              <p:nvPicPr>
                <p:cNvPr id="1027" name="Picture 3"/>
                <p:cNvPicPr>
                  <a:picLocks noChangeAspect="1" noChangeArrowheads="1"/>
                </p:cNvPicPr>
                <p:nvPr/>
              </p:nvPicPr>
              <p:blipFill>
                <a:blip r:embed="rId2" cstate="print"/>
                <a:srcRect l="4424" t="2770" r="3602" b="15789"/>
                <a:stretch>
                  <a:fillRect/>
                </a:stretch>
              </p:blipFill>
              <p:spPr bwMode="auto">
                <a:xfrm>
                  <a:off x="4608576" y="2286000"/>
                  <a:ext cx="3621024" cy="4800600"/>
                </a:xfrm>
                <a:prstGeom prst="rect">
                  <a:avLst/>
                </a:prstGeom>
                <a:noFill/>
                <a:ln w="50800">
                  <a:solidFill>
                    <a:schemeClr val="tx1"/>
                  </a:solidFill>
                  <a:miter lim="800000"/>
                  <a:headEnd/>
                  <a:tailEnd/>
                </a:ln>
                <a:effectLst/>
              </p:spPr>
            </p:pic>
            <p:pic>
              <p:nvPicPr>
                <p:cNvPr id="9" name="Picture 3"/>
                <p:cNvPicPr>
                  <a:picLocks noChangeAspect="1" noChangeArrowheads="1"/>
                </p:cNvPicPr>
                <p:nvPr/>
              </p:nvPicPr>
              <p:blipFill>
                <a:blip r:embed="rId2" cstate="print"/>
                <a:srcRect l="6359" t="69991" r="70415" b="24838"/>
                <a:stretch>
                  <a:fillRect/>
                </a:stretch>
              </p:blipFill>
              <p:spPr bwMode="auto">
                <a:xfrm>
                  <a:off x="4648200" y="6553200"/>
                  <a:ext cx="1143000" cy="533400"/>
                </a:xfrm>
                <a:prstGeom prst="rect">
                  <a:avLst/>
                </a:prstGeom>
                <a:noFill/>
                <a:ln w="9525">
                  <a:noFill/>
                  <a:miter lim="800000"/>
                  <a:headEnd/>
                  <a:tailEnd/>
                </a:ln>
                <a:effectLst/>
              </p:spPr>
            </p:pic>
          </p:grpSp>
          <p:sp>
            <p:nvSpPr>
              <p:cNvPr id="12" name="Rounded Rectangle 11"/>
              <p:cNvSpPr/>
              <p:nvPr/>
            </p:nvSpPr>
            <p:spPr>
              <a:xfrm>
                <a:off x="4724400" y="2286000"/>
                <a:ext cx="2093976" cy="173736"/>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4617720" y="2438400"/>
                <a:ext cx="2011680" cy="381000"/>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644138" y="2286000"/>
                <a:ext cx="2117567" cy="461665"/>
              </a:xfrm>
              <a:prstGeom prst="rect">
                <a:avLst/>
              </a:prstGeom>
              <a:noFill/>
            </p:spPr>
            <p:txBody>
              <a:bodyPr wrap="none" rtlCol="0">
                <a:spAutoFit/>
              </a:bodyPr>
              <a:lstStyle/>
              <a:p>
                <a:r>
                  <a:rPr lang="en-US" sz="2400" b="1" spc="-100" dirty="0" smtClean="0"/>
                  <a:t>France:  1000 AD</a:t>
                </a:r>
              </a:p>
            </p:txBody>
          </p:sp>
        </p:grpSp>
        <p:grpSp>
          <p:nvGrpSpPr>
            <p:cNvPr id="6" name="Group 20"/>
            <p:cNvGrpSpPr/>
            <p:nvPr/>
          </p:nvGrpSpPr>
          <p:grpSpPr>
            <a:xfrm>
              <a:off x="1901952" y="1371601"/>
              <a:ext cx="4803648" cy="990599"/>
              <a:chOff x="2271868" y="1891607"/>
              <a:chExt cx="4803648" cy="768465"/>
            </a:xfrm>
          </p:grpSpPr>
          <p:sp>
            <p:nvSpPr>
              <p:cNvPr id="19" name="Rounded Rectangle 18"/>
              <p:cNvSpPr/>
              <p:nvPr/>
            </p:nvSpPr>
            <p:spPr>
              <a:xfrm>
                <a:off x="6008716" y="2355272"/>
                <a:ext cx="1066800" cy="3048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271868" y="1891607"/>
                <a:ext cx="4480560" cy="480291"/>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 name="connsiteX0" fmla="*/ 0 w 4555375"/>
                  <a:gd name="connsiteY0" fmla="*/ 0 h 321425"/>
                  <a:gd name="connsiteX1" fmla="*/ 4555375 w 4555375"/>
                  <a:gd name="connsiteY1" fmla="*/ 321425 h 321425"/>
                  <a:gd name="connsiteX0" fmla="*/ 0 w 4653742"/>
                  <a:gd name="connsiteY0" fmla="*/ 254001 h 575426"/>
                  <a:gd name="connsiteX1" fmla="*/ 4555375 w 4653742"/>
                  <a:gd name="connsiteY1" fmla="*/ 575426 h 575426"/>
                  <a:gd name="connsiteX0" fmla="*/ 0 w 2672542"/>
                  <a:gd name="connsiteY0" fmla="*/ 254001 h 575426"/>
                  <a:gd name="connsiteX1" fmla="*/ 2574175 w 2672542"/>
                  <a:gd name="connsiteY1" fmla="*/ 575426 h 575426"/>
                  <a:gd name="connsiteX0" fmla="*/ 0 w 2672542"/>
                  <a:gd name="connsiteY0" fmla="*/ 254001 h 575426"/>
                  <a:gd name="connsiteX1" fmla="*/ 2574175 w 26725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32069"/>
                  <a:gd name="connsiteY0" fmla="*/ 272012 h 593437"/>
                  <a:gd name="connsiteX1" fmla="*/ 4326775 w 4432069"/>
                  <a:gd name="connsiteY1"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326775"/>
                  <a:gd name="connsiteY0" fmla="*/ 40641 h 362066"/>
                  <a:gd name="connsiteX1" fmla="*/ 3528752 w 4326775"/>
                  <a:gd name="connsiteY1" fmla="*/ 17089 h 362066"/>
                  <a:gd name="connsiteX2" fmla="*/ 4326775 w 4326775"/>
                  <a:gd name="connsiteY2" fmla="*/ 362066 h 362066"/>
                </a:gdLst>
                <a:ahLst/>
                <a:cxnLst>
                  <a:cxn ang="0">
                    <a:pos x="connsiteX0" y="connsiteY0"/>
                  </a:cxn>
                  <a:cxn ang="0">
                    <a:pos x="connsiteX1" y="connsiteY1"/>
                  </a:cxn>
                  <a:cxn ang="0">
                    <a:pos x="connsiteX2" y="connsiteY2"/>
                  </a:cxn>
                </a:cxnLst>
                <a:rect l="l" t="t" r="r" b="b"/>
                <a:pathLst>
                  <a:path w="4326775" h="362066">
                    <a:moveTo>
                      <a:pt x="0" y="40641"/>
                    </a:moveTo>
                    <a:lnTo>
                      <a:pt x="3528752" y="17089"/>
                    </a:lnTo>
                    <a:cubicBezTo>
                      <a:pt x="3972097" y="74354"/>
                      <a:pt x="4272742" y="0"/>
                      <a:pt x="4326775" y="362066"/>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Freeform 26"/>
            <p:cNvSpPr/>
            <p:nvPr/>
          </p:nvSpPr>
          <p:spPr>
            <a:xfrm>
              <a:off x="4752109" y="1925782"/>
              <a:ext cx="3419302" cy="4860175"/>
            </a:xfrm>
            <a:custGeom>
              <a:avLst/>
              <a:gdLst>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19978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23026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19302" h="4860175">
                  <a:moveTo>
                    <a:pt x="1532313" y="850669"/>
                  </a:moveTo>
                  <a:cubicBezTo>
                    <a:pt x="1607128" y="814647"/>
                    <a:pt x="1845426" y="753687"/>
                    <a:pt x="1931324" y="651163"/>
                  </a:cubicBezTo>
                  <a:cubicBezTo>
                    <a:pt x="2017222" y="548639"/>
                    <a:pt x="1972888" y="318654"/>
                    <a:pt x="2047702" y="235527"/>
                  </a:cubicBezTo>
                  <a:cubicBezTo>
                    <a:pt x="2122517" y="152400"/>
                    <a:pt x="2291542" y="185651"/>
                    <a:pt x="2380211" y="152400"/>
                  </a:cubicBezTo>
                  <a:cubicBezTo>
                    <a:pt x="2468880" y="119149"/>
                    <a:pt x="2540923" y="0"/>
                    <a:pt x="2579716" y="36022"/>
                  </a:cubicBezTo>
                  <a:cubicBezTo>
                    <a:pt x="2618509" y="72044"/>
                    <a:pt x="2624051" y="274320"/>
                    <a:pt x="2612967" y="368531"/>
                  </a:cubicBezTo>
                  <a:cubicBezTo>
                    <a:pt x="2601884" y="462742"/>
                    <a:pt x="2488277" y="548640"/>
                    <a:pt x="2513215" y="601287"/>
                  </a:cubicBezTo>
                  <a:cubicBezTo>
                    <a:pt x="2538153" y="653934"/>
                    <a:pt x="2693323" y="659476"/>
                    <a:pt x="2762596" y="684414"/>
                  </a:cubicBezTo>
                  <a:cubicBezTo>
                    <a:pt x="2831869" y="709352"/>
                    <a:pt x="2887287" y="689956"/>
                    <a:pt x="2928851" y="750916"/>
                  </a:cubicBezTo>
                  <a:cubicBezTo>
                    <a:pt x="2970415" y="811876"/>
                    <a:pt x="2962102" y="914400"/>
                    <a:pt x="3011978" y="1050174"/>
                  </a:cubicBezTo>
                  <a:cubicBezTo>
                    <a:pt x="3061854" y="1185948"/>
                    <a:pt x="3161607" y="1443643"/>
                    <a:pt x="3228109" y="1565563"/>
                  </a:cubicBezTo>
                  <a:cubicBezTo>
                    <a:pt x="3294611" y="1687483"/>
                    <a:pt x="3419302" y="1717963"/>
                    <a:pt x="3410989" y="1781694"/>
                  </a:cubicBezTo>
                  <a:cubicBezTo>
                    <a:pt x="3402676" y="1845425"/>
                    <a:pt x="3208713" y="1881447"/>
                    <a:pt x="3178233" y="1947949"/>
                  </a:cubicBezTo>
                  <a:cubicBezTo>
                    <a:pt x="3147753" y="2014451"/>
                    <a:pt x="3211484" y="2105891"/>
                    <a:pt x="3228109" y="2180705"/>
                  </a:cubicBezTo>
                  <a:cubicBezTo>
                    <a:pt x="3244734" y="2255519"/>
                    <a:pt x="3294611" y="2341418"/>
                    <a:pt x="3277986" y="2396836"/>
                  </a:cubicBezTo>
                  <a:cubicBezTo>
                    <a:pt x="3261361" y="2452254"/>
                    <a:pt x="3192087" y="2468880"/>
                    <a:pt x="3128356" y="2513214"/>
                  </a:cubicBezTo>
                  <a:cubicBezTo>
                    <a:pt x="3064625" y="2557549"/>
                    <a:pt x="2962102" y="2643447"/>
                    <a:pt x="2895600" y="2662843"/>
                  </a:cubicBezTo>
                  <a:cubicBezTo>
                    <a:pt x="2829098" y="2682239"/>
                    <a:pt x="2751513" y="2601884"/>
                    <a:pt x="2729346" y="2629593"/>
                  </a:cubicBezTo>
                  <a:cubicBezTo>
                    <a:pt x="2707179" y="2657302"/>
                    <a:pt x="2726574" y="2759825"/>
                    <a:pt x="2762596" y="2829098"/>
                  </a:cubicBezTo>
                  <a:cubicBezTo>
                    <a:pt x="2798618" y="2898371"/>
                    <a:pt x="2939934" y="2981498"/>
                    <a:pt x="2945476" y="3045229"/>
                  </a:cubicBezTo>
                  <a:cubicBezTo>
                    <a:pt x="2951018" y="3108960"/>
                    <a:pt x="2781992" y="3139439"/>
                    <a:pt x="2795847" y="3211483"/>
                  </a:cubicBezTo>
                  <a:cubicBezTo>
                    <a:pt x="2809702" y="3283527"/>
                    <a:pt x="2981499" y="3388822"/>
                    <a:pt x="3028604" y="3477491"/>
                  </a:cubicBezTo>
                  <a:cubicBezTo>
                    <a:pt x="3075710" y="3566160"/>
                    <a:pt x="3097876" y="3657600"/>
                    <a:pt x="3078480" y="3743498"/>
                  </a:cubicBezTo>
                  <a:cubicBezTo>
                    <a:pt x="3059084" y="3829396"/>
                    <a:pt x="2953790" y="3962400"/>
                    <a:pt x="2912226" y="3992880"/>
                  </a:cubicBezTo>
                  <a:cubicBezTo>
                    <a:pt x="2870662" y="4023360"/>
                    <a:pt x="2881745" y="3926378"/>
                    <a:pt x="2829098" y="3926378"/>
                  </a:cubicBezTo>
                  <a:cubicBezTo>
                    <a:pt x="2776451" y="3926378"/>
                    <a:pt x="2646218" y="3945775"/>
                    <a:pt x="2596342" y="3992880"/>
                  </a:cubicBezTo>
                  <a:cubicBezTo>
                    <a:pt x="2546466" y="4039985"/>
                    <a:pt x="2532611" y="4120342"/>
                    <a:pt x="2529840" y="4209011"/>
                  </a:cubicBezTo>
                  <a:cubicBezTo>
                    <a:pt x="2527069" y="4297680"/>
                    <a:pt x="2607425" y="4430683"/>
                    <a:pt x="2579716" y="4524894"/>
                  </a:cubicBezTo>
                  <a:cubicBezTo>
                    <a:pt x="2552007" y="4619105"/>
                    <a:pt x="2430088" y="4724400"/>
                    <a:pt x="2363586" y="4774276"/>
                  </a:cubicBezTo>
                  <a:cubicBezTo>
                    <a:pt x="2297084" y="4824153"/>
                    <a:pt x="2249979" y="4815840"/>
                    <a:pt x="2180706" y="4824153"/>
                  </a:cubicBezTo>
                  <a:cubicBezTo>
                    <a:pt x="2111433" y="4832466"/>
                    <a:pt x="2008909" y="4860175"/>
                    <a:pt x="1947949" y="4824153"/>
                  </a:cubicBezTo>
                  <a:cubicBezTo>
                    <a:pt x="1886989" y="4788131"/>
                    <a:pt x="1881448" y="4638502"/>
                    <a:pt x="1814946" y="4608022"/>
                  </a:cubicBezTo>
                  <a:cubicBezTo>
                    <a:pt x="1748444" y="4577542"/>
                    <a:pt x="1612669" y="4674524"/>
                    <a:pt x="1548938" y="4641273"/>
                  </a:cubicBezTo>
                  <a:cubicBezTo>
                    <a:pt x="1485207" y="4608022"/>
                    <a:pt x="1482436" y="4458393"/>
                    <a:pt x="1432560" y="4408516"/>
                  </a:cubicBezTo>
                  <a:cubicBezTo>
                    <a:pt x="1382684" y="4358640"/>
                    <a:pt x="1282931" y="4386349"/>
                    <a:pt x="1249680" y="4342014"/>
                  </a:cubicBezTo>
                  <a:cubicBezTo>
                    <a:pt x="1216429" y="4297679"/>
                    <a:pt x="1263535" y="4197927"/>
                    <a:pt x="1233055" y="4142509"/>
                  </a:cubicBezTo>
                  <a:cubicBezTo>
                    <a:pt x="1202575" y="4087091"/>
                    <a:pt x="1113906" y="4048298"/>
                    <a:pt x="1066800" y="4009505"/>
                  </a:cubicBezTo>
                  <a:cubicBezTo>
                    <a:pt x="1019695" y="3970712"/>
                    <a:pt x="1008611" y="3931920"/>
                    <a:pt x="950422" y="3909753"/>
                  </a:cubicBezTo>
                  <a:cubicBezTo>
                    <a:pt x="892233" y="3887586"/>
                    <a:pt x="723208" y="3954087"/>
                    <a:pt x="717666" y="3876502"/>
                  </a:cubicBezTo>
                  <a:cubicBezTo>
                    <a:pt x="712124" y="3798917"/>
                    <a:pt x="864524" y="3638204"/>
                    <a:pt x="917171" y="3444240"/>
                  </a:cubicBezTo>
                  <a:cubicBezTo>
                    <a:pt x="969818" y="3250276"/>
                    <a:pt x="1005840" y="2890058"/>
                    <a:pt x="1033549" y="2712720"/>
                  </a:cubicBezTo>
                  <a:cubicBezTo>
                    <a:pt x="1061258" y="2535382"/>
                    <a:pt x="1127761" y="2448560"/>
                    <a:pt x="1083426" y="2380211"/>
                  </a:cubicBezTo>
                  <a:cubicBezTo>
                    <a:pt x="1039091" y="2311862"/>
                    <a:pt x="870066" y="2410691"/>
                    <a:pt x="767542" y="2302625"/>
                  </a:cubicBezTo>
                  <a:cubicBezTo>
                    <a:pt x="608214" y="2069868"/>
                    <a:pt x="764771" y="1854662"/>
                    <a:pt x="468284" y="1731818"/>
                  </a:cubicBezTo>
                  <a:cubicBezTo>
                    <a:pt x="357448" y="1622829"/>
                    <a:pt x="171797" y="1698567"/>
                    <a:pt x="102524" y="1648691"/>
                  </a:cubicBezTo>
                  <a:cubicBezTo>
                    <a:pt x="33251" y="1598815"/>
                    <a:pt x="60960" y="1490749"/>
                    <a:pt x="52647" y="1432560"/>
                  </a:cubicBezTo>
                  <a:cubicBezTo>
                    <a:pt x="44334" y="1374371"/>
                    <a:pt x="0" y="1346661"/>
                    <a:pt x="52647" y="1299556"/>
                  </a:cubicBezTo>
                  <a:cubicBezTo>
                    <a:pt x="105294" y="1252451"/>
                    <a:pt x="274320" y="1155469"/>
                    <a:pt x="368531" y="1149927"/>
                  </a:cubicBezTo>
                  <a:cubicBezTo>
                    <a:pt x="462742" y="1144385"/>
                    <a:pt x="512619" y="1252451"/>
                    <a:pt x="617913" y="1266305"/>
                  </a:cubicBezTo>
                  <a:cubicBezTo>
                    <a:pt x="723208" y="1280160"/>
                    <a:pt x="950422" y="1313410"/>
                    <a:pt x="1000298" y="1233054"/>
                  </a:cubicBezTo>
                  <a:cubicBezTo>
                    <a:pt x="1050174" y="1152698"/>
                    <a:pt x="903316" y="867294"/>
                    <a:pt x="917171" y="784167"/>
                  </a:cubicBezTo>
                  <a:cubicBezTo>
                    <a:pt x="931026" y="701040"/>
                    <a:pt x="1033550" y="703811"/>
                    <a:pt x="1083426" y="734291"/>
                  </a:cubicBezTo>
                  <a:cubicBezTo>
                    <a:pt x="1133302" y="764771"/>
                    <a:pt x="1152698" y="925483"/>
                    <a:pt x="1216429" y="967047"/>
                  </a:cubicBezTo>
                  <a:cubicBezTo>
                    <a:pt x="1280160" y="1008611"/>
                    <a:pt x="1421477" y="1000299"/>
                    <a:pt x="1465811" y="983673"/>
                  </a:cubicBezTo>
                  <a:cubicBezTo>
                    <a:pt x="1510146" y="967048"/>
                    <a:pt x="1465811" y="889461"/>
                    <a:pt x="1482436" y="867294"/>
                  </a:cubicBezTo>
                  <a:cubicBezTo>
                    <a:pt x="1499061" y="845127"/>
                    <a:pt x="1457498" y="886691"/>
                    <a:pt x="1532313" y="850669"/>
                  </a:cubicBezTo>
                  <a:close/>
                </a:path>
              </a:pathLst>
            </a:custGeom>
            <a:solidFill>
              <a:srgbClr val="FF0000">
                <a:alpha val="21000"/>
              </a:srgbClr>
            </a:solidFill>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751529" y="2900819"/>
              <a:ext cx="469726" cy="962416"/>
            </a:xfrm>
            <a:custGeom>
              <a:avLst/>
              <a:gdLst>
                <a:gd name="connsiteX0" fmla="*/ 457200 w 469726"/>
                <a:gd name="connsiteY0" fmla="*/ 42797 h 962416"/>
                <a:gd name="connsiteX1" fmla="*/ 363255 w 469726"/>
                <a:gd name="connsiteY1" fmla="*/ 99165 h 962416"/>
                <a:gd name="connsiteX2" fmla="*/ 375781 w 469726"/>
                <a:gd name="connsiteY2" fmla="*/ 174321 h 962416"/>
                <a:gd name="connsiteX3" fmla="*/ 356992 w 469726"/>
                <a:gd name="connsiteY3" fmla="*/ 199373 h 962416"/>
                <a:gd name="connsiteX4" fmla="*/ 463463 w 469726"/>
                <a:gd name="connsiteY4" fmla="*/ 437367 h 962416"/>
                <a:gd name="connsiteX5" fmla="*/ 394570 w 469726"/>
                <a:gd name="connsiteY5" fmla="*/ 499997 h 962416"/>
                <a:gd name="connsiteX6" fmla="*/ 244257 w 469726"/>
                <a:gd name="connsiteY6" fmla="*/ 487471 h 962416"/>
                <a:gd name="connsiteX7" fmla="*/ 281835 w 469726"/>
                <a:gd name="connsiteY7" fmla="*/ 556365 h 962416"/>
                <a:gd name="connsiteX8" fmla="*/ 231731 w 469726"/>
                <a:gd name="connsiteY8" fmla="*/ 631521 h 962416"/>
                <a:gd name="connsiteX9" fmla="*/ 263046 w 469726"/>
                <a:gd name="connsiteY9" fmla="*/ 737992 h 962416"/>
                <a:gd name="connsiteX10" fmla="*/ 288098 w 469726"/>
                <a:gd name="connsiteY10" fmla="*/ 788096 h 962416"/>
                <a:gd name="connsiteX11" fmla="*/ 294361 w 469726"/>
                <a:gd name="connsiteY11" fmla="*/ 875778 h 962416"/>
                <a:gd name="connsiteX12" fmla="*/ 237994 w 469726"/>
                <a:gd name="connsiteY12" fmla="*/ 894567 h 962416"/>
                <a:gd name="connsiteX13" fmla="*/ 237994 w 469726"/>
                <a:gd name="connsiteY13" fmla="*/ 938408 h 962416"/>
                <a:gd name="connsiteX14" fmla="*/ 144049 w 469726"/>
                <a:gd name="connsiteY14" fmla="*/ 944671 h 962416"/>
                <a:gd name="connsiteX15" fmla="*/ 81419 w 469726"/>
                <a:gd name="connsiteY15" fmla="*/ 831937 h 962416"/>
                <a:gd name="connsiteX16" fmla="*/ 93945 w 469726"/>
                <a:gd name="connsiteY16" fmla="*/ 800622 h 962416"/>
                <a:gd name="connsiteX17" fmla="*/ 6263 w 469726"/>
                <a:gd name="connsiteY17" fmla="*/ 737992 h 962416"/>
                <a:gd name="connsiteX18" fmla="*/ 56367 w 469726"/>
                <a:gd name="connsiteY18" fmla="*/ 675362 h 962416"/>
                <a:gd name="connsiteX19" fmla="*/ 37578 w 469726"/>
                <a:gd name="connsiteY19" fmla="*/ 593943 h 962416"/>
                <a:gd name="connsiteX20" fmla="*/ 81419 w 469726"/>
                <a:gd name="connsiteY20" fmla="*/ 506260 h 962416"/>
                <a:gd name="connsiteX21" fmla="*/ 75156 w 469726"/>
                <a:gd name="connsiteY21" fmla="*/ 474945 h 962416"/>
                <a:gd name="connsiteX22" fmla="*/ 68893 w 469726"/>
                <a:gd name="connsiteY22" fmla="*/ 349685 h 962416"/>
                <a:gd name="connsiteX23" fmla="*/ 137786 w 469726"/>
                <a:gd name="connsiteY23" fmla="*/ 318370 h 962416"/>
                <a:gd name="connsiteX24" fmla="*/ 100208 w 469726"/>
                <a:gd name="connsiteY24" fmla="*/ 249477 h 962416"/>
                <a:gd name="connsiteX25" fmla="*/ 125260 w 469726"/>
                <a:gd name="connsiteY25" fmla="*/ 218162 h 962416"/>
                <a:gd name="connsiteX26" fmla="*/ 131523 w 469726"/>
                <a:gd name="connsiteY26" fmla="*/ 180584 h 962416"/>
                <a:gd name="connsiteX27" fmla="*/ 187890 w 469726"/>
                <a:gd name="connsiteY27" fmla="*/ 130480 h 962416"/>
                <a:gd name="connsiteX28" fmla="*/ 169101 w 469726"/>
                <a:gd name="connsiteY28" fmla="*/ 42797 h 962416"/>
                <a:gd name="connsiteX29" fmla="*/ 331939 w 469726"/>
                <a:gd name="connsiteY29" fmla="*/ 74113 h 962416"/>
                <a:gd name="connsiteX30" fmla="*/ 413359 w 469726"/>
                <a:gd name="connsiteY30" fmla="*/ 5219 h 962416"/>
                <a:gd name="connsiteX31" fmla="*/ 457200 w 469726"/>
                <a:gd name="connsiteY31" fmla="*/ 42797 h 9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726" h="962416">
                  <a:moveTo>
                    <a:pt x="457200" y="42797"/>
                  </a:moveTo>
                  <a:cubicBezTo>
                    <a:pt x="448849" y="58455"/>
                    <a:pt x="376825" y="77245"/>
                    <a:pt x="363255" y="99165"/>
                  </a:cubicBezTo>
                  <a:cubicBezTo>
                    <a:pt x="349685" y="121085"/>
                    <a:pt x="376825" y="157620"/>
                    <a:pt x="375781" y="174321"/>
                  </a:cubicBezTo>
                  <a:cubicBezTo>
                    <a:pt x="374737" y="191022"/>
                    <a:pt x="342378" y="155532"/>
                    <a:pt x="356992" y="199373"/>
                  </a:cubicBezTo>
                  <a:cubicBezTo>
                    <a:pt x="371606" y="243214"/>
                    <a:pt x="457200" y="387263"/>
                    <a:pt x="463463" y="437367"/>
                  </a:cubicBezTo>
                  <a:cubicBezTo>
                    <a:pt x="469726" y="487471"/>
                    <a:pt x="431104" y="491646"/>
                    <a:pt x="394570" y="499997"/>
                  </a:cubicBezTo>
                  <a:cubicBezTo>
                    <a:pt x="358036" y="508348"/>
                    <a:pt x="263046" y="478076"/>
                    <a:pt x="244257" y="487471"/>
                  </a:cubicBezTo>
                  <a:cubicBezTo>
                    <a:pt x="225468" y="496866"/>
                    <a:pt x="283923" y="532357"/>
                    <a:pt x="281835" y="556365"/>
                  </a:cubicBezTo>
                  <a:cubicBezTo>
                    <a:pt x="279747" y="580373"/>
                    <a:pt x="234862" y="601250"/>
                    <a:pt x="231731" y="631521"/>
                  </a:cubicBezTo>
                  <a:cubicBezTo>
                    <a:pt x="228600" y="661792"/>
                    <a:pt x="253652" y="711896"/>
                    <a:pt x="263046" y="737992"/>
                  </a:cubicBezTo>
                  <a:cubicBezTo>
                    <a:pt x="272440" y="764088"/>
                    <a:pt x="282879" y="765132"/>
                    <a:pt x="288098" y="788096"/>
                  </a:cubicBezTo>
                  <a:cubicBezTo>
                    <a:pt x="293317" y="811060"/>
                    <a:pt x="302712" y="858033"/>
                    <a:pt x="294361" y="875778"/>
                  </a:cubicBezTo>
                  <a:cubicBezTo>
                    <a:pt x="286010" y="893523"/>
                    <a:pt x="247388" y="884129"/>
                    <a:pt x="237994" y="894567"/>
                  </a:cubicBezTo>
                  <a:cubicBezTo>
                    <a:pt x="228600" y="905005"/>
                    <a:pt x="253651" y="930057"/>
                    <a:pt x="237994" y="938408"/>
                  </a:cubicBezTo>
                  <a:cubicBezTo>
                    <a:pt x="222337" y="946759"/>
                    <a:pt x="170145" y="962416"/>
                    <a:pt x="144049" y="944671"/>
                  </a:cubicBezTo>
                  <a:cubicBezTo>
                    <a:pt x="117953" y="926926"/>
                    <a:pt x="89770" y="855945"/>
                    <a:pt x="81419" y="831937"/>
                  </a:cubicBezTo>
                  <a:cubicBezTo>
                    <a:pt x="73068" y="807929"/>
                    <a:pt x="106471" y="816280"/>
                    <a:pt x="93945" y="800622"/>
                  </a:cubicBezTo>
                  <a:cubicBezTo>
                    <a:pt x="81419" y="784965"/>
                    <a:pt x="12526" y="758869"/>
                    <a:pt x="6263" y="737992"/>
                  </a:cubicBezTo>
                  <a:cubicBezTo>
                    <a:pt x="0" y="717115"/>
                    <a:pt x="51148" y="699370"/>
                    <a:pt x="56367" y="675362"/>
                  </a:cubicBezTo>
                  <a:cubicBezTo>
                    <a:pt x="61586" y="651354"/>
                    <a:pt x="33403" y="622127"/>
                    <a:pt x="37578" y="593943"/>
                  </a:cubicBezTo>
                  <a:cubicBezTo>
                    <a:pt x="41753" y="565759"/>
                    <a:pt x="75156" y="526093"/>
                    <a:pt x="81419" y="506260"/>
                  </a:cubicBezTo>
                  <a:cubicBezTo>
                    <a:pt x="87682" y="486427"/>
                    <a:pt x="77244" y="501041"/>
                    <a:pt x="75156" y="474945"/>
                  </a:cubicBezTo>
                  <a:cubicBezTo>
                    <a:pt x="73068" y="448849"/>
                    <a:pt x="58455" y="375781"/>
                    <a:pt x="68893" y="349685"/>
                  </a:cubicBezTo>
                  <a:cubicBezTo>
                    <a:pt x="79331" y="323589"/>
                    <a:pt x="132567" y="335071"/>
                    <a:pt x="137786" y="318370"/>
                  </a:cubicBezTo>
                  <a:cubicBezTo>
                    <a:pt x="143005" y="301669"/>
                    <a:pt x="102296" y="266178"/>
                    <a:pt x="100208" y="249477"/>
                  </a:cubicBezTo>
                  <a:cubicBezTo>
                    <a:pt x="98120" y="232776"/>
                    <a:pt x="120041" y="229644"/>
                    <a:pt x="125260" y="218162"/>
                  </a:cubicBezTo>
                  <a:cubicBezTo>
                    <a:pt x="130479" y="206680"/>
                    <a:pt x="121085" y="195198"/>
                    <a:pt x="131523" y="180584"/>
                  </a:cubicBezTo>
                  <a:cubicBezTo>
                    <a:pt x="141961" y="165970"/>
                    <a:pt x="181627" y="153445"/>
                    <a:pt x="187890" y="130480"/>
                  </a:cubicBezTo>
                  <a:cubicBezTo>
                    <a:pt x="194153" y="107516"/>
                    <a:pt x="145093" y="52192"/>
                    <a:pt x="169101" y="42797"/>
                  </a:cubicBezTo>
                  <a:cubicBezTo>
                    <a:pt x="193109" y="33403"/>
                    <a:pt x="291229" y="80376"/>
                    <a:pt x="331939" y="74113"/>
                  </a:cubicBezTo>
                  <a:cubicBezTo>
                    <a:pt x="372649" y="67850"/>
                    <a:pt x="391438" y="10438"/>
                    <a:pt x="413359" y="5219"/>
                  </a:cubicBezTo>
                  <a:cubicBezTo>
                    <a:pt x="435280" y="0"/>
                    <a:pt x="465551" y="27139"/>
                    <a:pt x="457200" y="42797"/>
                  </a:cubicBezTo>
                  <a:close/>
                </a:path>
              </a:pathLst>
            </a:custGeom>
            <a:solidFill>
              <a:srgbClr val="FFFF00"/>
            </a:solidFill>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4648200" y="2971800"/>
            <a:ext cx="2438400" cy="1676400"/>
            <a:chOff x="8534400" y="1600200"/>
            <a:chExt cx="2438400" cy="1676400"/>
          </a:xfrm>
        </p:grpSpPr>
        <p:sp>
          <p:nvSpPr>
            <p:cNvPr id="35" name="Oval 34"/>
            <p:cNvSpPr/>
            <p:nvPr/>
          </p:nvSpPr>
          <p:spPr>
            <a:xfrm>
              <a:off x="8534400" y="1676400"/>
              <a:ext cx="2438400" cy="16002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8763000" y="1600200"/>
              <a:ext cx="1905001" cy="1631216"/>
            </a:xfrm>
            <a:prstGeom prst="rect">
              <a:avLst/>
            </a:prstGeom>
            <a:noFill/>
          </p:spPr>
          <p:txBody>
            <a:bodyPr wrap="square">
              <a:spAutoFit/>
            </a:bodyPr>
            <a:lstStyle/>
            <a:p>
              <a:pPr algn="ctr">
                <a:lnSpc>
                  <a:spcPts val="4000"/>
                </a:lnSpc>
              </a:pPr>
              <a:r>
                <a:rPr lang="en-US" sz="3200" b="1" dirty="0" smtClean="0">
                  <a:ln>
                    <a:solidFill>
                      <a:srgbClr val="002060"/>
                    </a:solidFill>
                  </a:ln>
                  <a:solidFill>
                    <a:srgbClr val="002060"/>
                  </a:solidFill>
                  <a:latin typeface="Tempus Sans ITC" pitchFamily="82" charset="0"/>
                </a:rPr>
                <a:t>shared</a:t>
              </a:r>
            </a:p>
            <a:p>
              <a:pPr algn="ctr">
                <a:lnSpc>
                  <a:spcPts val="4000"/>
                </a:lnSpc>
              </a:pPr>
              <a:r>
                <a:rPr lang="en-US" sz="3200" b="1" dirty="0" smtClean="0">
                  <a:ln>
                    <a:solidFill>
                      <a:srgbClr val="002060"/>
                    </a:solidFill>
                  </a:ln>
                  <a:solidFill>
                    <a:srgbClr val="002060"/>
                  </a:solidFill>
                  <a:latin typeface="Tempus Sans ITC" pitchFamily="82" charset="0"/>
                </a:rPr>
                <a:t>Catholic religion</a:t>
              </a:r>
            </a:p>
          </p:txBody>
        </p:sp>
      </p:grpSp>
      <p:grpSp>
        <p:nvGrpSpPr>
          <p:cNvPr id="46" name="Group 45"/>
          <p:cNvGrpSpPr/>
          <p:nvPr/>
        </p:nvGrpSpPr>
        <p:grpSpPr>
          <a:xfrm>
            <a:off x="4876800" y="3048000"/>
            <a:ext cx="2362200" cy="1600200"/>
            <a:chOff x="8763001" y="1676400"/>
            <a:chExt cx="2362200" cy="1600200"/>
          </a:xfrm>
        </p:grpSpPr>
        <p:sp>
          <p:nvSpPr>
            <p:cNvPr id="47" name="Oval 46"/>
            <p:cNvSpPr/>
            <p:nvPr/>
          </p:nvSpPr>
          <p:spPr>
            <a:xfrm>
              <a:off x="8915401" y="1676400"/>
              <a:ext cx="2133599" cy="16002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8763001" y="1761545"/>
              <a:ext cx="2362200" cy="1438855"/>
            </a:xfrm>
            <a:prstGeom prst="rect">
              <a:avLst/>
            </a:prstGeom>
            <a:noFill/>
          </p:spPr>
          <p:txBody>
            <a:bodyPr wrap="square">
              <a:spAutoFit/>
            </a:bodyPr>
            <a:lstStyle/>
            <a:p>
              <a:pPr algn="ctr">
                <a:lnSpc>
                  <a:spcPts val="3500"/>
                </a:lnSpc>
              </a:pPr>
              <a:r>
                <a:rPr lang="en-US" sz="3200" b="1" dirty="0" smtClean="0">
                  <a:ln>
                    <a:solidFill>
                      <a:srgbClr val="002060"/>
                    </a:solidFill>
                  </a:ln>
                  <a:solidFill>
                    <a:srgbClr val="002060"/>
                  </a:solidFill>
                  <a:latin typeface="Tempus Sans ITC" pitchFamily="82" charset="0"/>
                </a:rPr>
                <a:t>shared </a:t>
              </a:r>
            </a:p>
            <a:p>
              <a:pPr algn="ctr">
                <a:lnSpc>
                  <a:spcPts val="3500"/>
                </a:lnSpc>
              </a:pPr>
              <a:r>
                <a:rPr lang="en-US" sz="3200" b="1" dirty="0" smtClean="0">
                  <a:ln>
                    <a:solidFill>
                      <a:srgbClr val="002060"/>
                    </a:solidFill>
                  </a:ln>
                  <a:solidFill>
                    <a:srgbClr val="002060"/>
                  </a:solidFill>
                  <a:latin typeface="Tempus Sans ITC" pitchFamily="82" charset="0"/>
                </a:rPr>
                <a:t>agricultural vocation</a:t>
              </a:r>
            </a:p>
          </p:txBody>
        </p:sp>
      </p:grpSp>
      <p:sp>
        <p:nvSpPr>
          <p:cNvPr id="26" name="Rectangle 25"/>
          <p:cNvSpPr/>
          <p:nvPr/>
        </p:nvSpPr>
        <p:spPr>
          <a:xfrm>
            <a:off x="0" y="1984248"/>
            <a:ext cx="4343400" cy="231858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a:p>
            <a:pPr>
              <a:lnSpc>
                <a:spcPts val="2800"/>
              </a:lnSpc>
            </a:pPr>
            <a:r>
              <a:rPr lang="en-US" sz="2800" b="1" dirty="0" smtClean="0"/>
              <a:t>        - Feudal societies</a:t>
            </a:r>
          </a:p>
          <a:p>
            <a:pPr>
              <a:lnSpc>
                <a:spcPts val="2800"/>
              </a:lnSpc>
            </a:pPr>
            <a:r>
              <a:rPr lang="en-US" sz="2800" b="1" dirty="0" smtClean="0"/>
              <a:t>	    lords</a:t>
            </a:r>
          </a:p>
          <a:p>
            <a:pPr>
              <a:lnSpc>
                <a:spcPts val="2800"/>
              </a:lnSpc>
            </a:pPr>
            <a:r>
              <a:rPr lang="en-US" sz="2800" b="1" dirty="0" smtClean="0"/>
              <a:t>	    clergy</a:t>
            </a:r>
          </a:p>
          <a:p>
            <a:pPr>
              <a:lnSpc>
                <a:spcPts val="2800"/>
              </a:lnSpc>
            </a:pPr>
            <a:r>
              <a:rPr lang="en-US" sz="2800" b="1" dirty="0" smtClean="0"/>
              <a:t>	    peasants (serfs)</a:t>
            </a:r>
          </a:p>
        </p:txBody>
      </p:sp>
      <p:pic>
        <p:nvPicPr>
          <p:cNvPr id="32" name="Picture 4" descr="Image result for medieval clergy"/>
          <p:cNvPicPr>
            <a:picLocks noChangeAspect="1" noChangeArrowheads="1"/>
          </p:cNvPicPr>
          <p:nvPr/>
        </p:nvPicPr>
        <p:blipFill>
          <a:blip r:embed="rId3" cstate="print"/>
          <a:srcRect l="22727" t="2273" r="27273"/>
          <a:stretch>
            <a:fillRect/>
          </a:stretch>
        </p:blipFill>
        <p:spPr bwMode="auto">
          <a:xfrm>
            <a:off x="3429000" y="4495800"/>
            <a:ext cx="1129056" cy="2362200"/>
          </a:xfrm>
          <a:prstGeom prst="rect">
            <a:avLst/>
          </a:prstGeom>
          <a:noFill/>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7" name="Rectangle 16"/>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sp>
        <p:nvSpPr>
          <p:cNvPr id="23" name="Rectangle 22"/>
          <p:cNvSpPr/>
          <p:nvPr/>
        </p:nvSpPr>
        <p:spPr>
          <a:xfrm>
            <a:off x="0" y="1527048"/>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24" name="Rectangle 23"/>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pic>
        <p:nvPicPr>
          <p:cNvPr id="30" name="Picture 6" descr="Image result for medieval lord and lady"/>
          <p:cNvPicPr>
            <a:picLocks noChangeAspect="1" noChangeArrowheads="1"/>
          </p:cNvPicPr>
          <p:nvPr/>
        </p:nvPicPr>
        <p:blipFill>
          <a:blip r:embed="rId4" cstate="print"/>
          <a:srcRect/>
          <a:stretch>
            <a:fillRect/>
          </a:stretch>
        </p:blipFill>
        <p:spPr bwMode="auto">
          <a:xfrm>
            <a:off x="1752600" y="4495800"/>
            <a:ext cx="1677393" cy="2362200"/>
          </a:xfrm>
          <a:prstGeom prst="rect">
            <a:avLst/>
          </a:prstGeom>
          <a:noFill/>
        </p:spPr>
      </p:pic>
      <p:sp>
        <p:nvSpPr>
          <p:cNvPr id="33" name="Rounded Rectangle 32"/>
          <p:cNvSpPr/>
          <p:nvPr/>
        </p:nvSpPr>
        <p:spPr>
          <a:xfrm>
            <a:off x="1066800" y="3505200"/>
            <a:ext cx="1371600" cy="3810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 descr="serf-in medieval Europe, a peasant bound to the lord's land."/>
          <p:cNvPicPr>
            <a:picLocks noChangeAspect="1" noChangeArrowheads="1"/>
          </p:cNvPicPr>
          <p:nvPr/>
        </p:nvPicPr>
        <p:blipFill>
          <a:blip r:embed="rId5" cstate="print"/>
          <a:srcRect/>
          <a:stretch>
            <a:fillRect/>
          </a:stretch>
        </p:blipFill>
        <p:spPr bwMode="auto">
          <a:xfrm>
            <a:off x="76200" y="4580606"/>
            <a:ext cx="1597959" cy="2167666"/>
          </a:xfrm>
          <a:prstGeom prst="rect">
            <a:avLst/>
          </a:prstGeom>
          <a:noFill/>
          <a:ln w="101600">
            <a:solidFill>
              <a:schemeClr val="bg1"/>
            </a:solidFill>
            <a:miter lim="800000"/>
          </a:ln>
        </p:spPr>
      </p:pic>
      <p:pic>
        <p:nvPicPr>
          <p:cNvPr id="31" name="Picture 2" descr="serf-in medieval Europe, a peasant bound to the lord's land."/>
          <p:cNvPicPr>
            <a:picLocks noChangeAspect="1" noChangeArrowheads="1"/>
          </p:cNvPicPr>
          <p:nvPr/>
        </p:nvPicPr>
        <p:blipFill>
          <a:blip r:embed="rId5" cstate="print"/>
          <a:srcRect/>
          <a:stretch>
            <a:fillRect/>
          </a:stretch>
        </p:blipFill>
        <p:spPr bwMode="auto">
          <a:xfrm>
            <a:off x="76200" y="4581144"/>
            <a:ext cx="1597959" cy="2167666"/>
          </a:xfrm>
          <a:prstGeom prst="rect">
            <a:avLst/>
          </a:prstGeom>
          <a:noFill/>
          <a:ln w="101600">
            <a:solidFill>
              <a:schemeClr val="bg1"/>
            </a:solidFill>
            <a:miter lim="800000"/>
          </a:ln>
        </p:spPr>
      </p:pic>
      <p:grpSp>
        <p:nvGrpSpPr>
          <p:cNvPr id="40" name="Group 39"/>
          <p:cNvGrpSpPr/>
          <p:nvPr/>
        </p:nvGrpSpPr>
        <p:grpSpPr>
          <a:xfrm>
            <a:off x="1751806" y="4267200"/>
            <a:ext cx="6172994" cy="2108855"/>
            <a:chOff x="1751806" y="4343400"/>
            <a:chExt cx="6172994" cy="2108855"/>
          </a:xfrm>
        </p:grpSpPr>
        <p:cxnSp>
          <p:nvCxnSpPr>
            <p:cNvPr id="41" name="Straight Connector 40"/>
            <p:cNvCxnSpPr/>
            <p:nvPr/>
          </p:nvCxnSpPr>
          <p:spPr>
            <a:xfrm rot="5400000">
              <a:off x="1256109" y="4839097"/>
              <a:ext cx="992188" cy="7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42" name="Rectangle 41"/>
            <p:cNvSpPr/>
            <p:nvPr/>
          </p:nvSpPr>
          <p:spPr>
            <a:xfrm>
              <a:off x="1752600" y="5334000"/>
              <a:ext cx="6172200" cy="1118255"/>
            </a:xfrm>
            <a:prstGeom prst="rect">
              <a:avLst/>
            </a:prstGeom>
            <a:ln w="76200">
              <a:solidFill>
                <a:srgbClr val="FF0000"/>
              </a:solidFill>
            </a:ln>
          </p:spPr>
          <p:txBody>
            <a:bodyPr wrap="square">
              <a:spAutoFit/>
            </a:bodyPr>
            <a:lstStyle/>
            <a:p>
              <a:pPr algn="ctr">
                <a:lnSpc>
                  <a:spcPts val="4000"/>
                </a:lnSpc>
              </a:pPr>
              <a:r>
                <a:rPr lang="en-US" sz="3200" b="1" dirty="0" smtClean="0"/>
                <a:t>Ancestors of </a:t>
              </a:r>
              <a:r>
                <a:rPr lang="en-US" sz="3200" b="1" dirty="0" err="1" smtClean="0"/>
                <a:t>Acadiens</a:t>
              </a:r>
              <a:r>
                <a:rPr lang="en-US" sz="3200" b="1" dirty="0" smtClean="0"/>
                <a:t> work the land for themselves &amp; their lords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par>
                          <p:cTn id="11" fill="hold">
                            <p:stCondLst>
                              <p:cond delay="1000"/>
                            </p:stCondLst>
                            <p:childTnLst>
                              <p:par>
                                <p:cTn id="12" presetID="42" presetClass="path" presetSubtype="0" accel="50000" decel="50000" fill="hold" grpId="0" nodeType="afterEffect">
                                  <p:stCondLst>
                                    <p:cond delay="0"/>
                                  </p:stCondLst>
                                  <p:childTnLst>
                                    <p:animMotion origin="layout" path="M 0.00833 0.0111 L 0.025 0.04994 " pathEditMode="relative" rAng="0" ptsTypes="AA">
                                      <p:cBhvr>
                                        <p:cTn id="13" dur="1000" fill="hold"/>
                                        <p:tgtEl>
                                          <p:spTgt spid="33"/>
                                        </p:tgtEl>
                                        <p:attrNameLst>
                                          <p:attrName>ppt_x</p:attrName>
                                          <p:attrName>ppt_y</p:attrName>
                                        </p:attrNameLst>
                                      </p:cBhvr>
                                      <p:rCtr x="8" y="19"/>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1000" fill="hold"/>
                                        <p:tgtEl>
                                          <p:spTgt spid="28"/>
                                        </p:tgtEl>
                                      </p:cBhvr>
                                      <p:by x="150000" y="150000"/>
                                    </p:animScale>
                                  </p:childTnLst>
                                </p:cTn>
                              </p:par>
                              <p:par>
                                <p:cTn id="17" presetID="64" presetClass="path" presetSubtype="0" accel="50000" decel="50000" fill="hold" nodeType="withEffect">
                                  <p:stCondLst>
                                    <p:cond delay="0"/>
                                  </p:stCondLst>
                                  <p:childTnLst>
                                    <p:animMotion origin="layout" path="M 2.77778E-7 -1.09827E-6 L 0.59601 -0.35884 " pathEditMode="relative" rAng="0" ptsTypes="AA">
                                      <p:cBhvr>
                                        <p:cTn id="18" dur="1000" fill="hold"/>
                                        <p:tgtEl>
                                          <p:spTgt spid="28"/>
                                        </p:tgtEl>
                                        <p:attrNameLst>
                                          <p:attrName>ppt_x</p:attrName>
                                          <p:attrName>ppt_y</p:attrName>
                                        </p:attrNameLst>
                                      </p:cBhvr>
                                      <p:rCtr x="298" y="-179"/>
                                    </p:animMotion>
                                  </p:childTnLst>
                                </p:cTn>
                              </p:par>
                              <p:par>
                                <p:cTn id="19" presetID="10" presetClass="exit" presetSubtype="0" fill="hold" nodeType="withEffect">
                                  <p:stCondLst>
                                    <p:cond delay="0"/>
                                  </p:stCondLst>
                                  <p:childTnLst>
                                    <p:animEffect transition="out" filter="fade">
                                      <p:cBhvr>
                                        <p:cTn id="20" dur="1000"/>
                                        <p:tgtEl>
                                          <p:spTgt spid="32"/>
                                        </p:tgtEl>
                                      </p:cBhvr>
                                    </p:animEffect>
                                    <p:set>
                                      <p:cBhvr>
                                        <p:cTn id="21" dur="1" fill="hold">
                                          <p:stCondLst>
                                            <p:cond delay="999"/>
                                          </p:stCondLst>
                                        </p:cTn>
                                        <p:tgtEl>
                                          <p:spTgt spid="3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30"/>
                                        </p:tgtEl>
                                      </p:cBhvr>
                                    </p:animEffect>
                                    <p:set>
                                      <p:cBhvr>
                                        <p:cTn id="24" dur="1" fill="hold">
                                          <p:stCondLst>
                                            <p:cond delay="999"/>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10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59601 -0.35884 L 0.00434 -0.0037 " pathEditMode="relative" rAng="0" ptsTypes="AA">
                                      <p:cBhvr>
                                        <p:cTn id="33" dur="1000" fill="hold"/>
                                        <p:tgtEl>
                                          <p:spTgt spid="28"/>
                                        </p:tgtEl>
                                        <p:attrNameLst>
                                          <p:attrName>ppt_x</p:attrName>
                                          <p:attrName>ppt_y</p:attrName>
                                        </p:attrNameLst>
                                      </p:cBhvr>
                                      <p:rCtr x="-296" y="178"/>
                                    </p:animMotion>
                                  </p:childTnLst>
                                </p:cTn>
                              </p:par>
                              <p:par>
                                <p:cTn id="34" presetID="6" presetClass="emph" presetSubtype="0" fill="hold" nodeType="withEffect">
                                  <p:stCondLst>
                                    <p:cond delay="0"/>
                                  </p:stCondLst>
                                  <p:childTnLst>
                                    <p:animScale>
                                      <p:cBhvr>
                                        <p:cTn id="35" dur="1000" fill="hold"/>
                                        <p:tgtEl>
                                          <p:spTgt spid="28"/>
                                        </p:tgtEl>
                                      </p:cBhvr>
                                      <p:by x="67000" y="67000"/>
                                    </p:animScale>
                                  </p:childTnLst>
                                </p:cTn>
                              </p:par>
                              <p:par>
                                <p:cTn id="36" presetID="10" presetClass="exit" presetSubtype="0" fill="hold" nodeType="withEffect">
                                  <p:stCondLst>
                                    <p:cond delay="0"/>
                                  </p:stCondLst>
                                  <p:childTnLst>
                                    <p:animEffect transition="out" filter="fade">
                                      <p:cBhvr>
                                        <p:cTn id="37" dur="1000"/>
                                        <p:tgtEl>
                                          <p:spTgt spid="40"/>
                                        </p:tgtEl>
                                      </p:cBhvr>
                                    </p:animEffect>
                                    <p:set>
                                      <p:cBhvr>
                                        <p:cTn id="38" dur="1" fill="hold">
                                          <p:stCondLst>
                                            <p:cond delay="999"/>
                                          </p:stCondLst>
                                        </p:cTn>
                                        <p:tgtEl>
                                          <p:spTgt spid="4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33"/>
                                        </p:tgtEl>
                                      </p:cBhvr>
                                    </p:animEffect>
                                    <p:set>
                                      <p:cBhvr>
                                        <p:cTn id="41" dur="1" fill="hold">
                                          <p:stCondLst>
                                            <p:cond delay="999"/>
                                          </p:stCondLst>
                                        </p:cTn>
                                        <p:tgtEl>
                                          <p:spTgt spid="33"/>
                                        </p:tgtEl>
                                        <p:attrNameLst>
                                          <p:attrName>style.visibility</p:attrName>
                                        </p:attrNameLst>
                                      </p:cBhvr>
                                      <p:to>
                                        <p:strVal val="hidden"/>
                                      </p:to>
                                    </p:set>
                                  </p:childTnLst>
                                </p:cTn>
                              </p:par>
                              <p:par>
                                <p:cTn id="42" presetID="10" presetClass="entr" presetSubtype="0" fill="hold" nodeType="withEffect">
                                  <p:stCondLst>
                                    <p:cond delay="50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childTnLst>
                                </p:cTn>
                              </p:par>
                              <p:par>
                                <p:cTn id="45" presetID="10" presetClass="entr" presetSubtype="0" fill="hold" nodeType="withEffect">
                                  <p:stCondLst>
                                    <p:cond delay="5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par>
                                <p:cTn id="48" presetID="10" presetClass="entr" presetSubtype="0" fill="hold" nodeType="withEffect">
                                  <p:stCondLst>
                                    <p:cond delay="50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childTnLst>
                                </p:cTn>
                              </p:par>
                              <p:par>
                                <p:cTn id="51" presetID="10" presetClass="exit" presetSubtype="0" fill="hold" nodeType="withEffect">
                                  <p:stCondLst>
                                    <p:cond delay="500"/>
                                  </p:stCondLst>
                                  <p:childTnLst>
                                    <p:animEffect transition="out" filter="fade">
                                      <p:cBhvr>
                                        <p:cTn id="52" dur="1000"/>
                                        <p:tgtEl>
                                          <p:spTgt spid="28"/>
                                        </p:tgtEl>
                                      </p:cBhvr>
                                    </p:animEffect>
                                    <p:set>
                                      <p:cBhvr>
                                        <p:cTn id="53" dur="1" fill="hold">
                                          <p:stCondLst>
                                            <p:cond delay="999"/>
                                          </p:stCondLst>
                                        </p:cTn>
                                        <p:tgtEl>
                                          <p:spTgt spid="28"/>
                                        </p:tgtEl>
                                        <p:attrNameLst>
                                          <p:attrName>style.visibility</p:attrName>
                                        </p:attrNameLst>
                                      </p:cBhvr>
                                      <p:to>
                                        <p:strVal val="hidden"/>
                                      </p:to>
                                    </p:set>
                                  </p:childTnLst>
                                </p:cTn>
                              </p:par>
                              <p:par>
                                <p:cTn id="54" presetID="10" presetClass="entr" presetSubtype="0" fill="hold" nodeType="withEffect">
                                  <p:stCondLst>
                                    <p:cond delay="5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childTnLst>
                                </p:cTn>
                              </p:par>
                            </p:childTnLst>
                          </p:cTn>
                        </p:par>
                        <p:par>
                          <p:cTn id="57" fill="hold">
                            <p:stCondLst>
                              <p:cond delay="1500"/>
                            </p:stCondLst>
                            <p:childTnLst>
                              <p:par>
                                <p:cTn id="58" presetID="53" presetClass="entr" presetSubtype="0" fill="hold" nodeType="after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p:cTn id="60" dur="1000" fill="hold"/>
                                        <p:tgtEl>
                                          <p:spTgt spid="46"/>
                                        </p:tgtEl>
                                        <p:attrNameLst>
                                          <p:attrName>ppt_w</p:attrName>
                                        </p:attrNameLst>
                                      </p:cBhvr>
                                      <p:tavLst>
                                        <p:tav tm="0">
                                          <p:val>
                                            <p:fltVal val="0"/>
                                          </p:val>
                                        </p:tav>
                                        <p:tav tm="100000">
                                          <p:val>
                                            <p:strVal val="#ppt_w"/>
                                          </p:val>
                                        </p:tav>
                                      </p:tavLst>
                                    </p:anim>
                                    <p:anim calcmode="lin" valueType="num">
                                      <p:cBhvr>
                                        <p:cTn id="61" dur="1000" fill="hold"/>
                                        <p:tgtEl>
                                          <p:spTgt spid="46"/>
                                        </p:tgtEl>
                                        <p:attrNameLst>
                                          <p:attrName>ppt_h</p:attrName>
                                        </p:attrNameLst>
                                      </p:cBhvr>
                                      <p:tavLst>
                                        <p:tav tm="0">
                                          <p:val>
                                            <p:fltVal val="0"/>
                                          </p:val>
                                        </p:tav>
                                        <p:tav tm="100000">
                                          <p:val>
                                            <p:strVal val="#ppt_h"/>
                                          </p:val>
                                        </p:tav>
                                      </p:tavLst>
                                    </p:anim>
                                    <p:animEffect transition="in" filter="fade">
                                      <p:cBhvr>
                                        <p:cTn id="62"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p:nvPr/>
        </p:nvGrpSpPr>
        <p:grpSpPr>
          <a:xfrm>
            <a:off x="4608576" y="1981200"/>
            <a:ext cx="3621024" cy="4800600"/>
            <a:chOff x="4608576" y="2286000"/>
            <a:chExt cx="3621024" cy="4800600"/>
          </a:xfrm>
        </p:grpSpPr>
        <p:grpSp>
          <p:nvGrpSpPr>
            <p:cNvPr id="7" name="Group 9"/>
            <p:cNvGrpSpPr/>
            <p:nvPr/>
          </p:nvGrpSpPr>
          <p:grpSpPr>
            <a:xfrm>
              <a:off x="4608576" y="2286000"/>
              <a:ext cx="3621024" cy="4800600"/>
              <a:chOff x="4608576" y="2286000"/>
              <a:chExt cx="3621024" cy="4800600"/>
            </a:xfrm>
          </p:grpSpPr>
          <p:pic>
            <p:nvPicPr>
              <p:cNvPr id="1027" name="Picture 3"/>
              <p:cNvPicPr>
                <a:picLocks noChangeAspect="1" noChangeArrowheads="1"/>
              </p:cNvPicPr>
              <p:nvPr/>
            </p:nvPicPr>
            <p:blipFill>
              <a:blip r:embed="rId2" cstate="print"/>
              <a:srcRect l="4424" t="2770" r="3602" b="15789"/>
              <a:stretch>
                <a:fillRect/>
              </a:stretch>
            </p:blipFill>
            <p:spPr bwMode="auto">
              <a:xfrm>
                <a:off x="4608576" y="2286000"/>
                <a:ext cx="3621024" cy="4800600"/>
              </a:xfrm>
              <a:prstGeom prst="rect">
                <a:avLst/>
              </a:prstGeom>
              <a:noFill/>
              <a:ln w="50800">
                <a:solidFill>
                  <a:schemeClr val="tx1"/>
                </a:solidFill>
                <a:miter lim="800000"/>
                <a:headEnd/>
                <a:tailEnd/>
              </a:ln>
              <a:effectLst/>
            </p:spPr>
          </p:pic>
          <p:pic>
            <p:nvPicPr>
              <p:cNvPr id="9" name="Picture 3"/>
              <p:cNvPicPr>
                <a:picLocks noChangeAspect="1" noChangeArrowheads="1"/>
              </p:cNvPicPr>
              <p:nvPr/>
            </p:nvPicPr>
            <p:blipFill>
              <a:blip r:embed="rId2" cstate="print"/>
              <a:srcRect l="6359" t="69991" r="70415" b="24838"/>
              <a:stretch>
                <a:fillRect/>
              </a:stretch>
            </p:blipFill>
            <p:spPr bwMode="auto">
              <a:xfrm>
                <a:off x="4648200" y="6553200"/>
                <a:ext cx="1143000" cy="533400"/>
              </a:xfrm>
              <a:prstGeom prst="rect">
                <a:avLst/>
              </a:prstGeom>
              <a:noFill/>
              <a:ln w="9525">
                <a:noFill/>
                <a:miter lim="800000"/>
                <a:headEnd/>
                <a:tailEnd/>
              </a:ln>
              <a:effectLst/>
            </p:spPr>
          </p:pic>
        </p:grpSp>
        <p:sp>
          <p:nvSpPr>
            <p:cNvPr id="12" name="Rounded Rectangle 11"/>
            <p:cNvSpPr/>
            <p:nvPr/>
          </p:nvSpPr>
          <p:spPr>
            <a:xfrm>
              <a:off x="4724400" y="2286000"/>
              <a:ext cx="2093976" cy="173736"/>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4617720" y="2438400"/>
              <a:ext cx="2011680" cy="381000"/>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644138" y="2286000"/>
              <a:ext cx="2117567" cy="461665"/>
            </a:xfrm>
            <a:prstGeom prst="rect">
              <a:avLst/>
            </a:prstGeom>
            <a:noFill/>
          </p:spPr>
          <p:txBody>
            <a:bodyPr wrap="none" rtlCol="0">
              <a:spAutoFit/>
            </a:bodyPr>
            <a:lstStyle/>
            <a:p>
              <a:r>
                <a:rPr lang="en-US" sz="2400" b="1" spc="-100" dirty="0" smtClean="0"/>
                <a:t>France:  1000 AD</a:t>
              </a:r>
            </a:p>
          </p:txBody>
        </p:sp>
      </p:grpSp>
      <p:grpSp>
        <p:nvGrpSpPr>
          <p:cNvPr id="36" name="Group 35"/>
          <p:cNvGrpSpPr/>
          <p:nvPr/>
        </p:nvGrpSpPr>
        <p:grpSpPr>
          <a:xfrm>
            <a:off x="76200" y="1371601"/>
            <a:ext cx="8095211" cy="5486399"/>
            <a:chOff x="76200" y="1371601"/>
            <a:chExt cx="8095211" cy="5486399"/>
          </a:xfrm>
        </p:grpSpPr>
        <p:pic>
          <p:nvPicPr>
            <p:cNvPr id="29" name="Picture 4" descr="Image result for medieval clergy"/>
            <p:cNvPicPr>
              <a:picLocks noChangeAspect="1" noChangeArrowheads="1"/>
            </p:cNvPicPr>
            <p:nvPr/>
          </p:nvPicPr>
          <p:blipFill>
            <a:blip r:embed="rId3" cstate="print"/>
            <a:srcRect l="22727" t="2273" r="27273"/>
            <a:stretch>
              <a:fillRect/>
            </a:stretch>
          </p:blipFill>
          <p:spPr bwMode="auto">
            <a:xfrm>
              <a:off x="3425952" y="4495800"/>
              <a:ext cx="1129056" cy="2362200"/>
            </a:xfrm>
            <a:prstGeom prst="rect">
              <a:avLst/>
            </a:prstGeom>
            <a:noFill/>
          </p:spPr>
        </p:pic>
        <p:grpSp>
          <p:nvGrpSpPr>
            <p:cNvPr id="8" name="Group 20"/>
            <p:cNvGrpSpPr/>
            <p:nvPr/>
          </p:nvGrpSpPr>
          <p:grpSpPr>
            <a:xfrm>
              <a:off x="1905000" y="1371601"/>
              <a:ext cx="4800600" cy="990599"/>
              <a:chOff x="2274916" y="1891607"/>
              <a:chExt cx="4800600" cy="768465"/>
            </a:xfrm>
          </p:grpSpPr>
          <p:sp>
            <p:nvSpPr>
              <p:cNvPr id="19" name="Rounded Rectangle 18"/>
              <p:cNvSpPr/>
              <p:nvPr/>
            </p:nvSpPr>
            <p:spPr>
              <a:xfrm>
                <a:off x="6008716" y="2355272"/>
                <a:ext cx="1066800" cy="3048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274916" y="1891607"/>
                <a:ext cx="4495800" cy="472902"/>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 name="connsiteX0" fmla="*/ 0 w 4555375"/>
                  <a:gd name="connsiteY0" fmla="*/ 0 h 321425"/>
                  <a:gd name="connsiteX1" fmla="*/ 4555375 w 4555375"/>
                  <a:gd name="connsiteY1" fmla="*/ 321425 h 321425"/>
                  <a:gd name="connsiteX0" fmla="*/ 0 w 4653742"/>
                  <a:gd name="connsiteY0" fmla="*/ 254001 h 575426"/>
                  <a:gd name="connsiteX1" fmla="*/ 4555375 w 4653742"/>
                  <a:gd name="connsiteY1" fmla="*/ 575426 h 575426"/>
                  <a:gd name="connsiteX0" fmla="*/ 0 w 2672542"/>
                  <a:gd name="connsiteY0" fmla="*/ 254001 h 575426"/>
                  <a:gd name="connsiteX1" fmla="*/ 2574175 w 2672542"/>
                  <a:gd name="connsiteY1" fmla="*/ 575426 h 575426"/>
                  <a:gd name="connsiteX0" fmla="*/ 0 w 2672542"/>
                  <a:gd name="connsiteY0" fmla="*/ 254001 h 575426"/>
                  <a:gd name="connsiteX1" fmla="*/ 2574175 w 26725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32069"/>
                  <a:gd name="connsiteY0" fmla="*/ 272012 h 593437"/>
                  <a:gd name="connsiteX1" fmla="*/ 4326775 w 4432069"/>
                  <a:gd name="connsiteY1"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326775"/>
                  <a:gd name="connsiteY0" fmla="*/ 40641 h 362066"/>
                  <a:gd name="connsiteX1" fmla="*/ 3528752 w 4326775"/>
                  <a:gd name="connsiteY1" fmla="*/ 17089 h 362066"/>
                  <a:gd name="connsiteX2" fmla="*/ 4326775 w 4326775"/>
                  <a:gd name="connsiteY2" fmla="*/ 362066 h 362066"/>
                </a:gdLst>
                <a:ahLst/>
                <a:cxnLst>
                  <a:cxn ang="0">
                    <a:pos x="connsiteX0" y="connsiteY0"/>
                  </a:cxn>
                  <a:cxn ang="0">
                    <a:pos x="connsiteX1" y="connsiteY1"/>
                  </a:cxn>
                  <a:cxn ang="0">
                    <a:pos x="connsiteX2" y="connsiteY2"/>
                  </a:cxn>
                </a:cxnLst>
                <a:rect l="l" t="t" r="r" b="b"/>
                <a:pathLst>
                  <a:path w="4326775" h="362066">
                    <a:moveTo>
                      <a:pt x="0" y="40641"/>
                    </a:moveTo>
                    <a:lnTo>
                      <a:pt x="3528752" y="17089"/>
                    </a:lnTo>
                    <a:cubicBezTo>
                      <a:pt x="3972097" y="74354"/>
                      <a:pt x="4272742" y="0"/>
                      <a:pt x="4326775" y="362066"/>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Freeform 26"/>
            <p:cNvSpPr/>
            <p:nvPr/>
          </p:nvSpPr>
          <p:spPr>
            <a:xfrm>
              <a:off x="4752109" y="1925782"/>
              <a:ext cx="3419302" cy="4860175"/>
            </a:xfrm>
            <a:custGeom>
              <a:avLst/>
              <a:gdLst>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19978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014451 h 4860175"/>
                <a:gd name="connsiteX43" fmla="*/ 767542 w 3419302"/>
                <a:gd name="connsiteY43" fmla="*/ 2302625 h 4860175"/>
                <a:gd name="connsiteX44" fmla="*/ 468284 w 3419302"/>
                <a:gd name="connsiteY44" fmla="*/ 1731818 h 4860175"/>
                <a:gd name="connsiteX45" fmla="*/ 102524 w 3419302"/>
                <a:gd name="connsiteY45" fmla="*/ 1648691 h 4860175"/>
                <a:gd name="connsiteX46" fmla="*/ 52647 w 3419302"/>
                <a:gd name="connsiteY46" fmla="*/ 1432560 h 4860175"/>
                <a:gd name="connsiteX47" fmla="*/ 52647 w 3419302"/>
                <a:gd name="connsiteY47" fmla="*/ 1299556 h 4860175"/>
                <a:gd name="connsiteX48" fmla="*/ 368531 w 3419302"/>
                <a:gd name="connsiteY48" fmla="*/ 1149927 h 4860175"/>
                <a:gd name="connsiteX49" fmla="*/ 617913 w 3419302"/>
                <a:gd name="connsiteY49" fmla="*/ 1266305 h 4860175"/>
                <a:gd name="connsiteX50" fmla="*/ 1000298 w 3419302"/>
                <a:gd name="connsiteY50" fmla="*/ 1233054 h 4860175"/>
                <a:gd name="connsiteX51" fmla="*/ 917171 w 3419302"/>
                <a:gd name="connsiteY51" fmla="*/ 784167 h 4860175"/>
                <a:gd name="connsiteX52" fmla="*/ 1083426 w 3419302"/>
                <a:gd name="connsiteY52" fmla="*/ 734291 h 4860175"/>
                <a:gd name="connsiteX53" fmla="*/ 1216429 w 3419302"/>
                <a:gd name="connsiteY53" fmla="*/ 967047 h 4860175"/>
                <a:gd name="connsiteX54" fmla="*/ 1465811 w 3419302"/>
                <a:gd name="connsiteY54" fmla="*/ 983673 h 4860175"/>
                <a:gd name="connsiteX55" fmla="*/ 1482436 w 3419302"/>
                <a:gd name="connsiteY55" fmla="*/ 867294 h 4860175"/>
                <a:gd name="connsiteX56" fmla="*/ 1532313 w 3419302"/>
                <a:gd name="connsiteY56"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 name="connsiteX0" fmla="*/ 1532313 w 3419302"/>
                <a:gd name="connsiteY0" fmla="*/ 850669 h 4860175"/>
                <a:gd name="connsiteX1" fmla="*/ 1931324 w 3419302"/>
                <a:gd name="connsiteY1" fmla="*/ 651163 h 4860175"/>
                <a:gd name="connsiteX2" fmla="*/ 2047702 w 3419302"/>
                <a:gd name="connsiteY2" fmla="*/ 235527 h 4860175"/>
                <a:gd name="connsiteX3" fmla="*/ 2380211 w 3419302"/>
                <a:gd name="connsiteY3" fmla="*/ 152400 h 4860175"/>
                <a:gd name="connsiteX4" fmla="*/ 2579716 w 3419302"/>
                <a:gd name="connsiteY4" fmla="*/ 36022 h 4860175"/>
                <a:gd name="connsiteX5" fmla="*/ 2612967 w 3419302"/>
                <a:gd name="connsiteY5" fmla="*/ 368531 h 4860175"/>
                <a:gd name="connsiteX6" fmla="*/ 2513215 w 3419302"/>
                <a:gd name="connsiteY6" fmla="*/ 601287 h 4860175"/>
                <a:gd name="connsiteX7" fmla="*/ 2762596 w 3419302"/>
                <a:gd name="connsiteY7" fmla="*/ 684414 h 4860175"/>
                <a:gd name="connsiteX8" fmla="*/ 2928851 w 3419302"/>
                <a:gd name="connsiteY8" fmla="*/ 750916 h 4860175"/>
                <a:gd name="connsiteX9" fmla="*/ 3011978 w 3419302"/>
                <a:gd name="connsiteY9" fmla="*/ 1050174 h 4860175"/>
                <a:gd name="connsiteX10" fmla="*/ 3228109 w 3419302"/>
                <a:gd name="connsiteY10" fmla="*/ 1565563 h 4860175"/>
                <a:gd name="connsiteX11" fmla="*/ 3410989 w 3419302"/>
                <a:gd name="connsiteY11" fmla="*/ 1781694 h 4860175"/>
                <a:gd name="connsiteX12" fmla="*/ 3178233 w 3419302"/>
                <a:gd name="connsiteY12" fmla="*/ 1947949 h 4860175"/>
                <a:gd name="connsiteX13" fmla="*/ 3228109 w 3419302"/>
                <a:gd name="connsiteY13" fmla="*/ 2180705 h 4860175"/>
                <a:gd name="connsiteX14" fmla="*/ 3277986 w 3419302"/>
                <a:gd name="connsiteY14" fmla="*/ 2396836 h 4860175"/>
                <a:gd name="connsiteX15" fmla="*/ 3128356 w 3419302"/>
                <a:gd name="connsiteY15" fmla="*/ 2513214 h 4860175"/>
                <a:gd name="connsiteX16" fmla="*/ 2895600 w 3419302"/>
                <a:gd name="connsiteY16" fmla="*/ 2662843 h 4860175"/>
                <a:gd name="connsiteX17" fmla="*/ 2729346 w 3419302"/>
                <a:gd name="connsiteY17" fmla="*/ 2629593 h 4860175"/>
                <a:gd name="connsiteX18" fmla="*/ 2762596 w 3419302"/>
                <a:gd name="connsiteY18" fmla="*/ 2829098 h 4860175"/>
                <a:gd name="connsiteX19" fmla="*/ 2945476 w 3419302"/>
                <a:gd name="connsiteY19" fmla="*/ 3045229 h 4860175"/>
                <a:gd name="connsiteX20" fmla="*/ 2795847 w 3419302"/>
                <a:gd name="connsiteY20" fmla="*/ 3211483 h 4860175"/>
                <a:gd name="connsiteX21" fmla="*/ 3028604 w 3419302"/>
                <a:gd name="connsiteY21" fmla="*/ 3477491 h 4860175"/>
                <a:gd name="connsiteX22" fmla="*/ 3078480 w 3419302"/>
                <a:gd name="connsiteY22" fmla="*/ 3743498 h 4860175"/>
                <a:gd name="connsiteX23" fmla="*/ 2912226 w 3419302"/>
                <a:gd name="connsiteY23" fmla="*/ 3992880 h 4860175"/>
                <a:gd name="connsiteX24" fmla="*/ 2829098 w 3419302"/>
                <a:gd name="connsiteY24" fmla="*/ 3926378 h 4860175"/>
                <a:gd name="connsiteX25" fmla="*/ 2596342 w 3419302"/>
                <a:gd name="connsiteY25" fmla="*/ 3992880 h 4860175"/>
                <a:gd name="connsiteX26" fmla="*/ 2529840 w 3419302"/>
                <a:gd name="connsiteY26" fmla="*/ 4209011 h 4860175"/>
                <a:gd name="connsiteX27" fmla="*/ 2579716 w 3419302"/>
                <a:gd name="connsiteY27" fmla="*/ 4524894 h 4860175"/>
                <a:gd name="connsiteX28" fmla="*/ 2363586 w 3419302"/>
                <a:gd name="connsiteY28" fmla="*/ 4774276 h 4860175"/>
                <a:gd name="connsiteX29" fmla="*/ 2180706 w 3419302"/>
                <a:gd name="connsiteY29" fmla="*/ 4824153 h 4860175"/>
                <a:gd name="connsiteX30" fmla="*/ 1947949 w 3419302"/>
                <a:gd name="connsiteY30" fmla="*/ 4824153 h 4860175"/>
                <a:gd name="connsiteX31" fmla="*/ 1814946 w 3419302"/>
                <a:gd name="connsiteY31" fmla="*/ 4608022 h 4860175"/>
                <a:gd name="connsiteX32" fmla="*/ 1548938 w 3419302"/>
                <a:gd name="connsiteY32" fmla="*/ 4641273 h 4860175"/>
                <a:gd name="connsiteX33" fmla="*/ 1432560 w 3419302"/>
                <a:gd name="connsiteY33" fmla="*/ 4408516 h 4860175"/>
                <a:gd name="connsiteX34" fmla="*/ 1249680 w 3419302"/>
                <a:gd name="connsiteY34" fmla="*/ 4342014 h 4860175"/>
                <a:gd name="connsiteX35" fmla="*/ 1233055 w 3419302"/>
                <a:gd name="connsiteY35" fmla="*/ 4142509 h 4860175"/>
                <a:gd name="connsiteX36" fmla="*/ 1066800 w 3419302"/>
                <a:gd name="connsiteY36" fmla="*/ 4009505 h 4860175"/>
                <a:gd name="connsiteX37" fmla="*/ 950422 w 3419302"/>
                <a:gd name="connsiteY37" fmla="*/ 3909753 h 4860175"/>
                <a:gd name="connsiteX38" fmla="*/ 717666 w 3419302"/>
                <a:gd name="connsiteY38" fmla="*/ 3876502 h 4860175"/>
                <a:gd name="connsiteX39" fmla="*/ 917171 w 3419302"/>
                <a:gd name="connsiteY39" fmla="*/ 3444240 h 4860175"/>
                <a:gd name="connsiteX40" fmla="*/ 1033549 w 3419302"/>
                <a:gd name="connsiteY40" fmla="*/ 2712720 h 4860175"/>
                <a:gd name="connsiteX41" fmla="*/ 1083426 w 3419302"/>
                <a:gd name="connsiteY41" fmla="*/ 2380211 h 4860175"/>
                <a:gd name="connsiteX42" fmla="*/ 767542 w 3419302"/>
                <a:gd name="connsiteY42" fmla="*/ 2302625 h 4860175"/>
                <a:gd name="connsiteX43" fmla="*/ 468284 w 3419302"/>
                <a:gd name="connsiteY43" fmla="*/ 1731818 h 4860175"/>
                <a:gd name="connsiteX44" fmla="*/ 102524 w 3419302"/>
                <a:gd name="connsiteY44" fmla="*/ 1648691 h 4860175"/>
                <a:gd name="connsiteX45" fmla="*/ 52647 w 3419302"/>
                <a:gd name="connsiteY45" fmla="*/ 1432560 h 4860175"/>
                <a:gd name="connsiteX46" fmla="*/ 52647 w 3419302"/>
                <a:gd name="connsiteY46" fmla="*/ 1299556 h 4860175"/>
                <a:gd name="connsiteX47" fmla="*/ 368531 w 3419302"/>
                <a:gd name="connsiteY47" fmla="*/ 1149927 h 4860175"/>
                <a:gd name="connsiteX48" fmla="*/ 617913 w 3419302"/>
                <a:gd name="connsiteY48" fmla="*/ 1266305 h 4860175"/>
                <a:gd name="connsiteX49" fmla="*/ 1000298 w 3419302"/>
                <a:gd name="connsiteY49" fmla="*/ 1233054 h 4860175"/>
                <a:gd name="connsiteX50" fmla="*/ 917171 w 3419302"/>
                <a:gd name="connsiteY50" fmla="*/ 784167 h 4860175"/>
                <a:gd name="connsiteX51" fmla="*/ 1083426 w 3419302"/>
                <a:gd name="connsiteY51" fmla="*/ 734291 h 4860175"/>
                <a:gd name="connsiteX52" fmla="*/ 1216429 w 3419302"/>
                <a:gd name="connsiteY52" fmla="*/ 967047 h 4860175"/>
                <a:gd name="connsiteX53" fmla="*/ 1465811 w 3419302"/>
                <a:gd name="connsiteY53" fmla="*/ 983673 h 4860175"/>
                <a:gd name="connsiteX54" fmla="*/ 1482436 w 3419302"/>
                <a:gd name="connsiteY54" fmla="*/ 867294 h 4860175"/>
                <a:gd name="connsiteX55" fmla="*/ 1532313 w 3419302"/>
                <a:gd name="connsiteY55" fmla="*/ 850669 h 486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19302" h="4860175">
                  <a:moveTo>
                    <a:pt x="1532313" y="850669"/>
                  </a:moveTo>
                  <a:cubicBezTo>
                    <a:pt x="1607128" y="814647"/>
                    <a:pt x="1845426" y="753687"/>
                    <a:pt x="1931324" y="651163"/>
                  </a:cubicBezTo>
                  <a:cubicBezTo>
                    <a:pt x="2017222" y="548639"/>
                    <a:pt x="1972888" y="318654"/>
                    <a:pt x="2047702" y="235527"/>
                  </a:cubicBezTo>
                  <a:cubicBezTo>
                    <a:pt x="2122517" y="152400"/>
                    <a:pt x="2291542" y="185651"/>
                    <a:pt x="2380211" y="152400"/>
                  </a:cubicBezTo>
                  <a:cubicBezTo>
                    <a:pt x="2468880" y="119149"/>
                    <a:pt x="2540923" y="0"/>
                    <a:pt x="2579716" y="36022"/>
                  </a:cubicBezTo>
                  <a:cubicBezTo>
                    <a:pt x="2618509" y="72044"/>
                    <a:pt x="2624051" y="274320"/>
                    <a:pt x="2612967" y="368531"/>
                  </a:cubicBezTo>
                  <a:cubicBezTo>
                    <a:pt x="2601884" y="462742"/>
                    <a:pt x="2488277" y="548640"/>
                    <a:pt x="2513215" y="601287"/>
                  </a:cubicBezTo>
                  <a:cubicBezTo>
                    <a:pt x="2538153" y="653934"/>
                    <a:pt x="2693323" y="659476"/>
                    <a:pt x="2762596" y="684414"/>
                  </a:cubicBezTo>
                  <a:cubicBezTo>
                    <a:pt x="2831869" y="709352"/>
                    <a:pt x="2887287" y="689956"/>
                    <a:pt x="2928851" y="750916"/>
                  </a:cubicBezTo>
                  <a:cubicBezTo>
                    <a:pt x="2970415" y="811876"/>
                    <a:pt x="2962102" y="914400"/>
                    <a:pt x="3011978" y="1050174"/>
                  </a:cubicBezTo>
                  <a:cubicBezTo>
                    <a:pt x="3061854" y="1185948"/>
                    <a:pt x="3161607" y="1443643"/>
                    <a:pt x="3228109" y="1565563"/>
                  </a:cubicBezTo>
                  <a:cubicBezTo>
                    <a:pt x="3294611" y="1687483"/>
                    <a:pt x="3419302" y="1717963"/>
                    <a:pt x="3410989" y="1781694"/>
                  </a:cubicBezTo>
                  <a:cubicBezTo>
                    <a:pt x="3402676" y="1845425"/>
                    <a:pt x="3208713" y="1881447"/>
                    <a:pt x="3178233" y="1947949"/>
                  </a:cubicBezTo>
                  <a:cubicBezTo>
                    <a:pt x="3147753" y="2014451"/>
                    <a:pt x="3211484" y="2105891"/>
                    <a:pt x="3228109" y="2180705"/>
                  </a:cubicBezTo>
                  <a:cubicBezTo>
                    <a:pt x="3244734" y="2255519"/>
                    <a:pt x="3294611" y="2341418"/>
                    <a:pt x="3277986" y="2396836"/>
                  </a:cubicBezTo>
                  <a:cubicBezTo>
                    <a:pt x="3261361" y="2452254"/>
                    <a:pt x="3192087" y="2468880"/>
                    <a:pt x="3128356" y="2513214"/>
                  </a:cubicBezTo>
                  <a:cubicBezTo>
                    <a:pt x="3064625" y="2557549"/>
                    <a:pt x="2962102" y="2643447"/>
                    <a:pt x="2895600" y="2662843"/>
                  </a:cubicBezTo>
                  <a:cubicBezTo>
                    <a:pt x="2829098" y="2682239"/>
                    <a:pt x="2751513" y="2601884"/>
                    <a:pt x="2729346" y="2629593"/>
                  </a:cubicBezTo>
                  <a:cubicBezTo>
                    <a:pt x="2707179" y="2657302"/>
                    <a:pt x="2726574" y="2759825"/>
                    <a:pt x="2762596" y="2829098"/>
                  </a:cubicBezTo>
                  <a:cubicBezTo>
                    <a:pt x="2798618" y="2898371"/>
                    <a:pt x="2939934" y="2981498"/>
                    <a:pt x="2945476" y="3045229"/>
                  </a:cubicBezTo>
                  <a:cubicBezTo>
                    <a:pt x="2951018" y="3108960"/>
                    <a:pt x="2781992" y="3139439"/>
                    <a:pt x="2795847" y="3211483"/>
                  </a:cubicBezTo>
                  <a:cubicBezTo>
                    <a:pt x="2809702" y="3283527"/>
                    <a:pt x="2981499" y="3388822"/>
                    <a:pt x="3028604" y="3477491"/>
                  </a:cubicBezTo>
                  <a:cubicBezTo>
                    <a:pt x="3075710" y="3566160"/>
                    <a:pt x="3097876" y="3657600"/>
                    <a:pt x="3078480" y="3743498"/>
                  </a:cubicBezTo>
                  <a:cubicBezTo>
                    <a:pt x="3059084" y="3829396"/>
                    <a:pt x="2953790" y="3962400"/>
                    <a:pt x="2912226" y="3992880"/>
                  </a:cubicBezTo>
                  <a:cubicBezTo>
                    <a:pt x="2870662" y="4023360"/>
                    <a:pt x="2881745" y="3926378"/>
                    <a:pt x="2829098" y="3926378"/>
                  </a:cubicBezTo>
                  <a:cubicBezTo>
                    <a:pt x="2776451" y="3926378"/>
                    <a:pt x="2646218" y="3945775"/>
                    <a:pt x="2596342" y="3992880"/>
                  </a:cubicBezTo>
                  <a:cubicBezTo>
                    <a:pt x="2546466" y="4039985"/>
                    <a:pt x="2532611" y="4120342"/>
                    <a:pt x="2529840" y="4209011"/>
                  </a:cubicBezTo>
                  <a:cubicBezTo>
                    <a:pt x="2527069" y="4297680"/>
                    <a:pt x="2607425" y="4430683"/>
                    <a:pt x="2579716" y="4524894"/>
                  </a:cubicBezTo>
                  <a:cubicBezTo>
                    <a:pt x="2552007" y="4619105"/>
                    <a:pt x="2430088" y="4724400"/>
                    <a:pt x="2363586" y="4774276"/>
                  </a:cubicBezTo>
                  <a:cubicBezTo>
                    <a:pt x="2297084" y="4824153"/>
                    <a:pt x="2249979" y="4815840"/>
                    <a:pt x="2180706" y="4824153"/>
                  </a:cubicBezTo>
                  <a:cubicBezTo>
                    <a:pt x="2111433" y="4832466"/>
                    <a:pt x="2008909" y="4860175"/>
                    <a:pt x="1947949" y="4824153"/>
                  </a:cubicBezTo>
                  <a:cubicBezTo>
                    <a:pt x="1886989" y="4788131"/>
                    <a:pt x="1881448" y="4638502"/>
                    <a:pt x="1814946" y="4608022"/>
                  </a:cubicBezTo>
                  <a:cubicBezTo>
                    <a:pt x="1748444" y="4577542"/>
                    <a:pt x="1612669" y="4674524"/>
                    <a:pt x="1548938" y="4641273"/>
                  </a:cubicBezTo>
                  <a:cubicBezTo>
                    <a:pt x="1485207" y="4608022"/>
                    <a:pt x="1482436" y="4458393"/>
                    <a:pt x="1432560" y="4408516"/>
                  </a:cubicBezTo>
                  <a:cubicBezTo>
                    <a:pt x="1382684" y="4358640"/>
                    <a:pt x="1282931" y="4386349"/>
                    <a:pt x="1249680" y="4342014"/>
                  </a:cubicBezTo>
                  <a:cubicBezTo>
                    <a:pt x="1216429" y="4297679"/>
                    <a:pt x="1263535" y="4197927"/>
                    <a:pt x="1233055" y="4142509"/>
                  </a:cubicBezTo>
                  <a:cubicBezTo>
                    <a:pt x="1202575" y="4087091"/>
                    <a:pt x="1113906" y="4048298"/>
                    <a:pt x="1066800" y="4009505"/>
                  </a:cubicBezTo>
                  <a:cubicBezTo>
                    <a:pt x="1019695" y="3970712"/>
                    <a:pt x="1008611" y="3931920"/>
                    <a:pt x="950422" y="3909753"/>
                  </a:cubicBezTo>
                  <a:cubicBezTo>
                    <a:pt x="892233" y="3887586"/>
                    <a:pt x="723208" y="3954087"/>
                    <a:pt x="717666" y="3876502"/>
                  </a:cubicBezTo>
                  <a:cubicBezTo>
                    <a:pt x="712124" y="3798917"/>
                    <a:pt x="864524" y="3638204"/>
                    <a:pt x="917171" y="3444240"/>
                  </a:cubicBezTo>
                  <a:cubicBezTo>
                    <a:pt x="969818" y="3250276"/>
                    <a:pt x="1005840" y="2890058"/>
                    <a:pt x="1033549" y="2712720"/>
                  </a:cubicBezTo>
                  <a:cubicBezTo>
                    <a:pt x="1061258" y="2535382"/>
                    <a:pt x="1127761" y="2448560"/>
                    <a:pt x="1083426" y="2380211"/>
                  </a:cubicBezTo>
                  <a:cubicBezTo>
                    <a:pt x="1039091" y="2311862"/>
                    <a:pt x="870066" y="2410691"/>
                    <a:pt x="767542" y="2302625"/>
                  </a:cubicBezTo>
                  <a:cubicBezTo>
                    <a:pt x="608214" y="2069868"/>
                    <a:pt x="764771" y="1854662"/>
                    <a:pt x="468284" y="1731818"/>
                  </a:cubicBezTo>
                  <a:cubicBezTo>
                    <a:pt x="357448" y="1622829"/>
                    <a:pt x="171797" y="1698567"/>
                    <a:pt x="102524" y="1648691"/>
                  </a:cubicBezTo>
                  <a:cubicBezTo>
                    <a:pt x="33251" y="1598815"/>
                    <a:pt x="60960" y="1490749"/>
                    <a:pt x="52647" y="1432560"/>
                  </a:cubicBezTo>
                  <a:cubicBezTo>
                    <a:pt x="44334" y="1374371"/>
                    <a:pt x="0" y="1346661"/>
                    <a:pt x="52647" y="1299556"/>
                  </a:cubicBezTo>
                  <a:cubicBezTo>
                    <a:pt x="105294" y="1252451"/>
                    <a:pt x="274320" y="1155469"/>
                    <a:pt x="368531" y="1149927"/>
                  </a:cubicBezTo>
                  <a:cubicBezTo>
                    <a:pt x="462742" y="1144385"/>
                    <a:pt x="512619" y="1252451"/>
                    <a:pt x="617913" y="1266305"/>
                  </a:cubicBezTo>
                  <a:cubicBezTo>
                    <a:pt x="723208" y="1280160"/>
                    <a:pt x="950422" y="1313410"/>
                    <a:pt x="1000298" y="1233054"/>
                  </a:cubicBezTo>
                  <a:cubicBezTo>
                    <a:pt x="1050174" y="1152698"/>
                    <a:pt x="903316" y="867294"/>
                    <a:pt x="917171" y="784167"/>
                  </a:cubicBezTo>
                  <a:cubicBezTo>
                    <a:pt x="931026" y="701040"/>
                    <a:pt x="1033550" y="703811"/>
                    <a:pt x="1083426" y="734291"/>
                  </a:cubicBezTo>
                  <a:cubicBezTo>
                    <a:pt x="1133302" y="764771"/>
                    <a:pt x="1152698" y="925483"/>
                    <a:pt x="1216429" y="967047"/>
                  </a:cubicBezTo>
                  <a:cubicBezTo>
                    <a:pt x="1280160" y="1008611"/>
                    <a:pt x="1421477" y="1000299"/>
                    <a:pt x="1465811" y="983673"/>
                  </a:cubicBezTo>
                  <a:cubicBezTo>
                    <a:pt x="1510146" y="967048"/>
                    <a:pt x="1465811" y="889461"/>
                    <a:pt x="1482436" y="867294"/>
                  </a:cubicBezTo>
                  <a:cubicBezTo>
                    <a:pt x="1499061" y="845127"/>
                    <a:pt x="1457498" y="886691"/>
                    <a:pt x="1532313" y="850669"/>
                  </a:cubicBezTo>
                  <a:close/>
                </a:path>
              </a:pathLst>
            </a:custGeom>
            <a:solidFill>
              <a:srgbClr val="FF0000">
                <a:alpha val="21000"/>
              </a:srgbClr>
            </a:solidFill>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751529" y="2900819"/>
              <a:ext cx="469726" cy="962416"/>
            </a:xfrm>
            <a:custGeom>
              <a:avLst/>
              <a:gdLst>
                <a:gd name="connsiteX0" fmla="*/ 457200 w 469726"/>
                <a:gd name="connsiteY0" fmla="*/ 42797 h 962416"/>
                <a:gd name="connsiteX1" fmla="*/ 363255 w 469726"/>
                <a:gd name="connsiteY1" fmla="*/ 99165 h 962416"/>
                <a:gd name="connsiteX2" fmla="*/ 375781 w 469726"/>
                <a:gd name="connsiteY2" fmla="*/ 174321 h 962416"/>
                <a:gd name="connsiteX3" fmla="*/ 356992 w 469726"/>
                <a:gd name="connsiteY3" fmla="*/ 199373 h 962416"/>
                <a:gd name="connsiteX4" fmla="*/ 463463 w 469726"/>
                <a:gd name="connsiteY4" fmla="*/ 437367 h 962416"/>
                <a:gd name="connsiteX5" fmla="*/ 394570 w 469726"/>
                <a:gd name="connsiteY5" fmla="*/ 499997 h 962416"/>
                <a:gd name="connsiteX6" fmla="*/ 244257 w 469726"/>
                <a:gd name="connsiteY6" fmla="*/ 487471 h 962416"/>
                <a:gd name="connsiteX7" fmla="*/ 281835 w 469726"/>
                <a:gd name="connsiteY7" fmla="*/ 556365 h 962416"/>
                <a:gd name="connsiteX8" fmla="*/ 231731 w 469726"/>
                <a:gd name="connsiteY8" fmla="*/ 631521 h 962416"/>
                <a:gd name="connsiteX9" fmla="*/ 263046 w 469726"/>
                <a:gd name="connsiteY9" fmla="*/ 737992 h 962416"/>
                <a:gd name="connsiteX10" fmla="*/ 288098 w 469726"/>
                <a:gd name="connsiteY10" fmla="*/ 788096 h 962416"/>
                <a:gd name="connsiteX11" fmla="*/ 294361 w 469726"/>
                <a:gd name="connsiteY11" fmla="*/ 875778 h 962416"/>
                <a:gd name="connsiteX12" fmla="*/ 237994 w 469726"/>
                <a:gd name="connsiteY12" fmla="*/ 894567 h 962416"/>
                <a:gd name="connsiteX13" fmla="*/ 237994 w 469726"/>
                <a:gd name="connsiteY13" fmla="*/ 938408 h 962416"/>
                <a:gd name="connsiteX14" fmla="*/ 144049 w 469726"/>
                <a:gd name="connsiteY14" fmla="*/ 944671 h 962416"/>
                <a:gd name="connsiteX15" fmla="*/ 81419 w 469726"/>
                <a:gd name="connsiteY15" fmla="*/ 831937 h 962416"/>
                <a:gd name="connsiteX16" fmla="*/ 93945 w 469726"/>
                <a:gd name="connsiteY16" fmla="*/ 800622 h 962416"/>
                <a:gd name="connsiteX17" fmla="*/ 6263 w 469726"/>
                <a:gd name="connsiteY17" fmla="*/ 737992 h 962416"/>
                <a:gd name="connsiteX18" fmla="*/ 56367 w 469726"/>
                <a:gd name="connsiteY18" fmla="*/ 675362 h 962416"/>
                <a:gd name="connsiteX19" fmla="*/ 37578 w 469726"/>
                <a:gd name="connsiteY19" fmla="*/ 593943 h 962416"/>
                <a:gd name="connsiteX20" fmla="*/ 81419 w 469726"/>
                <a:gd name="connsiteY20" fmla="*/ 506260 h 962416"/>
                <a:gd name="connsiteX21" fmla="*/ 75156 w 469726"/>
                <a:gd name="connsiteY21" fmla="*/ 474945 h 962416"/>
                <a:gd name="connsiteX22" fmla="*/ 68893 w 469726"/>
                <a:gd name="connsiteY22" fmla="*/ 349685 h 962416"/>
                <a:gd name="connsiteX23" fmla="*/ 137786 w 469726"/>
                <a:gd name="connsiteY23" fmla="*/ 318370 h 962416"/>
                <a:gd name="connsiteX24" fmla="*/ 100208 w 469726"/>
                <a:gd name="connsiteY24" fmla="*/ 249477 h 962416"/>
                <a:gd name="connsiteX25" fmla="*/ 125260 w 469726"/>
                <a:gd name="connsiteY25" fmla="*/ 218162 h 962416"/>
                <a:gd name="connsiteX26" fmla="*/ 131523 w 469726"/>
                <a:gd name="connsiteY26" fmla="*/ 180584 h 962416"/>
                <a:gd name="connsiteX27" fmla="*/ 187890 w 469726"/>
                <a:gd name="connsiteY27" fmla="*/ 130480 h 962416"/>
                <a:gd name="connsiteX28" fmla="*/ 169101 w 469726"/>
                <a:gd name="connsiteY28" fmla="*/ 42797 h 962416"/>
                <a:gd name="connsiteX29" fmla="*/ 331939 w 469726"/>
                <a:gd name="connsiteY29" fmla="*/ 74113 h 962416"/>
                <a:gd name="connsiteX30" fmla="*/ 413359 w 469726"/>
                <a:gd name="connsiteY30" fmla="*/ 5219 h 962416"/>
                <a:gd name="connsiteX31" fmla="*/ 457200 w 469726"/>
                <a:gd name="connsiteY31" fmla="*/ 42797 h 96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726" h="962416">
                  <a:moveTo>
                    <a:pt x="457200" y="42797"/>
                  </a:moveTo>
                  <a:cubicBezTo>
                    <a:pt x="448849" y="58455"/>
                    <a:pt x="376825" y="77245"/>
                    <a:pt x="363255" y="99165"/>
                  </a:cubicBezTo>
                  <a:cubicBezTo>
                    <a:pt x="349685" y="121085"/>
                    <a:pt x="376825" y="157620"/>
                    <a:pt x="375781" y="174321"/>
                  </a:cubicBezTo>
                  <a:cubicBezTo>
                    <a:pt x="374737" y="191022"/>
                    <a:pt x="342378" y="155532"/>
                    <a:pt x="356992" y="199373"/>
                  </a:cubicBezTo>
                  <a:cubicBezTo>
                    <a:pt x="371606" y="243214"/>
                    <a:pt x="457200" y="387263"/>
                    <a:pt x="463463" y="437367"/>
                  </a:cubicBezTo>
                  <a:cubicBezTo>
                    <a:pt x="469726" y="487471"/>
                    <a:pt x="431104" y="491646"/>
                    <a:pt x="394570" y="499997"/>
                  </a:cubicBezTo>
                  <a:cubicBezTo>
                    <a:pt x="358036" y="508348"/>
                    <a:pt x="263046" y="478076"/>
                    <a:pt x="244257" y="487471"/>
                  </a:cubicBezTo>
                  <a:cubicBezTo>
                    <a:pt x="225468" y="496866"/>
                    <a:pt x="283923" y="532357"/>
                    <a:pt x="281835" y="556365"/>
                  </a:cubicBezTo>
                  <a:cubicBezTo>
                    <a:pt x="279747" y="580373"/>
                    <a:pt x="234862" y="601250"/>
                    <a:pt x="231731" y="631521"/>
                  </a:cubicBezTo>
                  <a:cubicBezTo>
                    <a:pt x="228600" y="661792"/>
                    <a:pt x="253652" y="711896"/>
                    <a:pt x="263046" y="737992"/>
                  </a:cubicBezTo>
                  <a:cubicBezTo>
                    <a:pt x="272440" y="764088"/>
                    <a:pt x="282879" y="765132"/>
                    <a:pt x="288098" y="788096"/>
                  </a:cubicBezTo>
                  <a:cubicBezTo>
                    <a:pt x="293317" y="811060"/>
                    <a:pt x="302712" y="858033"/>
                    <a:pt x="294361" y="875778"/>
                  </a:cubicBezTo>
                  <a:cubicBezTo>
                    <a:pt x="286010" y="893523"/>
                    <a:pt x="247388" y="884129"/>
                    <a:pt x="237994" y="894567"/>
                  </a:cubicBezTo>
                  <a:cubicBezTo>
                    <a:pt x="228600" y="905005"/>
                    <a:pt x="253651" y="930057"/>
                    <a:pt x="237994" y="938408"/>
                  </a:cubicBezTo>
                  <a:cubicBezTo>
                    <a:pt x="222337" y="946759"/>
                    <a:pt x="170145" y="962416"/>
                    <a:pt x="144049" y="944671"/>
                  </a:cubicBezTo>
                  <a:cubicBezTo>
                    <a:pt x="117953" y="926926"/>
                    <a:pt x="89770" y="855945"/>
                    <a:pt x="81419" y="831937"/>
                  </a:cubicBezTo>
                  <a:cubicBezTo>
                    <a:pt x="73068" y="807929"/>
                    <a:pt x="106471" y="816280"/>
                    <a:pt x="93945" y="800622"/>
                  </a:cubicBezTo>
                  <a:cubicBezTo>
                    <a:pt x="81419" y="784965"/>
                    <a:pt x="12526" y="758869"/>
                    <a:pt x="6263" y="737992"/>
                  </a:cubicBezTo>
                  <a:cubicBezTo>
                    <a:pt x="0" y="717115"/>
                    <a:pt x="51148" y="699370"/>
                    <a:pt x="56367" y="675362"/>
                  </a:cubicBezTo>
                  <a:cubicBezTo>
                    <a:pt x="61586" y="651354"/>
                    <a:pt x="33403" y="622127"/>
                    <a:pt x="37578" y="593943"/>
                  </a:cubicBezTo>
                  <a:cubicBezTo>
                    <a:pt x="41753" y="565759"/>
                    <a:pt x="75156" y="526093"/>
                    <a:pt x="81419" y="506260"/>
                  </a:cubicBezTo>
                  <a:cubicBezTo>
                    <a:pt x="87682" y="486427"/>
                    <a:pt x="77244" y="501041"/>
                    <a:pt x="75156" y="474945"/>
                  </a:cubicBezTo>
                  <a:cubicBezTo>
                    <a:pt x="73068" y="448849"/>
                    <a:pt x="58455" y="375781"/>
                    <a:pt x="68893" y="349685"/>
                  </a:cubicBezTo>
                  <a:cubicBezTo>
                    <a:pt x="79331" y="323589"/>
                    <a:pt x="132567" y="335071"/>
                    <a:pt x="137786" y="318370"/>
                  </a:cubicBezTo>
                  <a:cubicBezTo>
                    <a:pt x="143005" y="301669"/>
                    <a:pt x="102296" y="266178"/>
                    <a:pt x="100208" y="249477"/>
                  </a:cubicBezTo>
                  <a:cubicBezTo>
                    <a:pt x="98120" y="232776"/>
                    <a:pt x="120041" y="229644"/>
                    <a:pt x="125260" y="218162"/>
                  </a:cubicBezTo>
                  <a:cubicBezTo>
                    <a:pt x="130479" y="206680"/>
                    <a:pt x="121085" y="195198"/>
                    <a:pt x="131523" y="180584"/>
                  </a:cubicBezTo>
                  <a:cubicBezTo>
                    <a:pt x="141961" y="165970"/>
                    <a:pt x="181627" y="153445"/>
                    <a:pt x="187890" y="130480"/>
                  </a:cubicBezTo>
                  <a:cubicBezTo>
                    <a:pt x="194153" y="107516"/>
                    <a:pt x="145093" y="52192"/>
                    <a:pt x="169101" y="42797"/>
                  </a:cubicBezTo>
                  <a:cubicBezTo>
                    <a:pt x="193109" y="33403"/>
                    <a:pt x="291229" y="80376"/>
                    <a:pt x="331939" y="74113"/>
                  </a:cubicBezTo>
                  <a:cubicBezTo>
                    <a:pt x="372649" y="67850"/>
                    <a:pt x="391438" y="10438"/>
                    <a:pt x="413359" y="5219"/>
                  </a:cubicBezTo>
                  <a:cubicBezTo>
                    <a:pt x="435280" y="0"/>
                    <a:pt x="465551" y="27139"/>
                    <a:pt x="457200" y="42797"/>
                  </a:cubicBezTo>
                  <a:close/>
                </a:path>
              </a:pathLst>
            </a:custGeom>
            <a:solidFill>
              <a:srgbClr val="FFFF00"/>
            </a:solidFill>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 descr="serf-in medieval Europe, a peasant bound to the lord's land."/>
            <p:cNvPicPr>
              <a:picLocks noChangeAspect="1" noChangeArrowheads="1"/>
            </p:cNvPicPr>
            <p:nvPr/>
          </p:nvPicPr>
          <p:blipFill>
            <a:blip r:embed="rId4" cstate="print"/>
            <a:srcRect/>
            <a:stretch>
              <a:fillRect/>
            </a:stretch>
          </p:blipFill>
          <p:spPr bwMode="auto">
            <a:xfrm>
              <a:off x="76200" y="4580606"/>
              <a:ext cx="1597959" cy="2167666"/>
            </a:xfrm>
            <a:prstGeom prst="rect">
              <a:avLst/>
            </a:prstGeom>
            <a:noFill/>
            <a:ln w="101600">
              <a:solidFill>
                <a:schemeClr val="bg1"/>
              </a:solidFill>
              <a:miter lim="800000"/>
            </a:ln>
          </p:spPr>
        </p:pic>
        <p:pic>
          <p:nvPicPr>
            <p:cNvPr id="30" name="Picture 6" descr="Image result for medieval lord and lady"/>
            <p:cNvPicPr>
              <a:picLocks noChangeAspect="1" noChangeArrowheads="1"/>
            </p:cNvPicPr>
            <p:nvPr/>
          </p:nvPicPr>
          <p:blipFill>
            <a:blip r:embed="rId5" cstate="print"/>
            <a:srcRect/>
            <a:stretch>
              <a:fillRect/>
            </a:stretch>
          </p:blipFill>
          <p:spPr bwMode="auto">
            <a:xfrm>
              <a:off x="1752600" y="4495800"/>
              <a:ext cx="1677393" cy="2362200"/>
            </a:xfrm>
            <a:prstGeom prst="rect">
              <a:avLst/>
            </a:prstGeom>
            <a:noFill/>
          </p:spPr>
        </p:pic>
      </p:grpSp>
      <p:grpSp>
        <p:nvGrpSpPr>
          <p:cNvPr id="41" name="Group 40"/>
          <p:cNvGrpSpPr/>
          <p:nvPr/>
        </p:nvGrpSpPr>
        <p:grpSpPr>
          <a:xfrm>
            <a:off x="4876800" y="3048000"/>
            <a:ext cx="2362200" cy="1600200"/>
            <a:chOff x="8763001" y="1676400"/>
            <a:chExt cx="2362200" cy="1600200"/>
          </a:xfrm>
        </p:grpSpPr>
        <p:sp>
          <p:nvSpPr>
            <p:cNvPr id="42" name="Oval 41"/>
            <p:cNvSpPr/>
            <p:nvPr/>
          </p:nvSpPr>
          <p:spPr>
            <a:xfrm>
              <a:off x="8915401" y="1676400"/>
              <a:ext cx="2133599" cy="16002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8763001" y="1761545"/>
              <a:ext cx="2362200" cy="1438855"/>
            </a:xfrm>
            <a:prstGeom prst="rect">
              <a:avLst/>
            </a:prstGeom>
            <a:noFill/>
          </p:spPr>
          <p:txBody>
            <a:bodyPr wrap="square">
              <a:spAutoFit/>
            </a:bodyPr>
            <a:lstStyle/>
            <a:p>
              <a:pPr algn="ctr">
                <a:lnSpc>
                  <a:spcPts val="3500"/>
                </a:lnSpc>
              </a:pPr>
              <a:r>
                <a:rPr lang="en-US" sz="3200" b="1" dirty="0" smtClean="0">
                  <a:ln>
                    <a:solidFill>
                      <a:srgbClr val="002060"/>
                    </a:solidFill>
                  </a:ln>
                  <a:solidFill>
                    <a:srgbClr val="002060"/>
                  </a:solidFill>
                  <a:latin typeface="Tempus Sans ITC" pitchFamily="82" charset="0"/>
                </a:rPr>
                <a:t>shared </a:t>
              </a:r>
            </a:p>
            <a:p>
              <a:pPr algn="ctr">
                <a:lnSpc>
                  <a:spcPts val="3500"/>
                </a:lnSpc>
              </a:pPr>
              <a:r>
                <a:rPr lang="en-US" sz="3200" b="1" dirty="0" smtClean="0">
                  <a:ln>
                    <a:solidFill>
                      <a:srgbClr val="002060"/>
                    </a:solidFill>
                  </a:ln>
                  <a:solidFill>
                    <a:srgbClr val="002060"/>
                  </a:solidFill>
                  <a:latin typeface="Tempus Sans ITC" pitchFamily="82" charset="0"/>
                </a:rPr>
                <a:t>agricultural vocation</a:t>
              </a:r>
            </a:p>
          </p:txBody>
        </p:sp>
      </p:grpSp>
      <p:sp>
        <p:nvSpPr>
          <p:cNvPr id="26" name="Rectangle 25"/>
          <p:cNvSpPr/>
          <p:nvPr/>
        </p:nvSpPr>
        <p:spPr>
          <a:xfrm>
            <a:off x="0" y="1984248"/>
            <a:ext cx="4343400" cy="231858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a:p>
            <a:pPr>
              <a:lnSpc>
                <a:spcPts val="2800"/>
              </a:lnSpc>
            </a:pPr>
            <a:r>
              <a:rPr lang="en-US" sz="2800" b="1" dirty="0" smtClean="0"/>
              <a:t>        - Feudal societies</a:t>
            </a:r>
          </a:p>
          <a:p>
            <a:pPr>
              <a:lnSpc>
                <a:spcPts val="2800"/>
              </a:lnSpc>
            </a:pPr>
            <a:r>
              <a:rPr lang="en-US" sz="2800" b="1" dirty="0" smtClean="0"/>
              <a:t>	    lords</a:t>
            </a:r>
          </a:p>
          <a:p>
            <a:pPr>
              <a:lnSpc>
                <a:spcPts val="2800"/>
              </a:lnSpc>
            </a:pPr>
            <a:r>
              <a:rPr lang="en-US" sz="2800" b="1" dirty="0" smtClean="0"/>
              <a:t>	    clergy</a:t>
            </a:r>
          </a:p>
          <a:p>
            <a:pPr>
              <a:lnSpc>
                <a:spcPts val="2800"/>
              </a:lnSpc>
            </a:pPr>
            <a:r>
              <a:rPr lang="en-US" sz="2800" b="1" dirty="0" smtClean="0"/>
              <a:t>	    peasants (serfs)</a:t>
            </a:r>
          </a:p>
        </p:txBody>
      </p:sp>
      <p:sp>
        <p:nvSpPr>
          <p:cNvPr id="23" name="Rectangle 22"/>
          <p:cNvSpPr/>
          <p:nvPr/>
        </p:nvSpPr>
        <p:spPr>
          <a:xfrm>
            <a:off x="0" y="1527048"/>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17" name="Rectangle 16"/>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sp>
        <p:nvSpPr>
          <p:cNvPr id="24" name="Rectangle 23"/>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grpSp>
        <p:nvGrpSpPr>
          <p:cNvPr id="38" name="Group 37"/>
          <p:cNvGrpSpPr/>
          <p:nvPr/>
        </p:nvGrpSpPr>
        <p:grpSpPr>
          <a:xfrm>
            <a:off x="1901952" y="1371600"/>
            <a:ext cx="4803647" cy="990601"/>
            <a:chOff x="1901953" y="1371599"/>
            <a:chExt cx="4803647" cy="990601"/>
          </a:xfrm>
        </p:grpSpPr>
        <p:sp>
          <p:nvSpPr>
            <p:cNvPr id="39" name="Freeform 38"/>
            <p:cNvSpPr/>
            <p:nvPr/>
          </p:nvSpPr>
          <p:spPr>
            <a:xfrm>
              <a:off x="1901953" y="1371599"/>
              <a:ext cx="4480560" cy="621792"/>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 name="connsiteX0" fmla="*/ 0 w 4555375"/>
                <a:gd name="connsiteY0" fmla="*/ 0 h 321425"/>
                <a:gd name="connsiteX1" fmla="*/ 4555375 w 4555375"/>
                <a:gd name="connsiteY1" fmla="*/ 321425 h 321425"/>
                <a:gd name="connsiteX0" fmla="*/ 0 w 4653742"/>
                <a:gd name="connsiteY0" fmla="*/ 254001 h 575426"/>
                <a:gd name="connsiteX1" fmla="*/ 4555375 w 4653742"/>
                <a:gd name="connsiteY1" fmla="*/ 575426 h 575426"/>
                <a:gd name="connsiteX0" fmla="*/ 0 w 2672542"/>
                <a:gd name="connsiteY0" fmla="*/ 254001 h 575426"/>
                <a:gd name="connsiteX1" fmla="*/ 2574175 w 2672542"/>
                <a:gd name="connsiteY1" fmla="*/ 575426 h 575426"/>
                <a:gd name="connsiteX0" fmla="*/ 0 w 2672542"/>
                <a:gd name="connsiteY0" fmla="*/ 254001 h 575426"/>
                <a:gd name="connsiteX1" fmla="*/ 2574175 w 26725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32069"/>
                <a:gd name="connsiteY0" fmla="*/ 272012 h 593437"/>
                <a:gd name="connsiteX1" fmla="*/ 4326775 w 4432069"/>
                <a:gd name="connsiteY1"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326775"/>
                <a:gd name="connsiteY0" fmla="*/ 40641 h 362066"/>
                <a:gd name="connsiteX1" fmla="*/ 3528752 w 4326775"/>
                <a:gd name="connsiteY1" fmla="*/ 17089 h 362066"/>
                <a:gd name="connsiteX2" fmla="*/ 4326775 w 4326775"/>
                <a:gd name="connsiteY2" fmla="*/ 362066 h 362066"/>
              </a:gdLst>
              <a:ahLst/>
              <a:cxnLst>
                <a:cxn ang="0">
                  <a:pos x="connsiteX0" y="connsiteY0"/>
                </a:cxn>
                <a:cxn ang="0">
                  <a:pos x="connsiteX1" y="connsiteY1"/>
                </a:cxn>
                <a:cxn ang="0">
                  <a:pos x="connsiteX2" y="connsiteY2"/>
                </a:cxn>
              </a:cxnLst>
              <a:rect l="l" t="t" r="r" b="b"/>
              <a:pathLst>
                <a:path w="4326775" h="362066">
                  <a:moveTo>
                    <a:pt x="0" y="40641"/>
                  </a:moveTo>
                  <a:lnTo>
                    <a:pt x="3528752" y="17089"/>
                  </a:lnTo>
                  <a:cubicBezTo>
                    <a:pt x="3972097" y="74354"/>
                    <a:pt x="4272742" y="0"/>
                    <a:pt x="4326775" y="362066"/>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ounded Rectangle 39"/>
            <p:cNvSpPr/>
            <p:nvPr/>
          </p:nvSpPr>
          <p:spPr>
            <a:xfrm>
              <a:off x="5638800" y="1969294"/>
              <a:ext cx="1066800" cy="392906"/>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useBgFill="1">
        <p:nvSpPr>
          <p:cNvPr id="35" name="Rectangle 34"/>
          <p:cNvSpPr/>
          <p:nvPr/>
        </p:nvSpPr>
        <p:spPr>
          <a:xfrm>
            <a:off x="0" y="685800"/>
            <a:ext cx="9144000" cy="20313253"/>
          </a:xfrm>
          <a:prstGeom prst="rect">
            <a:avLst/>
          </a:prstGeom>
        </p:spPr>
        <p:txBody>
          <a:bodyPr wrap="square">
            <a:spAutoFit/>
          </a:bodyPr>
          <a:lstStyle/>
          <a:p>
            <a:r>
              <a:rPr lang="en-US" dirty="0" smtClean="0">
                <a:hlinkClick r:id="rId6"/>
              </a:rPr>
              <a:t>http://inquestiatimes.blogspot.com/2013/04/acadian-prehistory-medieval-religion.html</a:t>
            </a:r>
            <a:endParaRPr lang="en-US" dirty="0" smtClean="0"/>
          </a:p>
          <a:p>
            <a:r>
              <a:rPr lang="en-US" dirty="0" smtClean="0"/>
              <a:t>	Most of the early French settlers that formed the "first families" of Acadia came primarily from the Poitou, Aunis and </a:t>
            </a:r>
            <a:r>
              <a:rPr lang="en-US" dirty="0" err="1" smtClean="0"/>
              <a:t>Saintonge</a:t>
            </a:r>
            <a:r>
              <a:rPr lang="en-US" dirty="0" smtClean="0"/>
              <a:t> regions of western France. In fact, since the vast majority of these new settlers originated from Poitou, the Acadian French language of today still preserves most of the archaic sounds, words and characteristics of </a:t>
            </a:r>
            <a:r>
              <a:rPr lang="en-US" dirty="0" err="1" smtClean="0"/>
              <a:t>Poitevin</a:t>
            </a:r>
            <a:r>
              <a:rPr lang="en-US" dirty="0" smtClean="0"/>
              <a:t>, one of the traditional regional languages (dialects) of France. (Most of the old province of Poitou is located in the present-day department of Poitou-Charentes, although a part of it, which forms a part of the Pays de la Loire, is located within the </a:t>
            </a:r>
            <a:r>
              <a:rPr lang="en-US" dirty="0" err="1" smtClean="0"/>
              <a:t>Vendée</a:t>
            </a:r>
            <a:r>
              <a:rPr lang="en-US" dirty="0" smtClean="0"/>
              <a:t> department.)</a:t>
            </a:r>
          </a:p>
          <a:p>
            <a:r>
              <a:rPr lang="en-US" dirty="0" smtClean="0"/>
              <a:t>	 (Why would) these people have wanted to leave Europe behind in the first place, to have risked everything - their lives, any real chance of seeing their families again - to brave it all and to have embarked on such a perilous journey across the Atlantic.  And for what reason? Why would they have wanted to leave their European homeland behind for the unknown?</a:t>
            </a:r>
          </a:p>
          <a:p>
            <a:r>
              <a:rPr lang="en-US" dirty="0" smtClean="0"/>
              <a:t>	Medieval European society possessed a </a:t>
            </a:r>
            <a:r>
              <a:rPr lang="en-US" b="1" dirty="0" smtClean="0"/>
              <a:t>strong religious feeling</a:t>
            </a:r>
            <a:r>
              <a:rPr lang="en-US" dirty="0" smtClean="0"/>
              <a:t>, expressed in many ways between the 10th and 15th centuries. This religious fervor that gripped medieval society appeared often while supporting multiple conquests with the sword.  This strongly felt religious sentiment can possibly be explained by the fact that during this time the Christian Empire had lost several of its territories to Muslims conquerors.   Indeed, the threat of the loss of power and territories by the Church could only but add to the religious sentiment of the epoch. </a:t>
            </a:r>
          </a:p>
          <a:p>
            <a:r>
              <a:rPr lang="en-US" dirty="0" smtClean="0"/>
              <a:t>	 From the 9th to the 12th centuries, the County of </a:t>
            </a:r>
            <a:r>
              <a:rPr lang="en-US" b="1" dirty="0" smtClean="0"/>
              <a:t>Poitou</a:t>
            </a:r>
            <a:r>
              <a:rPr lang="en-US" dirty="0" smtClean="0"/>
              <a:t> was under </a:t>
            </a:r>
            <a:r>
              <a:rPr lang="en-US" b="1" dirty="0" smtClean="0"/>
              <a:t>the powerful rule a French</a:t>
            </a:r>
            <a:r>
              <a:rPr lang="en-US" dirty="0" smtClean="0"/>
              <a:t> dynasty referred to as the House of Poitiers (the capital of Poitou). In the Late Middle Ages, the nobility of Poitou made this region into an extremely powerful one.  </a:t>
            </a:r>
          </a:p>
          <a:p>
            <a:r>
              <a:rPr lang="en-US" dirty="0" smtClean="0"/>
              <a:t>	In</a:t>
            </a:r>
            <a:r>
              <a:rPr lang="en-US" b="1" dirty="0" smtClean="0"/>
              <a:t> 1152</a:t>
            </a:r>
            <a:r>
              <a:rPr lang="en-US" dirty="0" smtClean="0"/>
              <a:t>, Henry II of England married Eleanor of Aquitaine, last </a:t>
            </a:r>
            <a:r>
              <a:rPr lang="en-US" dirty="0" err="1" smtClean="0"/>
              <a:t>hier</a:t>
            </a:r>
            <a:r>
              <a:rPr lang="en-US" dirty="0" smtClean="0"/>
              <a:t> of the House of Poitiers.  With this marriage, </a:t>
            </a:r>
            <a:r>
              <a:rPr lang="en-US" b="1" dirty="0" smtClean="0"/>
              <a:t>Poitou came under </a:t>
            </a:r>
            <a:r>
              <a:rPr lang="en-US" b="1" dirty="0" err="1" smtClean="0"/>
              <a:t>Enlish</a:t>
            </a:r>
            <a:r>
              <a:rPr lang="en-US" b="1" dirty="0" smtClean="0"/>
              <a:t> control</a:t>
            </a:r>
            <a:r>
              <a:rPr lang="en-US" dirty="0" smtClean="0"/>
              <a:t>.  Consequently, Henry II  ruled over  an "empire“ --  with semi-independent states-  that covered nearly half of medieval France. </a:t>
            </a:r>
          </a:p>
          <a:p>
            <a:r>
              <a:rPr lang="en-US" dirty="0" smtClean="0"/>
              <a:t>	 Here in the European countryside . . . a phenomenal western expansion and extraordinary development would begin, as a "starting point of the European global domination that lasted until the 20th century</a:t>
            </a:r>
            <a:r>
              <a:rPr lang="en-US" b="1" dirty="0" smtClean="0"/>
              <a:t>.“   Rural and urban development in 12th and 13th century </a:t>
            </a:r>
            <a:r>
              <a:rPr lang="en-US" dirty="0" smtClean="0"/>
              <a:t>Europe was felt across the continent. From the countryside to the city-</a:t>
            </a:r>
            <a:r>
              <a:rPr lang="en-US" dirty="0" err="1" smtClean="0"/>
              <a:t>centres</a:t>
            </a:r>
            <a:r>
              <a:rPr lang="en-US" dirty="0" smtClean="0"/>
              <a:t>, the impact of economic development occurred everywhere and therefore greatly contributed in creating what is considered as the commercial revolution of Medieval Europe, reaching its peak during the years 1250-1290 . This period of change and renewal had a great many long-lasting effects. Foremost, this led to </a:t>
            </a:r>
            <a:r>
              <a:rPr lang="en-US" b="1" dirty="0" smtClean="0"/>
              <a:t>an increase in population</a:t>
            </a:r>
            <a:r>
              <a:rPr lang="en-US" dirty="0" smtClean="0"/>
              <a:t>; the population of France nearly doubled between the late 10th and 12th centuries, an augmentation </a:t>
            </a:r>
            <a:r>
              <a:rPr lang="en-US" b="1" dirty="0" smtClean="0"/>
              <a:t>from 5 to 9.2 million inhabitants</a:t>
            </a:r>
            <a:r>
              <a:rPr lang="en-US" dirty="0" smtClean="0"/>
              <a:t>.</a:t>
            </a:r>
          </a:p>
          <a:p>
            <a:r>
              <a:rPr lang="en-US" dirty="0" smtClean="0"/>
              <a:t>	 Other important factors that further stimulated the European economy during this time (12</a:t>
            </a:r>
            <a:r>
              <a:rPr lang="en-US" baseline="30000" dirty="0" smtClean="0"/>
              <a:t>th</a:t>
            </a:r>
            <a:r>
              <a:rPr lang="en-US" dirty="0" smtClean="0"/>
              <a:t>-13</a:t>
            </a:r>
            <a:r>
              <a:rPr lang="en-US" baseline="30000" dirty="0" smtClean="0"/>
              <a:t>th</a:t>
            </a:r>
            <a:r>
              <a:rPr lang="en-US" dirty="0" smtClean="0"/>
              <a:t> centuries), was </a:t>
            </a:r>
            <a:r>
              <a:rPr lang="en-US" b="1" dirty="0" smtClean="0"/>
              <a:t>the increase in demand for agricultural and artisanal products </a:t>
            </a:r>
            <a:r>
              <a:rPr lang="en-US" dirty="0" smtClean="0"/>
              <a:t>(craft industry), because the population growth had consequently generated the demand for a labor force to feed it (Le Jan 1996: 167). There was also the increase in lordships, which may also have in turn directly contributed to an increase in production. The multiplication of the feudal courts due to “the breakdown of powers boosted local consumption and increased aristocratic spending*” which meant that “building castles, parish churches or the reconstruction of large monastic churches stimulated the economy.”</a:t>
            </a:r>
          </a:p>
          <a:p>
            <a:r>
              <a:rPr lang="en-US" dirty="0" smtClean="0"/>
              <a:t>	 So, in short, it was really cause and effect, since peasant production within the feudal system was being put under extreme pressure at a level of productivity hitherto never seen . Consequently, there were so many adjustments that needed to be made in order to adjust with this exorbitant new demand. The direct impact of this economic boom therefore resulted in a </a:t>
            </a:r>
            <a:r>
              <a:rPr lang="en-US" b="1" dirty="0" smtClean="0"/>
              <a:t>migratory surge to clear some new lands </a:t>
            </a:r>
            <a:r>
              <a:rPr lang="en-US" dirty="0" smtClean="0"/>
              <a:t>in certain areas, which had the causal effect of contributing to </a:t>
            </a:r>
            <a:r>
              <a:rPr lang="en-US" b="1" dirty="0" smtClean="0"/>
              <a:t>innovation </a:t>
            </a:r>
            <a:r>
              <a:rPr lang="en-US" dirty="0" smtClean="0"/>
              <a:t>on the part of the laborers who significantly </a:t>
            </a:r>
            <a:r>
              <a:rPr lang="en-US" b="1" dirty="0" smtClean="0"/>
              <a:t>improved their tillage equipment and techniques</a:t>
            </a:r>
            <a:r>
              <a:rPr lang="en-US" dirty="0" smtClean="0"/>
              <a:t>, revolutionized commercial transportation, and also saw a growing number of markets and fairs to facilitate all trade.  In summary, with all of these activities, we can attest that the economic development of both rural and urban areas had as an overall effect on Europe, the necessity to further develop international trade thanks to these local products.</a:t>
            </a:r>
          </a:p>
          <a:p>
            <a:r>
              <a:rPr lang="en-US" dirty="0" smtClean="0"/>
              <a:t>	By extension, the emergence of the cities, each one created around a market in turn granted certain </a:t>
            </a:r>
            <a:r>
              <a:rPr lang="en-US" b="1" dirty="0" smtClean="0"/>
              <a:t>freedoms to its citizens</a:t>
            </a:r>
            <a:r>
              <a:rPr lang="en-US" dirty="0" smtClean="0"/>
              <a:t>. The medieval city “could gain the status as a specific territory which was no longer bound to serfdom and seigniorial lordship.”	</a:t>
            </a:r>
          </a:p>
          <a:p>
            <a:r>
              <a:rPr lang="en-US" dirty="0" smtClean="0"/>
              <a:t>	 By </a:t>
            </a:r>
            <a:r>
              <a:rPr lang="en-US" b="1" dirty="0" smtClean="0"/>
              <a:t>1204</a:t>
            </a:r>
            <a:r>
              <a:rPr lang="en-US" dirty="0" smtClean="0"/>
              <a:t>, the French King, Philip II, </a:t>
            </a:r>
            <a:r>
              <a:rPr lang="en-US" b="1" dirty="0" smtClean="0"/>
              <a:t>regained control of the English continental possessions.</a:t>
            </a:r>
            <a:r>
              <a:rPr lang="en-US" dirty="0" smtClean="0"/>
              <a:t>   Despite Philippe II’s success in ridding himself of English rule over the Poitou region along with other former </a:t>
            </a:r>
            <a:r>
              <a:rPr lang="en-US" dirty="0" err="1" smtClean="0"/>
              <a:t>Angevin</a:t>
            </a:r>
            <a:r>
              <a:rPr lang="en-US" dirty="0" smtClean="0"/>
              <a:t> possessions, this was by far not the end of the conflict between the Kingdom of England and the Kingdom of France.   </a:t>
            </a:r>
          </a:p>
          <a:p>
            <a:r>
              <a:rPr lang="en-US" dirty="0" smtClean="0"/>
              <a:t>	A rather complicated dynastic conflict, the </a:t>
            </a:r>
            <a:r>
              <a:rPr lang="en-US" b="1" dirty="0" smtClean="0"/>
              <a:t>Hundred Years’ War </a:t>
            </a:r>
            <a:r>
              <a:rPr lang="en-US" dirty="0" smtClean="0"/>
              <a:t>– lasting from </a:t>
            </a:r>
            <a:r>
              <a:rPr lang="en-US" b="1" dirty="0" smtClean="0"/>
              <a:t>1337 to 1453 </a:t>
            </a:r>
            <a:r>
              <a:rPr lang="en-US" dirty="0" smtClean="0"/>
              <a:t>– was a series of bloody conflicts that left the Poitou region in perpetual conflict.  By the mid-14th century, not only was the Hundred Years’ War “an economic as well as military struggle that imposed severe financial strain on both sides”  but also, in </a:t>
            </a:r>
            <a:r>
              <a:rPr lang="en-US" b="1" dirty="0" smtClean="0"/>
              <a:t>1348, the Black Death </a:t>
            </a:r>
            <a:r>
              <a:rPr lang="en-US" dirty="0" smtClean="0"/>
              <a:t>– an outbreak of the bubonic plague – had entered into France, causing millions of deaths, waves of the epidemic which “some historians maintain that up to half the population of France may have succumbed.”  </a:t>
            </a:r>
          </a:p>
          <a:p>
            <a:r>
              <a:rPr lang="en-US" dirty="0" smtClean="0"/>
              <a:t>	One of the results of the Hundred Years’ War is that it stimulated nationalistic sentiment, in the end leaving France devastated and prostrate, meanwhile not without having “engendered a certain degree </a:t>
            </a:r>
            <a:r>
              <a:rPr lang="en-US" b="1" dirty="0" smtClean="0"/>
              <a:t>of French national feeling toward a common enemy </a:t>
            </a:r>
            <a:r>
              <a:rPr lang="en-US" dirty="0" smtClean="0"/>
              <a:t>that the kings could use to reestablish monarchical power.”  France came out as the victor against the English  in the Hundred Years’ War (1337 to 1453) but the conflicts totally ravaged the countryside, ruined agriculture, disrupted trade, caused famine and exacerbated the breakout of the bubonic plague. </a:t>
            </a:r>
          </a:p>
        </p:txBody>
      </p:sp>
      <p:sp useBgFill="1">
        <p:nvSpPr>
          <p:cNvPr id="33" name="Rectangle 32"/>
          <p:cNvSpPr/>
          <p:nvPr/>
        </p:nvSpPr>
        <p:spPr>
          <a:xfrm rot="20728622">
            <a:off x="-710877" y="1702829"/>
            <a:ext cx="10632437" cy="707886"/>
          </a:xfrm>
          <a:prstGeom prst="rect">
            <a:avLst/>
          </a:prstGeom>
          <a:ln>
            <a:solidFill>
              <a:schemeClr val="tx1"/>
            </a:solidFill>
          </a:ln>
        </p:spPr>
        <p:txBody>
          <a:bodyPr wrap="square">
            <a:spAutoFit/>
          </a:bodyPr>
          <a:lstStyle/>
          <a:p>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	   Want to learn more??</a:t>
            </a:r>
          </a:p>
        </p:txBody>
      </p:sp>
      <p:sp useBgFill="1">
        <p:nvSpPr>
          <p:cNvPr id="34" name="Rectangle 33"/>
          <p:cNvSpPr/>
          <p:nvPr/>
        </p:nvSpPr>
        <p:spPr>
          <a:xfrm rot="20700447">
            <a:off x="-402568" y="2449532"/>
            <a:ext cx="9851276" cy="707886"/>
          </a:xfrm>
          <a:prstGeom prst="rect">
            <a:avLst/>
          </a:prstGeom>
          <a:ln>
            <a:solidFill>
              <a:schemeClr val="tx1"/>
            </a:solidFill>
          </a:ln>
        </p:spPr>
        <p:txBody>
          <a:bodyPr wrap="square">
            <a:spAutoFit/>
          </a:bodyPr>
          <a:lstStyle/>
          <a:p>
            <a:pPr algn="ctr"/>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Read the HIDDEN SLIDES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1000" fill="hold"/>
                                        <p:tgtEl>
                                          <p:spTgt spid="33"/>
                                        </p:tgtEl>
                                        <p:attrNameLst>
                                          <p:attrName>ppt_w</p:attrName>
                                        </p:attrNameLst>
                                      </p:cBhvr>
                                      <p:tavLst>
                                        <p:tav tm="0">
                                          <p:val>
                                            <p:fltVal val="0"/>
                                          </p:val>
                                        </p:tav>
                                        <p:tav tm="100000">
                                          <p:val>
                                            <p:strVal val="#ppt_w"/>
                                          </p:val>
                                        </p:tav>
                                      </p:tavLst>
                                    </p:anim>
                                    <p:anim calcmode="lin" valueType="num">
                                      <p:cBhvr>
                                        <p:cTn id="12" dur="1000" fill="hold"/>
                                        <p:tgtEl>
                                          <p:spTgt spid="33"/>
                                        </p:tgtEl>
                                        <p:attrNameLst>
                                          <p:attrName>ppt_h</p:attrName>
                                        </p:attrNameLst>
                                      </p:cBhvr>
                                      <p:tavLst>
                                        <p:tav tm="0">
                                          <p:val>
                                            <p:fltVal val="0"/>
                                          </p:val>
                                        </p:tav>
                                        <p:tav tm="100000">
                                          <p:val>
                                            <p:strVal val="#ppt_h"/>
                                          </p:val>
                                        </p:tav>
                                      </p:tavLst>
                                    </p:anim>
                                    <p:animEffect transition="in" filter="fade">
                                      <p:cBhvr>
                                        <p:cTn id="13" dur="1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1" nodeType="clickEffect">
                                  <p:stCondLst>
                                    <p:cond delay="0"/>
                                  </p:stCondLst>
                                  <p:childTnLst>
                                    <p:animRot by="900000">
                                      <p:cBhvr>
                                        <p:cTn id="22" dur="1000" fill="hold"/>
                                        <p:tgtEl>
                                          <p:spTgt spid="34"/>
                                        </p:tgtEl>
                                        <p:attrNameLst>
                                          <p:attrName>r</p:attrName>
                                        </p:attrNameLst>
                                      </p:cBhvr>
                                    </p:animRot>
                                  </p:childTnLst>
                                </p:cTn>
                              </p:par>
                              <p:par>
                                <p:cTn id="23" presetID="64" presetClass="path" presetSubtype="0" accel="50000" decel="50000" fill="hold" grpId="2" nodeType="withEffect">
                                  <p:stCondLst>
                                    <p:cond delay="0"/>
                                  </p:stCondLst>
                                  <p:childTnLst>
                                    <p:animMotion origin="layout" path="M 1.94444E-6 3.7037E-6 L -0.00295 -0.36436 " pathEditMode="relative" rAng="0" ptsTypes="AA">
                                      <p:cBhvr>
                                        <p:cTn id="24" dur="1000" fill="hold"/>
                                        <p:tgtEl>
                                          <p:spTgt spid="34"/>
                                        </p:tgtEl>
                                        <p:attrNameLst>
                                          <p:attrName>ppt_x</p:attrName>
                                          <p:attrName>ppt_y</p:attrName>
                                        </p:attrNameLst>
                                      </p:cBhvr>
                                      <p:rCtr x="-2" y="-182"/>
                                    </p:animMotion>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par>
                                <p:cTn id="28" presetID="10" presetClass="exit" presetSubtype="0" fill="hold" grpId="1" nodeType="withEffect">
                                  <p:stCondLst>
                                    <p:cond delay="0"/>
                                  </p:stCondLst>
                                  <p:childTnLst>
                                    <p:animEffect transition="out" filter="fade">
                                      <p:cBhvr>
                                        <p:cTn id="29" dur="1000"/>
                                        <p:tgtEl>
                                          <p:spTgt spid="33"/>
                                        </p:tgtEl>
                                      </p:cBhvr>
                                    </p:animEffect>
                                    <p:set>
                                      <p:cBhvr>
                                        <p:cTn id="30" dur="1" fill="hold">
                                          <p:stCondLst>
                                            <p:cond delay="999"/>
                                          </p:stCondLst>
                                        </p:cTn>
                                        <p:tgtEl>
                                          <p:spTgt spid="3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26">
                                            <p:txEl>
                                              <p:pRg st="2" end="2"/>
                                            </p:txEl>
                                          </p:spTgt>
                                        </p:tgtEl>
                                      </p:cBhvr>
                                    </p:animEffect>
                                    <p:set>
                                      <p:cBhvr>
                                        <p:cTn id="36" dur="1" fill="hold">
                                          <p:stCondLst>
                                            <p:cond delay="999"/>
                                          </p:stCondLst>
                                        </p:cTn>
                                        <p:tgtEl>
                                          <p:spTgt spid="26">
                                            <p:txEl>
                                              <p:pRg st="2" end="2"/>
                                            </p:txEl>
                                          </p:spTgt>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6">
                                            <p:txEl>
                                              <p:pRg st="3" end="3"/>
                                            </p:txEl>
                                          </p:spTgt>
                                        </p:tgtEl>
                                      </p:cBhvr>
                                    </p:animEffect>
                                    <p:set>
                                      <p:cBhvr>
                                        <p:cTn id="39" dur="1" fill="hold">
                                          <p:stCondLst>
                                            <p:cond delay="999"/>
                                          </p:stCondLst>
                                        </p:cTn>
                                        <p:tgtEl>
                                          <p:spTgt spid="26">
                                            <p:txEl>
                                              <p:pRg st="3" end="3"/>
                                            </p:txEl>
                                          </p:spTgt>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26">
                                            <p:txEl>
                                              <p:pRg st="4" end="4"/>
                                            </p:txEl>
                                          </p:spTgt>
                                        </p:tgtEl>
                                      </p:cBhvr>
                                    </p:animEffect>
                                    <p:set>
                                      <p:cBhvr>
                                        <p:cTn id="42" dur="1" fill="hold">
                                          <p:stCondLst>
                                            <p:cond delay="999"/>
                                          </p:stCondLst>
                                        </p:cTn>
                                        <p:tgtEl>
                                          <p:spTgt spid="26">
                                            <p:txEl>
                                              <p:pRg st="4" end="4"/>
                                            </p:txEl>
                                          </p:spTgt>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26">
                                            <p:txEl>
                                              <p:pRg st="5" end="5"/>
                                            </p:txEl>
                                          </p:spTgt>
                                        </p:tgtEl>
                                      </p:cBhvr>
                                    </p:animEffect>
                                    <p:set>
                                      <p:cBhvr>
                                        <p:cTn id="45" dur="1" fill="hold">
                                          <p:stCondLst>
                                            <p:cond delay="999"/>
                                          </p:stCondLst>
                                        </p:cTn>
                                        <p:tgtEl>
                                          <p:spTgt spid="26">
                                            <p:txEl>
                                              <p:pRg st="5" end="5"/>
                                            </p:tx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1" nodeType="clickEffect">
                                  <p:stCondLst>
                                    <p:cond delay="0"/>
                                  </p:stCondLst>
                                  <p:childTnLst>
                                    <p:animMotion origin="layout" path="M 0 -2.31214E-6 L 0.00833 -1.51722 " pathEditMode="relative" rAng="0" ptsTypes="AA">
                                      <p:cBhvr>
                                        <p:cTn id="49" dur="8000" fill="hold"/>
                                        <p:tgtEl>
                                          <p:spTgt spid="35"/>
                                        </p:tgtEl>
                                        <p:attrNameLst>
                                          <p:attrName>ppt_x</p:attrName>
                                          <p:attrName>ppt_y</p:attrName>
                                        </p:attrNameLst>
                                      </p:cBhvr>
                                      <p:rCtr x="4" y="-759"/>
                                    </p:animMotion>
                                  </p:childTnLst>
                                </p:cTn>
                              </p:par>
                            </p:childTnLst>
                          </p:cTn>
                        </p:par>
                        <p:par>
                          <p:cTn id="50" fill="hold">
                            <p:stCondLst>
                              <p:cond delay="8000"/>
                            </p:stCondLst>
                            <p:childTnLst>
                              <p:par>
                                <p:cTn id="51" presetID="10" presetClass="exit" presetSubtype="0" fill="hold" grpId="2" nodeType="afterEffect">
                                  <p:stCondLst>
                                    <p:cond delay="0"/>
                                  </p:stCondLst>
                                  <p:childTnLst>
                                    <p:animEffect transition="out" filter="fade">
                                      <p:cBhvr>
                                        <p:cTn id="52" dur="1000"/>
                                        <p:tgtEl>
                                          <p:spTgt spid="35"/>
                                        </p:tgtEl>
                                      </p:cBhvr>
                                    </p:animEffect>
                                    <p:set>
                                      <p:cBhvr>
                                        <p:cTn id="53" dur="1" fill="hold">
                                          <p:stCondLst>
                                            <p:cond delay="999"/>
                                          </p:stCondLst>
                                        </p:cTn>
                                        <p:tgtEl>
                                          <p:spTgt spid="35"/>
                                        </p:tgtEl>
                                        <p:attrNameLst>
                                          <p:attrName>style.visibility</p:attrName>
                                        </p:attrNameLst>
                                      </p:cBhvr>
                                      <p:to>
                                        <p:strVal val="hidden"/>
                                      </p:to>
                                    </p:set>
                                  </p:childTnLst>
                                </p:cTn>
                              </p:par>
                              <p:par>
                                <p:cTn id="54" presetID="10" presetClass="exit" presetSubtype="0" fill="hold" grpId="3" nodeType="withEffect">
                                  <p:stCondLst>
                                    <p:cond delay="0"/>
                                  </p:stCondLst>
                                  <p:childTnLst>
                                    <p:animEffect transition="out" filter="fade">
                                      <p:cBhvr>
                                        <p:cTn id="55" dur="1000"/>
                                        <p:tgtEl>
                                          <p:spTgt spid="34"/>
                                        </p:tgtEl>
                                      </p:cBhvr>
                                    </p:animEffect>
                                    <p:set>
                                      <p:cBhvr>
                                        <p:cTn id="56" dur="1" fill="hold">
                                          <p:stCondLst>
                                            <p:cond delay="999"/>
                                          </p:stCondLst>
                                        </p:cTn>
                                        <p:tgtEl>
                                          <p:spTgt spid="34"/>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3" grpId="0" animBg="1"/>
      <p:bldP spid="33" grpId="1" animBg="1"/>
      <p:bldP spid="34" grpId="0" animBg="1"/>
      <p:bldP spid="34" grpId="1" animBg="1"/>
      <p:bldP spid="34" grpId="2" animBg="1"/>
      <p:bldP spid="34" grpId="3"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419600" y="1325880"/>
            <a:ext cx="3962400" cy="5379720"/>
            <a:chOff x="4419600" y="1325880"/>
            <a:chExt cx="3962400" cy="5379720"/>
          </a:xfrm>
        </p:grpSpPr>
        <p:pic>
          <p:nvPicPr>
            <p:cNvPr id="1026" name="Picture 2"/>
            <p:cNvPicPr>
              <a:picLocks noChangeAspect="1" noChangeArrowheads="1"/>
            </p:cNvPicPr>
            <p:nvPr/>
          </p:nvPicPr>
          <p:blipFill>
            <a:blip r:embed="rId3" cstate="print"/>
            <a:srcRect/>
            <a:stretch>
              <a:fillRect/>
            </a:stretch>
          </p:blipFill>
          <p:spPr bwMode="auto">
            <a:xfrm>
              <a:off x="4800600" y="1325880"/>
              <a:ext cx="3124200" cy="4998720"/>
            </a:xfrm>
            <a:prstGeom prst="rect">
              <a:avLst/>
            </a:prstGeom>
            <a:noFill/>
            <a:ln w="38100">
              <a:solidFill>
                <a:srgbClr val="002060"/>
              </a:solidFill>
              <a:miter lim="800000"/>
              <a:headEnd/>
              <a:tailEnd/>
            </a:ln>
            <a:effectLst/>
          </p:spPr>
        </p:pic>
        <p:sp>
          <p:nvSpPr>
            <p:cNvPr id="40" name="TextBox 39"/>
            <p:cNvSpPr txBox="1"/>
            <p:nvPr/>
          </p:nvSpPr>
          <p:spPr>
            <a:xfrm>
              <a:off x="4419600" y="6274713"/>
              <a:ext cx="3962400" cy="430887"/>
            </a:xfrm>
            <a:prstGeom prst="rect">
              <a:avLst/>
            </a:prstGeom>
            <a:solidFill>
              <a:srgbClr val="CC3300"/>
            </a:solidFill>
            <a:ln>
              <a:solidFill>
                <a:srgbClr val="002060"/>
              </a:solidFill>
            </a:ln>
          </p:spPr>
          <p:txBody>
            <a:bodyPr wrap="square" rtlCol="0">
              <a:spAutoFit/>
            </a:bodyPr>
            <a:lstStyle/>
            <a:p>
              <a:r>
                <a:rPr lang="en-US" sz="2200" b="1" dirty="0" smtClean="0">
                  <a:solidFill>
                    <a:schemeClr val="bg1"/>
                  </a:solidFill>
                </a:rPr>
                <a:t>Eleanor of Aquitaine &amp; Henry II</a:t>
              </a:r>
            </a:p>
          </p:txBody>
        </p:sp>
      </p:grpSp>
      <p:grpSp>
        <p:nvGrpSpPr>
          <p:cNvPr id="2" name="Group 13"/>
          <p:cNvGrpSpPr/>
          <p:nvPr/>
        </p:nvGrpSpPr>
        <p:grpSpPr>
          <a:xfrm>
            <a:off x="4608576" y="1981200"/>
            <a:ext cx="3621024" cy="4800600"/>
            <a:chOff x="4608576" y="2286000"/>
            <a:chExt cx="3621024" cy="4800600"/>
          </a:xfrm>
        </p:grpSpPr>
        <p:grpSp>
          <p:nvGrpSpPr>
            <p:cNvPr id="4" name="Group 9"/>
            <p:cNvGrpSpPr/>
            <p:nvPr/>
          </p:nvGrpSpPr>
          <p:grpSpPr>
            <a:xfrm>
              <a:off x="4608576" y="2286000"/>
              <a:ext cx="3621024" cy="4800600"/>
              <a:chOff x="4608576" y="2286000"/>
              <a:chExt cx="3621024" cy="4800600"/>
            </a:xfrm>
          </p:grpSpPr>
          <p:pic>
            <p:nvPicPr>
              <p:cNvPr id="1027" name="Picture 3"/>
              <p:cNvPicPr>
                <a:picLocks noChangeAspect="1" noChangeArrowheads="1"/>
              </p:cNvPicPr>
              <p:nvPr/>
            </p:nvPicPr>
            <p:blipFill>
              <a:blip r:embed="rId4" cstate="print"/>
              <a:srcRect l="4424" t="2770" r="3602" b="15789"/>
              <a:stretch>
                <a:fillRect/>
              </a:stretch>
            </p:blipFill>
            <p:spPr bwMode="auto">
              <a:xfrm>
                <a:off x="4608576" y="2286000"/>
                <a:ext cx="3621024" cy="4800600"/>
              </a:xfrm>
              <a:prstGeom prst="rect">
                <a:avLst/>
              </a:prstGeom>
              <a:noFill/>
              <a:ln w="50800">
                <a:solidFill>
                  <a:schemeClr val="tx1"/>
                </a:solidFill>
                <a:miter lim="800000"/>
                <a:headEnd/>
                <a:tailEnd/>
              </a:ln>
              <a:effectLst/>
            </p:spPr>
          </p:pic>
          <p:pic>
            <p:nvPicPr>
              <p:cNvPr id="9" name="Picture 3"/>
              <p:cNvPicPr>
                <a:picLocks noChangeAspect="1" noChangeArrowheads="1"/>
              </p:cNvPicPr>
              <p:nvPr/>
            </p:nvPicPr>
            <p:blipFill>
              <a:blip r:embed="rId4" cstate="print"/>
              <a:srcRect l="6359" t="69991" r="70415" b="24838"/>
              <a:stretch>
                <a:fillRect/>
              </a:stretch>
            </p:blipFill>
            <p:spPr bwMode="auto">
              <a:xfrm>
                <a:off x="4648200" y="6553200"/>
                <a:ext cx="1143000" cy="533400"/>
              </a:xfrm>
              <a:prstGeom prst="rect">
                <a:avLst/>
              </a:prstGeom>
              <a:noFill/>
              <a:ln w="9525">
                <a:noFill/>
                <a:miter lim="800000"/>
                <a:headEnd/>
                <a:tailEnd/>
              </a:ln>
              <a:effectLst/>
            </p:spPr>
          </p:pic>
        </p:grpSp>
        <p:sp>
          <p:nvSpPr>
            <p:cNvPr id="12" name="Rounded Rectangle 11"/>
            <p:cNvSpPr/>
            <p:nvPr/>
          </p:nvSpPr>
          <p:spPr>
            <a:xfrm>
              <a:off x="4724400" y="2286000"/>
              <a:ext cx="2093976" cy="173736"/>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4617720" y="2438400"/>
              <a:ext cx="2011680" cy="381000"/>
            </a:xfrm>
            <a:prstGeom prst="round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644138" y="2286000"/>
              <a:ext cx="2117567" cy="461665"/>
            </a:xfrm>
            <a:prstGeom prst="rect">
              <a:avLst/>
            </a:prstGeom>
            <a:noFill/>
          </p:spPr>
          <p:txBody>
            <a:bodyPr wrap="none" rtlCol="0">
              <a:spAutoFit/>
            </a:bodyPr>
            <a:lstStyle/>
            <a:p>
              <a:r>
                <a:rPr lang="en-US" sz="2400" b="1" spc="-100" dirty="0" smtClean="0"/>
                <a:t>France:  1000 AD</a:t>
              </a:r>
            </a:p>
          </p:txBody>
        </p:sp>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7" name="Rectangle 16"/>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grpSp>
        <p:nvGrpSpPr>
          <p:cNvPr id="20" name="Group 19"/>
          <p:cNvGrpSpPr/>
          <p:nvPr/>
        </p:nvGrpSpPr>
        <p:grpSpPr>
          <a:xfrm>
            <a:off x="1901952" y="1371600"/>
            <a:ext cx="4803648" cy="990600"/>
            <a:chOff x="1901952" y="1371600"/>
            <a:chExt cx="4803648" cy="990600"/>
          </a:xfrm>
        </p:grpSpPr>
        <p:sp>
          <p:nvSpPr>
            <p:cNvPr id="18" name="Freeform 17"/>
            <p:cNvSpPr/>
            <p:nvPr/>
          </p:nvSpPr>
          <p:spPr>
            <a:xfrm>
              <a:off x="1901952" y="1371600"/>
              <a:ext cx="4480560" cy="621792"/>
            </a:xfrm>
            <a:custGeom>
              <a:avLst/>
              <a:gdLst>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0 h 299258"/>
                <a:gd name="connsiteX1" fmla="*/ 2726575 w 3230881"/>
                <a:gd name="connsiteY1" fmla="*/ 16625 h 299258"/>
                <a:gd name="connsiteX2" fmla="*/ 3025833 w 3230881"/>
                <a:gd name="connsiteY2" fmla="*/ 299258 h 299258"/>
                <a:gd name="connsiteX0" fmla="*/ 0 w 3230881"/>
                <a:gd name="connsiteY0" fmla="*/ 55164 h 354422"/>
                <a:gd name="connsiteX1" fmla="*/ 2726575 w 3230881"/>
                <a:gd name="connsiteY1" fmla="*/ 71789 h 354422"/>
                <a:gd name="connsiteX2" fmla="*/ 3025833 w 3230881"/>
                <a:gd name="connsiteY2" fmla="*/ 354422 h 354422"/>
                <a:gd name="connsiteX0" fmla="*/ 0 w 3041159"/>
                <a:gd name="connsiteY0" fmla="*/ 55164 h 354422"/>
                <a:gd name="connsiteX1" fmla="*/ 2726575 w 3041159"/>
                <a:gd name="connsiteY1" fmla="*/ 71789 h 354422"/>
                <a:gd name="connsiteX2" fmla="*/ 3025833 w 3041159"/>
                <a:gd name="connsiteY2" fmla="*/ 354422 h 354422"/>
                <a:gd name="connsiteX0" fmla="*/ 0 w 2726575"/>
                <a:gd name="connsiteY0" fmla="*/ 0 h 16625"/>
                <a:gd name="connsiteX1" fmla="*/ 2726575 w 2726575"/>
                <a:gd name="connsiteY1" fmla="*/ 16625 h 16625"/>
                <a:gd name="connsiteX0" fmla="*/ 0 w 2345575"/>
                <a:gd name="connsiteY0" fmla="*/ 0 h 321425"/>
                <a:gd name="connsiteX1" fmla="*/ 2345575 w 2345575"/>
                <a:gd name="connsiteY1" fmla="*/ 321425 h 321425"/>
                <a:gd name="connsiteX0" fmla="*/ 0 w 3488575"/>
                <a:gd name="connsiteY0" fmla="*/ 0 h 16625"/>
                <a:gd name="connsiteX1" fmla="*/ 3488575 w 3488575"/>
                <a:gd name="connsiteY1" fmla="*/ 16625 h 16625"/>
                <a:gd name="connsiteX0" fmla="*/ 0 w 4555375"/>
                <a:gd name="connsiteY0" fmla="*/ 0 h 321425"/>
                <a:gd name="connsiteX1" fmla="*/ 4555375 w 4555375"/>
                <a:gd name="connsiteY1" fmla="*/ 321425 h 321425"/>
                <a:gd name="connsiteX0" fmla="*/ 0 w 4653742"/>
                <a:gd name="connsiteY0" fmla="*/ 254001 h 575426"/>
                <a:gd name="connsiteX1" fmla="*/ 4555375 w 4653742"/>
                <a:gd name="connsiteY1" fmla="*/ 575426 h 575426"/>
                <a:gd name="connsiteX0" fmla="*/ 0 w 2672542"/>
                <a:gd name="connsiteY0" fmla="*/ 254001 h 575426"/>
                <a:gd name="connsiteX1" fmla="*/ 2574175 w 2672542"/>
                <a:gd name="connsiteY1" fmla="*/ 575426 h 575426"/>
                <a:gd name="connsiteX0" fmla="*/ 0 w 2672542"/>
                <a:gd name="connsiteY0" fmla="*/ 254001 h 575426"/>
                <a:gd name="connsiteX1" fmla="*/ 2574175 w 26725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25142"/>
                <a:gd name="connsiteY0" fmla="*/ 254001 h 575426"/>
                <a:gd name="connsiteX1" fmla="*/ 4326775 w 4425142"/>
                <a:gd name="connsiteY1" fmla="*/ 575426 h 575426"/>
                <a:gd name="connsiteX0" fmla="*/ 0 w 4432069"/>
                <a:gd name="connsiteY0" fmla="*/ 272012 h 593437"/>
                <a:gd name="connsiteX1" fmla="*/ 4326775 w 4432069"/>
                <a:gd name="connsiteY1"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432069"/>
                <a:gd name="connsiteY0" fmla="*/ 272012 h 593437"/>
                <a:gd name="connsiteX1" fmla="*/ 3528752 w 4432069"/>
                <a:gd name="connsiteY1" fmla="*/ 248460 h 593437"/>
                <a:gd name="connsiteX2" fmla="*/ 4326775 w 4432069"/>
                <a:gd name="connsiteY2" fmla="*/ 593437 h 593437"/>
                <a:gd name="connsiteX0" fmla="*/ 0 w 4326775"/>
                <a:gd name="connsiteY0" fmla="*/ 40641 h 362066"/>
                <a:gd name="connsiteX1" fmla="*/ 3528752 w 4326775"/>
                <a:gd name="connsiteY1" fmla="*/ 17089 h 362066"/>
                <a:gd name="connsiteX2" fmla="*/ 4326775 w 4326775"/>
                <a:gd name="connsiteY2" fmla="*/ 362066 h 362066"/>
              </a:gdLst>
              <a:ahLst/>
              <a:cxnLst>
                <a:cxn ang="0">
                  <a:pos x="connsiteX0" y="connsiteY0"/>
                </a:cxn>
                <a:cxn ang="0">
                  <a:pos x="connsiteX1" y="connsiteY1"/>
                </a:cxn>
                <a:cxn ang="0">
                  <a:pos x="connsiteX2" y="connsiteY2"/>
                </a:cxn>
              </a:cxnLst>
              <a:rect l="l" t="t" r="r" b="b"/>
              <a:pathLst>
                <a:path w="4326775" h="362066">
                  <a:moveTo>
                    <a:pt x="0" y="40641"/>
                  </a:moveTo>
                  <a:lnTo>
                    <a:pt x="3528752" y="17089"/>
                  </a:lnTo>
                  <a:cubicBezTo>
                    <a:pt x="3972097" y="74354"/>
                    <a:pt x="4272742" y="0"/>
                    <a:pt x="4326775" y="362066"/>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5638800" y="1969294"/>
              <a:ext cx="1066800" cy="392906"/>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Rectangle 20"/>
          <p:cNvSpPr/>
          <p:nvPr/>
        </p:nvSpPr>
        <p:spPr>
          <a:xfrm>
            <a:off x="228600" y="2788920"/>
            <a:ext cx="42672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grpSp>
        <p:nvGrpSpPr>
          <p:cNvPr id="38" name="Group 37"/>
          <p:cNvGrpSpPr/>
          <p:nvPr/>
        </p:nvGrpSpPr>
        <p:grpSpPr>
          <a:xfrm>
            <a:off x="4751832" y="1876171"/>
            <a:ext cx="3401568" cy="4485827"/>
            <a:chOff x="4751832" y="1876171"/>
            <a:chExt cx="3401568" cy="4485827"/>
          </a:xfrm>
        </p:grpSpPr>
        <p:grpSp>
          <p:nvGrpSpPr>
            <p:cNvPr id="31" name="Group 30"/>
            <p:cNvGrpSpPr/>
            <p:nvPr/>
          </p:nvGrpSpPr>
          <p:grpSpPr>
            <a:xfrm>
              <a:off x="4751832" y="1876171"/>
              <a:ext cx="3401568" cy="4485827"/>
              <a:chOff x="4700016" y="1876171"/>
              <a:chExt cx="3401568" cy="4485827"/>
            </a:xfrm>
          </p:grpSpPr>
          <p:pic>
            <p:nvPicPr>
              <p:cNvPr id="25" name="Picture 2"/>
              <p:cNvPicPr>
                <a:picLocks noChangeAspect="1" noChangeArrowheads="1"/>
              </p:cNvPicPr>
              <p:nvPr/>
            </p:nvPicPr>
            <p:blipFill>
              <a:blip r:embed="rId5" cstate="print"/>
              <a:srcRect/>
              <a:stretch>
                <a:fillRect/>
              </a:stretch>
            </p:blipFill>
            <p:spPr bwMode="auto">
              <a:xfrm>
                <a:off x="4724400" y="1876171"/>
                <a:ext cx="3352800" cy="4067429"/>
              </a:xfrm>
              <a:prstGeom prst="rect">
                <a:avLst/>
              </a:prstGeom>
              <a:noFill/>
              <a:ln w="50800">
                <a:solidFill>
                  <a:schemeClr val="tx1"/>
                </a:solidFill>
                <a:miter lim="800000"/>
                <a:headEnd/>
                <a:tailEnd/>
              </a:ln>
              <a:effectLst/>
            </p:spPr>
          </p:pic>
          <p:sp>
            <p:nvSpPr>
              <p:cNvPr id="30" name="Rectangle 29"/>
              <p:cNvSpPr/>
              <p:nvPr/>
            </p:nvSpPr>
            <p:spPr>
              <a:xfrm>
                <a:off x="4700016" y="5961888"/>
                <a:ext cx="3401568" cy="400110"/>
              </a:xfrm>
              <a:prstGeom prst="rect">
                <a:avLst/>
              </a:prstGeom>
              <a:solidFill>
                <a:schemeClr val="bg1"/>
              </a:solidFill>
              <a:ln w="50800">
                <a:solidFill>
                  <a:schemeClr val="tx1"/>
                </a:solidFill>
              </a:ln>
            </p:spPr>
            <p:txBody>
              <a:bodyPr wrap="square">
                <a:spAutoFit/>
              </a:bodyPr>
              <a:lstStyle/>
              <a:p>
                <a:pPr algn="ctr"/>
                <a:r>
                  <a:rPr lang="en-US" sz="2000" b="1" spc="-100" dirty="0" smtClean="0"/>
                  <a:t>1152-1204 English Possessions</a:t>
                </a:r>
              </a:p>
            </p:txBody>
          </p:sp>
        </p:grpSp>
        <p:grpSp>
          <p:nvGrpSpPr>
            <p:cNvPr id="29" name="Group 28"/>
            <p:cNvGrpSpPr/>
            <p:nvPr/>
          </p:nvGrpSpPr>
          <p:grpSpPr>
            <a:xfrm>
              <a:off x="4901184" y="4892040"/>
              <a:ext cx="890016" cy="192360"/>
              <a:chOff x="4843272" y="4892040"/>
              <a:chExt cx="890016" cy="192360"/>
            </a:xfrm>
          </p:grpSpPr>
          <p:pic>
            <p:nvPicPr>
              <p:cNvPr id="28" name="Picture 2"/>
              <p:cNvPicPr preferRelativeResize="0">
                <a:picLocks noChangeArrowheads="1"/>
              </p:cNvPicPr>
              <p:nvPr/>
            </p:nvPicPr>
            <p:blipFill>
              <a:blip r:embed="rId5" cstate="print"/>
              <a:srcRect l="13636" t="81266" r="72727" b="14987"/>
              <a:stretch>
                <a:fillRect/>
              </a:stretch>
            </p:blipFill>
            <p:spPr bwMode="auto">
              <a:xfrm>
                <a:off x="4937760" y="4946904"/>
                <a:ext cx="795528" cy="91440"/>
              </a:xfrm>
              <a:prstGeom prst="rect">
                <a:avLst/>
              </a:prstGeom>
              <a:noFill/>
              <a:ln w="50800">
                <a:noFill/>
                <a:miter lim="800000"/>
                <a:headEnd/>
                <a:tailEnd/>
              </a:ln>
              <a:effectLst/>
            </p:spPr>
          </p:pic>
          <p:sp>
            <p:nvSpPr>
              <p:cNvPr id="27" name="TextBox 26"/>
              <p:cNvSpPr txBox="1"/>
              <p:nvPr/>
            </p:nvSpPr>
            <p:spPr>
              <a:xfrm>
                <a:off x="4843272" y="4892040"/>
                <a:ext cx="465192" cy="192360"/>
              </a:xfrm>
              <a:prstGeom prst="rect">
                <a:avLst/>
              </a:prstGeom>
              <a:noFill/>
            </p:spPr>
            <p:txBody>
              <a:bodyPr wrap="none" rtlCol="0">
                <a:spAutoFit/>
              </a:bodyPr>
              <a:lstStyle/>
              <a:p>
                <a:r>
                  <a:rPr lang="en-US" sz="650" b="1" dirty="0" smtClean="0">
                    <a:ln w="3175">
                      <a:noFill/>
                    </a:ln>
                    <a:solidFill>
                      <a:schemeClr val="tx1">
                        <a:lumMod val="95000"/>
                        <a:lumOff val="5000"/>
                      </a:schemeClr>
                    </a:solidFill>
                    <a:effectLst>
                      <a:outerShdw dist="6350" dir="6000000" algn="ctr" rotWithShape="0">
                        <a:schemeClr val="tx1">
                          <a:lumMod val="95000"/>
                          <a:lumOff val="5000"/>
                          <a:alpha val="43000"/>
                        </a:schemeClr>
                      </a:outerShdw>
                    </a:effectLst>
                    <a:latin typeface="Cambria" pitchFamily="18" charset="0"/>
                    <a:ea typeface="Cambria" pitchFamily="18" charset="0"/>
                    <a:cs typeface="Times New Roman" pitchFamily="18" charset="0"/>
                  </a:rPr>
                  <a:t>English</a:t>
                </a:r>
              </a:p>
            </p:txBody>
          </p:sp>
        </p:grpSp>
      </p:grpSp>
      <p:sp>
        <p:nvSpPr>
          <p:cNvPr id="37" name="Rectangle 36"/>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
        <p:nvSpPr>
          <p:cNvPr id="41" name="Freeform 40"/>
          <p:cNvSpPr/>
          <p:nvPr/>
        </p:nvSpPr>
        <p:spPr>
          <a:xfrm>
            <a:off x="4673600" y="2525183"/>
            <a:ext cx="3204633" cy="3445934"/>
          </a:xfrm>
          <a:custGeom>
            <a:avLst/>
            <a:gdLst>
              <a:gd name="connsiteX0" fmla="*/ 2070100 w 3204633"/>
              <a:gd name="connsiteY0" fmla="*/ 2117 h 3445934"/>
              <a:gd name="connsiteX1" fmla="*/ 1727200 w 3204633"/>
              <a:gd name="connsiteY1" fmla="*/ 129117 h 3445934"/>
              <a:gd name="connsiteX2" fmla="*/ 1651000 w 3204633"/>
              <a:gd name="connsiteY2" fmla="*/ 306917 h 3445934"/>
              <a:gd name="connsiteX3" fmla="*/ 1549400 w 3204633"/>
              <a:gd name="connsiteY3" fmla="*/ 383117 h 3445934"/>
              <a:gd name="connsiteX4" fmla="*/ 1257300 w 3204633"/>
              <a:gd name="connsiteY4" fmla="*/ 306917 h 3445934"/>
              <a:gd name="connsiteX5" fmla="*/ 1257300 w 3204633"/>
              <a:gd name="connsiteY5" fmla="*/ 154517 h 3445934"/>
              <a:gd name="connsiteX6" fmla="*/ 977900 w 3204633"/>
              <a:gd name="connsiteY6" fmla="*/ 230717 h 3445934"/>
              <a:gd name="connsiteX7" fmla="*/ 1016000 w 3204633"/>
              <a:gd name="connsiteY7" fmla="*/ 548217 h 3445934"/>
              <a:gd name="connsiteX8" fmla="*/ 889000 w 3204633"/>
              <a:gd name="connsiteY8" fmla="*/ 624417 h 3445934"/>
              <a:gd name="connsiteX9" fmla="*/ 762000 w 3204633"/>
              <a:gd name="connsiteY9" fmla="*/ 675217 h 3445934"/>
              <a:gd name="connsiteX10" fmla="*/ 622300 w 3204633"/>
              <a:gd name="connsiteY10" fmla="*/ 522817 h 3445934"/>
              <a:gd name="connsiteX11" fmla="*/ 88900 w 3204633"/>
              <a:gd name="connsiteY11" fmla="*/ 662517 h 3445934"/>
              <a:gd name="connsiteX12" fmla="*/ 88900 w 3204633"/>
              <a:gd name="connsiteY12" fmla="*/ 916517 h 3445934"/>
              <a:gd name="connsiteX13" fmla="*/ 304800 w 3204633"/>
              <a:gd name="connsiteY13" fmla="*/ 1043517 h 3445934"/>
              <a:gd name="connsiteX14" fmla="*/ 698500 w 3204633"/>
              <a:gd name="connsiteY14" fmla="*/ 1208617 h 3445934"/>
              <a:gd name="connsiteX15" fmla="*/ 863600 w 3204633"/>
              <a:gd name="connsiteY15" fmla="*/ 1449917 h 3445934"/>
              <a:gd name="connsiteX16" fmla="*/ 952500 w 3204633"/>
              <a:gd name="connsiteY16" fmla="*/ 1729317 h 3445934"/>
              <a:gd name="connsiteX17" fmla="*/ 1104900 w 3204633"/>
              <a:gd name="connsiteY17" fmla="*/ 1907117 h 3445934"/>
              <a:gd name="connsiteX18" fmla="*/ 1130300 w 3204633"/>
              <a:gd name="connsiteY18" fmla="*/ 2351617 h 3445934"/>
              <a:gd name="connsiteX19" fmla="*/ 1117600 w 3204633"/>
              <a:gd name="connsiteY19" fmla="*/ 2897717 h 3445934"/>
              <a:gd name="connsiteX20" fmla="*/ 1041400 w 3204633"/>
              <a:gd name="connsiteY20" fmla="*/ 3189817 h 3445934"/>
              <a:gd name="connsiteX21" fmla="*/ 952500 w 3204633"/>
              <a:gd name="connsiteY21" fmla="*/ 3278717 h 3445934"/>
              <a:gd name="connsiteX22" fmla="*/ 977900 w 3204633"/>
              <a:gd name="connsiteY22" fmla="*/ 3380317 h 3445934"/>
              <a:gd name="connsiteX23" fmla="*/ 1968500 w 3204633"/>
              <a:gd name="connsiteY23" fmla="*/ 3418417 h 3445934"/>
              <a:gd name="connsiteX24" fmla="*/ 2070100 w 3204633"/>
              <a:gd name="connsiteY24" fmla="*/ 3215217 h 3445934"/>
              <a:gd name="connsiteX25" fmla="*/ 1905000 w 3204633"/>
              <a:gd name="connsiteY25" fmla="*/ 3164417 h 3445934"/>
              <a:gd name="connsiteX26" fmla="*/ 2006600 w 3204633"/>
              <a:gd name="connsiteY26" fmla="*/ 2707217 h 3445934"/>
              <a:gd name="connsiteX27" fmla="*/ 2159000 w 3204633"/>
              <a:gd name="connsiteY27" fmla="*/ 2529417 h 3445934"/>
              <a:gd name="connsiteX28" fmla="*/ 2273300 w 3204633"/>
              <a:gd name="connsiteY28" fmla="*/ 2681817 h 3445934"/>
              <a:gd name="connsiteX29" fmla="*/ 2489200 w 3204633"/>
              <a:gd name="connsiteY29" fmla="*/ 2681817 h 3445934"/>
              <a:gd name="connsiteX30" fmla="*/ 2755900 w 3204633"/>
              <a:gd name="connsiteY30" fmla="*/ 2669117 h 3445934"/>
              <a:gd name="connsiteX31" fmla="*/ 2882900 w 3204633"/>
              <a:gd name="connsiteY31" fmla="*/ 2605617 h 3445934"/>
              <a:gd name="connsiteX32" fmla="*/ 3162300 w 3204633"/>
              <a:gd name="connsiteY32" fmla="*/ 2478617 h 3445934"/>
              <a:gd name="connsiteX33" fmla="*/ 3136900 w 3204633"/>
              <a:gd name="connsiteY33" fmla="*/ 2364317 h 3445934"/>
              <a:gd name="connsiteX34" fmla="*/ 2997200 w 3204633"/>
              <a:gd name="connsiteY34" fmla="*/ 2313517 h 3445934"/>
              <a:gd name="connsiteX35" fmla="*/ 2819400 w 3204633"/>
              <a:gd name="connsiteY35" fmla="*/ 1932517 h 3445934"/>
              <a:gd name="connsiteX36" fmla="*/ 2743200 w 3204633"/>
              <a:gd name="connsiteY36" fmla="*/ 1907117 h 3445934"/>
              <a:gd name="connsiteX37" fmla="*/ 2552700 w 3204633"/>
              <a:gd name="connsiteY37" fmla="*/ 1945217 h 3445934"/>
              <a:gd name="connsiteX38" fmla="*/ 2425700 w 3204633"/>
              <a:gd name="connsiteY38" fmla="*/ 1894417 h 3445934"/>
              <a:gd name="connsiteX39" fmla="*/ 2387600 w 3204633"/>
              <a:gd name="connsiteY39" fmla="*/ 1665817 h 3445934"/>
              <a:gd name="connsiteX40" fmla="*/ 2387600 w 3204633"/>
              <a:gd name="connsiteY40" fmla="*/ 1564217 h 3445934"/>
              <a:gd name="connsiteX41" fmla="*/ 2171700 w 3204633"/>
              <a:gd name="connsiteY41" fmla="*/ 1500717 h 3445934"/>
              <a:gd name="connsiteX42" fmla="*/ 2070100 w 3204633"/>
              <a:gd name="connsiteY42" fmla="*/ 1449917 h 3445934"/>
              <a:gd name="connsiteX43" fmla="*/ 2006600 w 3204633"/>
              <a:gd name="connsiteY43" fmla="*/ 1297517 h 3445934"/>
              <a:gd name="connsiteX44" fmla="*/ 1993900 w 3204633"/>
              <a:gd name="connsiteY44" fmla="*/ 1145117 h 3445934"/>
              <a:gd name="connsiteX45" fmla="*/ 1968500 w 3204633"/>
              <a:gd name="connsiteY45" fmla="*/ 992717 h 3445934"/>
              <a:gd name="connsiteX46" fmla="*/ 2057400 w 3204633"/>
              <a:gd name="connsiteY46" fmla="*/ 891117 h 3445934"/>
              <a:gd name="connsiteX47" fmla="*/ 1981200 w 3204633"/>
              <a:gd name="connsiteY47" fmla="*/ 687917 h 3445934"/>
              <a:gd name="connsiteX48" fmla="*/ 2108200 w 3204633"/>
              <a:gd name="connsiteY48" fmla="*/ 573617 h 3445934"/>
              <a:gd name="connsiteX49" fmla="*/ 2171700 w 3204633"/>
              <a:gd name="connsiteY49" fmla="*/ 319617 h 3445934"/>
              <a:gd name="connsiteX50" fmla="*/ 2197100 w 3204633"/>
              <a:gd name="connsiteY50" fmla="*/ 116417 h 3445934"/>
              <a:gd name="connsiteX51" fmla="*/ 2070100 w 3204633"/>
              <a:gd name="connsiteY51" fmla="*/ 2117 h 344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4633" h="3445934">
                <a:moveTo>
                  <a:pt x="2070100" y="2117"/>
                </a:moveTo>
                <a:cubicBezTo>
                  <a:pt x="1991783" y="4234"/>
                  <a:pt x="1797050" y="78317"/>
                  <a:pt x="1727200" y="129117"/>
                </a:cubicBezTo>
                <a:cubicBezTo>
                  <a:pt x="1657350" y="179917"/>
                  <a:pt x="1680633" y="264584"/>
                  <a:pt x="1651000" y="306917"/>
                </a:cubicBezTo>
                <a:cubicBezTo>
                  <a:pt x="1621367" y="349250"/>
                  <a:pt x="1615017" y="383117"/>
                  <a:pt x="1549400" y="383117"/>
                </a:cubicBezTo>
                <a:cubicBezTo>
                  <a:pt x="1483783" y="383117"/>
                  <a:pt x="1305983" y="345017"/>
                  <a:pt x="1257300" y="306917"/>
                </a:cubicBezTo>
                <a:cubicBezTo>
                  <a:pt x="1208617" y="268817"/>
                  <a:pt x="1303867" y="167217"/>
                  <a:pt x="1257300" y="154517"/>
                </a:cubicBezTo>
                <a:cubicBezTo>
                  <a:pt x="1210733" y="141817"/>
                  <a:pt x="1018117" y="165100"/>
                  <a:pt x="977900" y="230717"/>
                </a:cubicBezTo>
                <a:cubicBezTo>
                  <a:pt x="937683" y="296334"/>
                  <a:pt x="1030817" y="482600"/>
                  <a:pt x="1016000" y="548217"/>
                </a:cubicBezTo>
                <a:cubicBezTo>
                  <a:pt x="1001183" y="613834"/>
                  <a:pt x="931333" y="603250"/>
                  <a:pt x="889000" y="624417"/>
                </a:cubicBezTo>
                <a:cubicBezTo>
                  <a:pt x="846667" y="645584"/>
                  <a:pt x="806450" y="692150"/>
                  <a:pt x="762000" y="675217"/>
                </a:cubicBezTo>
                <a:cubicBezTo>
                  <a:pt x="717550" y="658284"/>
                  <a:pt x="734483" y="524934"/>
                  <a:pt x="622300" y="522817"/>
                </a:cubicBezTo>
                <a:cubicBezTo>
                  <a:pt x="510117" y="520700"/>
                  <a:pt x="177800" y="596900"/>
                  <a:pt x="88900" y="662517"/>
                </a:cubicBezTo>
                <a:cubicBezTo>
                  <a:pt x="0" y="728134"/>
                  <a:pt x="52917" y="853017"/>
                  <a:pt x="88900" y="916517"/>
                </a:cubicBezTo>
                <a:cubicBezTo>
                  <a:pt x="124883" y="980017"/>
                  <a:pt x="203200" y="994834"/>
                  <a:pt x="304800" y="1043517"/>
                </a:cubicBezTo>
                <a:cubicBezTo>
                  <a:pt x="406400" y="1092200"/>
                  <a:pt x="605367" y="1140884"/>
                  <a:pt x="698500" y="1208617"/>
                </a:cubicBezTo>
                <a:cubicBezTo>
                  <a:pt x="791633" y="1276350"/>
                  <a:pt x="821267" y="1363134"/>
                  <a:pt x="863600" y="1449917"/>
                </a:cubicBezTo>
                <a:cubicBezTo>
                  <a:pt x="905933" y="1536700"/>
                  <a:pt x="912283" y="1653117"/>
                  <a:pt x="952500" y="1729317"/>
                </a:cubicBezTo>
                <a:cubicBezTo>
                  <a:pt x="992717" y="1805517"/>
                  <a:pt x="1075267" y="1803400"/>
                  <a:pt x="1104900" y="1907117"/>
                </a:cubicBezTo>
                <a:cubicBezTo>
                  <a:pt x="1134533" y="2010834"/>
                  <a:pt x="1128183" y="2186517"/>
                  <a:pt x="1130300" y="2351617"/>
                </a:cubicBezTo>
                <a:cubicBezTo>
                  <a:pt x="1132417" y="2516717"/>
                  <a:pt x="1132417" y="2758017"/>
                  <a:pt x="1117600" y="2897717"/>
                </a:cubicBezTo>
                <a:cubicBezTo>
                  <a:pt x="1102783" y="3037417"/>
                  <a:pt x="1068917" y="3126317"/>
                  <a:pt x="1041400" y="3189817"/>
                </a:cubicBezTo>
                <a:cubicBezTo>
                  <a:pt x="1013883" y="3253317"/>
                  <a:pt x="963083" y="3246967"/>
                  <a:pt x="952500" y="3278717"/>
                </a:cubicBezTo>
                <a:cubicBezTo>
                  <a:pt x="941917" y="3310467"/>
                  <a:pt x="808567" y="3357034"/>
                  <a:pt x="977900" y="3380317"/>
                </a:cubicBezTo>
                <a:cubicBezTo>
                  <a:pt x="1147233" y="3403600"/>
                  <a:pt x="1786467" y="3445934"/>
                  <a:pt x="1968500" y="3418417"/>
                </a:cubicBezTo>
                <a:cubicBezTo>
                  <a:pt x="2150533" y="3390900"/>
                  <a:pt x="2080683" y="3257550"/>
                  <a:pt x="2070100" y="3215217"/>
                </a:cubicBezTo>
                <a:cubicBezTo>
                  <a:pt x="2059517" y="3172884"/>
                  <a:pt x="1915583" y="3249084"/>
                  <a:pt x="1905000" y="3164417"/>
                </a:cubicBezTo>
                <a:cubicBezTo>
                  <a:pt x="1894417" y="3079750"/>
                  <a:pt x="1964267" y="2813050"/>
                  <a:pt x="2006600" y="2707217"/>
                </a:cubicBezTo>
                <a:cubicBezTo>
                  <a:pt x="2048933" y="2601384"/>
                  <a:pt x="2114550" y="2533650"/>
                  <a:pt x="2159000" y="2529417"/>
                </a:cubicBezTo>
                <a:cubicBezTo>
                  <a:pt x="2203450" y="2525184"/>
                  <a:pt x="2218267" y="2656417"/>
                  <a:pt x="2273300" y="2681817"/>
                </a:cubicBezTo>
                <a:cubicBezTo>
                  <a:pt x="2328333" y="2707217"/>
                  <a:pt x="2408767" y="2683934"/>
                  <a:pt x="2489200" y="2681817"/>
                </a:cubicBezTo>
                <a:cubicBezTo>
                  <a:pt x="2569633" y="2679700"/>
                  <a:pt x="2690283" y="2681817"/>
                  <a:pt x="2755900" y="2669117"/>
                </a:cubicBezTo>
                <a:cubicBezTo>
                  <a:pt x="2821517" y="2656417"/>
                  <a:pt x="2815167" y="2637367"/>
                  <a:pt x="2882900" y="2605617"/>
                </a:cubicBezTo>
                <a:cubicBezTo>
                  <a:pt x="2950633" y="2573867"/>
                  <a:pt x="3119967" y="2518834"/>
                  <a:pt x="3162300" y="2478617"/>
                </a:cubicBezTo>
                <a:cubicBezTo>
                  <a:pt x="3204633" y="2438400"/>
                  <a:pt x="3164417" y="2391834"/>
                  <a:pt x="3136900" y="2364317"/>
                </a:cubicBezTo>
                <a:cubicBezTo>
                  <a:pt x="3109383" y="2336800"/>
                  <a:pt x="3050117" y="2385484"/>
                  <a:pt x="2997200" y="2313517"/>
                </a:cubicBezTo>
                <a:cubicBezTo>
                  <a:pt x="2944283" y="2241550"/>
                  <a:pt x="2861733" y="2000250"/>
                  <a:pt x="2819400" y="1932517"/>
                </a:cubicBezTo>
                <a:cubicBezTo>
                  <a:pt x="2777067" y="1864784"/>
                  <a:pt x="2787650" y="1905000"/>
                  <a:pt x="2743200" y="1907117"/>
                </a:cubicBezTo>
                <a:cubicBezTo>
                  <a:pt x="2698750" y="1909234"/>
                  <a:pt x="2605617" y="1947334"/>
                  <a:pt x="2552700" y="1945217"/>
                </a:cubicBezTo>
                <a:cubicBezTo>
                  <a:pt x="2499783" y="1943100"/>
                  <a:pt x="2453217" y="1940984"/>
                  <a:pt x="2425700" y="1894417"/>
                </a:cubicBezTo>
                <a:cubicBezTo>
                  <a:pt x="2398183" y="1847850"/>
                  <a:pt x="2393950" y="1720850"/>
                  <a:pt x="2387600" y="1665817"/>
                </a:cubicBezTo>
                <a:cubicBezTo>
                  <a:pt x="2381250" y="1610784"/>
                  <a:pt x="2423583" y="1591734"/>
                  <a:pt x="2387600" y="1564217"/>
                </a:cubicBezTo>
                <a:cubicBezTo>
                  <a:pt x="2351617" y="1536700"/>
                  <a:pt x="2224617" y="1519767"/>
                  <a:pt x="2171700" y="1500717"/>
                </a:cubicBezTo>
                <a:cubicBezTo>
                  <a:pt x="2118783" y="1481667"/>
                  <a:pt x="2097617" y="1483784"/>
                  <a:pt x="2070100" y="1449917"/>
                </a:cubicBezTo>
                <a:cubicBezTo>
                  <a:pt x="2042583" y="1416050"/>
                  <a:pt x="2019300" y="1348317"/>
                  <a:pt x="2006600" y="1297517"/>
                </a:cubicBezTo>
                <a:cubicBezTo>
                  <a:pt x="1993900" y="1246717"/>
                  <a:pt x="2000250" y="1195917"/>
                  <a:pt x="1993900" y="1145117"/>
                </a:cubicBezTo>
                <a:cubicBezTo>
                  <a:pt x="1987550" y="1094317"/>
                  <a:pt x="1957917" y="1035050"/>
                  <a:pt x="1968500" y="992717"/>
                </a:cubicBezTo>
                <a:cubicBezTo>
                  <a:pt x="1979083" y="950384"/>
                  <a:pt x="2055283" y="941917"/>
                  <a:pt x="2057400" y="891117"/>
                </a:cubicBezTo>
                <a:cubicBezTo>
                  <a:pt x="2059517" y="840317"/>
                  <a:pt x="1972733" y="740834"/>
                  <a:pt x="1981200" y="687917"/>
                </a:cubicBezTo>
                <a:cubicBezTo>
                  <a:pt x="1989667" y="635000"/>
                  <a:pt x="2076450" y="635000"/>
                  <a:pt x="2108200" y="573617"/>
                </a:cubicBezTo>
                <a:cubicBezTo>
                  <a:pt x="2139950" y="512234"/>
                  <a:pt x="2156883" y="395817"/>
                  <a:pt x="2171700" y="319617"/>
                </a:cubicBezTo>
                <a:cubicBezTo>
                  <a:pt x="2186517" y="243417"/>
                  <a:pt x="2207683" y="167217"/>
                  <a:pt x="2197100" y="116417"/>
                </a:cubicBezTo>
                <a:cubicBezTo>
                  <a:pt x="2186517" y="65617"/>
                  <a:pt x="2148417" y="0"/>
                  <a:pt x="2070100" y="2117"/>
                </a:cubicBezTo>
                <a:close/>
              </a:path>
            </a:pathLst>
          </a:custGeom>
          <a:ln w="508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p:cNvPicPr>
            <a:picLocks noChangeAspect="1" noChangeArrowheads="1"/>
          </p:cNvPicPr>
          <p:nvPr/>
        </p:nvPicPr>
        <p:blipFill>
          <a:blip r:embed="rId6" cstate="print"/>
          <a:srcRect l="-10860" t="5651" r="2262"/>
          <a:stretch>
            <a:fillRect/>
          </a:stretch>
        </p:blipFill>
        <p:spPr bwMode="auto">
          <a:xfrm>
            <a:off x="4724400" y="4526280"/>
            <a:ext cx="762000" cy="609600"/>
          </a:xfrm>
          <a:prstGeom prst="rect">
            <a:avLst/>
          </a:prstGeom>
          <a:solidFill>
            <a:schemeClr val="bg1"/>
          </a:solidFill>
          <a:ln w="12700">
            <a:solidFill>
              <a:schemeClr val="tx1"/>
            </a:solidFill>
            <a:miter lim="800000"/>
            <a:headEnd/>
            <a:tailEnd/>
          </a:ln>
          <a:effectLst/>
        </p:spPr>
      </p:pic>
      <p:pic>
        <p:nvPicPr>
          <p:cNvPr id="42" name="Picture 2"/>
          <p:cNvPicPr>
            <a:picLocks noChangeAspect="1" noChangeArrowheads="1"/>
          </p:cNvPicPr>
          <p:nvPr/>
        </p:nvPicPr>
        <p:blipFill>
          <a:blip r:embed="rId6" cstate="print"/>
          <a:srcRect l="-10860" t="5651" r="2262"/>
          <a:stretch>
            <a:fillRect/>
          </a:stretch>
        </p:blipFill>
        <p:spPr bwMode="auto">
          <a:xfrm>
            <a:off x="838201" y="4571244"/>
            <a:ext cx="2665289" cy="2134356"/>
          </a:xfrm>
          <a:prstGeom prst="rect">
            <a:avLst/>
          </a:prstGeom>
          <a:solidFill>
            <a:schemeClr val="bg1"/>
          </a:solidFill>
          <a:ln w="50800">
            <a:solidFill>
              <a:schemeClr val="tx1"/>
            </a:solidFill>
            <a:miter lim="800000"/>
            <a:headEnd/>
            <a:tailEnd/>
          </a:ln>
          <a:effectLst/>
        </p:spPr>
      </p:pic>
      <p:sp>
        <p:nvSpPr>
          <p:cNvPr id="43" name="Rounded Rectangle 42"/>
          <p:cNvSpPr/>
          <p:nvPr/>
        </p:nvSpPr>
        <p:spPr>
          <a:xfrm>
            <a:off x="914400" y="6019800"/>
            <a:ext cx="2438400" cy="6096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44"/>
          <p:cNvGrpSpPr/>
          <p:nvPr/>
        </p:nvGrpSpPr>
        <p:grpSpPr>
          <a:xfrm>
            <a:off x="4779818" y="1828800"/>
            <a:ext cx="1997826" cy="584662"/>
            <a:chOff x="4779818" y="1828800"/>
            <a:chExt cx="1997826" cy="584662"/>
          </a:xfrm>
        </p:grpSpPr>
        <p:sp>
          <p:nvSpPr>
            <p:cNvPr id="39" name="Freeform 38"/>
            <p:cNvSpPr/>
            <p:nvPr/>
          </p:nvSpPr>
          <p:spPr>
            <a:xfrm>
              <a:off x="4779818" y="1828800"/>
              <a:ext cx="1997826" cy="584662"/>
            </a:xfrm>
            <a:custGeom>
              <a:avLst/>
              <a:gdLst>
                <a:gd name="connsiteX0" fmla="*/ 1886989 w 1997826"/>
                <a:gd name="connsiteY0" fmla="*/ 0 h 584662"/>
                <a:gd name="connsiteX1" fmla="*/ 1936866 w 1997826"/>
                <a:gd name="connsiteY1" fmla="*/ 166255 h 584662"/>
                <a:gd name="connsiteX2" fmla="*/ 1521229 w 1997826"/>
                <a:gd name="connsiteY2" fmla="*/ 349135 h 584662"/>
                <a:gd name="connsiteX3" fmla="*/ 1238597 w 1997826"/>
                <a:gd name="connsiteY3" fmla="*/ 299259 h 584662"/>
                <a:gd name="connsiteX4" fmla="*/ 1238597 w 1997826"/>
                <a:gd name="connsiteY4" fmla="*/ 415637 h 584662"/>
                <a:gd name="connsiteX5" fmla="*/ 1055717 w 1997826"/>
                <a:gd name="connsiteY5" fmla="*/ 365760 h 584662"/>
                <a:gd name="connsiteX6" fmla="*/ 955964 w 1997826"/>
                <a:gd name="connsiteY6" fmla="*/ 382386 h 584662"/>
                <a:gd name="connsiteX7" fmla="*/ 673331 w 1997826"/>
                <a:gd name="connsiteY7" fmla="*/ 399011 h 584662"/>
                <a:gd name="connsiteX8" fmla="*/ 623455 w 1997826"/>
                <a:gd name="connsiteY8" fmla="*/ 382386 h 584662"/>
                <a:gd name="connsiteX9" fmla="*/ 523702 w 1997826"/>
                <a:gd name="connsiteY9" fmla="*/ 382386 h 584662"/>
                <a:gd name="connsiteX10" fmla="*/ 374073 w 1997826"/>
                <a:gd name="connsiteY10" fmla="*/ 565266 h 584662"/>
                <a:gd name="connsiteX11" fmla="*/ 274320 w 1997826"/>
                <a:gd name="connsiteY11" fmla="*/ 498764 h 584662"/>
                <a:gd name="connsiteX12" fmla="*/ 91440 w 1997826"/>
                <a:gd name="connsiteY12" fmla="*/ 515390 h 584662"/>
                <a:gd name="connsiteX13" fmla="*/ 8313 w 1997826"/>
                <a:gd name="connsiteY13" fmla="*/ 465513 h 584662"/>
                <a:gd name="connsiteX14" fmla="*/ 41564 w 1997826"/>
                <a:gd name="connsiteY14" fmla="*/ 365760 h 584662"/>
                <a:gd name="connsiteX15" fmla="*/ 191193 w 1997826"/>
                <a:gd name="connsiteY15" fmla="*/ 216131 h 584662"/>
                <a:gd name="connsiteX16" fmla="*/ 257695 w 1997826"/>
                <a:gd name="connsiteY16" fmla="*/ 149630 h 584662"/>
                <a:gd name="connsiteX17" fmla="*/ 241069 w 1997826"/>
                <a:gd name="connsiteY17" fmla="*/ 66502 h 584662"/>
                <a:gd name="connsiteX0" fmla="*/ 1886989 w 1997826"/>
                <a:gd name="connsiteY0" fmla="*/ 0 h 584662"/>
                <a:gd name="connsiteX1" fmla="*/ 1936866 w 1997826"/>
                <a:gd name="connsiteY1" fmla="*/ 166255 h 584662"/>
                <a:gd name="connsiteX2" fmla="*/ 1521229 w 1997826"/>
                <a:gd name="connsiteY2" fmla="*/ 349135 h 584662"/>
                <a:gd name="connsiteX3" fmla="*/ 1238597 w 1997826"/>
                <a:gd name="connsiteY3" fmla="*/ 299259 h 584662"/>
                <a:gd name="connsiteX4" fmla="*/ 1238597 w 1997826"/>
                <a:gd name="connsiteY4" fmla="*/ 415637 h 584662"/>
                <a:gd name="connsiteX5" fmla="*/ 1055717 w 1997826"/>
                <a:gd name="connsiteY5" fmla="*/ 365760 h 584662"/>
                <a:gd name="connsiteX6" fmla="*/ 955964 w 1997826"/>
                <a:gd name="connsiteY6" fmla="*/ 382386 h 584662"/>
                <a:gd name="connsiteX7" fmla="*/ 673331 w 1997826"/>
                <a:gd name="connsiteY7" fmla="*/ 399011 h 584662"/>
                <a:gd name="connsiteX8" fmla="*/ 623455 w 1997826"/>
                <a:gd name="connsiteY8" fmla="*/ 382386 h 584662"/>
                <a:gd name="connsiteX9" fmla="*/ 523702 w 1997826"/>
                <a:gd name="connsiteY9" fmla="*/ 382386 h 584662"/>
                <a:gd name="connsiteX10" fmla="*/ 374073 w 1997826"/>
                <a:gd name="connsiteY10" fmla="*/ 565266 h 584662"/>
                <a:gd name="connsiteX11" fmla="*/ 274320 w 1997826"/>
                <a:gd name="connsiteY11" fmla="*/ 498764 h 584662"/>
                <a:gd name="connsiteX12" fmla="*/ 91440 w 1997826"/>
                <a:gd name="connsiteY12" fmla="*/ 515390 h 584662"/>
                <a:gd name="connsiteX13" fmla="*/ 8313 w 1997826"/>
                <a:gd name="connsiteY13" fmla="*/ 465513 h 584662"/>
                <a:gd name="connsiteX14" fmla="*/ 41564 w 1997826"/>
                <a:gd name="connsiteY14" fmla="*/ 365760 h 584662"/>
                <a:gd name="connsiteX15" fmla="*/ 191193 w 1997826"/>
                <a:gd name="connsiteY15" fmla="*/ 216131 h 584662"/>
                <a:gd name="connsiteX16" fmla="*/ 257695 w 1997826"/>
                <a:gd name="connsiteY16" fmla="*/ 149630 h 584662"/>
                <a:gd name="connsiteX17" fmla="*/ 241069 w 1997826"/>
                <a:gd name="connsiteY17" fmla="*/ 66502 h 584662"/>
                <a:gd name="connsiteX18" fmla="*/ 1886989 w 1997826"/>
                <a:gd name="connsiteY18" fmla="*/ 0 h 58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7826" h="584662">
                  <a:moveTo>
                    <a:pt x="1886989" y="0"/>
                  </a:moveTo>
                  <a:cubicBezTo>
                    <a:pt x="1942407" y="54033"/>
                    <a:pt x="1997826" y="108066"/>
                    <a:pt x="1936866" y="166255"/>
                  </a:cubicBezTo>
                  <a:cubicBezTo>
                    <a:pt x="1875906" y="224444"/>
                    <a:pt x="1637607" y="326968"/>
                    <a:pt x="1521229" y="349135"/>
                  </a:cubicBezTo>
                  <a:cubicBezTo>
                    <a:pt x="1404851" y="371302"/>
                    <a:pt x="1285702" y="288175"/>
                    <a:pt x="1238597" y="299259"/>
                  </a:cubicBezTo>
                  <a:cubicBezTo>
                    <a:pt x="1191492" y="310343"/>
                    <a:pt x="1269077" y="404554"/>
                    <a:pt x="1238597" y="415637"/>
                  </a:cubicBezTo>
                  <a:cubicBezTo>
                    <a:pt x="1208117" y="426720"/>
                    <a:pt x="1102822" y="371302"/>
                    <a:pt x="1055717" y="365760"/>
                  </a:cubicBezTo>
                  <a:cubicBezTo>
                    <a:pt x="1008612" y="360218"/>
                    <a:pt x="1019695" y="376844"/>
                    <a:pt x="955964" y="382386"/>
                  </a:cubicBezTo>
                  <a:cubicBezTo>
                    <a:pt x="892233" y="387928"/>
                    <a:pt x="728749" y="399011"/>
                    <a:pt x="673331" y="399011"/>
                  </a:cubicBezTo>
                  <a:cubicBezTo>
                    <a:pt x="617913" y="399011"/>
                    <a:pt x="648393" y="385157"/>
                    <a:pt x="623455" y="382386"/>
                  </a:cubicBezTo>
                  <a:cubicBezTo>
                    <a:pt x="598517" y="379615"/>
                    <a:pt x="565266" y="351906"/>
                    <a:pt x="523702" y="382386"/>
                  </a:cubicBezTo>
                  <a:cubicBezTo>
                    <a:pt x="482138" y="412866"/>
                    <a:pt x="415637" y="545870"/>
                    <a:pt x="374073" y="565266"/>
                  </a:cubicBezTo>
                  <a:cubicBezTo>
                    <a:pt x="332509" y="584662"/>
                    <a:pt x="321425" y="507077"/>
                    <a:pt x="274320" y="498764"/>
                  </a:cubicBezTo>
                  <a:cubicBezTo>
                    <a:pt x="227215" y="490451"/>
                    <a:pt x="135775" y="520932"/>
                    <a:pt x="91440" y="515390"/>
                  </a:cubicBezTo>
                  <a:cubicBezTo>
                    <a:pt x="47106" y="509848"/>
                    <a:pt x="16626" y="490451"/>
                    <a:pt x="8313" y="465513"/>
                  </a:cubicBezTo>
                  <a:cubicBezTo>
                    <a:pt x="0" y="440575"/>
                    <a:pt x="11084" y="407324"/>
                    <a:pt x="41564" y="365760"/>
                  </a:cubicBezTo>
                  <a:cubicBezTo>
                    <a:pt x="72044" y="324196"/>
                    <a:pt x="191193" y="216131"/>
                    <a:pt x="191193" y="216131"/>
                  </a:cubicBezTo>
                  <a:cubicBezTo>
                    <a:pt x="227215" y="180109"/>
                    <a:pt x="249382" y="174568"/>
                    <a:pt x="257695" y="149630"/>
                  </a:cubicBezTo>
                  <a:cubicBezTo>
                    <a:pt x="266008" y="124692"/>
                    <a:pt x="253538" y="95597"/>
                    <a:pt x="241069" y="66502"/>
                  </a:cubicBezTo>
                  <a:lnTo>
                    <a:pt x="1886989" y="0"/>
                  </a:lnTo>
                  <a:close/>
                </a:path>
              </a:pathLst>
            </a:custGeom>
            <a:solidFill>
              <a:srgbClr val="FF0000"/>
            </a:solidFill>
            <a:ln w="508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029200" y="1828800"/>
              <a:ext cx="1444626" cy="461665"/>
            </a:xfrm>
            <a:prstGeom prst="rect">
              <a:avLst/>
            </a:prstGeom>
            <a:noFill/>
          </p:spPr>
          <p:txBody>
            <a:bodyPr wrap="none" rtlCol="0">
              <a:spAutoFit/>
            </a:bodyPr>
            <a:lstStyle/>
            <a:p>
              <a:r>
                <a:rPr lang="en-US" sz="2400" b="1" dirty="0" smtClean="0">
                  <a:solidFill>
                    <a:schemeClr val="bg1"/>
                  </a:solidFill>
                </a:rPr>
                <a:t>ENGLAND</a:t>
              </a:r>
            </a:p>
          </p:txBody>
        </p:sp>
      </p:grpSp>
      <p:sp>
        <p:nvSpPr>
          <p:cNvPr id="46" name="TextBox 45"/>
          <p:cNvSpPr txBox="1"/>
          <p:nvPr/>
        </p:nvSpPr>
        <p:spPr>
          <a:xfrm>
            <a:off x="5395203" y="3383340"/>
            <a:ext cx="2300997" cy="1569660"/>
          </a:xfrm>
          <a:prstGeom prst="rect">
            <a:avLst/>
          </a:prstGeom>
          <a:noFill/>
        </p:spPr>
        <p:txBody>
          <a:bodyPr wrap="square" rtlCol="0">
            <a:spAutoFit/>
          </a:bodyPr>
          <a:lstStyle/>
          <a:p>
            <a:r>
              <a:rPr lang="en-US" sz="2400" b="1" dirty="0" smtClean="0">
                <a:solidFill>
                  <a:schemeClr val="bg1"/>
                </a:solidFill>
                <a:effectLst>
                  <a:outerShdw dist="50800" dir="7800000" algn="ctr" rotWithShape="0">
                    <a:srgbClr val="FF0000"/>
                  </a:outerShdw>
                </a:effectLst>
              </a:rPr>
              <a:t>ENGLISH</a:t>
            </a:r>
          </a:p>
          <a:p>
            <a:endParaRPr lang="en-US" sz="2400" b="1" dirty="0" smtClean="0">
              <a:solidFill>
                <a:schemeClr val="bg1"/>
              </a:solidFill>
              <a:effectLst>
                <a:outerShdw dist="50800" dir="7800000" algn="ctr" rotWithShape="0">
                  <a:srgbClr val="FF0000"/>
                </a:outerShdw>
              </a:effectLst>
            </a:endParaRPr>
          </a:p>
          <a:p>
            <a:endParaRPr lang="en-US" sz="2400" b="1" dirty="0" smtClean="0">
              <a:solidFill>
                <a:schemeClr val="bg1"/>
              </a:solidFill>
              <a:effectLst>
                <a:outerShdw dist="50800" dir="7800000" algn="ctr" rotWithShape="0">
                  <a:srgbClr val="FF0000"/>
                </a:outerShdw>
              </a:effectLst>
            </a:endParaRPr>
          </a:p>
          <a:p>
            <a:r>
              <a:rPr lang="en-US" sz="2400" b="1" dirty="0" smtClean="0">
                <a:solidFill>
                  <a:schemeClr val="bg1"/>
                </a:solidFill>
                <a:effectLst>
                  <a:outerShdw dist="50800" dir="7800000" algn="ctr" rotWithShape="0">
                    <a:srgbClr val="FF0000"/>
                  </a:outerShdw>
                </a:effectLst>
              </a:rPr>
              <a:t>        CONTROL</a:t>
            </a:r>
          </a:p>
        </p:txBody>
      </p:sp>
      <p:grpSp>
        <p:nvGrpSpPr>
          <p:cNvPr id="48" name="Group 47"/>
          <p:cNvGrpSpPr/>
          <p:nvPr/>
        </p:nvGrpSpPr>
        <p:grpSpPr>
          <a:xfrm>
            <a:off x="4876800" y="3124200"/>
            <a:ext cx="2209801" cy="1524000"/>
            <a:chOff x="8763001" y="1752600"/>
            <a:chExt cx="2209801" cy="1524000"/>
          </a:xfrm>
        </p:grpSpPr>
        <p:sp>
          <p:nvSpPr>
            <p:cNvPr id="49" name="Oval 48"/>
            <p:cNvSpPr/>
            <p:nvPr/>
          </p:nvSpPr>
          <p:spPr>
            <a:xfrm>
              <a:off x="8915401" y="1752600"/>
              <a:ext cx="2057401" cy="15240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8763001" y="1828800"/>
              <a:ext cx="2209799" cy="1273426"/>
            </a:xfrm>
            <a:prstGeom prst="rect">
              <a:avLst/>
            </a:prstGeom>
            <a:noFill/>
          </p:spPr>
          <p:txBody>
            <a:bodyPr wrap="square">
              <a:spAutoFit/>
            </a:bodyPr>
            <a:lstStyle/>
            <a:p>
              <a:pPr algn="ctr">
                <a:lnSpc>
                  <a:spcPts val="3000"/>
                </a:lnSpc>
              </a:pPr>
              <a:r>
                <a:rPr lang="en-US" sz="3200" b="1" dirty="0" smtClean="0">
                  <a:ln>
                    <a:solidFill>
                      <a:srgbClr val="002060"/>
                    </a:solidFill>
                  </a:ln>
                  <a:solidFill>
                    <a:srgbClr val="002060"/>
                  </a:solidFill>
                  <a:latin typeface="Tempus Sans ITC" pitchFamily="82" charset="0"/>
                </a:rPr>
                <a:t>shared </a:t>
              </a:r>
            </a:p>
            <a:p>
              <a:pPr algn="ctr">
                <a:lnSpc>
                  <a:spcPts val="3000"/>
                </a:lnSpc>
              </a:pPr>
              <a:r>
                <a:rPr lang="en-US" sz="3200" b="1" dirty="0" smtClean="0">
                  <a:ln>
                    <a:solidFill>
                      <a:srgbClr val="002060"/>
                    </a:solidFill>
                  </a:ln>
                  <a:solidFill>
                    <a:srgbClr val="002060"/>
                  </a:solidFill>
                  <a:latin typeface="Tempus Sans ITC" pitchFamily="82" charset="0"/>
                </a:rPr>
                <a:t>English</a:t>
              </a:r>
            </a:p>
            <a:p>
              <a:pPr algn="ctr">
                <a:lnSpc>
                  <a:spcPts val="3000"/>
                </a:lnSpc>
              </a:pPr>
              <a:r>
                <a:rPr lang="en-US" sz="3200" b="1" dirty="0" smtClean="0">
                  <a:ln>
                    <a:solidFill>
                      <a:srgbClr val="002060"/>
                    </a:solidFill>
                  </a:ln>
                  <a:solidFill>
                    <a:srgbClr val="002060"/>
                  </a:solidFill>
                  <a:latin typeface="Tempus Sans ITC" pitchFamily="82" charset="0"/>
                </a:rPr>
                <a:t>subjugation</a:t>
              </a:r>
            </a:p>
          </p:txBody>
        </p:sp>
      </p:grpSp>
      <p:sp>
        <p:nvSpPr>
          <p:cNvPr id="51" name="Rectangle 50"/>
          <p:cNvSpPr/>
          <p:nvPr/>
        </p:nvSpPr>
        <p:spPr>
          <a:xfrm>
            <a:off x="0" y="1981200"/>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52" name="Rectangle 51"/>
          <p:cNvSpPr/>
          <p:nvPr/>
        </p:nvSpPr>
        <p:spPr>
          <a:xfrm>
            <a:off x="0" y="1524000"/>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53" name="Rectangle 52"/>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54" name="Freeform 53"/>
          <p:cNvSpPr>
            <a:spLocks noChangeAspect="1"/>
          </p:cNvSpPr>
          <p:nvPr/>
        </p:nvSpPr>
        <p:spPr>
          <a:xfrm>
            <a:off x="5541464" y="3962400"/>
            <a:ext cx="1164136" cy="474097"/>
          </a:xfrm>
          <a:custGeom>
            <a:avLst/>
            <a:gdLst>
              <a:gd name="connsiteX0" fmla="*/ 533400 w 1115684"/>
              <a:gd name="connsiteY0" fmla="*/ 23004 h 521898"/>
              <a:gd name="connsiteX1" fmla="*/ 705929 w 1115684"/>
              <a:gd name="connsiteY1" fmla="*/ 14377 h 521898"/>
              <a:gd name="connsiteX2" fmla="*/ 869831 w 1115684"/>
              <a:gd name="connsiteY2" fmla="*/ 92015 h 521898"/>
              <a:gd name="connsiteX3" fmla="*/ 990600 w 1115684"/>
              <a:gd name="connsiteY3" fmla="*/ 169653 h 521898"/>
              <a:gd name="connsiteX4" fmla="*/ 1068238 w 1115684"/>
              <a:gd name="connsiteY4" fmla="*/ 316302 h 521898"/>
              <a:gd name="connsiteX5" fmla="*/ 1102744 w 1115684"/>
              <a:gd name="connsiteY5" fmla="*/ 333554 h 521898"/>
              <a:gd name="connsiteX6" fmla="*/ 990600 w 1115684"/>
              <a:gd name="connsiteY6" fmla="*/ 454324 h 521898"/>
              <a:gd name="connsiteX7" fmla="*/ 921589 w 1115684"/>
              <a:gd name="connsiteY7" fmla="*/ 514709 h 521898"/>
              <a:gd name="connsiteX8" fmla="*/ 835325 w 1115684"/>
              <a:gd name="connsiteY8" fmla="*/ 497456 h 521898"/>
              <a:gd name="connsiteX9" fmla="*/ 757687 w 1115684"/>
              <a:gd name="connsiteY9" fmla="*/ 514709 h 521898"/>
              <a:gd name="connsiteX10" fmla="*/ 671423 w 1115684"/>
              <a:gd name="connsiteY10" fmla="*/ 506083 h 521898"/>
              <a:gd name="connsiteX11" fmla="*/ 576532 w 1115684"/>
              <a:gd name="connsiteY11" fmla="*/ 454324 h 521898"/>
              <a:gd name="connsiteX12" fmla="*/ 360872 w 1115684"/>
              <a:gd name="connsiteY12" fmla="*/ 428445 h 521898"/>
              <a:gd name="connsiteX13" fmla="*/ 222849 w 1115684"/>
              <a:gd name="connsiteY13" fmla="*/ 393939 h 521898"/>
              <a:gd name="connsiteX14" fmla="*/ 110706 w 1115684"/>
              <a:gd name="connsiteY14" fmla="*/ 281796 h 521898"/>
              <a:gd name="connsiteX15" fmla="*/ 50321 w 1115684"/>
              <a:gd name="connsiteY15" fmla="*/ 204158 h 521898"/>
              <a:gd name="connsiteX16" fmla="*/ 7189 w 1115684"/>
              <a:gd name="connsiteY16" fmla="*/ 109268 h 521898"/>
              <a:gd name="connsiteX17" fmla="*/ 93453 w 1115684"/>
              <a:gd name="connsiteY17" fmla="*/ 74762 h 521898"/>
              <a:gd name="connsiteX18" fmla="*/ 196970 w 1115684"/>
              <a:gd name="connsiteY18" fmla="*/ 23004 h 521898"/>
              <a:gd name="connsiteX19" fmla="*/ 274608 w 1115684"/>
              <a:gd name="connsiteY19" fmla="*/ 5751 h 521898"/>
              <a:gd name="connsiteX20" fmla="*/ 455763 w 1115684"/>
              <a:gd name="connsiteY20" fmla="*/ 57509 h 521898"/>
              <a:gd name="connsiteX21" fmla="*/ 533400 w 1115684"/>
              <a:gd name="connsiteY21" fmla="*/ 23004 h 52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5684" h="521898">
                <a:moveTo>
                  <a:pt x="533400" y="23004"/>
                </a:moveTo>
                <a:cubicBezTo>
                  <a:pt x="575094" y="15815"/>
                  <a:pt x="649857" y="2875"/>
                  <a:pt x="705929" y="14377"/>
                </a:cubicBezTo>
                <a:cubicBezTo>
                  <a:pt x="762001" y="25879"/>
                  <a:pt x="822386" y="66136"/>
                  <a:pt x="869831" y="92015"/>
                </a:cubicBezTo>
                <a:cubicBezTo>
                  <a:pt x="917276" y="117894"/>
                  <a:pt x="957532" y="132272"/>
                  <a:pt x="990600" y="169653"/>
                </a:cubicBezTo>
                <a:cubicBezTo>
                  <a:pt x="1023668" y="207034"/>
                  <a:pt x="1049547" y="288985"/>
                  <a:pt x="1068238" y="316302"/>
                </a:cubicBezTo>
                <a:cubicBezTo>
                  <a:pt x="1086929" y="343619"/>
                  <a:pt x="1115684" y="310550"/>
                  <a:pt x="1102744" y="333554"/>
                </a:cubicBezTo>
                <a:cubicBezTo>
                  <a:pt x="1089804" y="356558"/>
                  <a:pt x="1020792" y="424132"/>
                  <a:pt x="990600" y="454324"/>
                </a:cubicBezTo>
                <a:cubicBezTo>
                  <a:pt x="960408" y="484516"/>
                  <a:pt x="947468" y="507520"/>
                  <a:pt x="921589" y="514709"/>
                </a:cubicBezTo>
                <a:cubicBezTo>
                  <a:pt x="895710" y="521898"/>
                  <a:pt x="862642" y="497456"/>
                  <a:pt x="835325" y="497456"/>
                </a:cubicBezTo>
                <a:cubicBezTo>
                  <a:pt x="808008" y="497456"/>
                  <a:pt x="785004" y="513271"/>
                  <a:pt x="757687" y="514709"/>
                </a:cubicBezTo>
                <a:cubicBezTo>
                  <a:pt x="730370" y="516147"/>
                  <a:pt x="701616" y="516147"/>
                  <a:pt x="671423" y="506083"/>
                </a:cubicBezTo>
                <a:cubicBezTo>
                  <a:pt x="641231" y="496019"/>
                  <a:pt x="628290" y="467264"/>
                  <a:pt x="576532" y="454324"/>
                </a:cubicBezTo>
                <a:cubicBezTo>
                  <a:pt x="524774" y="441384"/>
                  <a:pt x="419819" y="438509"/>
                  <a:pt x="360872" y="428445"/>
                </a:cubicBezTo>
                <a:cubicBezTo>
                  <a:pt x="301925" y="418381"/>
                  <a:pt x="264543" y="418380"/>
                  <a:pt x="222849" y="393939"/>
                </a:cubicBezTo>
                <a:cubicBezTo>
                  <a:pt x="181155" y="369498"/>
                  <a:pt x="139461" y="313426"/>
                  <a:pt x="110706" y="281796"/>
                </a:cubicBezTo>
                <a:cubicBezTo>
                  <a:pt x="81951" y="250166"/>
                  <a:pt x="67574" y="232913"/>
                  <a:pt x="50321" y="204158"/>
                </a:cubicBezTo>
                <a:cubicBezTo>
                  <a:pt x="33068" y="175403"/>
                  <a:pt x="0" y="130834"/>
                  <a:pt x="7189" y="109268"/>
                </a:cubicBezTo>
                <a:cubicBezTo>
                  <a:pt x="14378" y="87702"/>
                  <a:pt x="61823" y="89139"/>
                  <a:pt x="93453" y="74762"/>
                </a:cubicBezTo>
                <a:cubicBezTo>
                  <a:pt x="125083" y="60385"/>
                  <a:pt x="166778" y="34506"/>
                  <a:pt x="196970" y="23004"/>
                </a:cubicBezTo>
                <a:cubicBezTo>
                  <a:pt x="227162" y="11502"/>
                  <a:pt x="231476" y="0"/>
                  <a:pt x="274608" y="5751"/>
                </a:cubicBezTo>
                <a:cubicBezTo>
                  <a:pt x="317740" y="11502"/>
                  <a:pt x="412631" y="53196"/>
                  <a:pt x="455763" y="57509"/>
                </a:cubicBezTo>
                <a:cubicBezTo>
                  <a:pt x="498895" y="61822"/>
                  <a:pt x="491706" y="30193"/>
                  <a:pt x="533400" y="23004"/>
                </a:cubicBezTo>
                <a:close/>
              </a:path>
            </a:pathLst>
          </a:custGeom>
          <a:solidFill>
            <a:srgbClr val="FF0000">
              <a:alpha val="70000"/>
            </a:srgbClr>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rgbClr val="FFFF00"/>
                </a:solidFill>
              </a:rPr>
              <a:t>Poitou</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childTnLst>
                                </p:cTn>
                              </p:par>
                              <p:par>
                                <p:cTn id="15" presetID="10" presetClass="exit" presetSubtype="0" fill="hold" nodeType="withEffect">
                                  <p:stCondLst>
                                    <p:cond delay="0"/>
                                  </p:stCondLst>
                                  <p:childTnLst>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par>
                                <p:cTn id="28" presetID="10" presetClass="exit" presetSubtype="0" fill="hold" nodeType="withEffect">
                                  <p:stCondLst>
                                    <p:cond delay="0"/>
                                  </p:stCondLst>
                                  <p:childTnLst>
                                    <p:animEffect transition="out" filter="fade">
                                      <p:cBhvr>
                                        <p:cTn id="29" dur="1000"/>
                                        <p:tgtEl>
                                          <p:spTgt spid="47"/>
                                        </p:tgtEl>
                                      </p:cBhvr>
                                    </p:animEffect>
                                    <p:set>
                                      <p:cBhvr>
                                        <p:cTn id="30" dur="1" fill="hold">
                                          <p:stCondLst>
                                            <p:cond delay="999"/>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circle(out)">
                                      <p:cBhvr>
                                        <p:cTn id="35" dur="2000"/>
                                        <p:tgtEl>
                                          <p:spTgt spid="38"/>
                                        </p:tgtEl>
                                      </p:cBhvr>
                                    </p:animEffect>
                                  </p:childTnLst>
                                </p:cTn>
                              </p:par>
                              <p:par>
                                <p:cTn id="36" presetID="10" presetClass="exit" presetSubtype="0" fill="hold" nodeType="withEffect">
                                  <p:stCondLst>
                                    <p:cond delay="0"/>
                                  </p:stCondLst>
                                  <p:childTnLst>
                                    <p:animEffect transition="out" filter="fade">
                                      <p:cBhvr>
                                        <p:cTn id="37" dur="2000"/>
                                        <p:tgtEl>
                                          <p:spTgt spid="2"/>
                                        </p:tgtEl>
                                      </p:cBhvr>
                                    </p:animEffect>
                                    <p:set>
                                      <p:cBhvr>
                                        <p:cTn id="38" dur="1" fill="hold">
                                          <p:stCondLst>
                                            <p:cond delay="19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par>
                                <p:cTn id="43" presetID="35" presetClass="path" presetSubtype="0" accel="50000" decel="50000" fill="hold" nodeType="withEffect">
                                  <p:stCondLst>
                                    <p:cond delay="0"/>
                                  </p:stCondLst>
                                  <p:childTnLst>
                                    <p:animMotion origin="layout" path="M -3.33333E-6 -3.81503E-6 L -0.33333 0.11769 " pathEditMode="relative" rAng="0" ptsTypes="AA">
                                      <p:cBhvr>
                                        <p:cTn id="44" dur="1000" fill="hold"/>
                                        <p:tgtEl>
                                          <p:spTgt spid="2050"/>
                                        </p:tgtEl>
                                        <p:attrNameLst>
                                          <p:attrName>ppt_x</p:attrName>
                                          <p:attrName>ppt_y</p:attrName>
                                        </p:attrNameLst>
                                      </p:cBhvr>
                                      <p:rCtr x="-167" y="59"/>
                                    </p:animMotion>
                                  </p:childTnLst>
                                </p:cTn>
                              </p:par>
                              <p:par>
                                <p:cTn id="45" presetID="6" presetClass="emph" presetSubtype="0" fill="hold" nodeType="withEffect">
                                  <p:stCondLst>
                                    <p:cond delay="0"/>
                                  </p:stCondLst>
                                  <p:childTnLst>
                                    <p:animScale>
                                      <p:cBhvr>
                                        <p:cTn id="46" dur="1000" fill="hold"/>
                                        <p:tgtEl>
                                          <p:spTgt spid="2050"/>
                                        </p:tgtEl>
                                      </p:cBhvr>
                                      <p:by x="300000" y="300000"/>
                                    </p:animScale>
                                  </p:childTnLst>
                                </p:cTn>
                              </p:par>
                              <p:par>
                                <p:cTn id="47" presetID="10" presetClass="exit" presetSubtype="0" fill="hold" nodeType="withEffect">
                                  <p:stCondLst>
                                    <p:cond delay="500"/>
                                  </p:stCondLst>
                                  <p:childTnLst>
                                    <p:animEffect transition="out" filter="fade">
                                      <p:cBhvr>
                                        <p:cTn id="48" dur="1000"/>
                                        <p:tgtEl>
                                          <p:spTgt spid="2050"/>
                                        </p:tgtEl>
                                      </p:cBhvr>
                                    </p:animEffect>
                                    <p:set>
                                      <p:cBhvr>
                                        <p:cTn id="49" dur="1" fill="hold">
                                          <p:stCondLst>
                                            <p:cond delay="999"/>
                                          </p:stCondLst>
                                        </p:cTn>
                                        <p:tgtEl>
                                          <p:spTgt spid="2050"/>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1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1000" fill="hold"/>
                                        <p:tgtEl>
                                          <p:spTgt spid="45"/>
                                        </p:tgtEl>
                                        <p:attrNameLst>
                                          <p:attrName>ppt_w</p:attrName>
                                        </p:attrNameLst>
                                      </p:cBhvr>
                                      <p:tavLst>
                                        <p:tav tm="0">
                                          <p:val>
                                            <p:fltVal val="0"/>
                                          </p:val>
                                        </p:tav>
                                        <p:tav tm="100000">
                                          <p:val>
                                            <p:strVal val="#ppt_w"/>
                                          </p:val>
                                        </p:tav>
                                      </p:tavLst>
                                    </p:anim>
                                    <p:anim calcmode="lin" valueType="num">
                                      <p:cBhvr>
                                        <p:cTn id="63" dur="1000" fill="hold"/>
                                        <p:tgtEl>
                                          <p:spTgt spid="45"/>
                                        </p:tgtEl>
                                        <p:attrNameLst>
                                          <p:attrName>ppt_h</p:attrName>
                                        </p:attrNameLst>
                                      </p:cBhvr>
                                      <p:tavLst>
                                        <p:tav tm="0">
                                          <p:val>
                                            <p:fltVal val="0"/>
                                          </p:val>
                                        </p:tav>
                                        <p:tav tm="100000">
                                          <p:val>
                                            <p:strVal val="#ppt_h"/>
                                          </p:val>
                                        </p:tav>
                                      </p:tavLst>
                                    </p:anim>
                                    <p:animEffect transition="in" filter="fade">
                                      <p:cBhvr>
                                        <p:cTn id="64" dur="1000"/>
                                        <p:tgtEl>
                                          <p:spTgt spid="45"/>
                                        </p:tgtEl>
                                      </p:cBhvr>
                                    </p:animEffect>
                                  </p:childTnLst>
                                </p:cTn>
                              </p:par>
                            </p:childTnLst>
                          </p:cTn>
                        </p:par>
                        <p:par>
                          <p:cTn id="65" fill="hold">
                            <p:stCondLst>
                              <p:cond delay="1000"/>
                            </p:stCondLst>
                            <p:childTnLst>
                              <p:par>
                                <p:cTn id="66" presetID="22" presetClass="entr" presetSubtype="1" fill="hold" grpId="0" nodeType="afterEffect">
                                  <p:stCondLst>
                                    <p:cond delay="50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1000"/>
                                        <p:tgtEl>
                                          <p:spTgt spid="41"/>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10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p:cTn id="76" dur="1000" fill="hold"/>
                                        <p:tgtEl>
                                          <p:spTgt spid="54"/>
                                        </p:tgtEl>
                                        <p:attrNameLst>
                                          <p:attrName>ppt_w</p:attrName>
                                        </p:attrNameLst>
                                      </p:cBhvr>
                                      <p:tavLst>
                                        <p:tav tm="0">
                                          <p:val>
                                            <p:fltVal val="0"/>
                                          </p:val>
                                        </p:tav>
                                        <p:tav tm="100000">
                                          <p:val>
                                            <p:strVal val="#ppt_w"/>
                                          </p:val>
                                        </p:tav>
                                      </p:tavLst>
                                    </p:anim>
                                    <p:anim calcmode="lin" valueType="num">
                                      <p:cBhvr>
                                        <p:cTn id="77" dur="1000" fill="hold"/>
                                        <p:tgtEl>
                                          <p:spTgt spid="54"/>
                                        </p:tgtEl>
                                        <p:attrNameLst>
                                          <p:attrName>ppt_h</p:attrName>
                                        </p:attrNameLst>
                                      </p:cBhvr>
                                      <p:tavLst>
                                        <p:tav tm="0">
                                          <p:val>
                                            <p:fltVal val="0"/>
                                          </p:val>
                                        </p:tav>
                                        <p:tav tm="100000">
                                          <p:val>
                                            <p:strVal val="#ppt_h"/>
                                          </p:val>
                                        </p:tav>
                                      </p:tavLst>
                                    </p:anim>
                                    <p:animEffect transition="in" filter="fade">
                                      <p:cBhvr>
                                        <p:cTn id="78" dur="10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1000"/>
                                        <p:tgtEl>
                                          <p:spTgt spid="42"/>
                                        </p:tgtEl>
                                      </p:cBhvr>
                                    </p:animEffect>
                                    <p:set>
                                      <p:cBhvr>
                                        <p:cTn id="83" dur="1" fill="hold">
                                          <p:stCondLst>
                                            <p:cond delay="999"/>
                                          </p:stCondLst>
                                        </p:cTn>
                                        <p:tgtEl>
                                          <p:spTgt spid="4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54"/>
                                        </p:tgtEl>
                                      </p:cBhvr>
                                    </p:animEffect>
                                    <p:set>
                                      <p:cBhvr>
                                        <p:cTn id="86" dur="1" fill="hold">
                                          <p:stCondLst>
                                            <p:cond delay="999"/>
                                          </p:stCondLst>
                                        </p:cTn>
                                        <p:tgtEl>
                                          <p:spTgt spid="5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43"/>
                                        </p:tgtEl>
                                      </p:cBhvr>
                                    </p:animEffect>
                                    <p:set>
                                      <p:cBhvr>
                                        <p:cTn id="89" dur="1" fill="hold">
                                          <p:stCondLst>
                                            <p:cond delay="999"/>
                                          </p:stCondLst>
                                        </p:cTn>
                                        <p:tgtEl>
                                          <p:spTgt spid="43"/>
                                        </p:tgtEl>
                                        <p:attrNameLst>
                                          <p:attrName>style.visibility</p:attrName>
                                        </p:attrNameLst>
                                      </p:cBhvr>
                                      <p:to>
                                        <p:strVal val="hidden"/>
                                      </p:to>
                                    </p:set>
                                  </p:childTnLst>
                                </p:cTn>
                              </p:par>
                            </p:childTnLst>
                          </p:cTn>
                        </p:par>
                        <p:par>
                          <p:cTn id="90" fill="hold">
                            <p:stCondLst>
                              <p:cond delay="1000"/>
                            </p:stCondLst>
                            <p:childTnLst>
                              <p:par>
                                <p:cTn id="91" presetID="53" presetClass="entr" presetSubtype="0" fill="hold" nodeType="after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p:cTn id="93" dur="1000" fill="hold"/>
                                        <p:tgtEl>
                                          <p:spTgt spid="48"/>
                                        </p:tgtEl>
                                        <p:attrNameLst>
                                          <p:attrName>ppt_w</p:attrName>
                                        </p:attrNameLst>
                                      </p:cBhvr>
                                      <p:tavLst>
                                        <p:tav tm="0">
                                          <p:val>
                                            <p:fltVal val="0"/>
                                          </p:val>
                                        </p:tav>
                                        <p:tav tm="100000">
                                          <p:val>
                                            <p:strVal val="#ppt_w"/>
                                          </p:val>
                                        </p:tav>
                                      </p:tavLst>
                                    </p:anim>
                                    <p:anim calcmode="lin" valueType="num">
                                      <p:cBhvr>
                                        <p:cTn id="94" dur="1000" fill="hold"/>
                                        <p:tgtEl>
                                          <p:spTgt spid="48"/>
                                        </p:tgtEl>
                                        <p:attrNameLst>
                                          <p:attrName>ppt_h</p:attrName>
                                        </p:attrNameLst>
                                      </p:cBhvr>
                                      <p:tavLst>
                                        <p:tav tm="0">
                                          <p:val>
                                            <p:fltVal val="0"/>
                                          </p:val>
                                        </p:tav>
                                        <p:tav tm="100000">
                                          <p:val>
                                            <p:strVal val="#ppt_h"/>
                                          </p:val>
                                        </p:tav>
                                      </p:tavLst>
                                    </p:anim>
                                    <p:animEffect transition="in" filter="fade">
                                      <p:cBhvr>
                                        <p:cTn id="9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7" grpId="0"/>
      <p:bldP spid="41" grpId="0" animBg="1"/>
      <p:bldP spid="43" grpId="0" animBg="1"/>
      <p:bldP spid="43" grpId="1" animBg="1"/>
      <p:bldP spid="46" grpId="0"/>
      <p:bldP spid="54" grpId="0" animBg="1"/>
      <p:bldP spid="54"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555641"/>
          </a:xfrm>
          <a:prstGeom prst="rect">
            <a:avLst/>
          </a:prstGeom>
        </p:spPr>
        <p:txBody>
          <a:bodyPr wrap="square">
            <a:spAutoFit/>
          </a:bodyPr>
          <a:lstStyle/>
          <a:p>
            <a:r>
              <a:rPr lang="en-US" sz="2000" dirty="0" smtClean="0">
                <a:hlinkClick r:id="rId2"/>
              </a:rPr>
              <a:t>https://en.wikipedia.org/wiki/Angevin_Empire</a:t>
            </a:r>
            <a:endParaRPr lang="en-US" sz="2000" dirty="0" smtClean="0"/>
          </a:p>
          <a:p>
            <a:r>
              <a:rPr lang="en-US" sz="2000" dirty="0" smtClean="0"/>
              <a:t>	The </a:t>
            </a:r>
            <a:r>
              <a:rPr lang="en-US" sz="2000" dirty="0" err="1" smtClean="0"/>
              <a:t>Angevin</a:t>
            </a:r>
            <a:r>
              <a:rPr lang="en-US" sz="2000" dirty="0" smtClean="0"/>
              <a:t> Empire describes the possessions of the </a:t>
            </a:r>
            <a:r>
              <a:rPr lang="en-US" sz="2000" dirty="0" err="1" smtClean="0"/>
              <a:t>Angevin</a:t>
            </a:r>
            <a:r>
              <a:rPr lang="en-US" sz="2000" dirty="0" smtClean="0"/>
              <a:t> kings of England who held lands in England and France during the 12th and 13th centuries. Its rulers were Henry II (ruled 1154–1189), Richard I (r. 1189–1199), and John (r. 1199–1216). The </a:t>
            </a:r>
            <a:r>
              <a:rPr lang="en-US" sz="2000" dirty="0" err="1" smtClean="0"/>
              <a:t>Angevin</a:t>
            </a:r>
            <a:r>
              <a:rPr lang="en-US" sz="2000" dirty="0" smtClean="0"/>
              <a:t> Empire is an early example of a composite state.[2]</a:t>
            </a:r>
          </a:p>
          <a:p>
            <a:r>
              <a:rPr lang="en-US" sz="2000" dirty="0" smtClean="0"/>
              <a:t>	The </a:t>
            </a:r>
            <a:r>
              <a:rPr lang="en-US" sz="2000" dirty="0" err="1" smtClean="0"/>
              <a:t>Angevins</a:t>
            </a:r>
            <a:r>
              <a:rPr lang="en-US" sz="2000" dirty="0" smtClean="0"/>
              <a:t> of the House of Plantagenet ruled over an area covering roughly half of France, all of England, and parts of Ireland and Wales, and had further influence over much of the remaining British Isles. The empire was established by Henry II, as King of England, Duke of Normandy, Count of Anjou (from which the </a:t>
            </a:r>
            <a:r>
              <a:rPr lang="en-US" sz="2000" dirty="0" err="1" smtClean="0"/>
              <a:t>Angevins</a:t>
            </a:r>
            <a:r>
              <a:rPr lang="en-US" sz="2000" dirty="0" smtClean="0"/>
              <a:t> derive their name), as well as Duke of Aquitaine by right of his wife, and multiple subsidiary titles. Although their title of highest rank came from the Kingdom of England, the </a:t>
            </a:r>
            <a:r>
              <a:rPr lang="en-US" sz="2000" dirty="0" err="1" smtClean="0"/>
              <a:t>Angevins</a:t>
            </a:r>
            <a:r>
              <a:rPr lang="en-US" sz="2000" dirty="0" smtClean="0"/>
              <a:t> held court primarily on the continent at Angers in Anjou, and </a:t>
            </a:r>
            <a:r>
              <a:rPr lang="en-US" sz="2000" dirty="0" err="1" smtClean="0"/>
              <a:t>Chinon</a:t>
            </a:r>
            <a:r>
              <a:rPr lang="en-US" sz="2000" dirty="0" smtClean="0"/>
              <a:t> in Touraine.</a:t>
            </a:r>
          </a:p>
          <a:p>
            <a:r>
              <a:rPr lang="en-US" sz="2000" dirty="0" smtClean="0"/>
              <a:t>	The influence and power of the House of Anjou brought them into conflict with the kings of France of the House of Capet, to whom they also owed feudal homage to their French possessions, bringing in a period of rivalry between both dynasties.  Despite the extent of </a:t>
            </a:r>
            <a:r>
              <a:rPr lang="en-US" sz="2000" dirty="0" err="1" smtClean="0"/>
              <a:t>Angevin</a:t>
            </a:r>
            <a:r>
              <a:rPr lang="en-US" sz="2000" dirty="0" smtClean="0"/>
              <a:t> rule, Henry's son, John, was defeated in the Anglo-French War (1213–1214) by Philip II of France following the Battle of </a:t>
            </a:r>
            <a:r>
              <a:rPr lang="en-US" sz="2000" dirty="0" err="1" smtClean="0"/>
              <a:t>Bouvines</a:t>
            </a:r>
            <a:r>
              <a:rPr lang="en-US" sz="2000" dirty="0" smtClean="0"/>
              <a:t>. John lost control of most of his continental possessions, apart from Gascony in southern Aquitaine.  This defeat set the scene for further conflicts between England and France, leading up to the Hundred Years' War.</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28600" y="4087368"/>
            <a:ext cx="2667000" cy="605294"/>
          </a:xfrm>
          <a:prstGeom prst="rect">
            <a:avLst/>
          </a:prstGeom>
          <a:noFill/>
        </p:spPr>
        <p:txBody>
          <a:bodyPr wrap="square">
            <a:spAutoFit/>
          </a:bodyPr>
          <a:lstStyle/>
          <a:p>
            <a:pPr>
              <a:lnSpc>
                <a:spcPts val="4000"/>
              </a:lnSpc>
            </a:pPr>
            <a:r>
              <a:rPr lang="en-US" sz="3200" b="1" dirty="0" smtClean="0"/>
              <a:t>1204 AD</a:t>
            </a:r>
          </a:p>
        </p:txBody>
      </p:sp>
      <p:sp>
        <p:nvSpPr>
          <p:cNvPr id="40" name="Rectangle 39"/>
          <p:cNvSpPr/>
          <p:nvPr/>
        </p:nvSpPr>
        <p:spPr>
          <a:xfrm>
            <a:off x="0" y="4471416"/>
            <a:ext cx="4114800" cy="541174"/>
          </a:xfrm>
          <a:prstGeom prst="rect">
            <a:avLst/>
          </a:prstGeom>
          <a:noFill/>
        </p:spPr>
        <p:txBody>
          <a:bodyPr wrap="square">
            <a:spAutoFit/>
          </a:bodyPr>
          <a:lstStyle/>
          <a:p>
            <a:pPr>
              <a:lnSpc>
                <a:spcPts val="3500"/>
              </a:lnSpc>
            </a:pPr>
            <a:r>
              <a:rPr lang="en-US" sz="2800" b="1" dirty="0" smtClean="0"/>
              <a:t>   - France regains its lands</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7" name="Rectangle 16"/>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grpSp>
        <p:nvGrpSpPr>
          <p:cNvPr id="6" name="Group 37"/>
          <p:cNvGrpSpPr/>
          <p:nvPr/>
        </p:nvGrpSpPr>
        <p:grpSpPr>
          <a:xfrm>
            <a:off x="4751832" y="1876171"/>
            <a:ext cx="3401568" cy="4485827"/>
            <a:chOff x="4751832" y="1876171"/>
            <a:chExt cx="3401568" cy="4485827"/>
          </a:xfrm>
        </p:grpSpPr>
        <p:grpSp>
          <p:nvGrpSpPr>
            <p:cNvPr id="7" name="Group 30"/>
            <p:cNvGrpSpPr/>
            <p:nvPr/>
          </p:nvGrpSpPr>
          <p:grpSpPr>
            <a:xfrm>
              <a:off x="4751832" y="1876171"/>
              <a:ext cx="3401568" cy="4485827"/>
              <a:chOff x="4700016" y="1876171"/>
              <a:chExt cx="3401568" cy="4485827"/>
            </a:xfrm>
          </p:grpSpPr>
          <p:pic>
            <p:nvPicPr>
              <p:cNvPr id="25" name="Picture 2"/>
              <p:cNvPicPr>
                <a:picLocks noChangeAspect="1" noChangeArrowheads="1"/>
              </p:cNvPicPr>
              <p:nvPr/>
            </p:nvPicPr>
            <p:blipFill>
              <a:blip r:embed="rId3" cstate="print"/>
              <a:srcRect/>
              <a:stretch>
                <a:fillRect/>
              </a:stretch>
            </p:blipFill>
            <p:spPr bwMode="auto">
              <a:xfrm>
                <a:off x="4724400" y="1876171"/>
                <a:ext cx="3352800" cy="4067429"/>
              </a:xfrm>
              <a:prstGeom prst="rect">
                <a:avLst/>
              </a:prstGeom>
              <a:noFill/>
              <a:ln w="50800">
                <a:solidFill>
                  <a:schemeClr val="tx1"/>
                </a:solidFill>
                <a:miter lim="800000"/>
                <a:headEnd/>
                <a:tailEnd/>
              </a:ln>
              <a:effectLst/>
            </p:spPr>
          </p:pic>
          <p:sp>
            <p:nvSpPr>
              <p:cNvPr id="30" name="Rectangle 29"/>
              <p:cNvSpPr/>
              <p:nvPr/>
            </p:nvSpPr>
            <p:spPr>
              <a:xfrm>
                <a:off x="4700016" y="5961888"/>
                <a:ext cx="3401568" cy="400110"/>
              </a:xfrm>
              <a:prstGeom prst="rect">
                <a:avLst/>
              </a:prstGeom>
              <a:solidFill>
                <a:schemeClr val="bg1"/>
              </a:solidFill>
              <a:ln w="50800">
                <a:solidFill>
                  <a:schemeClr val="tx1"/>
                </a:solidFill>
              </a:ln>
            </p:spPr>
            <p:txBody>
              <a:bodyPr wrap="square">
                <a:spAutoFit/>
              </a:bodyPr>
              <a:lstStyle/>
              <a:p>
                <a:pPr algn="ctr"/>
                <a:r>
                  <a:rPr lang="en-US" sz="2000" b="1" spc="-100" dirty="0" smtClean="0"/>
                  <a:t>1152-1204 English Possessions</a:t>
                </a:r>
              </a:p>
            </p:txBody>
          </p:sp>
        </p:grpSp>
        <p:grpSp>
          <p:nvGrpSpPr>
            <p:cNvPr id="8" name="Group 28"/>
            <p:cNvGrpSpPr/>
            <p:nvPr/>
          </p:nvGrpSpPr>
          <p:grpSpPr>
            <a:xfrm>
              <a:off x="4901184" y="4892040"/>
              <a:ext cx="890016" cy="192360"/>
              <a:chOff x="4843272" y="4892040"/>
              <a:chExt cx="890016" cy="192360"/>
            </a:xfrm>
          </p:grpSpPr>
          <p:pic>
            <p:nvPicPr>
              <p:cNvPr id="28" name="Picture 2"/>
              <p:cNvPicPr preferRelativeResize="0">
                <a:picLocks noChangeArrowheads="1"/>
              </p:cNvPicPr>
              <p:nvPr/>
            </p:nvPicPr>
            <p:blipFill>
              <a:blip r:embed="rId3" cstate="print"/>
              <a:srcRect l="13636" t="81266" r="72727" b="14987"/>
              <a:stretch>
                <a:fillRect/>
              </a:stretch>
            </p:blipFill>
            <p:spPr bwMode="auto">
              <a:xfrm>
                <a:off x="4937760" y="4946904"/>
                <a:ext cx="795528" cy="91440"/>
              </a:xfrm>
              <a:prstGeom prst="rect">
                <a:avLst/>
              </a:prstGeom>
              <a:noFill/>
              <a:ln w="50800">
                <a:noFill/>
                <a:miter lim="800000"/>
                <a:headEnd/>
                <a:tailEnd/>
              </a:ln>
              <a:effectLst/>
            </p:spPr>
          </p:pic>
          <p:sp>
            <p:nvSpPr>
              <p:cNvPr id="27" name="TextBox 26"/>
              <p:cNvSpPr txBox="1"/>
              <p:nvPr/>
            </p:nvSpPr>
            <p:spPr>
              <a:xfrm>
                <a:off x="4843272" y="4892040"/>
                <a:ext cx="465192" cy="192360"/>
              </a:xfrm>
              <a:prstGeom prst="rect">
                <a:avLst/>
              </a:prstGeom>
              <a:noFill/>
            </p:spPr>
            <p:txBody>
              <a:bodyPr wrap="none" rtlCol="0">
                <a:spAutoFit/>
              </a:bodyPr>
              <a:lstStyle/>
              <a:p>
                <a:r>
                  <a:rPr lang="en-US" sz="650" b="1" dirty="0" smtClean="0">
                    <a:ln w="3175">
                      <a:noFill/>
                    </a:ln>
                    <a:solidFill>
                      <a:schemeClr val="tx1">
                        <a:lumMod val="95000"/>
                        <a:lumOff val="5000"/>
                      </a:schemeClr>
                    </a:solidFill>
                    <a:effectLst>
                      <a:outerShdw dist="6350" dir="6000000" algn="ctr" rotWithShape="0">
                        <a:schemeClr val="tx1">
                          <a:lumMod val="95000"/>
                          <a:lumOff val="5000"/>
                          <a:alpha val="43000"/>
                        </a:schemeClr>
                      </a:outerShdw>
                    </a:effectLst>
                    <a:latin typeface="Cambria" pitchFamily="18" charset="0"/>
                    <a:ea typeface="Cambria" pitchFamily="18" charset="0"/>
                    <a:cs typeface="Times New Roman" pitchFamily="18" charset="0"/>
                  </a:rPr>
                  <a:t>English</a:t>
                </a:r>
              </a:p>
            </p:txBody>
          </p:sp>
        </p:grpSp>
      </p:grpSp>
      <p:sp>
        <p:nvSpPr>
          <p:cNvPr id="41" name="Freeform 40"/>
          <p:cNvSpPr/>
          <p:nvPr/>
        </p:nvSpPr>
        <p:spPr>
          <a:xfrm>
            <a:off x="4673600" y="2525183"/>
            <a:ext cx="3204633" cy="3445934"/>
          </a:xfrm>
          <a:custGeom>
            <a:avLst/>
            <a:gdLst>
              <a:gd name="connsiteX0" fmla="*/ 2070100 w 3204633"/>
              <a:gd name="connsiteY0" fmla="*/ 2117 h 3445934"/>
              <a:gd name="connsiteX1" fmla="*/ 1727200 w 3204633"/>
              <a:gd name="connsiteY1" fmla="*/ 129117 h 3445934"/>
              <a:gd name="connsiteX2" fmla="*/ 1651000 w 3204633"/>
              <a:gd name="connsiteY2" fmla="*/ 306917 h 3445934"/>
              <a:gd name="connsiteX3" fmla="*/ 1549400 w 3204633"/>
              <a:gd name="connsiteY3" fmla="*/ 383117 h 3445934"/>
              <a:gd name="connsiteX4" fmla="*/ 1257300 w 3204633"/>
              <a:gd name="connsiteY4" fmla="*/ 306917 h 3445934"/>
              <a:gd name="connsiteX5" fmla="*/ 1257300 w 3204633"/>
              <a:gd name="connsiteY5" fmla="*/ 154517 h 3445934"/>
              <a:gd name="connsiteX6" fmla="*/ 977900 w 3204633"/>
              <a:gd name="connsiteY6" fmla="*/ 230717 h 3445934"/>
              <a:gd name="connsiteX7" fmla="*/ 1016000 w 3204633"/>
              <a:gd name="connsiteY7" fmla="*/ 548217 h 3445934"/>
              <a:gd name="connsiteX8" fmla="*/ 889000 w 3204633"/>
              <a:gd name="connsiteY8" fmla="*/ 624417 h 3445934"/>
              <a:gd name="connsiteX9" fmla="*/ 762000 w 3204633"/>
              <a:gd name="connsiteY9" fmla="*/ 675217 h 3445934"/>
              <a:gd name="connsiteX10" fmla="*/ 622300 w 3204633"/>
              <a:gd name="connsiteY10" fmla="*/ 522817 h 3445934"/>
              <a:gd name="connsiteX11" fmla="*/ 88900 w 3204633"/>
              <a:gd name="connsiteY11" fmla="*/ 662517 h 3445934"/>
              <a:gd name="connsiteX12" fmla="*/ 88900 w 3204633"/>
              <a:gd name="connsiteY12" fmla="*/ 916517 h 3445934"/>
              <a:gd name="connsiteX13" fmla="*/ 304800 w 3204633"/>
              <a:gd name="connsiteY13" fmla="*/ 1043517 h 3445934"/>
              <a:gd name="connsiteX14" fmla="*/ 698500 w 3204633"/>
              <a:gd name="connsiteY14" fmla="*/ 1208617 h 3445934"/>
              <a:gd name="connsiteX15" fmla="*/ 863600 w 3204633"/>
              <a:gd name="connsiteY15" fmla="*/ 1449917 h 3445934"/>
              <a:gd name="connsiteX16" fmla="*/ 952500 w 3204633"/>
              <a:gd name="connsiteY16" fmla="*/ 1729317 h 3445934"/>
              <a:gd name="connsiteX17" fmla="*/ 1104900 w 3204633"/>
              <a:gd name="connsiteY17" fmla="*/ 1907117 h 3445934"/>
              <a:gd name="connsiteX18" fmla="*/ 1130300 w 3204633"/>
              <a:gd name="connsiteY18" fmla="*/ 2351617 h 3445934"/>
              <a:gd name="connsiteX19" fmla="*/ 1117600 w 3204633"/>
              <a:gd name="connsiteY19" fmla="*/ 2897717 h 3445934"/>
              <a:gd name="connsiteX20" fmla="*/ 1041400 w 3204633"/>
              <a:gd name="connsiteY20" fmla="*/ 3189817 h 3445934"/>
              <a:gd name="connsiteX21" fmla="*/ 952500 w 3204633"/>
              <a:gd name="connsiteY21" fmla="*/ 3278717 h 3445934"/>
              <a:gd name="connsiteX22" fmla="*/ 977900 w 3204633"/>
              <a:gd name="connsiteY22" fmla="*/ 3380317 h 3445934"/>
              <a:gd name="connsiteX23" fmla="*/ 1968500 w 3204633"/>
              <a:gd name="connsiteY23" fmla="*/ 3418417 h 3445934"/>
              <a:gd name="connsiteX24" fmla="*/ 2070100 w 3204633"/>
              <a:gd name="connsiteY24" fmla="*/ 3215217 h 3445934"/>
              <a:gd name="connsiteX25" fmla="*/ 1905000 w 3204633"/>
              <a:gd name="connsiteY25" fmla="*/ 3164417 h 3445934"/>
              <a:gd name="connsiteX26" fmla="*/ 2006600 w 3204633"/>
              <a:gd name="connsiteY26" fmla="*/ 2707217 h 3445934"/>
              <a:gd name="connsiteX27" fmla="*/ 2159000 w 3204633"/>
              <a:gd name="connsiteY27" fmla="*/ 2529417 h 3445934"/>
              <a:gd name="connsiteX28" fmla="*/ 2273300 w 3204633"/>
              <a:gd name="connsiteY28" fmla="*/ 2681817 h 3445934"/>
              <a:gd name="connsiteX29" fmla="*/ 2489200 w 3204633"/>
              <a:gd name="connsiteY29" fmla="*/ 2681817 h 3445934"/>
              <a:gd name="connsiteX30" fmla="*/ 2755900 w 3204633"/>
              <a:gd name="connsiteY30" fmla="*/ 2669117 h 3445934"/>
              <a:gd name="connsiteX31" fmla="*/ 2882900 w 3204633"/>
              <a:gd name="connsiteY31" fmla="*/ 2605617 h 3445934"/>
              <a:gd name="connsiteX32" fmla="*/ 3162300 w 3204633"/>
              <a:gd name="connsiteY32" fmla="*/ 2478617 h 3445934"/>
              <a:gd name="connsiteX33" fmla="*/ 3136900 w 3204633"/>
              <a:gd name="connsiteY33" fmla="*/ 2364317 h 3445934"/>
              <a:gd name="connsiteX34" fmla="*/ 2997200 w 3204633"/>
              <a:gd name="connsiteY34" fmla="*/ 2313517 h 3445934"/>
              <a:gd name="connsiteX35" fmla="*/ 2819400 w 3204633"/>
              <a:gd name="connsiteY35" fmla="*/ 1932517 h 3445934"/>
              <a:gd name="connsiteX36" fmla="*/ 2743200 w 3204633"/>
              <a:gd name="connsiteY36" fmla="*/ 1907117 h 3445934"/>
              <a:gd name="connsiteX37" fmla="*/ 2552700 w 3204633"/>
              <a:gd name="connsiteY37" fmla="*/ 1945217 h 3445934"/>
              <a:gd name="connsiteX38" fmla="*/ 2425700 w 3204633"/>
              <a:gd name="connsiteY38" fmla="*/ 1894417 h 3445934"/>
              <a:gd name="connsiteX39" fmla="*/ 2387600 w 3204633"/>
              <a:gd name="connsiteY39" fmla="*/ 1665817 h 3445934"/>
              <a:gd name="connsiteX40" fmla="*/ 2387600 w 3204633"/>
              <a:gd name="connsiteY40" fmla="*/ 1564217 h 3445934"/>
              <a:gd name="connsiteX41" fmla="*/ 2171700 w 3204633"/>
              <a:gd name="connsiteY41" fmla="*/ 1500717 h 3445934"/>
              <a:gd name="connsiteX42" fmla="*/ 2070100 w 3204633"/>
              <a:gd name="connsiteY42" fmla="*/ 1449917 h 3445934"/>
              <a:gd name="connsiteX43" fmla="*/ 2006600 w 3204633"/>
              <a:gd name="connsiteY43" fmla="*/ 1297517 h 3445934"/>
              <a:gd name="connsiteX44" fmla="*/ 1993900 w 3204633"/>
              <a:gd name="connsiteY44" fmla="*/ 1145117 h 3445934"/>
              <a:gd name="connsiteX45" fmla="*/ 1968500 w 3204633"/>
              <a:gd name="connsiteY45" fmla="*/ 992717 h 3445934"/>
              <a:gd name="connsiteX46" fmla="*/ 2057400 w 3204633"/>
              <a:gd name="connsiteY46" fmla="*/ 891117 h 3445934"/>
              <a:gd name="connsiteX47" fmla="*/ 1981200 w 3204633"/>
              <a:gd name="connsiteY47" fmla="*/ 687917 h 3445934"/>
              <a:gd name="connsiteX48" fmla="*/ 2108200 w 3204633"/>
              <a:gd name="connsiteY48" fmla="*/ 573617 h 3445934"/>
              <a:gd name="connsiteX49" fmla="*/ 2171700 w 3204633"/>
              <a:gd name="connsiteY49" fmla="*/ 319617 h 3445934"/>
              <a:gd name="connsiteX50" fmla="*/ 2197100 w 3204633"/>
              <a:gd name="connsiteY50" fmla="*/ 116417 h 3445934"/>
              <a:gd name="connsiteX51" fmla="*/ 2070100 w 3204633"/>
              <a:gd name="connsiteY51" fmla="*/ 2117 h 344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4633" h="3445934">
                <a:moveTo>
                  <a:pt x="2070100" y="2117"/>
                </a:moveTo>
                <a:cubicBezTo>
                  <a:pt x="1991783" y="4234"/>
                  <a:pt x="1797050" y="78317"/>
                  <a:pt x="1727200" y="129117"/>
                </a:cubicBezTo>
                <a:cubicBezTo>
                  <a:pt x="1657350" y="179917"/>
                  <a:pt x="1680633" y="264584"/>
                  <a:pt x="1651000" y="306917"/>
                </a:cubicBezTo>
                <a:cubicBezTo>
                  <a:pt x="1621367" y="349250"/>
                  <a:pt x="1615017" y="383117"/>
                  <a:pt x="1549400" y="383117"/>
                </a:cubicBezTo>
                <a:cubicBezTo>
                  <a:pt x="1483783" y="383117"/>
                  <a:pt x="1305983" y="345017"/>
                  <a:pt x="1257300" y="306917"/>
                </a:cubicBezTo>
                <a:cubicBezTo>
                  <a:pt x="1208617" y="268817"/>
                  <a:pt x="1303867" y="167217"/>
                  <a:pt x="1257300" y="154517"/>
                </a:cubicBezTo>
                <a:cubicBezTo>
                  <a:pt x="1210733" y="141817"/>
                  <a:pt x="1018117" y="165100"/>
                  <a:pt x="977900" y="230717"/>
                </a:cubicBezTo>
                <a:cubicBezTo>
                  <a:pt x="937683" y="296334"/>
                  <a:pt x="1030817" y="482600"/>
                  <a:pt x="1016000" y="548217"/>
                </a:cubicBezTo>
                <a:cubicBezTo>
                  <a:pt x="1001183" y="613834"/>
                  <a:pt x="931333" y="603250"/>
                  <a:pt x="889000" y="624417"/>
                </a:cubicBezTo>
                <a:cubicBezTo>
                  <a:pt x="846667" y="645584"/>
                  <a:pt x="806450" y="692150"/>
                  <a:pt x="762000" y="675217"/>
                </a:cubicBezTo>
                <a:cubicBezTo>
                  <a:pt x="717550" y="658284"/>
                  <a:pt x="734483" y="524934"/>
                  <a:pt x="622300" y="522817"/>
                </a:cubicBezTo>
                <a:cubicBezTo>
                  <a:pt x="510117" y="520700"/>
                  <a:pt x="177800" y="596900"/>
                  <a:pt x="88900" y="662517"/>
                </a:cubicBezTo>
                <a:cubicBezTo>
                  <a:pt x="0" y="728134"/>
                  <a:pt x="52917" y="853017"/>
                  <a:pt x="88900" y="916517"/>
                </a:cubicBezTo>
                <a:cubicBezTo>
                  <a:pt x="124883" y="980017"/>
                  <a:pt x="203200" y="994834"/>
                  <a:pt x="304800" y="1043517"/>
                </a:cubicBezTo>
                <a:cubicBezTo>
                  <a:pt x="406400" y="1092200"/>
                  <a:pt x="605367" y="1140884"/>
                  <a:pt x="698500" y="1208617"/>
                </a:cubicBezTo>
                <a:cubicBezTo>
                  <a:pt x="791633" y="1276350"/>
                  <a:pt x="821267" y="1363134"/>
                  <a:pt x="863600" y="1449917"/>
                </a:cubicBezTo>
                <a:cubicBezTo>
                  <a:pt x="905933" y="1536700"/>
                  <a:pt x="912283" y="1653117"/>
                  <a:pt x="952500" y="1729317"/>
                </a:cubicBezTo>
                <a:cubicBezTo>
                  <a:pt x="992717" y="1805517"/>
                  <a:pt x="1075267" y="1803400"/>
                  <a:pt x="1104900" y="1907117"/>
                </a:cubicBezTo>
                <a:cubicBezTo>
                  <a:pt x="1134533" y="2010834"/>
                  <a:pt x="1128183" y="2186517"/>
                  <a:pt x="1130300" y="2351617"/>
                </a:cubicBezTo>
                <a:cubicBezTo>
                  <a:pt x="1132417" y="2516717"/>
                  <a:pt x="1132417" y="2758017"/>
                  <a:pt x="1117600" y="2897717"/>
                </a:cubicBezTo>
                <a:cubicBezTo>
                  <a:pt x="1102783" y="3037417"/>
                  <a:pt x="1068917" y="3126317"/>
                  <a:pt x="1041400" y="3189817"/>
                </a:cubicBezTo>
                <a:cubicBezTo>
                  <a:pt x="1013883" y="3253317"/>
                  <a:pt x="963083" y="3246967"/>
                  <a:pt x="952500" y="3278717"/>
                </a:cubicBezTo>
                <a:cubicBezTo>
                  <a:pt x="941917" y="3310467"/>
                  <a:pt x="808567" y="3357034"/>
                  <a:pt x="977900" y="3380317"/>
                </a:cubicBezTo>
                <a:cubicBezTo>
                  <a:pt x="1147233" y="3403600"/>
                  <a:pt x="1786467" y="3445934"/>
                  <a:pt x="1968500" y="3418417"/>
                </a:cubicBezTo>
                <a:cubicBezTo>
                  <a:pt x="2150533" y="3390900"/>
                  <a:pt x="2080683" y="3257550"/>
                  <a:pt x="2070100" y="3215217"/>
                </a:cubicBezTo>
                <a:cubicBezTo>
                  <a:pt x="2059517" y="3172884"/>
                  <a:pt x="1915583" y="3249084"/>
                  <a:pt x="1905000" y="3164417"/>
                </a:cubicBezTo>
                <a:cubicBezTo>
                  <a:pt x="1894417" y="3079750"/>
                  <a:pt x="1964267" y="2813050"/>
                  <a:pt x="2006600" y="2707217"/>
                </a:cubicBezTo>
                <a:cubicBezTo>
                  <a:pt x="2048933" y="2601384"/>
                  <a:pt x="2114550" y="2533650"/>
                  <a:pt x="2159000" y="2529417"/>
                </a:cubicBezTo>
                <a:cubicBezTo>
                  <a:pt x="2203450" y="2525184"/>
                  <a:pt x="2218267" y="2656417"/>
                  <a:pt x="2273300" y="2681817"/>
                </a:cubicBezTo>
                <a:cubicBezTo>
                  <a:pt x="2328333" y="2707217"/>
                  <a:pt x="2408767" y="2683934"/>
                  <a:pt x="2489200" y="2681817"/>
                </a:cubicBezTo>
                <a:cubicBezTo>
                  <a:pt x="2569633" y="2679700"/>
                  <a:pt x="2690283" y="2681817"/>
                  <a:pt x="2755900" y="2669117"/>
                </a:cubicBezTo>
                <a:cubicBezTo>
                  <a:pt x="2821517" y="2656417"/>
                  <a:pt x="2815167" y="2637367"/>
                  <a:pt x="2882900" y="2605617"/>
                </a:cubicBezTo>
                <a:cubicBezTo>
                  <a:pt x="2950633" y="2573867"/>
                  <a:pt x="3119967" y="2518834"/>
                  <a:pt x="3162300" y="2478617"/>
                </a:cubicBezTo>
                <a:cubicBezTo>
                  <a:pt x="3204633" y="2438400"/>
                  <a:pt x="3164417" y="2391834"/>
                  <a:pt x="3136900" y="2364317"/>
                </a:cubicBezTo>
                <a:cubicBezTo>
                  <a:pt x="3109383" y="2336800"/>
                  <a:pt x="3050117" y="2385484"/>
                  <a:pt x="2997200" y="2313517"/>
                </a:cubicBezTo>
                <a:cubicBezTo>
                  <a:pt x="2944283" y="2241550"/>
                  <a:pt x="2861733" y="2000250"/>
                  <a:pt x="2819400" y="1932517"/>
                </a:cubicBezTo>
                <a:cubicBezTo>
                  <a:pt x="2777067" y="1864784"/>
                  <a:pt x="2787650" y="1905000"/>
                  <a:pt x="2743200" y="1907117"/>
                </a:cubicBezTo>
                <a:cubicBezTo>
                  <a:pt x="2698750" y="1909234"/>
                  <a:pt x="2605617" y="1947334"/>
                  <a:pt x="2552700" y="1945217"/>
                </a:cubicBezTo>
                <a:cubicBezTo>
                  <a:pt x="2499783" y="1943100"/>
                  <a:pt x="2453217" y="1940984"/>
                  <a:pt x="2425700" y="1894417"/>
                </a:cubicBezTo>
                <a:cubicBezTo>
                  <a:pt x="2398183" y="1847850"/>
                  <a:pt x="2393950" y="1720850"/>
                  <a:pt x="2387600" y="1665817"/>
                </a:cubicBezTo>
                <a:cubicBezTo>
                  <a:pt x="2381250" y="1610784"/>
                  <a:pt x="2423583" y="1591734"/>
                  <a:pt x="2387600" y="1564217"/>
                </a:cubicBezTo>
                <a:cubicBezTo>
                  <a:pt x="2351617" y="1536700"/>
                  <a:pt x="2224617" y="1519767"/>
                  <a:pt x="2171700" y="1500717"/>
                </a:cubicBezTo>
                <a:cubicBezTo>
                  <a:pt x="2118783" y="1481667"/>
                  <a:pt x="2097617" y="1483784"/>
                  <a:pt x="2070100" y="1449917"/>
                </a:cubicBezTo>
                <a:cubicBezTo>
                  <a:pt x="2042583" y="1416050"/>
                  <a:pt x="2019300" y="1348317"/>
                  <a:pt x="2006600" y="1297517"/>
                </a:cubicBezTo>
                <a:cubicBezTo>
                  <a:pt x="1993900" y="1246717"/>
                  <a:pt x="2000250" y="1195917"/>
                  <a:pt x="1993900" y="1145117"/>
                </a:cubicBezTo>
                <a:cubicBezTo>
                  <a:pt x="1987550" y="1094317"/>
                  <a:pt x="1957917" y="1035050"/>
                  <a:pt x="1968500" y="992717"/>
                </a:cubicBezTo>
                <a:cubicBezTo>
                  <a:pt x="1979083" y="950384"/>
                  <a:pt x="2055283" y="941917"/>
                  <a:pt x="2057400" y="891117"/>
                </a:cubicBezTo>
                <a:cubicBezTo>
                  <a:pt x="2059517" y="840317"/>
                  <a:pt x="1972733" y="740834"/>
                  <a:pt x="1981200" y="687917"/>
                </a:cubicBezTo>
                <a:cubicBezTo>
                  <a:pt x="1989667" y="635000"/>
                  <a:pt x="2076450" y="635000"/>
                  <a:pt x="2108200" y="573617"/>
                </a:cubicBezTo>
                <a:cubicBezTo>
                  <a:pt x="2139950" y="512234"/>
                  <a:pt x="2156883" y="395817"/>
                  <a:pt x="2171700" y="319617"/>
                </a:cubicBezTo>
                <a:cubicBezTo>
                  <a:pt x="2186517" y="243417"/>
                  <a:pt x="2207683" y="167217"/>
                  <a:pt x="2197100" y="116417"/>
                </a:cubicBezTo>
                <a:cubicBezTo>
                  <a:pt x="2186517" y="65617"/>
                  <a:pt x="2148417" y="0"/>
                  <a:pt x="2070100" y="2117"/>
                </a:cubicBezTo>
                <a:close/>
              </a:path>
            </a:pathLst>
          </a:custGeom>
          <a:ln w="508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44"/>
          <p:cNvGrpSpPr/>
          <p:nvPr/>
        </p:nvGrpSpPr>
        <p:grpSpPr>
          <a:xfrm>
            <a:off x="4779818" y="1828800"/>
            <a:ext cx="1997826" cy="584662"/>
            <a:chOff x="4779818" y="1828800"/>
            <a:chExt cx="1997826" cy="584662"/>
          </a:xfrm>
        </p:grpSpPr>
        <p:sp>
          <p:nvSpPr>
            <p:cNvPr id="39" name="Freeform 38"/>
            <p:cNvSpPr/>
            <p:nvPr/>
          </p:nvSpPr>
          <p:spPr>
            <a:xfrm>
              <a:off x="4779818" y="1828800"/>
              <a:ext cx="1997826" cy="584662"/>
            </a:xfrm>
            <a:custGeom>
              <a:avLst/>
              <a:gdLst>
                <a:gd name="connsiteX0" fmla="*/ 1886989 w 1997826"/>
                <a:gd name="connsiteY0" fmla="*/ 0 h 584662"/>
                <a:gd name="connsiteX1" fmla="*/ 1936866 w 1997826"/>
                <a:gd name="connsiteY1" fmla="*/ 166255 h 584662"/>
                <a:gd name="connsiteX2" fmla="*/ 1521229 w 1997826"/>
                <a:gd name="connsiteY2" fmla="*/ 349135 h 584662"/>
                <a:gd name="connsiteX3" fmla="*/ 1238597 w 1997826"/>
                <a:gd name="connsiteY3" fmla="*/ 299259 h 584662"/>
                <a:gd name="connsiteX4" fmla="*/ 1238597 w 1997826"/>
                <a:gd name="connsiteY4" fmla="*/ 415637 h 584662"/>
                <a:gd name="connsiteX5" fmla="*/ 1055717 w 1997826"/>
                <a:gd name="connsiteY5" fmla="*/ 365760 h 584662"/>
                <a:gd name="connsiteX6" fmla="*/ 955964 w 1997826"/>
                <a:gd name="connsiteY6" fmla="*/ 382386 h 584662"/>
                <a:gd name="connsiteX7" fmla="*/ 673331 w 1997826"/>
                <a:gd name="connsiteY7" fmla="*/ 399011 h 584662"/>
                <a:gd name="connsiteX8" fmla="*/ 623455 w 1997826"/>
                <a:gd name="connsiteY8" fmla="*/ 382386 h 584662"/>
                <a:gd name="connsiteX9" fmla="*/ 523702 w 1997826"/>
                <a:gd name="connsiteY9" fmla="*/ 382386 h 584662"/>
                <a:gd name="connsiteX10" fmla="*/ 374073 w 1997826"/>
                <a:gd name="connsiteY10" fmla="*/ 565266 h 584662"/>
                <a:gd name="connsiteX11" fmla="*/ 274320 w 1997826"/>
                <a:gd name="connsiteY11" fmla="*/ 498764 h 584662"/>
                <a:gd name="connsiteX12" fmla="*/ 91440 w 1997826"/>
                <a:gd name="connsiteY12" fmla="*/ 515390 h 584662"/>
                <a:gd name="connsiteX13" fmla="*/ 8313 w 1997826"/>
                <a:gd name="connsiteY13" fmla="*/ 465513 h 584662"/>
                <a:gd name="connsiteX14" fmla="*/ 41564 w 1997826"/>
                <a:gd name="connsiteY14" fmla="*/ 365760 h 584662"/>
                <a:gd name="connsiteX15" fmla="*/ 191193 w 1997826"/>
                <a:gd name="connsiteY15" fmla="*/ 216131 h 584662"/>
                <a:gd name="connsiteX16" fmla="*/ 257695 w 1997826"/>
                <a:gd name="connsiteY16" fmla="*/ 149630 h 584662"/>
                <a:gd name="connsiteX17" fmla="*/ 241069 w 1997826"/>
                <a:gd name="connsiteY17" fmla="*/ 66502 h 584662"/>
                <a:gd name="connsiteX0" fmla="*/ 1886989 w 1997826"/>
                <a:gd name="connsiteY0" fmla="*/ 0 h 584662"/>
                <a:gd name="connsiteX1" fmla="*/ 1936866 w 1997826"/>
                <a:gd name="connsiteY1" fmla="*/ 166255 h 584662"/>
                <a:gd name="connsiteX2" fmla="*/ 1521229 w 1997826"/>
                <a:gd name="connsiteY2" fmla="*/ 349135 h 584662"/>
                <a:gd name="connsiteX3" fmla="*/ 1238597 w 1997826"/>
                <a:gd name="connsiteY3" fmla="*/ 299259 h 584662"/>
                <a:gd name="connsiteX4" fmla="*/ 1238597 w 1997826"/>
                <a:gd name="connsiteY4" fmla="*/ 415637 h 584662"/>
                <a:gd name="connsiteX5" fmla="*/ 1055717 w 1997826"/>
                <a:gd name="connsiteY5" fmla="*/ 365760 h 584662"/>
                <a:gd name="connsiteX6" fmla="*/ 955964 w 1997826"/>
                <a:gd name="connsiteY6" fmla="*/ 382386 h 584662"/>
                <a:gd name="connsiteX7" fmla="*/ 673331 w 1997826"/>
                <a:gd name="connsiteY7" fmla="*/ 399011 h 584662"/>
                <a:gd name="connsiteX8" fmla="*/ 623455 w 1997826"/>
                <a:gd name="connsiteY8" fmla="*/ 382386 h 584662"/>
                <a:gd name="connsiteX9" fmla="*/ 523702 w 1997826"/>
                <a:gd name="connsiteY9" fmla="*/ 382386 h 584662"/>
                <a:gd name="connsiteX10" fmla="*/ 374073 w 1997826"/>
                <a:gd name="connsiteY10" fmla="*/ 565266 h 584662"/>
                <a:gd name="connsiteX11" fmla="*/ 274320 w 1997826"/>
                <a:gd name="connsiteY11" fmla="*/ 498764 h 584662"/>
                <a:gd name="connsiteX12" fmla="*/ 91440 w 1997826"/>
                <a:gd name="connsiteY12" fmla="*/ 515390 h 584662"/>
                <a:gd name="connsiteX13" fmla="*/ 8313 w 1997826"/>
                <a:gd name="connsiteY13" fmla="*/ 465513 h 584662"/>
                <a:gd name="connsiteX14" fmla="*/ 41564 w 1997826"/>
                <a:gd name="connsiteY14" fmla="*/ 365760 h 584662"/>
                <a:gd name="connsiteX15" fmla="*/ 191193 w 1997826"/>
                <a:gd name="connsiteY15" fmla="*/ 216131 h 584662"/>
                <a:gd name="connsiteX16" fmla="*/ 257695 w 1997826"/>
                <a:gd name="connsiteY16" fmla="*/ 149630 h 584662"/>
                <a:gd name="connsiteX17" fmla="*/ 241069 w 1997826"/>
                <a:gd name="connsiteY17" fmla="*/ 66502 h 584662"/>
                <a:gd name="connsiteX18" fmla="*/ 1886989 w 1997826"/>
                <a:gd name="connsiteY18" fmla="*/ 0 h 58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7826" h="584662">
                  <a:moveTo>
                    <a:pt x="1886989" y="0"/>
                  </a:moveTo>
                  <a:cubicBezTo>
                    <a:pt x="1942407" y="54033"/>
                    <a:pt x="1997826" y="108066"/>
                    <a:pt x="1936866" y="166255"/>
                  </a:cubicBezTo>
                  <a:cubicBezTo>
                    <a:pt x="1875906" y="224444"/>
                    <a:pt x="1637607" y="326968"/>
                    <a:pt x="1521229" y="349135"/>
                  </a:cubicBezTo>
                  <a:cubicBezTo>
                    <a:pt x="1404851" y="371302"/>
                    <a:pt x="1285702" y="288175"/>
                    <a:pt x="1238597" y="299259"/>
                  </a:cubicBezTo>
                  <a:cubicBezTo>
                    <a:pt x="1191492" y="310343"/>
                    <a:pt x="1269077" y="404554"/>
                    <a:pt x="1238597" y="415637"/>
                  </a:cubicBezTo>
                  <a:cubicBezTo>
                    <a:pt x="1208117" y="426720"/>
                    <a:pt x="1102822" y="371302"/>
                    <a:pt x="1055717" y="365760"/>
                  </a:cubicBezTo>
                  <a:cubicBezTo>
                    <a:pt x="1008612" y="360218"/>
                    <a:pt x="1019695" y="376844"/>
                    <a:pt x="955964" y="382386"/>
                  </a:cubicBezTo>
                  <a:cubicBezTo>
                    <a:pt x="892233" y="387928"/>
                    <a:pt x="728749" y="399011"/>
                    <a:pt x="673331" y="399011"/>
                  </a:cubicBezTo>
                  <a:cubicBezTo>
                    <a:pt x="617913" y="399011"/>
                    <a:pt x="648393" y="385157"/>
                    <a:pt x="623455" y="382386"/>
                  </a:cubicBezTo>
                  <a:cubicBezTo>
                    <a:pt x="598517" y="379615"/>
                    <a:pt x="565266" y="351906"/>
                    <a:pt x="523702" y="382386"/>
                  </a:cubicBezTo>
                  <a:cubicBezTo>
                    <a:pt x="482138" y="412866"/>
                    <a:pt x="415637" y="545870"/>
                    <a:pt x="374073" y="565266"/>
                  </a:cubicBezTo>
                  <a:cubicBezTo>
                    <a:pt x="332509" y="584662"/>
                    <a:pt x="321425" y="507077"/>
                    <a:pt x="274320" y="498764"/>
                  </a:cubicBezTo>
                  <a:cubicBezTo>
                    <a:pt x="227215" y="490451"/>
                    <a:pt x="135775" y="520932"/>
                    <a:pt x="91440" y="515390"/>
                  </a:cubicBezTo>
                  <a:cubicBezTo>
                    <a:pt x="47106" y="509848"/>
                    <a:pt x="16626" y="490451"/>
                    <a:pt x="8313" y="465513"/>
                  </a:cubicBezTo>
                  <a:cubicBezTo>
                    <a:pt x="0" y="440575"/>
                    <a:pt x="11084" y="407324"/>
                    <a:pt x="41564" y="365760"/>
                  </a:cubicBezTo>
                  <a:cubicBezTo>
                    <a:pt x="72044" y="324196"/>
                    <a:pt x="191193" y="216131"/>
                    <a:pt x="191193" y="216131"/>
                  </a:cubicBezTo>
                  <a:cubicBezTo>
                    <a:pt x="227215" y="180109"/>
                    <a:pt x="249382" y="174568"/>
                    <a:pt x="257695" y="149630"/>
                  </a:cubicBezTo>
                  <a:cubicBezTo>
                    <a:pt x="266008" y="124692"/>
                    <a:pt x="253538" y="95597"/>
                    <a:pt x="241069" y="66502"/>
                  </a:cubicBezTo>
                  <a:lnTo>
                    <a:pt x="1886989" y="0"/>
                  </a:lnTo>
                  <a:close/>
                </a:path>
              </a:pathLst>
            </a:custGeom>
            <a:solidFill>
              <a:srgbClr val="FF0000"/>
            </a:solidFill>
            <a:ln w="508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029200" y="1828800"/>
              <a:ext cx="1444626" cy="461665"/>
            </a:xfrm>
            <a:prstGeom prst="rect">
              <a:avLst/>
            </a:prstGeom>
            <a:noFill/>
          </p:spPr>
          <p:txBody>
            <a:bodyPr wrap="none" rtlCol="0">
              <a:spAutoFit/>
            </a:bodyPr>
            <a:lstStyle/>
            <a:p>
              <a:r>
                <a:rPr lang="en-US" sz="2400" b="1" dirty="0" smtClean="0">
                  <a:solidFill>
                    <a:schemeClr val="bg1"/>
                  </a:solidFill>
                </a:rPr>
                <a:t>ENGLAND</a:t>
              </a:r>
            </a:p>
          </p:txBody>
        </p:sp>
      </p:grpSp>
      <p:sp>
        <p:nvSpPr>
          <p:cNvPr id="46" name="TextBox 45"/>
          <p:cNvSpPr txBox="1"/>
          <p:nvPr/>
        </p:nvSpPr>
        <p:spPr>
          <a:xfrm rot="742568">
            <a:off x="5293306" y="3520033"/>
            <a:ext cx="2300997" cy="1200329"/>
          </a:xfrm>
          <a:prstGeom prst="rect">
            <a:avLst/>
          </a:prstGeom>
          <a:noFill/>
        </p:spPr>
        <p:txBody>
          <a:bodyPr wrap="square" rtlCol="0">
            <a:spAutoFit/>
          </a:bodyPr>
          <a:lstStyle/>
          <a:p>
            <a:r>
              <a:rPr lang="en-US" sz="2400" b="1" dirty="0" smtClean="0">
                <a:solidFill>
                  <a:schemeClr val="bg1"/>
                </a:solidFill>
                <a:effectLst>
                  <a:outerShdw dist="50800" dir="7800000" algn="ctr" rotWithShape="0">
                    <a:srgbClr val="FF0000"/>
                  </a:outerShdw>
                </a:effectLst>
              </a:rPr>
              <a:t>ENGLISH</a:t>
            </a:r>
          </a:p>
          <a:p>
            <a:endParaRPr lang="en-US" sz="2400" b="1" dirty="0" smtClean="0">
              <a:solidFill>
                <a:schemeClr val="bg1"/>
              </a:solidFill>
              <a:effectLst>
                <a:outerShdw dist="50800" dir="7800000" algn="ctr" rotWithShape="0">
                  <a:srgbClr val="FF0000"/>
                </a:outerShdw>
              </a:effectLst>
            </a:endParaRPr>
          </a:p>
          <a:p>
            <a:r>
              <a:rPr lang="en-US" sz="2400" b="1" dirty="0" smtClean="0">
                <a:solidFill>
                  <a:schemeClr val="bg1"/>
                </a:solidFill>
                <a:effectLst>
                  <a:outerShdw dist="50800" dir="7800000" algn="ctr" rotWithShape="0">
                    <a:srgbClr val="FF0000"/>
                  </a:outerShdw>
                </a:effectLst>
              </a:rPr>
              <a:t>          CONTROL</a:t>
            </a:r>
          </a:p>
        </p:txBody>
      </p:sp>
      <p:sp>
        <p:nvSpPr>
          <p:cNvPr id="29" name="Rectangle 28"/>
          <p:cNvSpPr/>
          <p:nvPr/>
        </p:nvSpPr>
        <p:spPr>
          <a:xfrm>
            <a:off x="4495800" y="2438400"/>
            <a:ext cx="4724400" cy="1631216"/>
          </a:xfrm>
          <a:prstGeom prst="rect">
            <a:avLst/>
          </a:prstGeom>
          <a:noFill/>
        </p:spPr>
        <p:txBody>
          <a:bodyPr wrap="square">
            <a:spAutoFit/>
          </a:bodyPr>
          <a:lstStyle/>
          <a:p>
            <a:pPr algn="ctr">
              <a:lnSpc>
                <a:spcPts val="4000"/>
              </a:lnSpc>
            </a:pPr>
            <a:r>
              <a:rPr lang="en-US" sz="3200" b="1" dirty="0" smtClean="0"/>
              <a:t>12</a:t>
            </a:r>
            <a:r>
              <a:rPr lang="en-US" sz="3200" b="1" baseline="30000" dirty="0" smtClean="0"/>
              <a:t>th</a:t>
            </a:r>
            <a:r>
              <a:rPr lang="en-US" sz="3200" b="1" dirty="0" smtClean="0"/>
              <a:t> &amp; 13</a:t>
            </a:r>
            <a:r>
              <a:rPr lang="en-US" sz="3200" b="1" baseline="30000" dirty="0" smtClean="0"/>
              <a:t>th</a:t>
            </a:r>
            <a:r>
              <a:rPr lang="en-US" sz="3200" b="1" dirty="0" smtClean="0"/>
              <a:t> Centuries</a:t>
            </a:r>
          </a:p>
          <a:p>
            <a:pPr>
              <a:lnSpc>
                <a:spcPts val="4000"/>
              </a:lnSpc>
            </a:pPr>
            <a:r>
              <a:rPr lang="en-US" sz="3200" b="1" dirty="0" smtClean="0"/>
              <a:t> </a:t>
            </a:r>
            <a:r>
              <a:rPr lang="en-US" sz="2600" b="1" dirty="0" smtClean="0"/>
              <a:t>Economic Development</a:t>
            </a:r>
          </a:p>
          <a:p>
            <a:pPr>
              <a:lnSpc>
                <a:spcPts val="4000"/>
              </a:lnSpc>
            </a:pPr>
            <a:r>
              <a:rPr lang="en-US" sz="2600" b="1" dirty="0" smtClean="0"/>
              <a:t> Increases in:</a:t>
            </a:r>
          </a:p>
        </p:txBody>
      </p:sp>
      <p:grpSp>
        <p:nvGrpSpPr>
          <p:cNvPr id="32" name="Group 31"/>
          <p:cNvGrpSpPr/>
          <p:nvPr/>
        </p:nvGrpSpPr>
        <p:grpSpPr>
          <a:xfrm>
            <a:off x="3886200" y="2971800"/>
            <a:ext cx="4953000" cy="2057400"/>
            <a:chOff x="3886200" y="3124200"/>
            <a:chExt cx="4953000" cy="2057400"/>
          </a:xfrm>
        </p:grpSpPr>
        <p:sp>
          <p:nvSpPr>
            <p:cNvPr id="34" name="Right Bracket 33"/>
            <p:cNvSpPr/>
            <p:nvPr/>
          </p:nvSpPr>
          <p:spPr>
            <a:xfrm>
              <a:off x="3886200" y="3124200"/>
              <a:ext cx="533400" cy="2057400"/>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4419600" y="3124200"/>
              <a:ext cx="4419600" cy="396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4876800" y="3124200"/>
            <a:ext cx="2209801" cy="1524000"/>
            <a:chOff x="8763001" y="1752600"/>
            <a:chExt cx="2209801" cy="1524000"/>
          </a:xfrm>
        </p:grpSpPr>
        <p:sp>
          <p:nvSpPr>
            <p:cNvPr id="33" name="Oval 32"/>
            <p:cNvSpPr/>
            <p:nvPr/>
          </p:nvSpPr>
          <p:spPr>
            <a:xfrm>
              <a:off x="8915401" y="1752600"/>
              <a:ext cx="2057401" cy="15240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8763001" y="1828800"/>
              <a:ext cx="2209799" cy="1273426"/>
            </a:xfrm>
            <a:prstGeom prst="rect">
              <a:avLst/>
            </a:prstGeom>
            <a:noFill/>
          </p:spPr>
          <p:txBody>
            <a:bodyPr wrap="square">
              <a:spAutoFit/>
            </a:bodyPr>
            <a:lstStyle/>
            <a:p>
              <a:pPr algn="ctr">
                <a:lnSpc>
                  <a:spcPts val="3000"/>
                </a:lnSpc>
              </a:pPr>
              <a:r>
                <a:rPr lang="en-US" sz="3200" b="1" dirty="0" smtClean="0">
                  <a:ln>
                    <a:solidFill>
                      <a:srgbClr val="002060"/>
                    </a:solidFill>
                  </a:ln>
                  <a:solidFill>
                    <a:srgbClr val="002060"/>
                  </a:solidFill>
                  <a:latin typeface="Tempus Sans ITC" pitchFamily="82" charset="0"/>
                </a:rPr>
                <a:t>shared </a:t>
              </a:r>
            </a:p>
            <a:p>
              <a:pPr algn="ctr">
                <a:lnSpc>
                  <a:spcPts val="3000"/>
                </a:lnSpc>
              </a:pPr>
              <a:r>
                <a:rPr lang="en-US" sz="3200" b="1" dirty="0" smtClean="0">
                  <a:ln>
                    <a:solidFill>
                      <a:srgbClr val="002060"/>
                    </a:solidFill>
                  </a:ln>
                  <a:solidFill>
                    <a:srgbClr val="002060"/>
                  </a:solidFill>
                  <a:latin typeface="Tempus Sans ITC" pitchFamily="82" charset="0"/>
                </a:rPr>
                <a:t>English</a:t>
              </a:r>
            </a:p>
            <a:p>
              <a:pPr algn="ctr">
                <a:lnSpc>
                  <a:spcPts val="3000"/>
                </a:lnSpc>
              </a:pPr>
              <a:r>
                <a:rPr lang="en-US" sz="3200" b="1" dirty="0" smtClean="0">
                  <a:ln>
                    <a:solidFill>
                      <a:srgbClr val="002060"/>
                    </a:solidFill>
                  </a:ln>
                  <a:solidFill>
                    <a:srgbClr val="002060"/>
                  </a:solidFill>
                  <a:latin typeface="Tempus Sans ITC" pitchFamily="82" charset="0"/>
                </a:rPr>
                <a:t>subjugation</a:t>
              </a:r>
            </a:p>
          </p:txBody>
        </p:sp>
      </p:grpSp>
      <p:sp>
        <p:nvSpPr>
          <p:cNvPr id="42" name="Rectangle 41"/>
          <p:cNvSpPr/>
          <p:nvPr/>
        </p:nvSpPr>
        <p:spPr>
          <a:xfrm>
            <a:off x="0" y="1981200"/>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43" name="Rectangle 42"/>
          <p:cNvSpPr/>
          <p:nvPr/>
        </p:nvSpPr>
        <p:spPr>
          <a:xfrm>
            <a:off x="0" y="1524000"/>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45" name="Rectangle 44"/>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47" name="Rectangle 46"/>
          <p:cNvSpPr/>
          <p:nvPr/>
        </p:nvSpPr>
        <p:spPr>
          <a:xfrm>
            <a:off x="228600" y="2788920"/>
            <a:ext cx="42672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sp>
        <p:nvSpPr>
          <p:cNvPr id="48" name="Rectangle 47"/>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1000"/>
                                        <p:tgtEl>
                                          <p:spTgt spid="3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childTnLst>
                                </p:cTn>
                              </p:par>
                            </p:childTnLst>
                          </p:cTn>
                        </p:par>
                        <p:par>
                          <p:cTn id="16" fill="hold">
                            <p:stCondLst>
                              <p:cond delay="3000"/>
                            </p:stCondLst>
                            <p:childTnLst>
                              <p:par>
                                <p:cTn id="17" presetID="47" presetClass="exit" presetSubtype="0" fill="hold" grpId="0" nodeType="afterEffect">
                                  <p:stCondLst>
                                    <p:cond delay="0"/>
                                  </p:stCondLst>
                                  <p:childTnLst>
                                    <p:animEffect transition="out" filter="fade">
                                      <p:cBhvr>
                                        <p:cTn id="18" dur="1000"/>
                                        <p:tgtEl>
                                          <p:spTgt spid="46"/>
                                        </p:tgtEl>
                                      </p:cBhvr>
                                    </p:animEffect>
                                    <p:anim calcmode="lin" valueType="num">
                                      <p:cBhvr>
                                        <p:cTn id="19" dur="1000"/>
                                        <p:tgtEl>
                                          <p:spTgt spid="46"/>
                                        </p:tgtEl>
                                        <p:attrNameLst>
                                          <p:attrName>ppt_x</p:attrName>
                                        </p:attrNameLst>
                                      </p:cBhvr>
                                      <p:tavLst>
                                        <p:tav tm="0">
                                          <p:val>
                                            <p:strVal val="ppt_x"/>
                                          </p:val>
                                        </p:tav>
                                        <p:tav tm="100000">
                                          <p:val>
                                            <p:strVal val="ppt_x"/>
                                          </p:val>
                                        </p:tav>
                                      </p:tavLst>
                                    </p:anim>
                                    <p:anim calcmode="lin" valueType="num">
                                      <p:cBhvr>
                                        <p:cTn id="20" dur="1000"/>
                                        <p:tgtEl>
                                          <p:spTgt spid="46"/>
                                        </p:tgtEl>
                                        <p:attrNameLst>
                                          <p:attrName>ppt_y</p:attrName>
                                        </p:attrNameLst>
                                      </p:cBhvr>
                                      <p:tavLst>
                                        <p:tav tm="0">
                                          <p:val>
                                            <p:strVal val="ppt_y"/>
                                          </p:val>
                                        </p:tav>
                                        <p:tav tm="100000">
                                          <p:val>
                                            <p:strVal val="ppt_y-.1"/>
                                          </p:val>
                                        </p:tav>
                                      </p:tavLst>
                                    </p:anim>
                                    <p:set>
                                      <p:cBhvr>
                                        <p:cTn id="21" dur="1" fill="hold">
                                          <p:stCondLst>
                                            <p:cond delay="999"/>
                                          </p:stCondLst>
                                        </p:cTn>
                                        <p:tgtEl>
                                          <p:spTgt spid="46"/>
                                        </p:tgtEl>
                                        <p:attrNameLst>
                                          <p:attrName>style.visibility</p:attrName>
                                        </p:attrNameLst>
                                      </p:cBhvr>
                                      <p:to>
                                        <p:strVal val="hidden"/>
                                      </p:to>
                                    </p:set>
                                  </p:childTnLst>
                                </p:cTn>
                              </p:par>
                              <p:par>
                                <p:cTn id="22" presetID="1" presetClass="emph" presetSubtype="2" fill="hold" nodeType="withEffect">
                                  <p:stCondLst>
                                    <p:cond delay="0"/>
                                  </p:stCondLst>
                                  <p:childTnLst>
                                    <p:animClr clrSpc="rgb">
                                      <p:cBhvr>
                                        <p:cTn id="23" dur="1000" fill="hold"/>
                                        <p:tgtEl>
                                          <p:spTgt spid="41"/>
                                        </p:tgtEl>
                                        <p:attrNameLst>
                                          <p:attrName>fillcolor</p:attrName>
                                        </p:attrNameLst>
                                      </p:cBhvr>
                                      <p:to>
                                        <a:srgbClr val="5F5F5F"/>
                                      </p:to>
                                    </p:animClr>
                                    <p:set>
                                      <p:cBhvr>
                                        <p:cTn id="24" dur="1000" fill="hold"/>
                                        <p:tgtEl>
                                          <p:spTgt spid="41"/>
                                        </p:tgtEl>
                                        <p:attrNameLst>
                                          <p:attrName>fill.type</p:attrName>
                                        </p:attrNameLst>
                                      </p:cBhvr>
                                      <p:to>
                                        <p:strVal val="solid"/>
                                      </p:to>
                                    </p:set>
                                    <p:set>
                                      <p:cBhvr>
                                        <p:cTn id="25" dur="1000" fill="hold"/>
                                        <p:tgtEl>
                                          <p:spTgt spid="41"/>
                                        </p:tgtEl>
                                        <p:attrNameLst>
                                          <p:attrName>fill.on</p:attrName>
                                        </p:attrNameLst>
                                      </p:cBhvr>
                                      <p:to>
                                        <p:strVal val="true"/>
                                      </p:to>
                                    </p:set>
                                  </p:childTnLst>
                                </p:cTn>
                              </p:par>
                              <p:par>
                                <p:cTn id="26" presetID="7" presetClass="emph" presetSubtype="2" fill="hold" nodeType="withEffect">
                                  <p:stCondLst>
                                    <p:cond delay="0"/>
                                  </p:stCondLst>
                                  <p:childTnLst>
                                    <p:animClr clrSpc="rgb">
                                      <p:cBhvr>
                                        <p:cTn id="27" dur="500" fill="hold"/>
                                        <p:tgtEl>
                                          <p:spTgt spid="41"/>
                                        </p:tgtEl>
                                        <p:attrNameLst>
                                          <p:attrName>stroke.color</p:attrName>
                                        </p:attrNameLst>
                                      </p:cBhvr>
                                      <p:to>
                                        <a:srgbClr val="5F5F5F"/>
                                      </p:to>
                                    </p:animClr>
                                    <p:set>
                                      <p:cBhvr>
                                        <p:cTn id="28" dur="500" fill="hold"/>
                                        <p:tgtEl>
                                          <p:spTgt spid="41"/>
                                        </p:tgtEl>
                                        <p:attrNameLst>
                                          <p:attrName>stroke.on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41"/>
                                        </p:tgtEl>
                                      </p:cBhvr>
                                    </p:animEffect>
                                    <p:set>
                                      <p:cBhvr>
                                        <p:cTn id="36" dur="1" fill="hold">
                                          <p:stCondLst>
                                            <p:cond delay="999"/>
                                          </p:stCondLst>
                                        </p:cTn>
                                        <p:tgtEl>
                                          <p:spTgt spid="4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000"/>
                                        <p:tgtEl>
                                          <p:spTgt spid="32"/>
                                        </p:tgtEl>
                                      </p:cBhvr>
                                    </p:animEffect>
                                  </p:childTnLst>
                                </p:cTn>
                              </p:par>
                              <p:par>
                                <p:cTn id="44" presetID="22" presetClass="entr" presetSubtype="8" fill="hold" nodeType="withEffect">
                                  <p:stCondLst>
                                    <p:cond delay="0"/>
                                  </p:stCondLst>
                                  <p:childTnLst>
                                    <p:set>
                                      <p:cBhvr>
                                        <p:cTn id="45" dur="1" fill="hold">
                                          <p:stCondLst>
                                            <p:cond delay="0"/>
                                          </p:stCondLst>
                                        </p:cTn>
                                        <p:tgtEl>
                                          <p:spTgt spid="29">
                                            <p:txEl>
                                              <p:pRg st="0" end="0"/>
                                            </p:txEl>
                                          </p:spTgt>
                                        </p:tgtEl>
                                        <p:attrNameLst>
                                          <p:attrName>style.visibility</p:attrName>
                                        </p:attrNameLst>
                                      </p:cBhvr>
                                      <p:to>
                                        <p:strVal val="visible"/>
                                      </p:to>
                                    </p:set>
                                    <p:animEffect transition="in" filter="wipe(left)">
                                      <p:cBhvr>
                                        <p:cTn id="46" dur="1000"/>
                                        <p:tgtEl>
                                          <p:spTgt spid="2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xEl>
                                              <p:pRg st="1" end="1"/>
                                            </p:txEl>
                                          </p:spTgt>
                                        </p:tgtEl>
                                        <p:attrNameLst>
                                          <p:attrName>style.visibility</p:attrName>
                                        </p:attrNameLst>
                                      </p:cBhvr>
                                      <p:to>
                                        <p:strVal val="visible"/>
                                      </p:to>
                                    </p:set>
                                    <p:animEffect transition="in" filter="fade">
                                      <p:cBhvr>
                                        <p:cTn id="51" dur="1000"/>
                                        <p:tgtEl>
                                          <p:spTgt spid="2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9">
                                            <p:txEl>
                                              <p:pRg st="2" end="2"/>
                                            </p:txEl>
                                          </p:spTgt>
                                        </p:tgtEl>
                                        <p:attrNameLst>
                                          <p:attrName>style.visibility</p:attrName>
                                        </p:attrNameLst>
                                      </p:cBhvr>
                                      <p:to>
                                        <p:strVal val="visible"/>
                                      </p:to>
                                    </p:set>
                                    <p:animEffect transition="in" filter="fade">
                                      <p:cBhvr>
                                        <p:cTn id="56" dur="10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animBg="1"/>
      <p:bldP spid="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4471416"/>
            <a:ext cx="4114800" cy="541174"/>
          </a:xfrm>
          <a:prstGeom prst="rect">
            <a:avLst/>
          </a:prstGeom>
          <a:noFill/>
        </p:spPr>
        <p:txBody>
          <a:bodyPr wrap="square">
            <a:spAutoFit/>
          </a:bodyPr>
          <a:lstStyle/>
          <a:p>
            <a:pPr>
              <a:lnSpc>
                <a:spcPts val="3500"/>
              </a:lnSpc>
            </a:pPr>
            <a:r>
              <a:rPr lang="en-US" sz="2800" b="1" dirty="0" smtClean="0"/>
              <a:t>   - France regains its lands</a:t>
            </a:r>
          </a:p>
        </p:txBody>
      </p:sp>
      <p:sp>
        <p:nvSpPr>
          <p:cNvPr id="38" name="Rectangle 37"/>
          <p:cNvSpPr/>
          <p:nvPr/>
        </p:nvSpPr>
        <p:spPr>
          <a:xfrm>
            <a:off x="228600" y="4087368"/>
            <a:ext cx="2667000" cy="605294"/>
          </a:xfrm>
          <a:prstGeom prst="rect">
            <a:avLst/>
          </a:prstGeom>
          <a:noFill/>
        </p:spPr>
        <p:txBody>
          <a:bodyPr wrap="square">
            <a:spAutoFit/>
          </a:bodyPr>
          <a:lstStyle/>
          <a:p>
            <a:pPr>
              <a:lnSpc>
                <a:spcPts val="4000"/>
              </a:lnSpc>
            </a:pPr>
            <a:r>
              <a:rPr lang="en-US" sz="3200" b="1" dirty="0" smtClean="0"/>
              <a:t>1204 AD</a:t>
            </a:r>
          </a:p>
        </p:txBody>
      </p:sp>
      <p:sp>
        <p:nvSpPr>
          <p:cNvPr id="2" name="TextBox 1"/>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4" name="Rectangle 3"/>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sp useBgFill="1">
        <p:nvSpPr>
          <p:cNvPr id="11" name="Rectangle 10"/>
          <p:cNvSpPr/>
          <p:nvPr/>
        </p:nvSpPr>
        <p:spPr>
          <a:xfrm>
            <a:off x="4495800" y="2438400"/>
            <a:ext cx="4724400" cy="3272691"/>
          </a:xfrm>
          <a:prstGeom prst="rect">
            <a:avLst/>
          </a:prstGeom>
        </p:spPr>
        <p:txBody>
          <a:bodyPr wrap="square">
            <a:spAutoFit/>
          </a:bodyPr>
          <a:lstStyle/>
          <a:p>
            <a:pPr algn="ctr">
              <a:lnSpc>
                <a:spcPts val="4000"/>
              </a:lnSpc>
            </a:pPr>
            <a:r>
              <a:rPr lang="en-US" sz="3200" b="1" dirty="0" smtClean="0"/>
              <a:t>12</a:t>
            </a:r>
            <a:r>
              <a:rPr lang="en-US" sz="3200" b="1" baseline="30000" dirty="0" smtClean="0"/>
              <a:t>th</a:t>
            </a:r>
            <a:r>
              <a:rPr lang="en-US" sz="3200" b="1" dirty="0" smtClean="0"/>
              <a:t> &amp; 13</a:t>
            </a:r>
            <a:r>
              <a:rPr lang="en-US" sz="3200" b="1" baseline="30000" dirty="0" smtClean="0"/>
              <a:t>th</a:t>
            </a:r>
            <a:r>
              <a:rPr lang="en-US" sz="3200" b="1" dirty="0" smtClean="0"/>
              <a:t> Centuries</a:t>
            </a:r>
          </a:p>
          <a:p>
            <a:pPr>
              <a:lnSpc>
                <a:spcPts val="4000"/>
              </a:lnSpc>
            </a:pPr>
            <a:r>
              <a:rPr lang="en-US" sz="3200" b="1" dirty="0" smtClean="0"/>
              <a:t> </a:t>
            </a:r>
            <a:r>
              <a:rPr lang="en-US" sz="2600" b="1" dirty="0" smtClean="0"/>
              <a:t>Economic Development</a:t>
            </a:r>
          </a:p>
          <a:p>
            <a:pPr>
              <a:lnSpc>
                <a:spcPts val="4000"/>
              </a:lnSpc>
            </a:pPr>
            <a:r>
              <a:rPr lang="en-US" sz="2600" b="1" dirty="0" smtClean="0"/>
              <a:t> Increases in:</a:t>
            </a:r>
          </a:p>
          <a:p>
            <a:pPr>
              <a:lnSpc>
                <a:spcPts val="3200"/>
              </a:lnSpc>
            </a:pPr>
            <a:r>
              <a:rPr lang="en-US" sz="2600" b="1" dirty="0" smtClean="0"/>
              <a:t>         - population 5M </a:t>
            </a:r>
            <a:r>
              <a:rPr lang="en-US" sz="2600" b="1" dirty="0" smtClean="0">
                <a:sym typeface="Wingdings" pitchFamily="2" charset="2"/>
              </a:rPr>
              <a:t> 10M</a:t>
            </a:r>
          </a:p>
          <a:p>
            <a:pPr>
              <a:lnSpc>
                <a:spcPts val="3200"/>
              </a:lnSpc>
            </a:pPr>
            <a:r>
              <a:rPr lang="en-US" sz="2600" b="1" dirty="0" smtClean="0">
                <a:sym typeface="Wingdings" pitchFamily="2" charset="2"/>
              </a:rPr>
              <a:t>         - demand for products</a:t>
            </a:r>
          </a:p>
          <a:p>
            <a:pPr>
              <a:lnSpc>
                <a:spcPts val="3200"/>
              </a:lnSpc>
            </a:pPr>
            <a:r>
              <a:rPr lang="en-US" sz="2600" b="1" dirty="0" smtClean="0">
                <a:sym typeface="Wingdings" pitchFamily="2" charset="2"/>
              </a:rPr>
              <a:t>         - technical innovations</a:t>
            </a:r>
          </a:p>
          <a:p>
            <a:pPr>
              <a:lnSpc>
                <a:spcPts val="3200"/>
              </a:lnSpc>
            </a:pPr>
            <a:r>
              <a:rPr lang="en-US" sz="2600" b="1" dirty="0" smtClean="0">
                <a:sym typeface="Wingdings" pitchFamily="2" charset="2"/>
              </a:rPr>
              <a:t>         - individual freedom</a:t>
            </a:r>
          </a:p>
        </p:txBody>
      </p:sp>
      <p:grpSp>
        <p:nvGrpSpPr>
          <p:cNvPr id="17" name="Group 22"/>
          <p:cNvGrpSpPr/>
          <p:nvPr/>
        </p:nvGrpSpPr>
        <p:grpSpPr>
          <a:xfrm>
            <a:off x="3886200" y="2971800"/>
            <a:ext cx="4953000" cy="2057400"/>
            <a:chOff x="3886200" y="3124200"/>
            <a:chExt cx="4953000" cy="2057400"/>
          </a:xfrm>
        </p:grpSpPr>
        <p:sp>
          <p:nvSpPr>
            <p:cNvPr id="14" name="Right Bracket 13"/>
            <p:cNvSpPr/>
            <p:nvPr/>
          </p:nvSpPr>
          <p:spPr>
            <a:xfrm>
              <a:off x="3886200" y="3124200"/>
              <a:ext cx="533400" cy="2057400"/>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p:nvPr/>
          </p:nvCxnSpPr>
          <p:spPr>
            <a:xfrm flipV="1">
              <a:off x="4419600" y="3124200"/>
              <a:ext cx="4419600" cy="396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410200" y="3200400"/>
            <a:ext cx="2514600" cy="1524000"/>
            <a:chOff x="8686801" y="1752600"/>
            <a:chExt cx="2514600" cy="1524000"/>
          </a:xfrm>
        </p:grpSpPr>
        <p:sp>
          <p:nvSpPr>
            <p:cNvPr id="30" name="Oval 29"/>
            <p:cNvSpPr/>
            <p:nvPr/>
          </p:nvSpPr>
          <p:spPr>
            <a:xfrm>
              <a:off x="8686801" y="1752600"/>
              <a:ext cx="2514600" cy="15240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8839201" y="1981200"/>
              <a:ext cx="2286000" cy="1077218"/>
            </a:xfrm>
            <a:prstGeom prst="rect">
              <a:avLst/>
            </a:prstGeom>
            <a:noFill/>
          </p:spPr>
          <p:txBody>
            <a:bodyPr wrap="square">
              <a:spAutoFit/>
            </a:bodyPr>
            <a:lstStyle/>
            <a:p>
              <a:pPr algn="ctr"/>
              <a:r>
                <a:rPr lang="en-US" sz="3200" b="1" dirty="0" smtClean="0">
                  <a:ln>
                    <a:solidFill>
                      <a:srgbClr val="002060"/>
                    </a:solidFill>
                  </a:ln>
                  <a:solidFill>
                    <a:srgbClr val="002060"/>
                  </a:solidFill>
                  <a:latin typeface="Tempus Sans ITC" pitchFamily="82" charset="0"/>
                </a:rPr>
                <a:t>farming</a:t>
              </a:r>
            </a:p>
            <a:p>
              <a:pPr algn="ctr"/>
              <a:r>
                <a:rPr lang="en-US" sz="3200" b="1" dirty="0" smtClean="0">
                  <a:ln>
                    <a:solidFill>
                      <a:srgbClr val="002060"/>
                    </a:solidFill>
                  </a:ln>
                  <a:solidFill>
                    <a:srgbClr val="002060"/>
                  </a:solidFill>
                  <a:latin typeface="Tempus Sans ITC" pitchFamily="82" charset="0"/>
                </a:rPr>
                <a:t>innovations</a:t>
              </a:r>
            </a:p>
          </p:txBody>
        </p:sp>
      </p:grpSp>
      <p:sp>
        <p:nvSpPr>
          <p:cNvPr id="32" name="Rounded Rectangle 31"/>
          <p:cNvSpPr/>
          <p:nvPr/>
        </p:nvSpPr>
        <p:spPr>
          <a:xfrm>
            <a:off x="5029200" y="4800600"/>
            <a:ext cx="3581400" cy="457200"/>
          </a:xfrm>
          <a:prstGeom prst="roundRect">
            <a:avLst/>
          </a:prstGeom>
          <a:ln w="50800">
            <a:solidFill>
              <a:srgbClr val="002060"/>
            </a:solidFill>
            <a:prstDash val="solid"/>
            <a:tailEnd type="arrow"/>
          </a:ln>
          <a:effectLst>
            <a:outerShdw dist="508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C:\Users\Sandra\AppData\Local\Microsoft\Windows\INetCache\IE\BVRDKKS1\red-wheelbarrow-vector-clipart[1].png"/>
          <p:cNvPicPr>
            <a:picLocks noChangeAspect="1" noChangeArrowheads="1"/>
          </p:cNvPicPr>
          <p:nvPr/>
        </p:nvPicPr>
        <p:blipFill>
          <a:blip r:embed="rId2" cstate="print"/>
          <a:srcRect l="7500" t="30000" r="6999" b="21999"/>
          <a:stretch>
            <a:fillRect/>
          </a:stretch>
        </p:blipFill>
        <p:spPr bwMode="auto">
          <a:xfrm>
            <a:off x="-533399" y="5461000"/>
            <a:ext cx="2895600" cy="1625600"/>
          </a:xfrm>
          <a:prstGeom prst="rect">
            <a:avLst/>
          </a:prstGeom>
          <a:noFill/>
        </p:spPr>
      </p:pic>
      <p:grpSp>
        <p:nvGrpSpPr>
          <p:cNvPr id="34" name="Group 33"/>
          <p:cNvGrpSpPr/>
          <p:nvPr/>
        </p:nvGrpSpPr>
        <p:grpSpPr>
          <a:xfrm>
            <a:off x="1167496" y="5486400"/>
            <a:ext cx="7366904" cy="1371600"/>
            <a:chOff x="1167496" y="5486400"/>
            <a:chExt cx="7366904" cy="1371600"/>
          </a:xfrm>
        </p:grpSpPr>
        <p:pic>
          <p:nvPicPr>
            <p:cNvPr id="1031" name="Picture 7" descr="C:\Users\Sandra\AppData\Local\Microsoft\Windows\INetCache\IE\51KKD49H\800px-Jean_victor_balin_bread.svg[1].png"/>
            <p:cNvPicPr>
              <a:picLocks noChangeAspect="1" noChangeArrowheads="1"/>
            </p:cNvPicPr>
            <p:nvPr/>
          </p:nvPicPr>
          <p:blipFill>
            <a:blip r:embed="rId3" cstate="print"/>
            <a:srcRect/>
            <a:stretch>
              <a:fillRect/>
            </a:stretch>
          </p:blipFill>
          <p:spPr bwMode="auto">
            <a:xfrm>
              <a:off x="1167496" y="5811014"/>
              <a:ext cx="1998686" cy="914399"/>
            </a:xfrm>
            <a:prstGeom prst="rect">
              <a:avLst/>
            </a:prstGeom>
            <a:noFill/>
          </p:spPr>
        </p:pic>
        <p:pic>
          <p:nvPicPr>
            <p:cNvPr id="26" name="Picture 7" descr="C:\Users\Sandra\AppData\Local\Microsoft\Windows\INetCache\IE\51KKD49H\800px-Jean_victor_balin_bread.svg[1].png"/>
            <p:cNvPicPr>
              <a:picLocks noChangeAspect="1" noChangeArrowheads="1"/>
            </p:cNvPicPr>
            <p:nvPr/>
          </p:nvPicPr>
          <p:blipFill>
            <a:blip r:embed="rId4" cstate="print"/>
            <a:srcRect/>
            <a:stretch>
              <a:fillRect/>
            </a:stretch>
          </p:blipFill>
          <p:spPr bwMode="auto">
            <a:xfrm rot="1126234">
              <a:off x="2303419" y="5650836"/>
              <a:ext cx="1991283" cy="911012"/>
            </a:xfrm>
            <a:prstGeom prst="rect">
              <a:avLst/>
            </a:prstGeom>
            <a:noFill/>
          </p:spPr>
        </p:pic>
        <p:pic>
          <p:nvPicPr>
            <p:cNvPr id="1032" name="Picture 8" descr="C:\Users\Sandra\AppData\Local\Microsoft\Windows\INetCache\IE\51KKD49H\300px-Bunchof5Carrots[1].png"/>
            <p:cNvPicPr>
              <a:picLocks noChangeAspect="1" noChangeArrowheads="1"/>
            </p:cNvPicPr>
            <p:nvPr/>
          </p:nvPicPr>
          <p:blipFill>
            <a:blip r:embed="rId5" cstate="print"/>
            <a:srcRect/>
            <a:stretch>
              <a:fillRect/>
            </a:stretch>
          </p:blipFill>
          <p:spPr bwMode="auto">
            <a:xfrm>
              <a:off x="6324600" y="5486400"/>
              <a:ext cx="2209800" cy="1318514"/>
            </a:xfrm>
            <a:prstGeom prst="rect">
              <a:avLst/>
            </a:prstGeom>
            <a:noFill/>
          </p:spPr>
        </p:pic>
        <p:pic>
          <p:nvPicPr>
            <p:cNvPr id="1037" name="Picture 13" descr="C:\Users\Sandra\AppData\Local\Microsoft\Windows\INetCache\IE\BVRDKKS1\apple-2745220_960_720[1].png"/>
            <p:cNvPicPr>
              <a:picLocks noChangeAspect="1" noChangeArrowheads="1"/>
            </p:cNvPicPr>
            <p:nvPr/>
          </p:nvPicPr>
          <p:blipFill>
            <a:blip r:embed="rId6" cstate="print"/>
            <a:srcRect/>
            <a:stretch>
              <a:fillRect/>
            </a:stretch>
          </p:blipFill>
          <p:spPr bwMode="auto">
            <a:xfrm>
              <a:off x="4191000" y="5791200"/>
              <a:ext cx="1422400" cy="1066800"/>
            </a:xfrm>
            <a:prstGeom prst="rect">
              <a:avLst/>
            </a:prstGeom>
            <a:noFill/>
          </p:spPr>
        </p:pic>
        <p:pic>
          <p:nvPicPr>
            <p:cNvPr id="33" name="Picture 13" descr="C:\Users\Sandra\AppData\Local\Microsoft\Windows\INetCache\IE\BVRDKKS1\apple-2745220_960_720[1].png"/>
            <p:cNvPicPr>
              <a:picLocks noChangeAspect="1" noChangeArrowheads="1"/>
            </p:cNvPicPr>
            <p:nvPr/>
          </p:nvPicPr>
          <p:blipFill>
            <a:blip r:embed="rId7" cstate="print"/>
            <a:srcRect/>
            <a:stretch>
              <a:fillRect/>
            </a:stretch>
          </p:blipFill>
          <p:spPr bwMode="auto">
            <a:xfrm rot="898522">
              <a:off x="4759879" y="5735702"/>
              <a:ext cx="1397395" cy="1048046"/>
            </a:xfrm>
            <a:prstGeom prst="rect">
              <a:avLst/>
            </a:prstGeom>
            <a:noFill/>
          </p:spPr>
        </p:pic>
      </p:grpSp>
      <p:sp>
        <p:nvSpPr>
          <p:cNvPr id="27" name="Rectangle 26"/>
          <p:cNvSpPr/>
          <p:nvPr/>
        </p:nvSpPr>
        <p:spPr>
          <a:xfrm>
            <a:off x="0" y="1981200"/>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28" name="Rectangle 27"/>
          <p:cNvSpPr/>
          <p:nvPr/>
        </p:nvSpPr>
        <p:spPr>
          <a:xfrm>
            <a:off x="0" y="1524000"/>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35" name="Rectangle 34"/>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36" name="Rectangle 35"/>
          <p:cNvSpPr/>
          <p:nvPr/>
        </p:nvSpPr>
        <p:spPr>
          <a:xfrm>
            <a:off x="228600" y="2788920"/>
            <a:ext cx="42672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sp>
        <p:nvSpPr>
          <p:cNvPr id="37" name="Rectangle 36"/>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10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1000"/>
                                        <p:tgtEl>
                                          <p:spTgt spid="11">
                                            <p:txEl>
                                              <p:pRg st="4" end="4"/>
                                            </p:txEl>
                                          </p:spTgt>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34"/>
                                        </p:tgtEl>
                                      </p:cBhvr>
                                    </p:animEffect>
                                    <p:set>
                                      <p:cBhvr>
                                        <p:cTn id="21" dur="1" fill="hold">
                                          <p:stCondLst>
                                            <p:cond delay="999"/>
                                          </p:stCondLst>
                                        </p:cTn>
                                        <p:tgtEl>
                                          <p:spTgt spid="34"/>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1000"/>
                                        <p:tgtEl>
                                          <p:spTgt spid="11">
                                            <p:txEl>
                                              <p:pRg st="5" end="5"/>
                                            </p:tx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1000"/>
                                        <p:tgtEl>
                                          <p:spTgt spid="32"/>
                                        </p:tgtEl>
                                      </p:cBhvr>
                                    </p:animEffect>
                                  </p:childTnLst>
                                </p:cTn>
                              </p:par>
                            </p:childTnLst>
                          </p:cTn>
                        </p:par>
                        <p:par>
                          <p:cTn id="30" fill="hold">
                            <p:stCondLst>
                              <p:cond delay="3000"/>
                            </p:stCondLst>
                            <p:childTnLst>
                              <p:par>
                                <p:cTn id="31" presetID="53"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000" fill="hold"/>
                                        <p:tgtEl>
                                          <p:spTgt spid="29"/>
                                        </p:tgtEl>
                                        <p:attrNameLst>
                                          <p:attrName>ppt_w</p:attrName>
                                        </p:attrNameLst>
                                      </p:cBhvr>
                                      <p:tavLst>
                                        <p:tav tm="0">
                                          <p:val>
                                            <p:fltVal val="0"/>
                                          </p:val>
                                        </p:tav>
                                        <p:tav tm="100000">
                                          <p:val>
                                            <p:strVal val="#ppt_w"/>
                                          </p:val>
                                        </p:tav>
                                      </p:tavLst>
                                    </p:anim>
                                    <p:anim calcmode="lin" valueType="num">
                                      <p:cBhvr>
                                        <p:cTn id="34" dur="1000" fill="hold"/>
                                        <p:tgtEl>
                                          <p:spTgt spid="29"/>
                                        </p:tgtEl>
                                        <p:attrNameLst>
                                          <p:attrName>ppt_h</p:attrName>
                                        </p:attrNameLst>
                                      </p:cBhvr>
                                      <p:tavLst>
                                        <p:tav tm="0">
                                          <p:val>
                                            <p:fltVal val="0"/>
                                          </p:val>
                                        </p:tav>
                                        <p:tav tm="100000">
                                          <p:val>
                                            <p:strVal val="#ppt_h"/>
                                          </p:val>
                                        </p:tav>
                                      </p:tavLst>
                                    </p:anim>
                                    <p:animEffect transition="in" filter="fade">
                                      <p:cBhvr>
                                        <p:cTn id="35" dur="10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1000"/>
                                        <p:tgtEl>
                                          <p:spTgt spid="1026"/>
                                        </p:tgtEl>
                                      </p:cBhvr>
                                    </p:animEffect>
                                  </p:childTnLst>
                                </p:cTn>
                              </p:par>
                              <p:par>
                                <p:cTn id="39" presetID="0" presetClass="path" presetSubtype="0" accel="50000" decel="50000" fill="hold" nodeType="withEffect">
                                  <p:stCondLst>
                                    <p:cond delay="0"/>
                                  </p:stCondLst>
                                  <p:childTnLst>
                                    <p:animMotion origin="layout" path="M -0.1 -0.01898 L 0.06198 -0.0287 L 0.15938 -0.04814 L 0.31858 -0.02291 L 0.45278 -0.03287 L 0.53403 -0.03888 L 0.73333 -0.01481 " pathEditMode="relative" rAng="0" ptsTypes="AAAAAAA">
                                      <p:cBhvr>
                                        <p:cTn id="40" dur="3000" fill="hold"/>
                                        <p:tgtEl>
                                          <p:spTgt spid="1026"/>
                                        </p:tgtEl>
                                        <p:attrNameLst>
                                          <p:attrName>ppt_x</p:attrName>
                                          <p:attrName>ppt_y</p:attrName>
                                        </p:attrNameLst>
                                      </p:cBhvr>
                                      <p:rCtr x="417" y="-13"/>
                                    </p:animMotion>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1026"/>
                                        </p:tgtEl>
                                      </p:cBhvr>
                                    </p:animEffect>
                                    <p:set>
                                      <p:cBhvr>
                                        <p:cTn id="45" dur="1" fill="hold">
                                          <p:stCondLst>
                                            <p:cond delay="999"/>
                                          </p:stCondLst>
                                        </p:cTn>
                                        <p:tgtEl>
                                          <p:spTgt spid="102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32"/>
                                        </p:tgtEl>
                                      </p:cBhvr>
                                    </p:animEffect>
                                    <p:set>
                                      <p:cBhvr>
                                        <p:cTn id="48" dur="1" fill="hold">
                                          <p:stCondLst>
                                            <p:cond delay="999"/>
                                          </p:stCondLst>
                                        </p:cTn>
                                        <p:tgtEl>
                                          <p:spTgt spid="3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animEffect transition="in" filter="fade">
                                      <p:cBhvr>
                                        <p:cTn id="55"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30285214"/>
          </a:xfrm>
          <a:prstGeom prst="rect">
            <a:avLst/>
          </a:prstGeom>
        </p:spPr>
        <p:txBody>
          <a:bodyPr wrap="square">
            <a:spAutoFit/>
          </a:bodyPr>
          <a:lstStyle/>
          <a:p>
            <a:r>
              <a:rPr lang="en-US" dirty="0" smtClean="0">
                <a:hlinkClick r:id="rId2"/>
              </a:rPr>
              <a:t>http://inquestiatimes.blogspot.com/2013/04/acadian-prehistory-medieval-religion.html</a:t>
            </a:r>
            <a:endParaRPr lang="en-US" dirty="0" smtClean="0"/>
          </a:p>
          <a:p>
            <a:r>
              <a:rPr lang="en-US" dirty="0" smtClean="0"/>
              <a:t>	Most of the early French settlers that formed the "first families" of Acadia came primarily from the Poitou, Aunis and </a:t>
            </a:r>
            <a:r>
              <a:rPr lang="en-US" dirty="0" err="1" smtClean="0"/>
              <a:t>Saintonge</a:t>
            </a:r>
            <a:r>
              <a:rPr lang="en-US" dirty="0" smtClean="0"/>
              <a:t> regions of western France. In fact, since the vast majority of these new settlers originated from Poitou, the Acadian French language of today still preserves most of the archaic sounds, words and characteristics of </a:t>
            </a:r>
            <a:r>
              <a:rPr lang="en-US" dirty="0" err="1" smtClean="0"/>
              <a:t>Poitevin</a:t>
            </a:r>
            <a:r>
              <a:rPr lang="en-US" dirty="0" smtClean="0"/>
              <a:t>, one of the traditional regional languages (dialects) of France. (Most of the old province of Poitou is located in the present-day department of Poitou-Charentes, although a part of it, which forms a part of the Pays de la Loire, is located within the </a:t>
            </a:r>
            <a:r>
              <a:rPr lang="en-US" dirty="0" err="1" smtClean="0"/>
              <a:t>Vendée</a:t>
            </a:r>
            <a:r>
              <a:rPr lang="en-US" dirty="0" smtClean="0"/>
              <a:t> department.)</a:t>
            </a:r>
          </a:p>
          <a:p>
            <a:r>
              <a:rPr lang="en-US" dirty="0" smtClean="0"/>
              <a:t>	 (Why would) these people have wanted to leave Europe behind in the first place, to have risked everything - their lives, any real chance of seeing their families again - to brave it all and to have embarked on such a perilous journey across the Atlantic.  And for what reason? Why would they have wanted to leave their European homeland behind for the unknown?</a:t>
            </a:r>
          </a:p>
          <a:p>
            <a:r>
              <a:rPr lang="en-US" dirty="0" smtClean="0"/>
              <a:t>	Medieval European society possessed a </a:t>
            </a:r>
            <a:r>
              <a:rPr lang="en-US" b="1" dirty="0" smtClean="0"/>
              <a:t>strong religious feeling</a:t>
            </a:r>
            <a:r>
              <a:rPr lang="en-US" dirty="0" smtClean="0"/>
              <a:t>, expressed in many ways between the 10th and 15th centuries. This religious fervor that gripped medieval society appeared often while supporting multiple conquests with the sword.  This strongly felt religious sentiment can possibly be explained by the fact that during this time the Christian Empire had lost several of its territories to Muslims conquerors.   Indeed, the threat of the loss of power and territories by the Church could only but add to the religious sentiment of the epoch. </a:t>
            </a:r>
          </a:p>
          <a:p>
            <a:r>
              <a:rPr lang="en-US" dirty="0" smtClean="0"/>
              <a:t>	 From the 9th to the 12th centuries, the County of </a:t>
            </a:r>
            <a:r>
              <a:rPr lang="en-US" b="1" dirty="0" smtClean="0"/>
              <a:t>Poitou</a:t>
            </a:r>
            <a:r>
              <a:rPr lang="en-US" dirty="0" smtClean="0"/>
              <a:t> was under </a:t>
            </a:r>
            <a:r>
              <a:rPr lang="en-US" b="1" dirty="0" smtClean="0"/>
              <a:t>the powerful rule a French</a:t>
            </a:r>
            <a:r>
              <a:rPr lang="en-US" dirty="0" smtClean="0"/>
              <a:t> dynasty referred to as the House of Poitiers (the capital of Poitou). In the Late Middle Ages, the nobility of Poitou made this region into an extremely powerful one.  </a:t>
            </a:r>
          </a:p>
          <a:p>
            <a:r>
              <a:rPr lang="en-US" dirty="0" smtClean="0"/>
              <a:t>	In</a:t>
            </a:r>
            <a:r>
              <a:rPr lang="en-US" b="1" dirty="0" smtClean="0"/>
              <a:t> 1152</a:t>
            </a:r>
            <a:r>
              <a:rPr lang="en-US" dirty="0" smtClean="0"/>
              <a:t>, Henry II of England married Eleanor of Aquitaine, last heir of the House of Poitiers.  With this marriage, </a:t>
            </a:r>
            <a:r>
              <a:rPr lang="en-US" b="1" dirty="0" smtClean="0"/>
              <a:t>Poitou came under English control</a:t>
            </a:r>
            <a:r>
              <a:rPr lang="en-US" dirty="0" smtClean="0"/>
              <a:t>.  Consequently, Henry II  ruled over  an "empire“ --  with semi-independent states-  that covered nearly half of medieval France. </a:t>
            </a:r>
          </a:p>
          <a:p>
            <a:r>
              <a:rPr lang="en-US" dirty="0" smtClean="0"/>
              <a:t>	 Here in the European countryside . . . a phenomenal western expansion and extraordinary development would begin, as a "starting point of the European global domination that lasted until the 20th century</a:t>
            </a:r>
            <a:r>
              <a:rPr lang="en-US" b="1" dirty="0" smtClean="0"/>
              <a:t>.“   Rural and urban development in 12th and 13th century </a:t>
            </a:r>
            <a:r>
              <a:rPr lang="en-US" dirty="0" smtClean="0"/>
              <a:t>Europe was felt across the continent. From the countryside to the city-</a:t>
            </a:r>
            <a:r>
              <a:rPr lang="en-US" dirty="0" err="1" smtClean="0"/>
              <a:t>centres</a:t>
            </a:r>
            <a:r>
              <a:rPr lang="en-US" dirty="0" smtClean="0"/>
              <a:t>, the impact of economic development occurred everywhere and therefore greatly contributed in creating what is considered as the commercial revolution of Medieval Europe, reaching its peak during the years 1250-1290 . This period of change and renewal had a great many long-lasting effects. Foremost, this led to </a:t>
            </a:r>
            <a:r>
              <a:rPr lang="en-US" b="1" dirty="0" smtClean="0"/>
              <a:t>an increase in population</a:t>
            </a:r>
            <a:r>
              <a:rPr lang="en-US" dirty="0" smtClean="0"/>
              <a:t>; the population of France nearly doubled between the late 10th and 12th centuries, an augmentation </a:t>
            </a:r>
            <a:r>
              <a:rPr lang="en-US" b="1" dirty="0" smtClean="0"/>
              <a:t>from 5 to 9.2 million inhabitants</a:t>
            </a:r>
            <a:r>
              <a:rPr lang="en-US" dirty="0" smtClean="0"/>
              <a:t>.</a:t>
            </a:r>
          </a:p>
          <a:p>
            <a:r>
              <a:rPr lang="en-US" dirty="0" smtClean="0"/>
              <a:t>	 Other important factors that further stimulated the European economy during this time (12</a:t>
            </a:r>
            <a:r>
              <a:rPr lang="en-US" baseline="30000" dirty="0" smtClean="0"/>
              <a:t>th</a:t>
            </a:r>
            <a:r>
              <a:rPr lang="en-US" dirty="0" smtClean="0"/>
              <a:t>-13</a:t>
            </a:r>
            <a:r>
              <a:rPr lang="en-US" baseline="30000" dirty="0" smtClean="0"/>
              <a:t>th</a:t>
            </a:r>
            <a:r>
              <a:rPr lang="en-US" dirty="0" smtClean="0"/>
              <a:t> centuries), was </a:t>
            </a:r>
            <a:r>
              <a:rPr lang="en-US" b="1" dirty="0" smtClean="0"/>
              <a:t>the increase in demand for agricultural and artisanal products </a:t>
            </a:r>
            <a:r>
              <a:rPr lang="en-US" dirty="0" smtClean="0"/>
              <a:t>(craft industry), because the population growth had consequently generated the demand for a labor force to feed it (Le Jan 1996: 167). There was also the increase in lordships, which may also have in turn directly contributed to an increase in production. The multiplication of the feudal courts due to “the breakdown of powers boosted local consumption and increased aristocratic spending*” which meant that “building castles, parish churches or the reconstruction of large monastic churches stimulated the economy.”</a:t>
            </a:r>
          </a:p>
          <a:p>
            <a:r>
              <a:rPr lang="en-US" dirty="0" smtClean="0"/>
              <a:t>	 So, in short, it was really cause and effect, since peasant production within the feudal system was being put under extreme pressure at a level of productivity hitherto never seen . Consequently, there were so many adjustments that needed to be made in order to adjust with this exorbitant new demand. The direct impact of this economic boom therefore resulted in a </a:t>
            </a:r>
            <a:r>
              <a:rPr lang="en-US" b="1" dirty="0" smtClean="0"/>
              <a:t>migratory surge to clear some new lands </a:t>
            </a:r>
            <a:r>
              <a:rPr lang="en-US" dirty="0" smtClean="0"/>
              <a:t>in certain areas, which had the causal effect of contributing to </a:t>
            </a:r>
            <a:r>
              <a:rPr lang="en-US" b="1" dirty="0" smtClean="0"/>
              <a:t>innovation </a:t>
            </a:r>
            <a:r>
              <a:rPr lang="en-US" dirty="0" smtClean="0"/>
              <a:t>on the part of the laborers who significantly </a:t>
            </a:r>
            <a:r>
              <a:rPr lang="en-US" b="1" dirty="0" smtClean="0"/>
              <a:t>improved their tillage equipment and techniques</a:t>
            </a:r>
            <a:r>
              <a:rPr lang="en-US" dirty="0" smtClean="0"/>
              <a:t>, revolutionized commercial transportation, and also saw a growing number of markets and fairs to facilitate all trade.  In summary, with all of these activities, we can attest that the economic development of both rural and urban areas had as an overall effect on Europe, the necessity to further develop international trade thanks to these local products.</a:t>
            </a:r>
          </a:p>
          <a:p>
            <a:r>
              <a:rPr lang="en-US" dirty="0" smtClean="0"/>
              <a:t>	By extension, the emergence of the cities, each one created around a market in turn granted certain </a:t>
            </a:r>
            <a:r>
              <a:rPr lang="en-US" b="1" dirty="0" smtClean="0"/>
              <a:t>freedoms to its citizens</a:t>
            </a:r>
            <a:r>
              <a:rPr lang="en-US" dirty="0" smtClean="0"/>
              <a:t>. The medieval city “could gain the status as a specific territory which was no longer bound to serfdom and seigniorial lordship.”	</a:t>
            </a:r>
          </a:p>
          <a:p>
            <a:r>
              <a:rPr lang="en-US" dirty="0" smtClean="0"/>
              <a:t>	 By </a:t>
            </a:r>
            <a:r>
              <a:rPr lang="en-US" b="1" dirty="0" smtClean="0"/>
              <a:t>1204</a:t>
            </a:r>
            <a:r>
              <a:rPr lang="en-US" dirty="0" smtClean="0"/>
              <a:t>, the French King, Philip II, </a:t>
            </a:r>
            <a:r>
              <a:rPr lang="en-US" b="1" dirty="0" smtClean="0"/>
              <a:t>regained control of the English continental possessions.</a:t>
            </a:r>
            <a:r>
              <a:rPr lang="en-US" dirty="0" smtClean="0"/>
              <a:t>   Despite Philippe II’s success in ridding himself of English rule over the Poitou region along with other former </a:t>
            </a:r>
            <a:r>
              <a:rPr lang="en-US" dirty="0" err="1" smtClean="0"/>
              <a:t>Angevin</a:t>
            </a:r>
            <a:r>
              <a:rPr lang="en-US" dirty="0" smtClean="0"/>
              <a:t> possessions, this was by far not the end of the conflict between the Kingdom of England and the Kingdom of France.   </a:t>
            </a:r>
          </a:p>
          <a:p>
            <a:r>
              <a:rPr lang="en-US" dirty="0" smtClean="0"/>
              <a:t>	A rather complicated dynastic conflict, the </a:t>
            </a:r>
            <a:r>
              <a:rPr lang="en-US" b="1" dirty="0" smtClean="0"/>
              <a:t>Hundred Years’ War </a:t>
            </a:r>
            <a:r>
              <a:rPr lang="en-US" dirty="0" smtClean="0"/>
              <a:t>– lasting from </a:t>
            </a:r>
            <a:r>
              <a:rPr lang="en-US" b="1" dirty="0" smtClean="0"/>
              <a:t>1337 to 1453 </a:t>
            </a:r>
            <a:r>
              <a:rPr lang="en-US" dirty="0" smtClean="0"/>
              <a:t>– was a series of bloody conflicts that left the Poitou region in perpetual conflict.  By the mid-14th century, not only was the Hundred Years’ War “an economic as well as military struggle that imposed severe financial strain on both sides”  but also, in </a:t>
            </a:r>
            <a:r>
              <a:rPr lang="en-US" b="1" dirty="0" smtClean="0"/>
              <a:t>1348, the Black Death </a:t>
            </a:r>
            <a:r>
              <a:rPr lang="en-US" dirty="0" smtClean="0"/>
              <a:t>– an outbreak of the bubonic plague – had entered into France, causing millions of deaths, waves of the epidemic which “some historians maintain that up to half the population of France may have succumbed.”  </a:t>
            </a:r>
          </a:p>
          <a:p>
            <a:r>
              <a:rPr lang="en-US" dirty="0" smtClean="0"/>
              <a:t>	One of the results of the Hundred Years’ War is that it stimulated nationalistic sentiment, in the end leaving France devastated and prostrate, meanwhile not without having “engendered a certain degree </a:t>
            </a:r>
            <a:r>
              <a:rPr lang="en-US" b="1" dirty="0" smtClean="0"/>
              <a:t>of French national feeling toward a common enemy </a:t>
            </a:r>
            <a:r>
              <a:rPr lang="en-US" dirty="0" smtClean="0"/>
              <a:t>that the kings could use to reestablish monarchical power.”  France came out as the victor against the English  in the Hundred Years’ War (1337 to 1453) but the conflicts totally ravaged the countryside, ruined agriculture, disrupted trade, caused famine and exacerbated the breakout of the bubonic plague. </a:t>
            </a:r>
          </a:p>
          <a:p>
            <a:r>
              <a:rPr lang="en-US" dirty="0" smtClean="0"/>
              <a:t>		Then, suddenly it found itself at war with its own people with </a:t>
            </a:r>
            <a:r>
              <a:rPr lang="en-US" b="1" dirty="0" smtClean="0"/>
              <a:t>the French Wars of Religion (1562-1598</a:t>
            </a:r>
            <a:r>
              <a:rPr lang="en-US" dirty="0" smtClean="0"/>
              <a:t>) a civil war that broke out between French Catholics and French Calvinist Protestants (Huguenots).  As a precursor to later persecutions that would follow, as early as in the 1550s the religious conflict acquired a distinctly political character that would culminate in the St. Bartholomew's Day massacre; when in August 1572, the Roman Catholic Party was responsible for the killing of as many as 8,000 to 10,000 Huguenots across France.  During this time of Reformation, Poitou emerged as the centre of Calvinism. In the early sixteenth century, the province of Poitou had been rich, but had been badly hit by the Wars of Religion.   At this time in Poitou “disorder was endemic” and “local feuds…had torn Poitou apart.”</a:t>
            </a:r>
          </a:p>
          <a:p>
            <a:r>
              <a:rPr lang="en-US" dirty="0" smtClean="0"/>
              <a:t>	 In 1604, </a:t>
            </a:r>
            <a:r>
              <a:rPr lang="en-US" dirty="0" err="1" smtClean="0"/>
              <a:t>ot</a:t>
            </a:r>
            <a:r>
              <a:rPr lang="en-US" dirty="0" smtClean="0"/>
              <a:t> long after the Wars of Religion, Acadia was established “as a proprietary colony” by Pierre </a:t>
            </a:r>
            <a:r>
              <a:rPr lang="en-US" dirty="0" err="1" smtClean="0"/>
              <a:t>Duguay</a:t>
            </a:r>
            <a:r>
              <a:rPr lang="en-US" dirty="0" smtClean="0"/>
              <a:t>, </a:t>
            </a:r>
            <a:r>
              <a:rPr lang="en-US" dirty="0" err="1" smtClean="0"/>
              <a:t>sieur</a:t>
            </a:r>
            <a:r>
              <a:rPr lang="en-US" dirty="0" smtClean="0"/>
              <a:t> de </a:t>
            </a:r>
            <a:r>
              <a:rPr lang="en-US" dirty="0" err="1" smtClean="0"/>
              <a:t>Monts</a:t>
            </a:r>
            <a:r>
              <a:rPr lang="en-US" dirty="0" smtClean="0"/>
              <a:t>, who, “one year earlier, had acquired a tentative monopoly over the region’s fur trade and fisheries.”    It has been confirmed that most of the French settlers of the early 17th century that constituted Acadia’s “first families” were former residents of the La </a:t>
            </a:r>
            <a:r>
              <a:rPr lang="en-US" dirty="0" err="1" smtClean="0"/>
              <a:t>Chaussée</a:t>
            </a:r>
            <a:r>
              <a:rPr lang="en-US" dirty="0" smtClean="0"/>
              <a:t> area of Poitou, where in 1635, Charles de </a:t>
            </a:r>
            <a:r>
              <a:rPr lang="en-US" dirty="0" err="1" smtClean="0"/>
              <a:t>Menou</a:t>
            </a:r>
            <a:r>
              <a:rPr lang="en-US" dirty="0" smtClean="0"/>
              <a:t> </a:t>
            </a:r>
            <a:r>
              <a:rPr lang="en-US" dirty="0" err="1" smtClean="0"/>
              <a:t>d’Aulnay</a:t>
            </a:r>
            <a:r>
              <a:rPr lang="en-US" dirty="0" smtClean="0"/>
              <a:t> de </a:t>
            </a:r>
            <a:r>
              <a:rPr lang="en-US" dirty="0" err="1" smtClean="0"/>
              <a:t>Charnisay</a:t>
            </a:r>
            <a:r>
              <a:rPr lang="en-US" dirty="0" smtClean="0"/>
              <a:t>  had recruited the French families living on his and his mother’s lands.  The family names that appear in the old parish registers of La </a:t>
            </a:r>
            <a:r>
              <a:rPr lang="en-US" dirty="0" err="1" smtClean="0"/>
              <a:t>Chaussée</a:t>
            </a:r>
            <a:r>
              <a:rPr lang="en-US" dirty="0" smtClean="0"/>
              <a:t>, located near the village of </a:t>
            </a:r>
            <a:r>
              <a:rPr lang="en-US" dirty="0" err="1" smtClean="0"/>
              <a:t>Aulnay</a:t>
            </a:r>
            <a:r>
              <a:rPr lang="en-US" dirty="0" smtClean="0"/>
              <a:t>, in France, in the first half of the 17th century, are the same names that would appear transplanted in North America – a world away in Acadia – in the second half of the 17th century .  </a:t>
            </a:r>
          </a:p>
          <a:p>
            <a:r>
              <a:rPr lang="en-US" dirty="0" smtClean="0"/>
              <a:t>	 For the most part, these early seventeenth century settlers “were drawn consistently from a particular stratum of rural French society – the peasant class – and were destined to serve as laborers in the New World.”  Therefore, as a consequence of this, “most early French settlers in Acadia thus shared not only the same </a:t>
            </a:r>
            <a:r>
              <a:rPr lang="en-US" dirty="0" err="1" smtClean="0"/>
              <a:t>subregional</a:t>
            </a:r>
            <a:r>
              <a:rPr lang="en-US" dirty="0" smtClean="0"/>
              <a:t> culture and language, but also the same agrarian background and </a:t>
            </a:r>
            <a:r>
              <a:rPr lang="en-US" dirty="0" err="1" smtClean="0"/>
              <a:t>nonmaterialistic</a:t>
            </a:r>
            <a:r>
              <a:rPr lang="en-US" dirty="0" smtClean="0"/>
              <a:t> values. </a:t>
            </a:r>
          </a:p>
          <a:p>
            <a:r>
              <a:rPr lang="en-US" dirty="0" smtClean="0"/>
              <a:t>	 The historical Acadians left France before the French Revolution reorganized the old provincial divisions into the present-day </a:t>
            </a:r>
            <a:r>
              <a:rPr lang="en-US" i="1" dirty="0" err="1" smtClean="0"/>
              <a:t>département</a:t>
            </a:r>
            <a:r>
              <a:rPr lang="en-US" dirty="0" smtClean="0"/>
              <a:t> system which consequently superseded the old provincial </a:t>
            </a:r>
            <a:r>
              <a:rPr lang="en-US" dirty="0" err="1" smtClean="0"/>
              <a:t>divisionst</a:t>
            </a:r>
            <a:r>
              <a:rPr lang="en-US" dirty="0" smtClean="0"/>
              <a:t> became a true country, before the time when French society underwent an epic transformation into the France we all know today. The Acadians settled in North America when their provincial identity and language were stronger than that of any “French” one.  .   </a:t>
            </a:r>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p:nvPr/>
        </p:nvSpPr>
        <p:spPr>
          <a:xfrm>
            <a:off x="4495800" y="2438400"/>
            <a:ext cx="4724400" cy="3272691"/>
          </a:xfrm>
          <a:prstGeom prst="rect">
            <a:avLst/>
          </a:prstGeom>
        </p:spPr>
        <p:txBody>
          <a:bodyPr wrap="square">
            <a:spAutoFit/>
          </a:bodyPr>
          <a:lstStyle/>
          <a:p>
            <a:pPr algn="ctr">
              <a:lnSpc>
                <a:spcPts val="4000"/>
              </a:lnSpc>
            </a:pPr>
            <a:r>
              <a:rPr lang="en-US" sz="3200" b="1" dirty="0" smtClean="0"/>
              <a:t>12</a:t>
            </a:r>
            <a:r>
              <a:rPr lang="en-US" sz="3200" b="1" baseline="30000" dirty="0" smtClean="0"/>
              <a:t>th</a:t>
            </a:r>
            <a:r>
              <a:rPr lang="en-US" sz="3200" b="1" dirty="0" smtClean="0"/>
              <a:t> &amp; 13</a:t>
            </a:r>
            <a:r>
              <a:rPr lang="en-US" sz="3200" b="1" baseline="30000" dirty="0" smtClean="0"/>
              <a:t>th</a:t>
            </a:r>
            <a:r>
              <a:rPr lang="en-US" sz="3200" b="1" dirty="0" smtClean="0"/>
              <a:t> Centuries</a:t>
            </a:r>
          </a:p>
          <a:p>
            <a:pPr>
              <a:lnSpc>
                <a:spcPts val="4000"/>
              </a:lnSpc>
            </a:pPr>
            <a:r>
              <a:rPr lang="en-US" sz="3200" b="1" dirty="0" smtClean="0"/>
              <a:t> </a:t>
            </a:r>
            <a:r>
              <a:rPr lang="en-US" sz="2600" b="1" dirty="0" smtClean="0"/>
              <a:t>Economic Development</a:t>
            </a:r>
          </a:p>
          <a:p>
            <a:pPr>
              <a:lnSpc>
                <a:spcPts val="4000"/>
              </a:lnSpc>
            </a:pPr>
            <a:r>
              <a:rPr lang="en-US" sz="2600" b="1" dirty="0" smtClean="0"/>
              <a:t> Increases in:</a:t>
            </a:r>
          </a:p>
          <a:p>
            <a:pPr>
              <a:lnSpc>
                <a:spcPts val="3200"/>
              </a:lnSpc>
            </a:pPr>
            <a:r>
              <a:rPr lang="en-US" sz="2600" b="1" dirty="0" smtClean="0"/>
              <a:t>         - population 5M </a:t>
            </a:r>
            <a:r>
              <a:rPr lang="en-US" sz="2600" b="1" dirty="0" smtClean="0">
                <a:sym typeface="Wingdings" pitchFamily="2" charset="2"/>
              </a:rPr>
              <a:t> 10M</a:t>
            </a:r>
          </a:p>
          <a:p>
            <a:pPr>
              <a:lnSpc>
                <a:spcPts val="3200"/>
              </a:lnSpc>
            </a:pPr>
            <a:r>
              <a:rPr lang="en-US" sz="2600" b="1" dirty="0" smtClean="0">
                <a:sym typeface="Wingdings" pitchFamily="2" charset="2"/>
              </a:rPr>
              <a:t>         - demand for products</a:t>
            </a:r>
          </a:p>
          <a:p>
            <a:pPr>
              <a:lnSpc>
                <a:spcPts val="3200"/>
              </a:lnSpc>
            </a:pPr>
            <a:r>
              <a:rPr lang="en-US" sz="2600" b="1" dirty="0" smtClean="0">
                <a:sym typeface="Wingdings" pitchFamily="2" charset="2"/>
              </a:rPr>
              <a:t>         - technical innovations</a:t>
            </a:r>
          </a:p>
          <a:p>
            <a:pPr>
              <a:lnSpc>
                <a:spcPts val="3200"/>
              </a:lnSpc>
            </a:pPr>
            <a:r>
              <a:rPr lang="en-US" sz="2600" b="1" dirty="0" smtClean="0">
                <a:sym typeface="Wingdings" pitchFamily="2" charset="2"/>
              </a:rPr>
              <a:t>         - individual freedom</a:t>
            </a:r>
          </a:p>
        </p:txBody>
      </p:sp>
      <p:sp>
        <p:nvSpPr>
          <p:cNvPr id="2" name="TextBox 1"/>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4" name="Rectangle 3"/>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grpSp>
        <p:nvGrpSpPr>
          <p:cNvPr id="31" name="Group 30"/>
          <p:cNvGrpSpPr/>
          <p:nvPr/>
        </p:nvGrpSpPr>
        <p:grpSpPr>
          <a:xfrm>
            <a:off x="0" y="1143000"/>
            <a:ext cx="4495800" cy="3869590"/>
            <a:chOff x="0" y="1143000"/>
            <a:chExt cx="4495800" cy="3869590"/>
          </a:xfrm>
        </p:grpSpPr>
        <p:sp>
          <p:nvSpPr>
            <p:cNvPr id="3" name="Rectangle 2"/>
            <p:cNvSpPr/>
            <p:nvPr/>
          </p:nvSpPr>
          <p:spPr>
            <a:xfrm>
              <a:off x="0" y="1981200"/>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5" name="Rectangle 4"/>
            <p:cNvSpPr/>
            <p:nvPr/>
          </p:nvSpPr>
          <p:spPr>
            <a:xfrm>
              <a:off x="0" y="1524000"/>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6" name="Rectangle 5"/>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7" name="Rectangle 6"/>
            <p:cNvSpPr/>
            <p:nvPr/>
          </p:nvSpPr>
          <p:spPr>
            <a:xfrm>
              <a:off x="228600" y="2788920"/>
              <a:ext cx="42672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sp>
          <p:nvSpPr>
            <p:cNvPr id="8" name="Rectangle 7"/>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
          <p:nvSpPr>
            <p:cNvPr id="9" name="Rectangle 8"/>
            <p:cNvSpPr/>
            <p:nvPr/>
          </p:nvSpPr>
          <p:spPr>
            <a:xfrm>
              <a:off x="228600" y="4087368"/>
              <a:ext cx="2667000" cy="605294"/>
            </a:xfrm>
            <a:prstGeom prst="rect">
              <a:avLst/>
            </a:prstGeom>
            <a:noFill/>
          </p:spPr>
          <p:txBody>
            <a:bodyPr wrap="square">
              <a:spAutoFit/>
            </a:bodyPr>
            <a:lstStyle/>
            <a:p>
              <a:pPr>
                <a:lnSpc>
                  <a:spcPts val="4000"/>
                </a:lnSpc>
              </a:pPr>
              <a:r>
                <a:rPr lang="en-US" sz="3200" b="1" dirty="0" smtClean="0"/>
                <a:t>1204 AD</a:t>
              </a:r>
            </a:p>
          </p:txBody>
        </p:sp>
        <p:sp>
          <p:nvSpPr>
            <p:cNvPr id="10" name="Rectangle 9"/>
            <p:cNvSpPr/>
            <p:nvPr/>
          </p:nvSpPr>
          <p:spPr>
            <a:xfrm>
              <a:off x="0" y="4471416"/>
              <a:ext cx="4114800" cy="541174"/>
            </a:xfrm>
            <a:prstGeom prst="rect">
              <a:avLst/>
            </a:prstGeom>
            <a:noFill/>
          </p:spPr>
          <p:txBody>
            <a:bodyPr wrap="square">
              <a:spAutoFit/>
            </a:bodyPr>
            <a:lstStyle/>
            <a:p>
              <a:pPr>
                <a:lnSpc>
                  <a:spcPts val="3500"/>
                </a:lnSpc>
              </a:pPr>
              <a:r>
                <a:rPr lang="en-US" sz="2800" b="1" dirty="0" smtClean="0"/>
                <a:t>   - France regains its lands</a:t>
              </a:r>
            </a:p>
          </p:txBody>
        </p:sp>
      </p:grpSp>
      <p:grpSp>
        <p:nvGrpSpPr>
          <p:cNvPr id="23" name="Group 22"/>
          <p:cNvGrpSpPr/>
          <p:nvPr/>
        </p:nvGrpSpPr>
        <p:grpSpPr>
          <a:xfrm>
            <a:off x="3886200" y="2971800"/>
            <a:ext cx="4953000" cy="2057400"/>
            <a:chOff x="3886200" y="3124200"/>
            <a:chExt cx="4953000" cy="2057400"/>
          </a:xfrm>
        </p:grpSpPr>
        <p:sp>
          <p:nvSpPr>
            <p:cNvPr id="14" name="Right Bracket 13"/>
            <p:cNvSpPr/>
            <p:nvPr/>
          </p:nvSpPr>
          <p:spPr>
            <a:xfrm>
              <a:off x="3886200" y="3124200"/>
              <a:ext cx="533400" cy="2057400"/>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p:nvPr/>
          </p:nvCxnSpPr>
          <p:spPr>
            <a:xfrm flipV="1">
              <a:off x="4419600" y="3124200"/>
              <a:ext cx="4419600" cy="396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672584" y="1876171"/>
            <a:ext cx="3455416" cy="4094946"/>
            <a:chOff x="4673600" y="1876171"/>
            <a:chExt cx="3455416" cy="4094946"/>
          </a:xfrm>
        </p:grpSpPr>
        <p:grpSp>
          <p:nvGrpSpPr>
            <p:cNvPr id="15" name="Group 14"/>
            <p:cNvGrpSpPr/>
            <p:nvPr/>
          </p:nvGrpSpPr>
          <p:grpSpPr>
            <a:xfrm>
              <a:off x="4776216" y="1876171"/>
              <a:ext cx="3352800" cy="4067429"/>
              <a:chOff x="4776216" y="1876171"/>
              <a:chExt cx="3352800" cy="4067429"/>
            </a:xfrm>
          </p:grpSpPr>
          <p:pic>
            <p:nvPicPr>
              <p:cNvPr id="21" name="Picture 2"/>
              <p:cNvPicPr>
                <a:picLocks noChangeAspect="1" noChangeArrowheads="1"/>
              </p:cNvPicPr>
              <p:nvPr/>
            </p:nvPicPr>
            <p:blipFill>
              <a:blip r:embed="rId3" cstate="print"/>
              <a:srcRect/>
              <a:stretch>
                <a:fillRect/>
              </a:stretch>
            </p:blipFill>
            <p:spPr bwMode="auto">
              <a:xfrm>
                <a:off x="4776216" y="1876171"/>
                <a:ext cx="3352800" cy="4067429"/>
              </a:xfrm>
              <a:prstGeom prst="rect">
                <a:avLst/>
              </a:prstGeom>
              <a:noFill/>
              <a:ln w="50800">
                <a:solidFill>
                  <a:schemeClr val="tx1"/>
                </a:solidFill>
                <a:miter lim="800000"/>
                <a:headEnd/>
                <a:tailEnd/>
              </a:ln>
              <a:effectLst/>
            </p:spPr>
          </p:pic>
          <p:grpSp>
            <p:nvGrpSpPr>
              <p:cNvPr id="18" name="Group 28"/>
              <p:cNvGrpSpPr/>
              <p:nvPr/>
            </p:nvGrpSpPr>
            <p:grpSpPr>
              <a:xfrm>
                <a:off x="4901184" y="4892040"/>
                <a:ext cx="890016" cy="192360"/>
                <a:chOff x="4843272" y="4892040"/>
                <a:chExt cx="890016" cy="192360"/>
              </a:xfrm>
            </p:grpSpPr>
            <p:pic>
              <p:nvPicPr>
                <p:cNvPr id="19" name="Picture 2"/>
                <p:cNvPicPr preferRelativeResize="0">
                  <a:picLocks noChangeArrowheads="1"/>
                </p:cNvPicPr>
                <p:nvPr/>
              </p:nvPicPr>
              <p:blipFill>
                <a:blip r:embed="rId3" cstate="print"/>
                <a:srcRect l="13636" t="81266" r="72727" b="14987"/>
                <a:stretch>
                  <a:fillRect/>
                </a:stretch>
              </p:blipFill>
              <p:spPr bwMode="auto">
                <a:xfrm>
                  <a:off x="4937760" y="4946904"/>
                  <a:ext cx="795528" cy="91440"/>
                </a:xfrm>
                <a:prstGeom prst="rect">
                  <a:avLst/>
                </a:prstGeom>
                <a:noFill/>
                <a:ln w="50800">
                  <a:noFill/>
                  <a:miter lim="800000"/>
                  <a:headEnd/>
                  <a:tailEnd/>
                </a:ln>
                <a:effectLst/>
              </p:spPr>
            </p:pic>
            <p:sp>
              <p:nvSpPr>
                <p:cNvPr id="20" name="TextBox 19"/>
                <p:cNvSpPr txBox="1"/>
                <p:nvPr/>
              </p:nvSpPr>
              <p:spPr>
                <a:xfrm>
                  <a:off x="4843272" y="4892040"/>
                  <a:ext cx="465192" cy="192360"/>
                </a:xfrm>
                <a:prstGeom prst="rect">
                  <a:avLst/>
                </a:prstGeom>
                <a:noFill/>
              </p:spPr>
              <p:txBody>
                <a:bodyPr wrap="none" rtlCol="0">
                  <a:spAutoFit/>
                </a:bodyPr>
                <a:lstStyle/>
                <a:p>
                  <a:r>
                    <a:rPr lang="en-US" sz="650" b="1" dirty="0" smtClean="0">
                      <a:ln w="3175">
                        <a:noFill/>
                      </a:ln>
                      <a:solidFill>
                        <a:schemeClr val="tx1">
                          <a:lumMod val="95000"/>
                          <a:lumOff val="5000"/>
                        </a:schemeClr>
                      </a:solidFill>
                      <a:effectLst>
                        <a:outerShdw dist="6350" dir="6000000" algn="ctr" rotWithShape="0">
                          <a:schemeClr val="tx1">
                            <a:lumMod val="95000"/>
                            <a:lumOff val="5000"/>
                            <a:alpha val="43000"/>
                          </a:schemeClr>
                        </a:outerShdw>
                      </a:effectLst>
                      <a:latin typeface="Cambria" pitchFamily="18" charset="0"/>
                      <a:ea typeface="Cambria" pitchFamily="18" charset="0"/>
                      <a:cs typeface="Times New Roman" pitchFamily="18" charset="0"/>
                    </a:rPr>
                    <a:t>English</a:t>
                  </a:r>
                </a:p>
              </p:txBody>
            </p:sp>
          </p:grpSp>
        </p:grpSp>
        <p:sp>
          <p:nvSpPr>
            <p:cNvPr id="24" name="Freeform 23"/>
            <p:cNvSpPr/>
            <p:nvPr/>
          </p:nvSpPr>
          <p:spPr>
            <a:xfrm>
              <a:off x="4673600" y="2525183"/>
              <a:ext cx="3204633" cy="3445934"/>
            </a:xfrm>
            <a:custGeom>
              <a:avLst/>
              <a:gdLst>
                <a:gd name="connsiteX0" fmla="*/ 2070100 w 3204633"/>
                <a:gd name="connsiteY0" fmla="*/ 2117 h 3445934"/>
                <a:gd name="connsiteX1" fmla="*/ 1727200 w 3204633"/>
                <a:gd name="connsiteY1" fmla="*/ 129117 h 3445934"/>
                <a:gd name="connsiteX2" fmla="*/ 1651000 w 3204633"/>
                <a:gd name="connsiteY2" fmla="*/ 306917 h 3445934"/>
                <a:gd name="connsiteX3" fmla="*/ 1549400 w 3204633"/>
                <a:gd name="connsiteY3" fmla="*/ 383117 h 3445934"/>
                <a:gd name="connsiteX4" fmla="*/ 1257300 w 3204633"/>
                <a:gd name="connsiteY4" fmla="*/ 306917 h 3445934"/>
                <a:gd name="connsiteX5" fmla="*/ 1257300 w 3204633"/>
                <a:gd name="connsiteY5" fmla="*/ 154517 h 3445934"/>
                <a:gd name="connsiteX6" fmla="*/ 977900 w 3204633"/>
                <a:gd name="connsiteY6" fmla="*/ 230717 h 3445934"/>
                <a:gd name="connsiteX7" fmla="*/ 1016000 w 3204633"/>
                <a:gd name="connsiteY7" fmla="*/ 548217 h 3445934"/>
                <a:gd name="connsiteX8" fmla="*/ 889000 w 3204633"/>
                <a:gd name="connsiteY8" fmla="*/ 624417 h 3445934"/>
                <a:gd name="connsiteX9" fmla="*/ 762000 w 3204633"/>
                <a:gd name="connsiteY9" fmla="*/ 675217 h 3445934"/>
                <a:gd name="connsiteX10" fmla="*/ 622300 w 3204633"/>
                <a:gd name="connsiteY10" fmla="*/ 522817 h 3445934"/>
                <a:gd name="connsiteX11" fmla="*/ 88900 w 3204633"/>
                <a:gd name="connsiteY11" fmla="*/ 662517 h 3445934"/>
                <a:gd name="connsiteX12" fmla="*/ 88900 w 3204633"/>
                <a:gd name="connsiteY12" fmla="*/ 916517 h 3445934"/>
                <a:gd name="connsiteX13" fmla="*/ 304800 w 3204633"/>
                <a:gd name="connsiteY13" fmla="*/ 1043517 h 3445934"/>
                <a:gd name="connsiteX14" fmla="*/ 698500 w 3204633"/>
                <a:gd name="connsiteY14" fmla="*/ 1208617 h 3445934"/>
                <a:gd name="connsiteX15" fmla="*/ 863600 w 3204633"/>
                <a:gd name="connsiteY15" fmla="*/ 1449917 h 3445934"/>
                <a:gd name="connsiteX16" fmla="*/ 952500 w 3204633"/>
                <a:gd name="connsiteY16" fmla="*/ 1729317 h 3445934"/>
                <a:gd name="connsiteX17" fmla="*/ 1104900 w 3204633"/>
                <a:gd name="connsiteY17" fmla="*/ 1907117 h 3445934"/>
                <a:gd name="connsiteX18" fmla="*/ 1130300 w 3204633"/>
                <a:gd name="connsiteY18" fmla="*/ 2351617 h 3445934"/>
                <a:gd name="connsiteX19" fmla="*/ 1117600 w 3204633"/>
                <a:gd name="connsiteY19" fmla="*/ 2897717 h 3445934"/>
                <a:gd name="connsiteX20" fmla="*/ 1041400 w 3204633"/>
                <a:gd name="connsiteY20" fmla="*/ 3189817 h 3445934"/>
                <a:gd name="connsiteX21" fmla="*/ 952500 w 3204633"/>
                <a:gd name="connsiteY21" fmla="*/ 3278717 h 3445934"/>
                <a:gd name="connsiteX22" fmla="*/ 977900 w 3204633"/>
                <a:gd name="connsiteY22" fmla="*/ 3380317 h 3445934"/>
                <a:gd name="connsiteX23" fmla="*/ 1968500 w 3204633"/>
                <a:gd name="connsiteY23" fmla="*/ 3418417 h 3445934"/>
                <a:gd name="connsiteX24" fmla="*/ 2070100 w 3204633"/>
                <a:gd name="connsiteY24" fmla="*/ 3215217 h 3445934"/>
                <a:gd name="connsiteX25" fmla="*/ 1905000 w 3204633"/>
                <a:gd name="connsiteY25" fmla="*/ 3164417 h 3445934"/>
                <a:gd name="connsiteX26" fmla="*/ 2006600 w 3204633"/>
                <a:gd name="connsiteY26" fmla="*/ 2707217 h 3445934"/>
                <a:gd name="connsiteX27" fmla="*/ 2159000 w 3204633"/>
                <a:gd name="connsiteY27" fmla="*/ 2529417 h 3445934"/>
                <a:gd name="connsiteX28" fmla="*/ 2273300 w 3204633"/>
                <a:gd name="connsiteY28" fmla="*/ 2681817 h 3445934"/>
                <a:gd name="connsiteX29" fmla="*/ 2489200 w 3204633"/>
                <a:gd name="connsiteY29" fmla="*/ 2681817 h 3445934"/>
                <a:gd name="connsiteX30" fmla="*/ 2755900 w 3204633"/>
                <a:gd name="connsiteY30" fmla="*/ 2669117 h 3445934"/>
                <a:gd name="connsiteX31" fmla="*/ 2882900 w 3204633"/>
                <a:gd name="connsiteY31" fmla="*/ 2605617 h 3445934"/>
                <a:gd name="connsiteX32" fmla="*/ 3162300 w 3204633"/>
                <a:gd name="connsiteY32" fmla="*/ 2478617 h 3445934"/>
                <a:gd name="connsiteX33" fmla="*/ 3136900 w 3204633"/>
                <a:gd name="connsiteY33" fmla="*/ 2364317 h 3445934"/>
                <a:gd name="connsiteX34" fmla="*/ 2997200 w 3204633"/>
                <a:gd name="connsiteY34" fmla="*/ 2313517 h 3445934"/>
                <a:gd name="connsiteX35" fmla="*/ 2819400 w 3204633"/>
                <a:gd name="connsiteY35" fmla="*/ 1932517 h 3445934"/>
                <a:gd name="connsiteX36" fmla="*/ 2743200 w 3204633"/>
                <a:gd name="connsiteY36" fmla="*/ 1907117 h 3445934"/>
                <a:gd name="connsiteX37" fmla="*/ 2552700 w 3204633"/>
                <a:gd name="connsiteY37" fmla="*/ 1945217 h 3445934"/>
                <a:gd name="connsiteX38" fmla="*/ 2425700 w 3204633"/>
                <a:gd name="connsiteY38" fmla="*/ 1894417 h 3445934"/>
                <a:gd name="connsiteX39" fmla="*/ 2387600 w 3204633"/>
                <a:gd name="connsiteY39" fmla="*/ 1665817 h 3445934"/>
                <a:gd name="connsiteX40" fmla="*/ 2387600 w 3204633"/>
                <a:gd name="connsiteY40" fmla="*/ 1564217 h 3445934"/>
                <a:gd name="connsiteX41" fmla="*/ 2171700 w 3204633"/>
                <a:gd name="connsiteY41" fmla="*/ 1500717 h 3445934"/>
                <a:gd name="connsiteX42" fmla="*/ 2070100 w 3204633"/>
                <a:gd name="connsiteY42" fmla="*/ 1449917 h 3445934"/>
                <a:gd name="connsiteX43" fmla="*/ 2006600 w 3204633"/>
                <a:gd name="connsiteY43" fmla="*/ 1297517 h 3445934"/>
                <a:gd name="connsiteX44" fmla="*/ 1993900 w 3204633"/>
                <a:gd name="connsiteY44" fmla="*/ 1145117 h 3445934"/>
                <a:gd name="connsiteX45" fmla="*/ 1968500 w 3204633"/>
                <a:gd name="connsiteY45" fmla="*/ 992717 h 3445934"/>
                <a:gd name="connsiteX46" fmla="*/ 2057400 w 3204633"/>
                <a:gd name="connsiteY46" fmla="*/ 891117 h 3445934"/>
                <a:gd name="connsiteX47" fmla="*/ 1981200 w 3204633"/>
                <a:gd name="connsiteY47" fmla="*/ 687917 h 3445934"/>
                <a:gd name="connsiteX48" fmla="*/ 2108200 w 3204633"/>
                <a:gd name="connsiteY48" fmla="*/ 573617 h 3445934"/>
                <a:gd name="connsiteX49" fmla="*/ 2171700 w 3204633"/>
                <a:gd name="connsiteY49" fmla="*/ 319617 h 3445934"/>
                <a:gd name="connsiteX50" fmla="*/ 2197100 w 3204633"/>
                <a:gd name="connsiteY50" fmla="*/ 116417 h 3445934"/>
                <a:gd name="connsiteX51" fmla="*/ 2070100 w 3204633"/>
                <a:gd name="connsiteY51" fmla="*/ 2117 h 344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4633" h="3445934">
                  <a:moveTo>
                    <a:pt x="2070100" y="2117"/>
                  </a:moveTo>
                  <a:cubicBezTo>
                    <a:pt x="1991783" y="4234"/>
                    <a:pt x="1797050" y="78317"/>
                    <a:pt x="1727200" y="129117"/>
                  </a:cubicBezTo>
                  <a:cubicBezTo>
                    <a:pt x="1657350" y="179917"/>
                    <a:pt x="1680633" y="264584"/>
                    <a:pt x="1651000" y="306917"/>
                  </a:cubicBezTo>
                  <a:cubicBezTo>
                    <a:pt x="1621367" y="349250"/>
                    <a:pt x="1615017" y="383117"/>
                    <a:pt x="1549400" y="383117"/>
                  </a:cubicBezTo>
                  <a:cubicBezTo>
                    <a:pt x="1483783" y="383117"/>
                    <a:pt x="1305983" y="345017"/>
                    <a:pt x="1257300" y="306917"/>
                  </a:cubicBezTo>
                  <a:cubicBezTo>
                    <a:pt x="1208617" y="268817"/>
                    <a:pt x="1303867" y="167217"/>
                    <a:pt x="1257300" y="154517"/>
                  </a:cubicBezTo>
                  <a:cubicBezTo>
                    <a:pt x="1210733" y="141817"/>
                    <a:pt x="1018117" y="165100"/>
                    <a:pt x="977900" y="230717"/>
                  </a:cubicBezTo>
                  <a:cubicBezTo>
                    <a:pt x="937683" y="296334"/>
                    <a:pt x="1030817" y="482600"/>
                    <a:pt x="1016000" y="548217"/>
                  </a:cubicBezTo>
                  <a:cubicBezTo>
                    <a:pt x="1001183" y="613834"/>
                    <a:pt x="931333" y="603250"/>
                    <a:pt x="889000" y="624417"/>
                  </a:cubicBezTo>
                  <a:cubicBezTo>
                    <a:pt x="846667" y="645584"/>
                    <a:pt x="806450" y="692150"/>
                    <a:pt x="762000" y="675217"/>
                  </a:cubicBezTo>
                  <a:cubicBezTo>
                    <a:pt x="717550" y="658284"/>
                    <a:pt x="734483" y="524934"/>
                    <a:pt x="622300" y="522817"/>
                  </a:cubicBezTo>
                  <a:cubicBezTo>
                    <a:pt x="510117" y="520700"/>
                    <a:pt x="177800" y="596900"/>
                    <a:pt x="88900" y="662517"/>
                  </a:cubicBezTo>
                  <a:cubicBezTo>
                    <a:pt x="0" y="728134"/>
                    <a:pt x="52917" y="853017"/>
                    <a:pt x="88900" y="916517"/>
                  </a:cubicBezTo>
                  <a:cubicBezTo>
                    <a:pt x="124883" y="980017"/>
                    <a:pt x="203200" y="994834"/>
                    <a:pt x="304800" y="1043517"/>
                  </a:cubicBezTo>
                  <a:cubicBezTo>
                    <a:pt x="406400" y="1092200"/>
                    <a:pt x="605367" y="1140884"/>
                    <a:pt x="698500" y="1208617"/>
                  </a:cubicBezTo>
                  <a:cubicBezTo>
                    <a:pt x="791633" y="1276350"/>
                    <a:pt x="821267" y="1363134"/>
                    <a:pt x="863600" y="1449917"/>
                  </a:cubicBezTo>
                  <a:cubicBezTo>
                    <a:pt x="905933" y="1536700"/>
                    <a:pt x="912283" y="1653117"/>
                    <a:pt x="952500" y="1729317"/>
                  </a:cubicBezTo>
                  <a:cubicBezTo>
                    <a:pt x="992717" y="1805517"/>
                    <a:pt x="1075267" y="1803400"/>
                    <a:pt x="1104900" y="1907117"/>
                  </a:cubicBezTo>
                  <a:cubicBezTo>
                    <a:pt x="1134533" y="2010834"/>
                    <a:pt x="1128183" y="2186517"/>
                    <a:pt x="1130300" y="2351617"/>
                  </a:cubicBezTo>
                  <a:cubicBezTo>
                    <a:pt x="1132417" y="2516717"/>
                    <a:pt x="1132417" y="2758017"/>
                    <a:pt x="1117600" y="2897717"/>
                  </a:cubicBezTo>
                  <a:cubicBezTo>
                    <a:pt x="1102783" y="3037417"/>
                    <a:pt x="1068917" y="3126317"/>
                    <a:pt x="1041400" y="3189817"/>
                  </a:cubicBezTo>
                  <a:cubicBezTo>
                    <a:pt x="1013883" y="3253317"/>
                    <a:pt x="963083" y="3246967"/>
                    <a:pt x="952500" y="3278717"/>
                  </a:cubicBezTo>
                  <a:cubicBezTo>
                    <a:pt x="941917" y="3310467"/>
                    <a:pt x="808567" y="3357034"/>
                    <a:pt x="977900" y="3380317"/>
                  </a:cubicBezTo>
                  <a:cubicBezTo>
                    <a:pt x="1147233" y="3403600"/>
                    <a:pt x="1786467" y="3445934"/>
                    <a:pt x="1968500" y="3418417"/>
                  </a:cubicBezTo>
                  <a:cubicBezTo>
                    <a:pt x="2150533" y="3390900"/>
                    <a:pt x="2080683" y="3257550"/>
                    <a:pt x="2070100" y="3215217"/>
                  </a:cubicBezTo>
                  <a:cubicBezTo>
                    <a:pt x="2059517" y="3172884"/>
                    <a:pt x="1915583" y="3249084"/>
                    <a:pt x="1905000" y="3164417"/>
                  </a:cubicBezTo>
                  <a:cubicBezTo>
                    <a:pt x="1894417" y="3079750"/>
                    <a:pt x="1964267" y="2813050"/>
                    <a:pt x="2006600" y="2707217"/>
                  </a:cubicBezTo>
                  <a:cubicBezTo>
                    <a:pt x="2048933" y="2601384"/>
                    <a:pt x="2114550" y="2533650"/>
                    <a:pt x="2159000" y="2529417"/>
                  </a:cubicBezTo>
                  <a:cubicBezTo>
                    <a:pt x="2203450" y="2525184"/>
                    <a:pt x="2218267" y="2656417"/>
                    <a:pt x="2273300" y="2681817"/>
                  </a:cubicBezTo>
                  <a:cubicBezTo>
                    <a:pt x="2328333" y="2707217"/>
                    <a:pt x="2408767" y="2683934"/>
                    <a:pt x="2489200" y="2681817"/>
                  </a:cubicBezTo>
                  <a:cubicBezTo>
                    <a:pt x="2569633" y="2679700"/>
                    <a:pt x="2690283" y="2681817"/>
                    <a:pt x="2755900" y="2669117"/>
                  </a:cubicBezTo>
                  <a:cubicBezTo>
                    <a:pt x="2821517" y="2656417"/>
                    <a:pt x="2815167" y="2637367"/>
                    <a:pt x="2882900" y="2605617"/>
                  </a:cubicBezTo>
                  <a:cubicBezTo>
                    <a:pt x="2950633" y="2573867"/>
                    <a:pt x="3119967" y="2518834"/>
                    <a:pt x="3162300" y="2478617"/>
                  </a:cubicBezTo>
                  <a:cubicBezTo>
                    <a:pt x="3204633" y="2438400"/>
                    <a:pt x="3164417" y="2391834"/>
                    <a:pt x="3136900" y="2364317"/>
                  </a:cubicBezTo>
                  <a:cubicBezTo>
                    <a:pt x="3109383" y="2336800"/>
                    <a:pt x="3050117" y="2385484"/>
                    <a:pt x="2997200" y="2313517"/>
                  </a:cubicBezTo>
                  <a:cubicBezTo>
                    <a:pt x="2944283" y="2241550"/>
                    <a:pt x="2861733" y="2000250"/>
                    <a:pt x="2819400" y="1932517"/>
                  </a:cubicBezTo>
                  <a:cubicBezTo>
                    <a:pt x="2777067" y="1864784"/>
                    <a:pt x="2787650" y="1905000"/>
                    <a:pt x="2743200" y="1907117"/>
                  </a:cubicBezTo>
                  <a:cubicBezTo>
                    <a:pt x="2698750" y="1909234"/>
                    <a:pt x="2605617" y="1947334"/>
                    <a:pt x="2552700" y="1945217"/>
                  </a:cubicBezTo>
                  <a:cubicBezTo>
                    <a:pt x="2499783" y="1943100"/>
                    <a:pt x="2453217" y="1940984"/>
                    <a:pt x="2425700" y="1894417"/>
                  </a:cubicBezTo>
                  <a:cubicBezTo>
                    <a:pt x="2398183" y="1847850"/>
                    <a:pt x="2393950" y="1720850"/>
                    <a:pt x="2387600" y="1665817"/>
                  </a:cubicBezTo>
                  <a:cubicBezTo>
                    <a:pt x="2381250" y="1610784"/>
                    <a:pt x="2423583" y="1591734"/>
                    <a:pt x="2387600" y="1564217"/>
                  </a:cubicBezTo>
                  <a:cubicBezTo>
                    <a:pt x="2351617" y="1536700"/>
                    <a:pt x="2224617" y="1519767"/>
                    <a:pt x="2171700" y="1500717"/>
                  </a:cubicBezTo>
                  <a:cubicBezTo>
                    <a:pt x="2118783" y="1481667"/>
                    <a:pt x="2097617" y="1483784"/>
                    <a:pt x="2070100" y="1449917"/>
                  </a:cubicBezTo>
                  <a:cubicBezTo>
                    <a:pt x="2042583" y="1416050"/>
                    <a:pt x="2019300" y="1348317"/>
                    <a:pt x="2006600" y="1297517"/>
                  </a:cubicBezTo>
                  <a:cubicBezTo>
                    <a:pt x="1993900" y="1246717"/>
                    <a:pt x="2000250" y="1195917"/>
                    <a:pt x="1993900" y="1145117"/>
                  </a:cubicBezTo>
                  <a:cubicBezTo>
                    <a:pt x="1987550" y="1094317"/>
                    <a:pt x="1957917" y="1035050"/>
                    <a:pt x="1968500" y="992717"/>
                  </a:cubicBezTo>
                  <a:cubicBezTo>
                    <a:pt x="1979083" y="950384"/>
                    <a:pt x="2055283" y="941917"/>
                    <a:pt x="2057400" y="891117"/>
                  </a:cubicBezTo>
                  <a:cubicBezTo>
                    <a:pt x="2059517" y="840317"/>
                    <a:pt x="1972733" y="740834"/>
                    <a:pt x="1981200" y="687917"/>
                  </a:cubicBezTo>
                  <a:cubicBezTo>
                    <a:pt x="1989667" y="635000"/>
                    <a:pt x="2076450" y="635000"/>
                    <a:pt x="2108200" y="573617"/>
                  </a:cubicBezTo>
                  <a:cubicBezTo>
                    <a:pt x="2139950" y="512234"/>
                    <a:pt x="2156883" y="395817"/>
                    <a:pt x="2171700" y="319617"/>
                  </a:cubicBezTo>
                  <a:cubicBezTo>
                    <a:pt x="2186517" y="243417"/>
                    <a:pt x="2207683" y="167217"/>
                    <a:pt x="2197100" y="116417"/>
                  </a:cubicBezTo>
                  <a:cubicBezTo>
                    <a:pt x="2186517" y="65617"/>
                    <a:pt x="2148417" y="0"/>
                    <a:pt x="2070100" y="2117"/>
                  </a:cubicBezTo>
                  <a:close/>
                </a:path>
              </a:pathLst>
            </a:custGeom>
            <a:solidFill>
              <a:srgbClr val="595959"/>
            </a:solidFill>
            <a:ln w="50800">
              <a:solidFill>
                <a:srgbClr val="595959"/>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228600" y="4946904"/>
            <a:ext cx="2667000" cy="605294"/>
          </a:xfrm>
          <a:prstGeom prst="rect">
            <a:avLst/>
          </a:prstGeom>
          <a:noFill/>
        </p:spPr>
        <p:txBody>
          <a:bodyPr wrap="square">
            <a:spAutoFit/>
          </a:bodyPr>
          <a:lstStyle/>
          <a:p>
            <a:pPr>
              <a:lnSpc>
                <a:spcPts val="4000"/>
              </a:lnSpc>
            </a:pPr>
            <a:r>
              <a:rPr lang="en-US" sz="3200" b="1" dirty="0" smtClean="0"/>
              <a:t>1337-1453</a:t>
            </a:r>
          </a:p>
        </p:txBody>
      </p:sp>
      <p:sp>
        <p:nvSpPr>
          <p:cNvPr id="30" name="Rectangle 29"/>
          <p:cNvSpPr/>
          <p:nvPr/>
        </p:nvSpPr>
        <p:spPr>
          <a:xfrm>
            <a:off x="0" y="5385816"/>
            <a:ext cx="4343400" cy="541174"/>
          </a:xfrm>
          <a:prstGeom prst="rect">
            <a:avLst/>
          </a:prstGeom>
          <a:noFill/>
        </p:spPr>
        <p:txBody>
          <a:bodyPr wrap="square">
            <a:spAutoFit/>
          </a:bodyPr>
          <a:lstStyle/>
          <a:p>
            <a:pPr>
              <a:lnSpc>
                <a:spcPts val="3500"/>
              </a:lnSpc>
            </a:pPr>
            <a:r>
              <a:rPr lang="en-US" sz="2800" b="1" dirty="0" smtClean="0"/>
              <a:t>   - 100 Years’ War</a:t>
            </a:r>
          </a:p>
        </p:txBody>
      </p:sp>
      <p:sp useBgFill="1">
        <p:nvSpPr>
          <p:cNvPr id="45" name="Rectangle 44"/>
          <p:cNvSpPr/>
          <p:nvPr/>
        </p:nvSpPr>
        <p:spPr>
          <a:xfrm>
            <a:off x="0" y="1219200"/>
            <a:ext cx="4724400" cy="3810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Explosion 2 45"/>
          <p:cNvSpPr/>
          <p:nvPr/>
        </p:nvSpPr>
        <p:spPr>
          <a:xfrm>
            <a:off x="5791200" y="4495800"/>
            <a:ext cx="914400" cy="914400"/>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Explosion 2 46"/>
          <p:cNvSpPr/>
          <p:nvPr/>
        </p:nvSpPr>
        <p:spPr>
          <a:xfrm rot="14270161">
            <a:off x="6444970" y="3951194"/>
            <a:ext cx="1626687" cy="1363065"/>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Explosion 2 47"/>
          <p:cNvSpPr/>
          <p:nvPr/>
        </p:nvSpPr>
        <p:spPr>
          <a:xfrm rot="2618148">
            <a:off x="5901423" y="2477936"/>
            <a:ext cx="867606"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Explosion 2 48"/>
          <p:cNvSpPr/>
          <p:nvPr/>
        </p:nvSpPr>
        <p:spPr>
          <a:xfrm rot="3799619">
            <a:off x="5988764" y="3353238"/>
            <a:ext cx="1161915"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Explosion 2 49"/>
          <p:cNvSpPr/>
          <p:nvPr/>
        </p:nvSpPr>
        <p:spPr>
          <a:xfrm rot="20059808">
            <a:off x="6944462" y="2784240"/>
            <a:ext cx="1122475" cy="1006746"/>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43"/>
          <p:cNvSpPr/>
          <p:nvPr/>
        </p:nvSpPr>
        <p:spPr>
          <a:xfrm>
            <a:off x="0" y="1219200"/>
            <a:ext cx="9144000" cy="2041585"/>
          </a:xfrm>
          <a:prstGeom prst="rect">
            <a:avLst/>
          </a:prstGeom>
          <a:noFill/>
        </p:spPr>
        <p:txBody>
          <a:bodyPr wrap="square">
            <a:spAutoFit/>
          </a:bodyPr>
          <a:lstStyle/>
          <a:p>
            <a:pPr>
              <a:lnSpc>
                <a:spcPts val="4400"/>
              </a:lnSpc>
            </a:pPr>
            <a:r>
              <a:rPr lang="en-US" sz="3200" dirty="0" smtClean="0"/>
              <a:t>	</a:t>
            </a:r>
            <a:r>
              <a:rPr lang="en-US" sz="3200" u="sng" dirty="0" smtClean="0"/>
              <a:t>CONFLICT</a:t>
            </a:r>
            <a:r>
              <a:rPr lang="en-US" sz="3200" dirty="0" smtClean="0"/>
              <a:t>:  between England &amp; France</a:t>
            </a:r>
          </a:p>
          <a:p>
            <a:pPr>
              <a:lnSpc>
                <a:spcPts val="3600"/>
              </a:lnSpc>
              <a:buFontTx/>
              <a:buChar char="-"/>
            </a:pPr>
            <a:r>
              <a:rPr lang="en-US" sz="3200" dirty="0" smtClean="0"/>
              <a:t> right to rule FRANCE</a:t>
            </a:r>
          </a:p>
          <a:p>
            <a:pPr>
              <a:lnSpc>
                <a:spcPts val="3600"/>
              </a:lnSpc>
            </a:pPr>
            <a:r>
              <a:rPr lang="en-US" sz="3200" dirty="0" smtClean="0"/>
              <a:t>- 5 generations of kings</a:t>
            </a:r>
          </a:p>
          <a:p>
            <a:pPr>
              <a:lnSpc>
                <a:spcPts val="3600"/>
              </a:lnSpc>
            </a:pPr>
            <a:r>
              <a:rPr lang="en-US" sz="3200" dirty="0" smtClean="0"/>
              <a:t>- series of battles</a:t>
            </a:r>
          </a:p>
        </p:txBody>
      </p:sp>
      <p:grpSp>
        <p:nvGrpSpPr>
          <p:cNvPr id="53" name="Group 52"/>
          <p:cNvGrpSpPr/>
          <p:nvPr/>
        </p:nvGrpSpPr>
        <p:grpSpPr>
          <a:xfrm>
            <a:off x="4343400" y="1792224"/>
            <a:ext cx="4495800" cy="4495800"/>
            <a:chOff x="2895600" y="-228600"/>
            <a:chExt cx="4495800" cy="4495800"/>
          </a:xfrm>
        </p:grpSpPr>
        <p:pic>
          <p:nvPicPr>
            <p:cNvPr id="38" name="Picture 3"/>
            <p:cNvPicPr>
              <a:picLocks noChangeAspect="1" noChangeArrowheads="1"/>
            </p:cNvPicPr>
            <p:nvPr/>
          </p:nvPicPr>
          <p:blipFill>
            <a:blip r:embed="rId4" cstate="print"/>
            <a:srcRect r="50137" b="50137"/>
            <a:stretch>
              <a:fillRect/>
            </a:stretch>
          </p:blipFill>
          <p:spPr bwMode="auto">
            <a:xfrm>
              <a:off x="2895600" y="-228600"/>
              <a:ext cx="4495800" cy="4495800"/>
            </a:xfrm>
            <a:prstGeom prst="rect">
              <a:avLst/>
            </a:prstGeom>
            <a:noFill/>
            <a:ln w="25400">
              <a:solidFill>
                <a:schemeClr val="bg1"/>
              </a:solidFill>
              <a:miter lim="800000"/>
              <a:headEnd/>
              <a:tailEnd/>
            </a:ln>
            <a:effectLst/>
          </p:spPr>
        </p:pic>
        <p:sp>
          <p:nvSpPr>
            <p:cNvPr id="35" name="Rectangle 34"/>
            <p:cNvSpPr/>
            <p:nvPr/>
          </p:nvSpPr>
          <p:spPr>
            <a:xfrm>
              <a:off x="2971800" y="3805535"/>
              <a:ext cx="4419600" cy="461665"/>
            </a:xfrm>
            <a:prstGeom prst="rect">
              <a:avLst/>
            </a:prstGeom>
            <a:solidFill>
              <a:schemeClr val="bg1"/>
            </a:solidFill>
          </p:spPr>
          <p:txBody>
            <a:bodyPr wrap="square">
              <a:spAutoFit/>
            </a:bodyPr>
            <a:lstStyle/>
            <a:p>
              <a:pPr algn="ctr"/>
              <a:r>
                <a:rPr lang="fr-FR" sz="2400" b="1" dirty="0" smtClean="0"/>
                <a:t> Battle of La Rochelle</a:t>
              </a:r>
              <a:endParaRPr lang="en-US" sz="2400" b="1" dirty="0"/>
            </a:p>
          </p:txBody>
        </p:sp>
      </p:grpSp>
      <p:grpSp>
        <p:nvGrpSpPr>
          <p:cNvPr id="51" name="Group 50"/>
          <p:cNvGrpSpPr/>
          <p:nvPr/>
        </p:nvGrpSpPr>
        <p:grpSpPr>
          <a:xfrm>
            <a:off x="4343400" y="1792224"/>
            <a:ext cx="4502727" cy="4473371"/>
            <a:chOff x="3733799" y="484094"/>
            <a:chExt cx="4502727" cy="4473371"/>
          </a:xfrm>
        </p:grpSpPr>
        <p:pic>
          <p:nvPicPr>
            <p:cNvPr id="37" name="Picture 3"/>
            <p:cNvPicPr>
              <a:picLocks noChangeAspect="1" noChangeArrowheads="1"/>
            </p:cNvPicPr>
            <p:nvPr/>
          </p:nvPicPr>
          <p:blipFill>
            <a:blip r:embed="rId4" cstate="print"/>
            <a:srcRect l="49863" t="1467" r="275" b="50137"/>
            <a:stretch>
              <a:fillRect/>
            </a:stretch>
          </p:blipFill>
          <p:spPr bwMode="auto">
            <a:xfrm>
              <a:off x="3733799" y="484094"/>
              <a:ext cx="4502727" cy="4446494"/>
            </a:xfrm>
            <a:prstGeom prst="rect">
              <a:avLst/>
            </a:prstGeom>
            <a:noFill/>
            <a:ln w="25400">
              <a:solidFill>
                <a:schemeClr val="bg1"/>
              </a:solidFill>
              <a:miter lim="800000"/>
              <a:headEnd/>
              <a:tailEnd/>
            </a:ln>
            <a:effectLst/>
          </p:spPr>
        </p:pic>
        <p:sp>
          <p:nvSpPr>
            <p:cNvPr id="39" name="Rectangle 38"/>
            <p:cNvSpPr/>
            <p:nvPr/>
          </p:nvSpPr>
          <p:spPr>
            <a:xfrm>
              <a:off x="3733800" y="4495800"/>
              <a:ext cx="4495800" cy="461665"/>
            </a:xfrm>
            <a:prstGeom prst="rect">
              <a:avLst/>
            </a:prstGeom>
            <a:solidFill>
              <a:schemeClr val="bg1"/>
            </a:solidFill>
          </p:spPr>
          <p:txBody>
            <a:bodyPr wrap="square">
              <a:spAutoFit/>
            </a:bodyPr>
            <a:lstStyle/>
            <a:p>
              <a:pPr algn="ctr"/>
              <a:r>
                <a:rPr lang="fr-FR" sz="2400" b="1" dirty="0" smtClean="0"/>
                <a:t>Battle of </a:t>
              </a:r>
              <a:r>
                <a:rPr lang="fr-FR" sz="2400" b="1" dirty="0" err="1" smtClean="0"/>
                <a:t>Agincourt</a:t>
              </a:r>
              <a:endParaRPr lang="en-US" sz="2400" b="1" dirty="0"/>
            </a:p>
          </p:txBody>
        </p:sp>
      </p:grpSp>
      <p:grpSp>
        <p:nvGrpSpPr>
          <p:cNvPr id="43" name="Group 42"/>
          <p:cNvGrpSpPr/>
          <p:nvPr/>
        </p:nvGrpSpPr>
        <p:grpSpPr>
          <a:xfrm>
            <a:off x="4343400" y="1792224"/>
            <a:ext cx="4495800" cy="4548466"/>
            <a:chOff x="4486555" y="2309533"/>
            <a:chExt cx="4495800" cy="4548466"/>
          </a:xfrm>
        </p:grpSpPr>
        <p:pic>
          <p:nvPicPr>
            <p:cNvPr id="36" name="Picture 3"/>
            <p:cNvPicPr>
              <a:picLocks noChangeAspect="1" noChangeArrowheads="1"/>
            </p:cNvPicPr>
            <p:nvPr/>
          </p:nvPicPr>
          <p:blipFill>
            <a:blip r:embed="rId4" cstate="print"/>
            <a:srcRect l="49863" t="49863"/>
            <a:stretch>
              <a:fillRect/>
            </a:stretch>
          </p:blipFill>
          <p:spPr bwMode="auto">
            <a:xfrm>
              <a:off x="4486555" y="2309533"/>
              <a:ext cx="4495800" cy="4495800"/>
            </a:xfrm>
            <a:prstGeom prst="rect">
              <a:avLst/>
            </a:prstGeom>
            <a:noFill/>
            <a:ln w="25400">
              <a:solidFill>
                <a:schemeClr val="bg1"/>
              </a:solidFill>
              <a:miter lim="800000"/>
              <a:headEnd/>
              <a:tailEnd/>
            </a:ln>
            <a:effectLst/>
          </p:spPr>
        </p:pic>
        <p:sp>
          <p:nvSpPr>
            <p:cNvPr id="40" name="Rectangle 39"/>
            <p:cNvSpPr/>
            <p:nvPr/>
          </p:nvSpPr>
          <p:spPr>
            <a:xfrm>
              <a:off x="4486555" y="6396334"/>
              <a:ext cx="4495800" cy="461665"/>
            </a:xfrm>
            <a:prstGeom prst="rect">
              <a:avLst/>
            </a:prstGeom>
            <a:solidFill>
              <a:schemeClr val="bg1"/>
            </a:solidFill>
          </p:spPr>
          <p:txBody>
            <a:bodyPr wrap="square">
              <a:spAutoFit/>
            </a:bodyPr>
            <a:lstStyle/>
            <a:p>
              <a:pPr algn="ctr"/>
              <a:r>
                <a:rPr lang="fr-FR" sz="2400" b="1" dirty="0" smtClean="0"/>
                <a:t>Battle of Patay</a:t>
              </a:r>
              <a:endParaRPr lang="en-US" sz="2400" b="1" dirty="0"/>
            </a:p>
          </p:txBody>
        </p:sp>
      </p:grpSp>
      <p:grpSp>
        <p:nvGrpSpPr>
          <p:cNvPr id="42" name="Group 41"/>
          <p:cNvGrpSpPr/>
          <p:nvPr/>
        </p:nvGrpSpPr>
        <p:grpSpPr>
          <a:xfrm>
            <a:off x="4267200" y="1792224"/>
            <a:ext cx="4572000" cy="4595533"/>
            <a:chOff x="5943600" y="3200399"/>
            <a:chExt cx="4572000" cy="4595533"/>
          </a:xfrm>
        </p:grpSpPr>
        <p:pic>
          <p:nvPicPr>
            <p:cNvPr id="77827" name="Picture 3"/>
            <p:cNvPicPr>
              <a:picLocks noChangeAspect="1" noChangeArrowheads="1"/>
            </p:cNvPicPr>
            <p:nvPr/>
          </p:nvPicPr>
          <p:blipFill>
            <a:blip r:embed="rId4" cstate="print"/>
            <a:srcRect t="49863" r="50137"/>
            <a:stretch>
              <a:fillRect/>
            </a:stretch>
          </p:blipFill>
          <p:spPr bwMode="auto">
            <a:xfrm>
              <a:off x="5943600" y="3200399"/>
              <a:ext cx="4570328" cy="4595533"/>
            </a:xfrm>
            <a:prstGeom prst="rect">
              <a:avLst/>
            </a:prstGeom>
            <a:noFill/>
            <a:ln w="25400">
              <a:solidFill>
                <a:schemeClr val="bg1"/>
              </a:solidFill>
              <a:miter lim="800000"/>
              <a:headEnd/>
              <a:tailEnd/>
            </a:ln>
            <a:effectLst/>
          </p:spPr>
        </p:pic>
        <p:sp>
          <p:nvSpPr>
            <p:cNvPr id="41" name="Rectangle 40"/>
            <p:cNvSpPr/>
            <p:nvPr/>
          </p:nvSpPr>
          <p:spPr>
            <a:xfrm>
              <a:off x="6019800" y="7310735"/>
              <a:ext cx="4495800" cy="461665"/>
            </a:xfrm>
            <a:prstGeom prst="rect">
              <a:avLst/>
            </a:prstGeom>
            <a:solidFill>
              <a:schemeClr val="bg1"/>
            </a:solidFill>
          </p:spPr>
          <p:txBody>
            <a:bodyPr wrap="square">
              <a:spAutoFit/>
            </a:bodyPr>
            <a:lstStyle/>
            <a:p>
              <a:pPr algn="ctr"/>
              <a:r>
                <a:rPr lang="fr-FR" sz="2400" b="1" dirty="0" smtClean="0"/>
                <a:t>Joan of Arc @ </a:t>
              </a:r>
              <a:r>
                <a:rPr lang="fr-FR" sz="2400" b="1" dirty="0" err="1" smtClean="0"/>
                <a:t>Orleans</a:t>
              </a:r>
              <a:endParaRPr 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3"/>
                                        </p:tgtEl>
                                      </p:cBhvr>
                                    </p:animEffect>
                                    <p:set>
                                      <p:cBhvr>
                                        <p:cTn id="10" dur="1" fill="hold">
                                          <p:stCondLst>
                                            <p:cond delay="999"/>
                                          </p:stCondLst>
                                        </p:cTn>
                                        <p:tgtEl>
                                          <p:spTgt spid="2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1000"/>
                                        <p:tgtEl>
                                          <p:spTgt spid="2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31"/>
                                        </p:tgtEl>
                                      </p:cBhvr>
                                    </p:animEffect>
                                    <p:set>
                                      <p:cBhvr>
                                        <p:cTn id="27" dur="1" fill="hold">
                                          <p:stCondLst>
                                            <p:cond delay="999"/>
                                          </p:stCondLst>
                                        </p:cTn>
                                        <p:tgtEl>
                                          <p:spTgt spid="3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1000"/>
                                        <p:tgtEl>
                                          <p:spTgt spid="45"/>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44">
                                            <p:txEl>
                                              <p:pRg st="0" end="0"/>
                                            </p:txEl>
                                          </p:spTgt>
                                        </p:tgtEl>
                                        <p:attrNameLst>
                                          <p:attrName>style.visibility</p:attrName>
                                        </p:attrNameLst>
                                      </p:cBhvr>
                                      <p:to>
                                        <p:strVal val="visible"/>
                                      </p:to>
                                    </p:set>
                                    <p:animEffect transition="in" filter="wipe(left)">
                                      <p:cBhvr>
                                        <p:cTn id="34" dur="1000"/>
                                        <p:tgtEl>
                                          <p:spTgt spid="44">
                                            <p:txEl>
                                              <p:pRg st="0" end="0"/>
                                            </p:txEl>
                                          </p:spTgt>
                                        </p:tgtEl>
                                      </p:cBhvr>
                                    </p:animEffect>
                                  </p:childTnLst>
                                </p:cTn>
                              </p:par>
                            </p:childTnLst>
                          </p:cTn>
                        </p:par>
                        <p:par>
                          <p:cTn id="35" fill="hold">
                            <p:stCondLst>
                              <p:cond delay="2000"/>
                            </p:stCondLst>
                            <p:childTnLst>
                              <p:par>
                                <p:cTn id="36" presetID="47" presetClass="entr" presetSubtype="0"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par>
                                <p:cTn id="41" presetID="10" presetClass="exit" presetSubtype="0" fill="hold" grpId="1" nodeType="withEffect">
                                  <p:stCondLst>
                                    <p:cond delay="1000"/>
                                  </p:stCondLst>
                                  <p:childTnLst>
                                    <p:animEffect transition="out" filter="fade">
                                      <p:cBhvr>
                                        <p:cTn id="42" dur="2000"/>
                                        <p:tgtEl>
                                          <p:spTgt spid="46"/>
                                        </p:tgtEl>
                                      </p:cBhvr>
                                    </p:animEffect>
                                    <p:set>
                                      <p:cBhvr>
                                        <p:cTn id="43" dur="1" fill="hold">
                                          <p:stCondLst>
                                            <p:cond delay="1999"/>
                                          </p:stCondLst>
                                        </p:cTn>
                                        <p:tgtEl>
                                          <p:spTgt spid="46"/>
                                        </p:tgtEl>
                                        <p:attrNameLst>
                                          <p:attrName>style.visibility</p:attrName>
                                        </p:attrNameLst>
                                      </p:cBhvr>
                                      <p:to>
                                        <p:strVal val="hidden"/>
                                      </p:to>
                                    </p:set>
                                  </p:childTnLst>
                                </p:cTn>
                              </p:par>
                              <p:par>
                                <p:cTn id="44" presetID="54" presetClass="entr" presetSubtype="0" accel="100000" fill="hold" grpId="0" nodeType="withEffect">
                                  <p:stCondLst>
                                    <p:cond delay="100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strVal val="#ppt_w*0.05"/>
                                          </p:val>
                                        </p:tav>
                                        <p:tav tm="100000">
                                          <p:val>
                                            <p:strVal val="#ppt_w"/>
                                          </p:val>
                                        </p:tav>
                                      </p:tavLst>
                                    </p:anim>
                                    <p:anim calcmode="lin" valueType="num">
                                      <p:cBhvr>
                                        <p:cTn id="47" dur="1000" fill="hold"/>
                                        <p:tgtEl>
                                          <p:spTgt spid="47"/>
                                        </p:tgtEl>
                                        <p:attrNameLst>
                                          <p:attrName>ppt_h</p:attrName>
                                        </p:attrNameLst>
                                      </p:cBhvr>
                                      <p:tavLst>
                                        <p:tav tm="0">
                                          <p:val>
                                            <p:strVal val="#ppt_h"/>
                                          </p:val>
                                        </p:tav>
                                        <p:tav tm="100000">
                                          <p:val>
                                            <p:strVal val="#ppt_h"/>
                                          </p:val>
                                        </p:tav>
                                      </p:tavLst>
                                    </p:anim>
                                    <p:anim calcmode="lin" valueType="num">
                                      <p:cBhvr>
                                        <p:cTn id="48" dur="1000" fill="hold"/>
                                        <p:tgtEl>
                                          <p:spTgt spid="47"/>
                                        </p:tgtEl>
                                        <p:attrNameLst>
                                          <p:attrName>ppt_x</p:attrName>
                                        </p:attrNameLst>
                                      </p:cBhvr>
                                      <p:tavLst>
                                        <p:tav tm="0">
                                          <p:val>
                                            <p:strVal val="#ppt_x-.2"/>
                                          </p:val>
                                        </p:tav>
                                        <p:tav tm="100000">
                                          <p:val>
                                            <p:strVal val="#ppt_x"/>
                                          </p:val>
                                        </p:tav>
                                      </p:tavLst>
                                    </p:anim>
                                    <p:anim calcmode="lin" valueType="num">
                                      <p:cBhvr>
                                        <p:cTn id="49" dur="1000" fill="hold"/>
                                        <p:tgtEl>
                                          <p:spTgt spid="47"/>
                                        </p:tgtEl>
                                        <p:attrNameLst>
                                          <p:attrName>ppt_y</p:attrName>
                                        </p:attrNameLst>
                                      </p:cBhvr>
                                      <p:tavLst>
                                        <p:tav tm="0">
                                          <p:val>
                                            <p:strVal val="#ppt_y"/>
                                          </p:val>
                                        </p:tav>
                                        <p:tav tm="100000">
                                          <p:val>
                                            <p:strVal val="#ppt_y"/>
                                          </p:val>
                                        </p:tav>
                                      </p:tavLst>
                                    </p:anim>
                                    <p:animEffect transition="in" filter="fade">
                                      <p:cBhvr>
                                        <p:cTn id="50" dur="1000"/>
                                        <p:tgtEl>
                                          <p:spTgt spid="47"/>
                                        </p:tgtEl>
                                      </p:cBhvr>
                                    </p:animEffect>
                                  </p:childTnLst>
                                </p:cTn>
                              </p:par>
                              <p:par>
                                <p:cTn id="51" presetID="10" presetClass="exit" presetSubtype="0" fill="hold" grpId="1" nodeType="withEffect">
                                  <p:stCondLst>
                                    <p:cond delay="2000"/>
                                  </p:stCondLst>
                                  <p:childTnLst>
                                    <p:animEffect transition="out" filter="fade">
                                      <p:cBhvr>
                                        <p:cTn id="52" dur="2000"/>
                                        <p:tgtEl>
                                          <p:spTgt spid="47"/>
                                        </p:tgtEl>
                                      </p:cBhvr>
                                    </p:animEffect>
                                    <p:set>
                                      <p:cBhvr>
                                        <p:cTn id="53" dur="1" fill="hold">
                                          <p:stCondLst>
                                            <p:cond delay="1999"/>
                                          </p:stCondLst>
                                        </p:cTn>
                                        <p:tgtEl>
                                          <p:spTgt spid="47"/>
                                        </p:tgtEl>
                                        <p:attrNameLst>
                                          <p:attrName>style.visibility</p:attrName>
                                        </p:attrNameLst>
                                      </p:cBhvr>
                                      <p:to>
                                        <p:strVal val="hidden"/>
                                      </p:to>
                                    </p:set>
                                  </p:childTnLst>
                                </p:cTn>
                              </p:par>
                              <p:par>
                                <p:cTn id="54" presetID="10" presetClass="entr" presetSubtype="0" fill="hold" nodeType="withEffect">
                                  <p:stCondLst>
                                    <p:cond delay="2000"/>
                                  </p:stCondLst>
                                  <p:childTnLst>
                                    <p:set>
                                      <p:cBhvr>
                                        <p:cTn id="55" dur="1" fill="hold">
                                          <p:stCondLst>
                                            <p:cond delay="0"/>
                                          </p:stCondLst>
                                        </p:cTn>
                                        <p:tgtEl>
                                          <p:spTgt spid="44">
                                            <p:txEl>
                                              <p:pRg st="1" end="1"/>
                                            </p:txEl>
                                          </p:spTgt>
                                        </p:tgtEl>
                                        <p:attrNameLst>
                                          <p:attrName>style.visibility</p:attrName>
                                        </p:attrNameLst>
                                      </p:cBhvr>
                                      <p:to>
                                        <p:strVal val="visible"/>
                                      </p:to>
                                    </p:set>
                                    <p:animEffect transition="in" filter="fade">
                                      <p:cBhvr>
                                        <p:cTn id="56" dur="1000"/>
                                        <p:tgtEl>
                                          <p:spTgt spid="44">
                                            <p:txEl>
                                              <p:pRg st="1" end="1"/>
                                            </p:txEl>
                                          </p:spTgt>
                                        </p:tgtEl>
                                      </p:cBhvr>
                                    </p:animEffect>
                                  </p:childTnLst>
                                </p:cTn>
                              </p:par>
                              <p:par>
                                <p:cTn id="57" presetID="54" presetClass="entr" presetSubtype="0" accel="100000" fill="hold" grpId="0" nodeType="withEffect">
                                  <p:stCondLst>
                                    <p:cond delay="200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0.05"/>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 calcmode="lin" valueType="num">
                                      <p:cBhvr>
                                        <p:cTn id="61" dur="1000" fill="hold"/>
                                        <p:tgtEl>
                                          <p:spTgt spid="48"/>
                                        </p:tgtEl>
                                        <p:attrNameLst>
                                          <p:attrName>ppt_x</p:attrName>
                                        </p:attrNameLst>
                                      </p:cBhvr>
                                      <p:tavLst>
                                        <p:tav tm="0">
                                          <p:val>
                                            <p:strVal val="#ppt_x-.2"/>
                                          </p:val>
                                        </p:tav>
                                        <p:tav tm="100000">
                                          <p:val>
                                            <p:strVal val="#ppt_x"/>
                                          </p:val>
                                        </p:tav>
                                      </p:tavLst>
                                    </p:anim>
                                    <p:anim calcmode="lin" valueType="num">
                                      <p:cBhvr>
                                        <p:cTn id="62" dur="1000" fill="hold"/>
                                        <p:tgtEl>
                                          <p:spTgt spid="48"/>
                                        </p:tgtEl>
                                        <p:attrNameLst>
                                          <p:attrName>ppt_y</p:attrName>
                                        </p:attrNameLst>
                                      </p:cBhvr>
                                      <p:tavLst>
                                        <p:tav tm="0">
                                          <p:val>
                                            <p:strVal val="#ppt_y"/>
                                          </p:val>
                                        </p:tav>
                                        <p:tav tm="100000">
                                          <p:val>
                                            <p:strVal val="#ppt_y"/>
                                          </p:val>
                                        </p:tav>
                                      </p:tavLst>
                                    </p:anim>
                                    <p:animEffect transition="in" filter="fade">
                                      <p:cBhvr>
                                        <p:cTn id="63" dur="1000"/>
                                        <p:tgtEl>
                                          <p:spTgt spid="48"/>
                                        </p:tgtEl>
                                      </p:cBhvr>
                                    </p:animEffect>
                                  </p:childTnLst>
                                </p:cTn>
                              </p:par>
                              <p:par>
                                <p:cTn id="64" presetID="10" presetClass="exit" presetSubtype="0" fill="hold" grpId="1" nodeType="withEffect">
                                  <p:stCondLst>
                                    <p:cond delay="3000"/>
                                  </p:stCondLst>
                                  <p:childTnLst>
                                    <p:animEffect transition="out" filter="fade">
                                      <p:cBhvr>
                                        <p:cTn id="65" dur="2000"/>
                                        <p:tgtEl>
                                          <p:spTgt spid="48"/>
                                        </p:tgtEl>
                                      </p:cBhvr>
                                    </p:animEffect>
                                    <p:set>
                                      <p:cBhvr>
                                        <p:cTn id="66" dur="1" fill="hold">
                                          <p:stCondLst>
                                            <p:cond delay="1999"/>
                                          </p:stCondLst>
                                        </p:cTn>
                                        <p:tgtEl>
                                          <p:spTgt spid="48"/>
                                        </p:tgtEl>
                                        <p:attrNameLst>
                                          <p:attrName>style.visibility</p:attrName>
                                        </p:attrNameLst>
                                      </p:cBhvr>
                                      <p:to>
                                        <p:strVal val="hidden"/>
                                      </p:to>
                                    </p:set>
                                  </p:childTnLst>
                                </p:cTn>
                              </p:par>
                              <p:par>
                                <p:cTn id="67" presetID="47" presetClass="entr" presetSubtype="0" fill="hold" grpId="0" nodeType="withEffect">
                                  <p:stCondLst>
                                    <p:cond delay="300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1000"/>
                                        <p:tgtEl>
                                          <p:spTgt spid="50"/>
                                        </p:tgtEl>
                                      </p:cBhvr>
                                    </p:animEffect>
                                    <p:anim calcmode="lin" valueType="num">
                                      <p:cBhvr>
                                        <p:cTn id="70" dur="1000" fill="hold"/>
                                        <p:tgtEl>
                                          <p:spTgt spid="50"/>
                                        </p:tgtEl>
                                        <p:attrNameLst>
                                          <p:attrName>ppt_x</p:attrName>
                                        </p:attrNameLst>
                                      </p:cBhvr>
                                      <p:tavLst>
                                        <p:tav tm="0">
                                          <p:val>
                                            <p:strVal val="#ppt_x"/>
                                          </p:val>
                                        </p:tav>
                                        <p:tav tm="100000">
                                          <p:val>
                                            <p:strVal val="#ppt_x"/>
                                          </p:val>
                                        </p:tav>
                                      </p:tavLst>
                                    </p:anim>
                                    <p:anim calcmode="lin" valueType="num">
                                      <p:cBhvr>
                                        <p:cTn id="71" dur="1000" fill="hold"/>
                                        <p:tgtEl>
                                          <p:spTgt spid="50"/>
                                        </p:tgtEl>
                                        <p:attrNameLst>
                                          <p:attrName>ppt_y</p:attrName>
                                        </p:attrNameLst>
                                      </p:cBhvr>
                                      <p:tavLst>
                                        <p:tav tm="0">
                                          <p:val>
                                            <p:strVal val="#ppt_y-.1"/>
                                          </p:val>
                                        </p:tav>
                                        <p:tav tm="100000">
                                          <p:val>
                                            <p:strVal val="#ppt_y"/>
                                          </p:val>
                                        </p:tav>
                                      </p:tavLst>
                                    </p:anim>
                                  </p:childTnLst>
                                </p:cTn>
                              </p:par>
                              <p:par>
                                <p:cTn id="72" presetID="10" presetClass="exit" presetSubtype="0" fill="hold" grpId="1" nodeType="withEffect">
                                  <p:stCondLst>
                                    <p:cond delay="4000"/>
                                  </p:stCondLst>
                                  <p:childTnLst>
                                    <p:animEffect transition="out" filter="fade">
                                      <p:cBhvr>
                                        <p:cTn id="73" dur="2000"/>
                                        <p:tgtEl>
                                          <p:spTgt spid="50"/>
                                        </p:tgtEl>
                                      </p:cBhvr>
                                    </p:animEffect>
                                    <p:set>
                                      <p:cBhvr>
                                        <p:cTn id="74" dur="1" fill="hold">
                                          <p:stCondLst>
                                            <p:cond delay="1999"/>
                                          </p:stCondLst>
                                        </p:cTn>
                                        <p:tgtEl>
                                          <p:spTgt spid="50"/>
                                        </p:tgtEl>
                                        <p:attrNameLst>
                                          <p:attrName>style.visibility</p:attrName>
                                        </p:attrNameLst>
                                      </p:cBhvr>
                                      <p:to>
                                        <p:strVal val="hidden"/>
                                      </p:to>
                                    </p:set>
                                  </p:childTnLst>
                                </p:cTn>
                              </p:par>
                              <p:par>
                                <p:cTn id="75" presetID="47" presetClass="entr" presetSubtype="0" fill="hold" grpId="0" nodeType="withEffect">
                                  <p:stCondLst>
                                    <p:cond delay="400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10" presetClass="exit" presetSubtype="0" fill="hold" grpId="1" nodeType="withEffect">
                                  <p:stCondLst>
                                    <p:cond delay="5000"/>
                                  </p:stCondLst>
                                  <p:childTnLst>
                                    <p:animEffect transition="out" filter="fade">
                                      <p:cBhvr>
                                        <p:cTn id="81" dur="2000"/>
                                        <p:tgtEl>
                                          <p:spTgt spid="49"/>
                                        </p:tgtEl>
                                      </p:cBhvr>
                                    </p:animEffect>
                                    <p:set>
                                      <p:cBhvr>
                                        <p:cTn id="82" dur="1" fill="hold">
                                          <p:stCondLst>
                                            <p:cond delay="1999"/>
                                          </p:stCondLst>
                                        </p:cTn>
                                        <p:tgtEl>
                                          <p:spTgt spid="4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4">
                                            <p:txEl>
                                              <p:pRg st="2" end="2"/>
                                            </p:txEl>
                                          </p:spTgt>
                                        </p:tgtEl>
                                        <p:attrNameLst>
                                          <p:attrName>style.visibility</p:attrName>
                                        </p:attrNameLst>
                                      </p:cBhvr>
                                      <p:to>
                                        <p:strVal val="visible"/>
                                      </p:to>
                                    </p:set>
                                    <p:animEffect transition="in" filter="fade">
                                      <p:cBhvr>
                                        <p:cTn id="87" dur="1000"/>
                                        <p:tgtEl>
                                          <p:spTgt spid="44">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4">
                                            <p:txEl>
                                              <p:pRg st="3" end="3"/>
                                            </p:txEl>
                                          </p:spTgt>
                                        </p:tgtEl>
                                        <p:attrNameLst>
                                          <p:attrName>style.visibility</p:attrName>
                                        </p:attrNameLst>
                                      </p:cBhvr>
                                      <p:to>
                                        <p:strVal val="visible"/>
                                      </p:to>
                                    </p:set>
                                    <p:animEffect transition="in" filter="fade">
                                      <p:cBhvr>
                                        <p:cTn id="92" dur="1000"/>
                                        <p:tgtEl>
                                          <p:spTgt spid="44">
                                            <p:txEl>
                                              <p:pRg st="3" end="3"/>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fade">
                                      <p:cBhvr>
                                        <p:cTn id="95" dur="1000"/>
                                        <p:tgtEl>
                                          <p:spTgt spid="53"/>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dissolve">
                                      <p:cBhvr>
                                        <p:cTn id="100" dur="1000"/>
                                        <p:tgtEl>
                                          <p:spTgt spid="51"/>
                                        </p:tgtEl>
                                      </p:cBhvr>
                                    </p:animEffect>
                                  </p:childTnLst>
                                </p:cTn>
                              </p:par>
                              <p:par>
                                <p:cTn id="101" presetID="9" presetClass="exit" presetSubtype="0" fill="hold" nodeType="withEffect">
                                  <p:stCondLst>
                                    <p:cond delay="0"/>
                                  </p:stCondLst>
                                  <p:childTnLst>
                                    <p:animEffect transition="out" filter="dissolve">
                                      <p:cBhvr>
                                        <p:cTn id="102" dur="1000"/>
                                        <p:tgtEl>
                                          <p:spTgt spid="53"/>
                                        </p:tgtEl>
                                      </p:cBhvr>
                                    </p:animEffect>
                                    <p:set>
                                      <p:cBhvr>
                                        <p:cTn id="103" dur="1" fill="hold">
                                          <p:stCondLst>
                                            <p:cond delay="999"/>
                                          </p:stCondLst>
                                        </p:cTn>
                                        <p:tgtEl>
                                          <p:spTgt spid="5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dissolve">
                                      <p:cBhvr>
                                        <p:cTn id="108" dur="1000"/>
                                        <p:tgtEl>
                                          <p:spTgt spid="43"/>
                                        </p:tgtEl>
                                      </p:cBhvr>
                                    </p:animEffect>
                                  </p:childTnLst>
                                </p:cTn>
                              </p:par>
                              <p:par>
                                <p:cTn id="109" presetID="9" presetClass="exit" presetSubtype="0" fill="hold" nodeType="withEffect">
                                  <p:stCondLst>
                                    <p:cond delay="0"/>
                                  </p:stCondLst>
                                  <p:childTnLst>
                                    <p:animEffect transition="out" filter="dissolve">
                                      <p:cBhvr>
                                        <p:cTn id="110" dur="1000"/>
                                        <p:tgtEl>
                                          <p:spTgt spid="51"/>
                                        </p:tgtEl>
                                      </p:cBhvr>
                                    </p:animEffect>
                                    <p:set>
                                      <p:cBhvr>
                                        <p:cTn id="111" dur="1" fill="hold">
                                          <p:stCondLst>
                                            <p:cond delay="999"/>
                                          </p:stCondLst>
                                        </p:cTn>
                                        <p:tgtEl>
                                          <p:spTgt spid="51"/>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nodeType="click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dissolve">
                                      <p:cBhvr>
                                        <p:cTn id="116" dur="1000"/>
                                        <p:tgtEl>
                                          <p:spTgt spid="42"/>
                                        </p:tgtEl>
                                      </p:cBhvr>
                                    </p:animEffect>
                                  </p:childTnLst>
                                </p:cTn>
                              </p:par>
                              <p:par>
                                <p:cTn id="117" presetID="9" presetClass="exit" presetSubtype="0" fill="hold" nodeType="withEffect">
                                  <p:stCondLst>
                                    <p:cond delay="0"/>
                                  </p:stCondLst>
                                  <p:childTnLst>
                                    <p:animEffect transition="out" filter="dissolve">
                                      <p:cBhvr>
                                        <p:cTn id="118" dur="1000"/>
                                        <p:tgtEl>
                                          <p:spTgt spid="43"/>
                                        </p:tgtEl>
                                      </p:cBhvr>
                                    </p:animEffect>
                                    <p:set>
                                      <p:cBhvr>
                                        <p:cTn id="119" dur="1" fill="hold">
                                          <p:stCondLst>
                                            <p:cond delay="999"/>
                                          </p:stCondLst>
                                        </p:cTn>
                                        <p:tgtEl>
                                          <p:spTgt spid="43"/>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1000"/>
                                        <p:tgtEl>
                                          <p:spTgt spid="42"/>
                                        </p:tgtEl>
                                      </p:cBhvr>
                                    </p:animEffect>
                                    <p:set>
                                      <p:cBhvr>
                                        <p:cTn id="124" dur="1" fill="hold">
                                          <p:stCondLst>
                                            <p:cond delay="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p:bldP spid="30" grpId="0"/>
      <p:bldP spid="45"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0" y="1143000"/>
            <a:ext cx="4495800" cy="3869590"/>
            <a:chOff x="0" y="1143000"/>
            <a:chExt cx="4495800" cy="3869590"/>
          </a:xfrm>
        </p:grpSpPr>
        <p:sp>
          <p:nvSpPr>
            <p:cNvPr id="3" name="Rectangle 2"/>
            <p:cNvSpPr/>
            <p:nvPr/>
          </p:nvSpPr>
          <p:spPr>
            <a:xfrm>
              <a:off x="0" y="1981200"/>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5" name="Rectangle 4"/>
            <p:cNvSpPr/>
            <p:nvPr/>
          </p:nvSpPr>
          <p:spPr>
            <a:xfrm>
              <a:off x="0" y="1524000"/>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6" name="Rectangle 5"/>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7" name="Rectangle 6"/>
            <p:cNvSpPr/>
            <p:nvPr/>
          </p:nvSpPr>
          <p:spPr>
            <a:xfrm>
              <a:off x="228600" y="2788920"/>
              <a:ext cx="42672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sp>
          <p:nvSpPr>
            <p:cNvPr id="8" name="Rectangle 7"/>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
          <p:nvSpPr>
            <p:cNvPr id="9" name="Rectangle 8"/>
            <p:cNvSpPr/>
            <p:nvPr/>
          </p:nvSpPr>
          <p:spPr>
            <a:xfrm>
              <a:off x="228600" y="4087368"/>
              <a:ext cx="2667000" cy="605294"/>
            </a:xfrm>
            <a:prstGeom prst="rect">
              <a:avLst/>
            </a:prstGeom>
            <a:noFill/>
          </p:spPr>
          <p:txBody>
            <a:bodyPr wrap="square">
              <a:spAutoFit/>
            </a:bodyPr>
            <a:lstStyle/>
            <a:p>
              <a:pPr>
                <a:lnSpc>
                  <a:spcPts val="4000"/>
                </a:lnSpc>
              </a:pPr>
              <a:r>
                <a:rPr lang="en-US" sz="3200" b="1" dirty="0" smtClean="0"/>
                <a:t>1204 AD</a:t>
              </a:r>
            </a:p>
          </p:txBody>
        </p:sp>
        <p:sp>
          <p:nvSpPr>
            <p:cNvPr id="10" name="Rectangle 9"/>
            <p:cNvSpPr/>
            <p:nvPr/>
          </p:nvSpPr>
          <p:spPr>
            <a:xfrm>
              <a:off x="0" y="4471416"/>
              <a:ext cx="4114800" cy="541174"/>
            </a:xfrm>
            <a:prstGeom prst="rect">
              <a:avLst/>
            </a:prstGeom>
            <a:noFill/>
          </p:spPr>
          <p:txBody>
            <a:bodyPr wrap="square">
              <a:spAutoFit/>
            </a:bodyPr>
            <a:lstStyle/>
            <a:p>
              <a:pPr>
                <a:lnSpc>
                  <a:spcPts val="3500"/>
                </a:lnSpc>
              </a:pPr>
              <a:r>
                <a:rPr lang="en-US" sz="2800" b="1" dirty="0" smtClean="0"/>
                <a:t>   - France regains its lands</a:t>
              </a:r>
            </a:p>
          </p:txBody>
        </p:sp>
      </p:grpSp>
      <p:sp useBgFill="1">
        <p:nvSpPr>
          <p:cNvPr id="34" name="Rectangle 33"/>
          <p:cNvSpPr/>
          <p:nvPr/>
        </p:nvSpPr>
        <p:spPr>
          <a:xfrm>
            <a:off x="0" y="1219200"/>
            <a:ext cx="4572000" cy="3810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1216152"/>
            <a:ext cx="9144000" cy="3734356"/>
          </a:xfrm>
          <a:prstGeom prst="rect">
            <a:avLst/>
          </a:prstGeom>
          <a:noFill/>
        </p:spPr>
        <p:txBody>
          <a:bodyPr wrap="square">
            <a:spAutoFit/>
          </a:bodyPr>
          <a:lstStyle/>
          <a:p>
            <a:pPr>
              <a:lnSpc>
                <a:spcPts val="4400"/>
              </a:lnSpc>
            </a:pPr>
            <a:r>
              <a:rPr lang="en-US" sz="3200" dirty="0" smtClean="0"/>
              <a:t>	</a:t>
            </a:r>
            <a:r>
              <a:rPr lang="en-US" sz="3200" u="sng" dirty="0" smtClean="0"/>
              <a:t>CONFLICT</a:t>
            </a:r>
            <a:r>
              <a:rPr lang="en-US" sz="3200" dirty="0" smtClean="0"/>
              <a:t>:  between England &amp; France</a:t>
            </a:r>
          </a:p>
          <a:p>
            <a:pPr>
              <a:lnSpc>
                <a:spcPts val="3600"/>
              </a:lnSpc>
              <a:buFontTx/>
              <a:buChar char="-"/>
            </a:pPr>
            <a:r>
              <a:rPr lang="en-US" sz="3200" dirty="0" smtClean="0"/>
              <a:t> right to rule FRANCE</a:t>
            </a:r>
          </a:p>
          <a:p>
            <a:pPr>
              <a:lnSpc>
                <a:spcPts val="3600"/>
              </a:lnSpc>
              <a:buFontTx/>
              <a:buChar char="-"/>
            </a:pPr>
            <a:r>
              <a:rPr lang="en-US" sz="3200" dirty="0" smtClean="0"/>
              <a:t> 5 generations of kings</a:t>
            </a:r>
          </a:p>
          <a:p>
            <a:pPr>
              <a:lnSpc>
                <a:spcPts val="3600"/>
              </a:lnSpc>
              <a:buFontTx/>
              <a:buChar char="-"/>
            </a:pPr>
            <a:r>
              <a:rPr lang="en-US" sz="3200" dirty="0" smtClean="0"/>
              <a:t> series of battles</a:t>
            </a:r>
          </a:p>
          <a:p>
            <a:pPr>
              <a:lnSpc>
                <a:spcPts val="3600"/>
              </a:lnSpc>
            </a:pPr>
            <a:r>
              <a:rPr lang="en-US" sz="3200" dirty="0" smtClean="0"/>
              <a:t>           </a:t>
            </a:r>
            <a:r>
              <a:rPr lang="en-US" sz="3200" u="sng" dirty="0" smtClean="0"/>
              <a:t>RESULTS</a:t>
            </a:r>
          </a:p>
          <a:p>
            <a:pPr marL="65088" lvl="1">
              <a:lnSpc>
                <a:spcPts val="3200"/>
              </a:lnSpc>
              <a:buFontTx/>
              <a:buChar char="-"/>
            </a:pPr>
            <a:r>
              <a:rPr lang="en-US" sz="2800" dirty="0" smtClean="0"/>
              <a:t> England loses all its</a:t>
            </a:r>
          </a:p>
          <a:p>
            <a:pPr marL="65088" lvl="1">
              <a:lnSpc>
                <a:spcPts val="3200"/>
              </a:lnSpc>
            </a:pPr>
            <a:r>
              <a:rPr lang="en-US" sz="2800" dirty="0" smtClean="0"/>
              <a:t>   continental possessions</a:t>
            </a:r>
          </a:p>
          <a:p>
            <a:pPr marL="65088" lvl="1">
              <a:lnSpc>
                <a:spcPts val="3200"/>
              </a:lnSpc>
              <a:buFontTx/>
              <a:buChar char="-"/>
            </a:pPr>
            <a:r>
              <a:rPr lang="en-US" sz="2800" dirty="0" smtClean="0"/>
              <a:t> strong national identities</a:t>
            </a:r>
          </a:p>
        </p:txBody>
      </p:sp>
      <p:grpSp>
        <p:nvGrpSpPr>
          <p:cNvPr id="13" name="Group 24"/>
          <p:cNvGrpSpPr/>
          <p:nvPr/>
        </p:nvGrpSpPr>
        <p:grpSpPr>
          <a:xfrm>
            <a:off x="4672584" y="1876171"/>
            <a:ext cx="3455416" cy="4094946"/>
            <a:chOff x="4673600" y="1876171"/>
            <a:chExt cx="3455416" cy="4094946"/>
          </a:xfrm>
        </p:grpSpPr>
        <p:grpSp>
          <p:nvGrpSpPr>
            <p:cNvPr id="15" name="Group 14"/>
            <p:cNvGrpSpPr/>
            <p:nvPr/>
          </p:nvGrpSpPr>
          <p:grpSpPr>
            <a:xfrm>
              <a:off x="4776216" y="1876171"/>
              <a:ext cx="3352800" cy="4067429"/>
              <a:chOff x="4776216" y="1876171"/>
              <a:chExt cx="3352800" cy="4067429"/>
            </a:xfrm>
          </p:grpSpPr>
          <p:pic>
            <p:nvPicPr>
              <p:cNvPr id="21" name="Picture 2"/>
              <p:cNvPicPr>
                <a:picLocks noChangeAspect="1" noChangeArrowheads="1"/>
              </p:cNvPicPr>
              <p:nvPr/>
            </p:nvPicPr>
            <p:blipFill>
              <a:blip r:embed="rId3" cstate="print"/>
              <a:srcRect/>
              <a:stretch>
                <a:fillRect/>
              </a:stretch>
            </p:blipFill>
            <p:spPr bwMode="auto">
              <a:xfrm>
                <a:off x="4776216" y="1876171"/>
                <a:ext cx="3352800" cy="4067429"/>
              </a:xfrm>
              <a:prstGeom prst="rect">
                <a:avLst/>
              </a:prstGeom>
              <a:noFill/>
              <a:ln w="50800">
                <a:solidFill>
                  <a:schemeClr val="tx1"/>
                </a:solidFill>
                <a:miter lim="800000"/>
                <a:headEnd/>
                <a:tailEnd/>
              </a:ln>
              <a:effectLst/>
            </p:spPr>
          </p:pic>
          <p:grpSp>
            <p:nvGrpSpPr>
              <p:cNvPr id="17" name="Group 28"/>
              <p:cNvGrpSpPr/>
              <p:nvPr/>
            </p:nvGrpSpPr>
            <p:grpSpPr>
              <a:xfrm>
                <a:off x="4901184" y="4892040"/>
                <a:ext cx="890016" cy="192360"/>
                <a:chOff x="4843272" y="4892040"/>
                <a:chExt cx="890016" cy="192360"/>
              </a:xfrm>
            </p:grpSpPr>
            <p:pic>
              <p:nvPicPr>
                <p:cNvPr id="19" name="Picture 2"/>
                <p:cNvPicPr preferRelativeResize="0">
                  <a:picLocks noChangeArrowheads="1"/>
                </p:cNvPicPr>
                <p:nvPr/>
              </p:nvPicPr>
              <p:blipFill>
                <a:blip r:embed="rId3" cstate="print"/>
                <a:srcRect l="13636" t="81266" r="72727" b="14987"/>
                <a:stretch>
                  <a:fillRect/>
                </a:stretch>
              </p:blipFill>
              <p:spPr bwMode="auto">
                <a:xfrm>
                  <a:off x="4937760" y="4946904"/>
                  <a:ext cx="795528" cy="91440"/>
                </a:xfrm>
                <a:prstGeom prst="rect">
                  <a:avLst/>
                </a:prstGeom>
                <a:noFill/>
                <a:ln w="50800">
                  <a:noFill/>
                  <a:miter lim="800000"/>
                  <a:headEnd/>
                  <a:tailEnd/>
                </a:ln>
                <a:effectLst/>
              </p:spPr>
            </p:pic>
            <p:sp>
              <p:nvSpPr>
                <p:cNvPr id="20" name="TextBox 19"/>
                <p:cNvSpPr txBox="1"/>
                <p:nvPr/>
              </p:nvSpPr>
              <p:spPr>
                <a:xfrm>
                  <a:off x="4843272" y="4892040"/>
                  <a:ext cx="465192" cy="192360"/>
                </a:xfrm>
                <a:prstGeom prst="rect">
                  <a:avLst/>
                </a:prstGeom>
                <a:noFill/>
              </p:spPr>
              <p:txBody>
                <a:bodyPr wrap="none" rtlCol="0">
                  <a:spAutoFit/>
                </a:bodyPr>
                <a:lstStyle/>
                <a:p>
                  <a:r>
                    <a:rPr lang="en-US" sz="650" b="1" dirty="0" smtClean="0">
                      <a:ln w="3175">
                        <a:noFill/>
                      </a:ln>
                      <a:solidFill>
                        <a:schemeClr val="tx1">
                          <a:lumMod val="95000"/>
                          <a:lumOff val="5000"/>
                        </a:schemeClr>
                      </a:solidFill>
                      <a:effectLst>
                        <a:outerShdw dist="6350" dir="6000000" algn="ctr" rotWithShape="0">
                          <a:schemeClr val="tx1">
                            <a:lumMod val="95000"/>
                            <a:lumOff val="5000"/>
                            <a:alpha val="43000"/>
                          </a:schemeClr>
                        </a:outerShdw>
                      </a:effectLst>
                      <a:latin typeface="Cambria" pitchFamily="18" charset="0"/>
                      <a:ea typeface="Cambria" pitchFamily="18" charset="0"/>
                      <a:cs typeface="Times New Roman" pitchFamily="18" charset="0"/>
                    </a:rPr>
                    <a:t>English</a:t>
                  </a:r>
                </a:p>
              </p:txBody>
            </p:sp>
          </p:grpSp>
        </p:grpSp>
        <p:sp>
          <p:nvSpPr>
            <p:cNvPr id="24" name="Freeform 23"/>
            <p:cNvSpPr/>
            <p:nvPr/>
          </p:nvSpPr>
          <p:spPr>
            <a:xfrm>
              <a:off x="4673600" y="2525183"/>
              <a:ext cx="3204633" cy="3445934"/>
            </a:xfrm>
            <a:custGeom>
              <a:avLst/>
              <a:gdLst>
                <a:gd name="connsiteX0" fmla="*/ 2070100 w 3204633"/>
                <a:gd name="connsiteY0" fmla="*/ 2117 h 3445934"/>
                <a:gd name="connsiteX1" fmla="*/ 1727200 w 3204633"/>
                <a:gd name="connsiteY1" fmla="*/ 129117 h 3445934"/>
                <a:gd name="connsiteX2" fmla="*/ 1651000 w 3204633"/>
                <a:gd name="connsiteY2" fmla="*/ 306917 h 3445934"/>
                <a:gd name="connsiteX3" fmla="*/ 1549400 w 3204633"/>
                <a:gd name="connsiteY3" fmla="*/ 383117 h 3445934"/>
                <a:gd name="connsiteX4" fmla="*/ 1257300 w 3204633"/>
                <a:gd name="connsiteY4" fmla="*/ 306917 h 3445934"/>
                <a:gd name="connsiteX5" fmla="*/ 1257300 w 3204633"/>
                <a:gd name="connsiteY5" fmla="*/ 154517 h 3445934"/>
                <a:gd name="connsiteX6" fmla="*/ 977900 w 3204633"/>
                <a:gd name="connsiteY6" fmla="*/ 230717 h 3445934"/>
                <a:gd name="connsiteX7" fmla="*/ 1016000 w 3204633"/>
                <a:gd name="connsiteY7" fmla="*/ 548217 h 3445934"/>
                <a:gd name="connsiteX8" fmla="*/ 889000 w 3204633"/>
                <a:gd name="connsiteY8" fmla="*/ 624417 h 3445934"/>
                <a:gd name="connsiteX9" fmla="*/ 762000 w 3204633"/>
                <a:gd name="connsiteY9" fmla="*/ 675217 h 3445934"/>
                <a:gd name="connsiteX10" fmla="*/ 622300 w 3204633"/>
                <a:gd name="connsiteY10" fmla="*/ 522817 h 3445934"/>
                <a:gd name="connsiteX11" fmla="*/ 88900 w 3204633"/>
                <a:gd name="connsiteY11" fmla="*/ 662517 h 3445934"/>
                <a:gd name="connsiteX12" fmla="*/ 88900 w 3204633"/>
                <a:gd name="connsiteY12" fmla="*/ 916517 h 3445934"/>
                <a:gd name="connsiteX13" fmla="*/ 304800 w 3204633"/>
                <a:gd name="connsiteY13" fmla="*/ 1043517 h 3445934"/>
                <a:gd name="connsiteX14" fmla="*/ 698500 w 3204633"/>
                <a:gd name="connsiteY14" fmla="*/ 1208617 h 3445934"/>
                <a:gd name="connsiteX15" fmla="*/ 863600 w 3204633"/>
                <a:gd name="connsiteY15" fmla="*/ 1449917 h 3445934"/>
                <a:gd name="connsiteX16" fmla="*/ 952500 w 3204633"/>
                <a:gd name="connsiteY16" fmla="*/ 1729317 h 3445934"/>
                <a:gd name="connsiteX17" fmla="*/ 1104900 w 3204633"/>
                <a:gd name="connsiteY17" fmla="*/ 1907117 h 3445934"/>
                <a:gd name="connsiteX18" fmla="*/ 1130300 w 3204633"/>
                <a:gd name="connsiteY18" fmla="*/ 2351617 h 3445934"/>
                <a:gd name="connsiteX19" fmla="*/ 1117600 w 3204633"/>
                <a:gd name="connsiteY19" fmla="*/ 2897717 h 3445934"/>
                <a:gd name="connsiteX20" fmla="*/ 1041400 w 3204633"/>
                <a:gd name="connsiteY20" fmla="*/ 3189817 h 3445934"/>
                <a:gd name="connsiteX21" fmla="*/ 952500 w 3204633"/>
                <a:gd name="connsiteY21" fmla="*/ 3278717 h 3445934"/>
                <a:gd name="connsiteX22" fmla="*/ 977900 w 3204633"/>
                <a:gd name="connsiteY22" fmla="*/ 3380317 h 3445934"/>
                <a:gd name="connsiteX23" fmla="*/ 1968500 w 3204633"/>
                <a:gd name="connsiteY23" fmla="*/ 3418417 h 3445934"/>
                <a:gd name="connsiteX24" fmla="*/ 2070100 w 3204633"/>
                <a:gd name="connsiteY24" fmla="*/ 3215217 h 3445934"/>
                <a:gd name="connsiteX25" fmla="*/ 1905000 w 3204633"/>
                <a:gd name="connsiteY25" fmla="*/ 3164417 h 3445934"/>
                <a:gd name="connsiteX26" fmla="*/ 2006600 w 3204633"/>
                <a:gd name="connsiteY26" fmla="*/ 2707217 h 3445934"/>
                <a:gd name="connsiteX27" fmla="*/ 2159000 w 3204633"/>
                <a:gd name="connsiteY27" fmla="*/ 2529417 h 3445934"/>
                <a:gd name="connsiteX28" fmla="*/ 2273300 w 3204633"/>
                <a:gd name="connsiteY28" fmla="*/ 2681817 h 3445934"/>
                <a:gd name="connsiteX29" fmla="*/ 2489200 w 3204633"/>
                <a:gd name="connsiteY29" fmla="*/ 2681817 h 3445934"/>
                <a:gd name="connsiteX30" fmla="*/ 2755900 w 3204633"/>
                <a:gd name="connsiteY30" fmla="*/ 2669117 h 3445934"/>
                <a:gd name="connsiteX31" fmla="*/ 2882900 w 3204633"/>
                <a:gd name="connsiteY31" fmla="*/ 2605617 h 3445934"/>
                <a:gd name="connsiteX32" fmla="*/ 3162300 w 3204633"/>
                <a:gd name="connsiteY32" fmla="*/ 2478617 h 3445934"/>
                <a:gd name="connsiteX33" fmla="*/ 3136900 w 3204633"/>
                <a:gd name="connsiteY33" fmla="*/ 2364317 h 3445934"/>
                <a:gd name="connsiteX34" fmla="*/ 2997200 w 3204633"/>
                <a:gd name="connsiteY34" fmla="*/ 2313517 h 3445934"/>
                <a:gd name="connsiteX35" fmla="*/ 2819400 w 3204633"/>
                <a:gd name="connsiteY35" fmla="*/ 1932517 h 3445934"/>
                <a:gd name="connsiteX36" fmla="*/ 2743200 w 3204633"/>
                <a:gd name="connsiteY36" fmla="*/ 1907117 h 3445934"/>
                <a:gd name="connsiteX37" fmla="*/ 2552700 w 3204633"/>
                <a:gd name="connsiteY37" fmla="*/ 1945217 h 3445934"/>
                <a:gd name="connsiteX38" fmla="*/ 2425700 w 3204633"/>
                <a:gd name="connsiteY38" fmla="*/ 1894417 h 3445934"/>
                <a:gd name="connsiteX39" fmla="*/ 2387600 w 3204633"/>
                <a:gd name="connsiteY39" fmla="*/ 1665817 h 3445934"/>
                <a:gd name="connsiteX40" fmla="*/ 2387600 w 3204633"/>
                <a:gd name="connsiteY40" fmla="*/ 1564217 h 3445934"/>
                <a:gd name="connsiteX41" fmla="*/ 2171700 w 3204633"/>
                <a:gd name="connsiteY41" fmla="*/ 1500717 h 3445934"/>
                <a:gd name="connsiteX42" fmla="*/ 2070100 w 3204633"/>
                <a:gd name="connsiteY42" fmla="*/ 1449917 h 3445934"/>
                <a:gd name="connsiteX43" fmla="*/ 2006600 w 3204633"/>
                <a:gd name="connsiteY43" fmla="*/ 1297517 h 3445934"/>
                <a:gd name="connsiteX44" fmla="*/ 1993900 w 3204633"/>
                <a:gd name="connsiteY44" fmla="*/ 1145117 h 3445934"/>
                <a:gd name="connsiteX45" fmla="*/ 1968500 w 3204633"/>
                <a:gd name="connsiteY45" fmla="*/ 992717 h 3445934"/>
                <a:gd name="connsiteX46" fmla="*/ 2057400 w 3204633"/>
                <a:gd name="connsiteY46" fmla="*/ 891117 h 3445934"/>
                <a:gd name="connsiteX47" fmla="*/ 1981200 w 3204633"/>
                <a:gd name="connsiteY47" fmla="*/ 687917 h 3445934"/>
                <a:gd name="connsiteX48" fmla="*/ 2108200 w 3204633"/>
                <a:gd name="connsiteY48" fmla="*/ 573617 h 3445934"/>
                <a:gd name="connsiteX49" fmla="*/ 2171700 w 3204633"/>
                <a:gd name="connsiteY49" fmla="*/ 319617 h 3445934"/>
                <a:gd name="connsiteX50" fmla="*/ 2197100 w 3204633"/>
                <a:gd name="connsiteY50" fmla="*/ 116417 h 3445934"/>
                <a:gd name="connsiteX51" fmla="*/ 2070100 w 3204633"/>
                <a:gd name="connsiteY51" fmla="*/ 2117 h 344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4633" h="3445934">
                  <a:moveTo>
                    <a:pt x="2070100" y="2117"/>
                  </a:moveTo>
                  <a:cubicBezTo>
                    <a:pt x="1991783" y="4234"/>
                    <a:pt x="1797050" y="78317"/>
                    <a:pt x="1727200" y="129117"/>
                  </a:cubicBezTo>
                  <a:cubicBezTo>
                    <a:pt x="1657350" y="179917"/>
                    <a:pt x="1680633" y="264584"/>
                    <a:pt x="1651000" y="306917"/>
                  </a:cubicBezTo>
                  <a:cubicBezTo>
                    <a:pt x="1621367" y="349250"/>
                    <a:pt x="1615017" y="383117"/>
                    <a:pt x="1549400" y="383117"/>
                  </a:cubicBezTo>
                  <a:cubicBezTo>
                    <a:pt x="1483783" y="383117"/>
                    <a:pt x="1305983" y="345017"/>
                    <a:pt x="1257300" y="306917"/>
                  </a:cubicBezTo>
                  <a:cubicBezTo>
                    <a:pt x="1208617" y="268817"/>
                    <a:pt x="1303867" y="167217"/>
                    <a:pt x="1257300" y="154517"/>
                  </a:cubicBezTo>
                  <a:cubicBezTo>
                    <a:pt x="1210733" y="141817"/>
                    <a:pt x="1018117" y="165100"/>
                    <a:pt x="977900" y="230717"/>
                  </a:cubicBezTo>
                  <a:cubicBezTo>
                    <a:pt x="937683" y="296334"/>
                    <a:pt x="1030817" y="482600"/>
                    <a:pt x="1016000" y="548217"/>
                  </a:cubicBezTo>
                  <a:cubicBezTo>
                    <a:pt x="1001183" y="613834"/>
                    <a:pt x="931333" y="603250"/>
                    <a:pt x="889000" y="624417"/>
                  </a:cubicBezTo>
                  <a:cubicBezTo>
                    <a:pt x="846667" y="645584"/>
                    <a:pt x="806450" y="692150"/>
                    <a:pt x="762000" y="675217"/>
                  </a:cubicBezTo>
                  <a:cubicBezTo>
                    <a:pt x="717550" y="658284"/>
                    <a:pt x="734483" y="524934"/>
                    <a:pt x="622300" y="522817"/>
                  </a:cubicBezTo>
                  <a:cubicBezTo>
                    <a:pt x="510117" y="520700"/>
                    <a:pt x="177800" y="596900"/>
                    <a:pt x="88900" y="662517"/>
                  </a:cubicBezTo>
                  <a:cubicBezTo>
                    <a:pt x="0" y="728134"/>
                    <a:pt x="52917" y="853017"/>
                    <a:pt x="88900" y="916517"/>
                  </a:cubicBezTo>
                  <a:cubicBezTo>
                    <a:pt x="124883" y="980017"/>
                    <a:pt x="203200" y="994834"/>
                    <a:pt x="304800" y="1043517"/>
                  </a:cubicBezTo>
                  <a:cubicBezTo>
                    <a:pt x="406400" y="1092200"/>
                    <a:pt x="605367" y="1140884"/>
                    <a:pt x="698500" y="1208617"/>
                  </a:cubicBezTo>
                  <a:cubicBezTo>
                    <a:pt x="791633" y="1276350"/>
                    <a:pt x="821267" y="1363134"/>
                    <a:pt x="863600" y="1449917"/>
                  </a:cubicBezTo>
                  <a:cubicBezTo>
                    <a:pt x="905933" y="1536700"/>
                    <a:pt x="912283" y="1653117"/>
                    <a:pt x="952500" y="1729317"/>
                  </a:cubicBezTo>
                  <a:cubicBezTo>
                    <a:pt x="992717" y="1805517"/>
                    <a:pt x="1075267" y="1803400"/>
                    <a:pt x="1104900" y="1907117"/>
                  </a:cubicBezTo>
                  <a:cubicBezTo>
                    <a:pt x="1134533" y="2010834"/>
                    <a:pt x="1128183" y="2186517"/>
                    <a:pt x="1130300" y="2351617"/>
                  </a:cubicBezTo>
                  <a:cubicBezTo>
                    <a:pt x="1132417" y="2516717"/>
                    <a:pt x="1132417" y="2758017"/>
                    <a:pt x="1117600" y="2897717"/>
                  </a:cubicBezTo>
                  <a:cubicBezTo>
                    <a:pt x="1102783" y="3037417"/>
                    <a:pt x="1068917" y="3126317"/>
                    <a:pt x="1041400" y="3189817"/>
                  </a:cubicBezTo>
                  <a:cubicBezTo>
                    <a:pt x="1013883" y="3253317"/>
                    <a:pt x="963083" y="3246967"/>
                    <a:pt x="952500" y="3278717"/>
                  </a:cubicBezTo>
                  <a:cubicBezTo>
                    <a:pt x="941917" y="3310467"/>
                    <a:pt x="808567" y="3357034"/>
                    <a:pt x="977900" y="3380317"/>
                  </a:cubicBezTo>
                  <a:cubicBezTo>
                    <a:pt x="1147233" y="3403600"/>
                    <a:pt x="1786467" y="3445934"/>
                    <a:pt x="1968500" y="3418417"/>
                  </a:cubicBezTo>
                  <a:cubicBezTo>
                    <a:pt x="2150533" y="3390900"/>
                    <a:pt x="2080683" y="3257550"/>
                    <a:pt x="2070100" y="3215217"/>
                  </a:cubicBezTo>
                  <a:cubicBezTo>
                    <a:pt x="2059517" y="3172884"/>
                    <a:pt x="1915583" y="3249084"/>
                    <a:pt x="1905000" y="3164417"/>
                  </a:cubicBezTo>
                  <a:cubicBezTo>
                    <a:pt x="1894417" y="3079750"/>
                    <a:pt x="1964267" y="2813050"/>
                    <a:pt x="2006600" y="2707217"/>
                  </a:cubicBezTo>
                  <a:cubicBezTo>
                    <a:pt x="2048933" y="2601384"/>
                    <a:pt x="2114550" y="2533650"/>
                    <a:pt x="2159000" y="2529417"/>
                  </a:cubicBezTo>
                  <a:cubicBezTo>
                    <a:pt x="2203450" y="2525184"/>
                    <a:pt x="2218267" y="2656417"/>
                    <a:pt x="2273300" y="2681817"/>
                  </a:cubicBezTo>
                  <a:cubicBezTo>
                    <a:pt x="2328333" y="2707217"/>
                    <a:pt x="2408767" y="2683934"/>
                    <a:pt x="2489200" y="2681817"/>
                  </a:cubicBezTo>
                  <a:cubicBezTo>
                    <a:pt x="2569633" y="2679700"/>
                    <a:pt x="2690283" y="2681817"/>
                    <a:pt x="2755900" y="2669117"/>
                  </a:cubicBezTo>
                  <a:cubicBezTo>
                    <a:pt x="2821517" y="2656417"/>
                    <a:pt x="2815167" y="2637367"/>
                    <a:pt x="2882900" y="2605617"/>
                  </a:cubicBezTo>
                  <a:cubicBezTo>
                    <a:pt x="2950633" y="2573867"/>
                    <a:pt x="3119967" y="2518834"/>
                    <a:pt x="3162300" y="2478617"/>
                  </a:cubicBezTo>
                  <a:cubicBezTo>
                    <a:pt x="3204633" y="2438400"/>
                    <a:pt x="3164417" y="2391834"/>
                    <a:pt x="3136900" y="2364317"/>
                  </a:cubicBezTo>
                  <a:cubicBezTo>
                    <a:pt x="3109383" y="2336800"/>
                    <a:pt x="3050117" y="2385484"/>
                    <a:pt x="2997200" y="2313517"/>
                  </a:cubicBezTo>
                  <a:cubicBezTo>
                    <a:pt x="2944283" y="2241550"/>
                    <a:pt x="2861733" y="2000250"/>
                    <a:pt x="2819400" y="1932517"/>
                  </a:cubicBezTo>
                  <a:cubicBezTo>
                    <a:pt x="2777067" y="1864784"/>
                    <a:pt x="2787650" y="1905000"/>
                    <a:pt x="2743200" y="1907117"/>
                  </a:cubicBezTo>
                  <a:cubicBezTo>
                    <a:pt x="2698750" y="1909234"/>
                    <a:pt x="2605617" y="1947334"/>
                    <a:pt x="2552700" y="1945217"/>
                  </a:cubicBezTo>
                  <a:cubicBezTo>
                    <a:pt x="2499783" y="1943100"/>
                    <a:pt x="2453217" y="1940984"/>
                    <a:pt x="2425700" y="1894417"/>
                  </a:cubicBezTo>
                  <a:cubicBezTo>
                    <a:pt x="2398183" y="1847850"/>
                    <a:pt x="2393950" y="1720850"/>
                    <a:pt x="2387600" y="1665817"/>
                  </a:cubicBezTo>
                  <a:cubicBezTo>
                    <a:pt x="2381250" y="1610784"/>
                    <a:pt x="2423583" y="1591734"/>
                    <a:pt x="2387600" y="1564217"/>
                  </a:cubicBezTo>
                  <a:cubicBezTo>
                    <a:pt x="2351617" y="1536700"/>
                    <a:pt x="2224617" y="1519767"/>
                    <a:pt x="2171700" y="1500717"/>
                  </a:cubicBezTo>
                  <a:cubicBezTo>
                    <a:pt x="2118783" y="1481667"/>
                    <a:pt x="2097617" y="1483784"/>
                    <a:pt x="2070100" y="1449917"/>
                  </a:cubicBezTo>
                  <a:cubicBezTo>
                    <a:pt x="2042583" y="1416050"/>
                    <a:pt x="2019300" y="1348317"/>
                    <a:pt x="2006600" y="1297517"/>
                  </a:cubicBezTo>
                  <a:cubicBezTo>
                    <a:pt x="1993900" y="1246717"/>
                    <a:pt x="2000250" y="1195917"/>
                    <a:pt x="1993900" y="1145117"/>
                  </a:cubicBezTo>
                  <a:cubicBezTo>
                    <a:pt x="1987550" y="1094317"/>
                    <a:pt x="1957917" y="1035050"/>
                    <a:pt x="1968500" y="992717"/>
                  </a:cubicBezTo>
                  <a:cubicBezTo>
                    <a:pt x="1979083" y="950384"/>
                    <a:pt x="2055283" y="941917"/>
                    <a:pt x="2057400" y="891117"/>
                  </a:cubicBezTo>
                  <a:cubicBezTo>
                    <a:pt x="2059517" y="840317"/>
                    <a:pt x="1972733" y="740834"/>
                    <a:pt x="1981200" y="687917"/>
                  </a:cubicBezTo>
                  <a:cubicBezTo>
                    <a:pt x="1989667" y="635000"/>
                    <a:pt x="2076450" y="635000"/>
                    <a:pt x="2108200" y="573617"/>
                  </a:cubicBezTo>
                  <a:cubicBezTo>
                    <a:pt x="2139950" y="512234"/>
                    <a:pt x="2156883" y="395817"/>
                    <a:pt x="2171700" y="319617"/>
                  </a:cubicBezTo>
                  <a:cubicBezTo>
                    <a:pt x="2186517" y="243417"/>
                    <a:pt x="2207683" y="167217"/>
                    <a:pt x="2197100" y="116417"/>
                  </a:cubicBezTo>
                  <a:cubicBezTo>
                    <a:pt x="2186517" y="65617"/>
                    <a:pt x="2148417" y="0"/>
                    <a:pt x="2070100" y="2117"/>
                  </a:cubicBezTo>
                  <a:close/>
                </a:path>
              </a:pathLst>
            </a:custGeom>
            <a:solidFill>
              <a:srgbClr val="595959"/>
            </a:solidFill>
            <a:ln w="50800">
              <a:solidFill>
                <a:srgbClr val="595959"/>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4724400" y="1905000"/>
            <a:ext cx="3429000" cy="4038600"/>
            <a:chOff x="4724400" y="1905000"/>
            <a:chExt cx="3429000" cy="4038600"/>
          </a:xfrm>
        </p:grpSpPr>
        <p:pic>
          <p:nvPicPr>
            <p:cNvPr id="141316" name="Picture 4" descr="Image result for france 1453"/>
            <p:cNvPicPr>
              <a:picLocks noChangeAspect="1" noChangeArrowheads="1"/>
            </p:cNvPicPr>
            <p:nvPr/>
          </p:nvPicPr>
          <p:blipFill>
            <a:blip r:embed="rId4" cstate="print"/>
            <a:srcRect l="4745" t="18099" r="29119" b="13383"/>
            <a:stretch>
              <a:fillRect/>
            </a:stretch>
          </p:blipFill>
          <p:spPr bwMode="auto">
            <a:xfrm>
              <a:off x="4724400" y="1905000"/>
              <a:ext cx="3429000" cy="4038600"/>
            </a:xfrm>
            <a:prstGeom prst="rect">
              <a:avLst/>
            </a:prstGeom>
            <a:noFill/>
            <a:ln w="38100">
              <a:solidFill>
                <a:schemeClr val="tx1"/>
              </a:solidFill>
            </a:ln>
          </p:spPr>
        </p:pic>
        <p:pic>
          <p:nvPicPr>
            <p:cNvPr id="32" name="Picture 4" descr="Image result for france 1453"/>
            <p:cNvPicPr>
              <a:picLocks noChangeAspect="1" noChangeArrowheads="1"/>
            </p:cNvPicPr>
            <p:nvPr/>
          </p:nvPicPr>
          <p:blipFill>
            <a:blip r:embed="rId4" cstate="print"/>
            <a:srcRect l="6215" t="64640" r="77619" b="30189"/>
            <a:stretch>
              <a:fillRect/>
            </a:stretch>
          </p:blipFill>
          <p:spPr bwMode="auto">
            <a:xfrm>
              <a:off x="4724400" y="4419600"/>
              <a:ext cx="838200" cy="304800"/>
            </a:xfrm>
            <a:prstGeom prst="rect">
              <a:avLst/>
            </a:prstGeom>
            <a:noFill/>
            <a:ln w="38100">
              <a:noFill/>
            </a:ln>
          </p:spPr>
        </p:pic>
      </p:grpSp>
      <p:sp>
        <p:nvSpPr>
          <p:cNvPr id="2" name="TextBox 1"/>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29" name="Rectangle 28"/>
          <p:cNvSpPr/>
          <p:nvPr/>
        </p:nvSpPr>
        <p:spPr>
          <a:xfrm>
            <a:off x="228600" y="4946904"/>
            <a:ext cx="2667000" cy="605294"/>
          </a:xfrm>
          <a:prstGeom prst="rect">
            <a:avLst/>
          </a:prstGeom>
          <a:noFill/>
        </p:spPr>
        <p:txBody>
          <a:bodyPr wrap="square">
            <a:spAutoFit/>
          </a:bodyPr>
          <a:lstStyle/>
          <a:p>
            <a:pPr>
              <a:lnSpc>
                <a:spcPts val="4000"/>
              </a:lnSpc>
            </a:pPr>
            <a:r>
              <a:rPr lang="en-US" sz="3200" b="1" dirty="0" smtClean="0"/>
              <a:t>1337-1453</a:t>
            </a:r>
          </a:p>
        </p:txBody>
      </p:sp>
      <p:sp>
        <p:nvSpPr>
          <p:cNvPr id="30" name="Rectangle 29"/>
          <p:cNvSpPr/>
          <p:nvPr/>
        </p:nvSpPr>
        <p:spPr>
          <a:xfrm>
            <a:off x="0" y="5385816"/>
            <a:ext cx="4343400" cy="541174"/>
          </a:xfrm>
          <a:prstGeom prst="rect">
            <a:avLst/>
          </a:prstGeom>
          <a:noFill/>
        </p:spPr>
        <p:txBody>
          <a:bodyPr wrap="square">
            <a:spAutoFit/>
          </a:bodyPr>
          <a:lstStyle/>
          <a:p>
            <a:pPr>
              <a:lnSpc>
                <a:spcPts val="3500"/>
              </a:lnSpc>
            </a:pPr>
            <a:r>
              <a:rPr lang="en-US" sz="2800" b="1" dirty="0" smtClean="0"/>
              <a:t>   - 100 Years’ War</a:t>
            </a:r>
          </a:p>
        </p:txBody>
      </p:sp>
      <p:sp>
        <p:nvSpPr>
          <p:cNvPr id="4" name="Rectangle 3"/>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sp>
        <p:nvSpPr>
          <p:cNvPr id="35" name="TextBox 34"/>
          <p:cNvSpPr txBox="1"/>
          <p:nvPr/>
        </p:nvSpPr>
        <p:spPr>
          <a:xfrm>
            <a:off x="4876800" y="1777425"/>
            <a:ext cx="1867819" cy="584775"/>
          </a:xfrm>
          <a:prstGeom prst="rect">
            <a:avLst/>
          </a:prstGeom>
          <a:noFill/>
        </p:spPr>
        <p:txBody>
          <a:bodyPr wrap="none" rtlCol="0">
            <a:spAutoFit/>
          </a:bodyPr>
          <a:lstStyle/>
          <a:p>
            <a:r>
              <a:rPr lang="en-US" sz="3200" b="1" dirty="0" smtClean="0">
                <a:solidFill>
                  <a:schemeClr val="bg1"/>
                </a:solidFill>
                <a:effectLst>
                  <a:outerShdw dist="50800" dir="3600000" algn="ctr" rotWithShape="0">
                    <a:schemeClr val="tx1"/>
                  </a:outerShdw>
                </a:effectLst>
              </a:rPr>
              <a:t>ENGLAND</a:t>
            </a:r>
          </a:p>
        </p:txBody>
      </p:sp>
      <p:sp>
        <p:nvSpPr>
          <p:cNvPr id="36" name="TextBox 35"/>
          <p:cNvSpPr txBox="1"/>
          <p:nvPr/>
        </p:nvSpPr>
        <p:spPr>
          <a:xfrm rot="919786">
            <a:off x="5993461" y="3774883"/>
            <a:ext cx="1542410" cy="584775"/>
          </a:xfrm>
          <a:prstGeom prst="rect">
            <a:avLst/>
          </a:prstGeom>
          <a:noFill/>
        </p:spPr>
        <p:txBody>
          <a:bodyPr wrap="none" rtlCol="0">
            <a:spAutoFit/>
          </a:bodyPr>
          <a:lstStyle/>
          <a:p>
            <a:r>
              <a:rPr lang="en-US" sz="3200" b="1" dirty="0" smtClean="0">
                <a:solidFill>
                  <a:schemeClr val="bg1"/>
                </a:solidFill>
                <a:effectLst>
                  <a:outerShdw dist="76200" dir="7800000" algn="ctr" rotWithShape="0">
                    <a:schemeClr val="tx1"/>
                  </a:outerShdw>
                </a:effectLst>
              </a:rPr>
              <a:t>FRANCE</a:t>
            </a:r>
          </a:p>
        </p:txBody>
      </p:sp>
      <p:grpSp>
        <p:nvGrpSpPr>
          <p:cNvPr id="38" name="Group 37"/>
          <p:cNvGrpSpPr/>
          <p:nvPr/>
        </p:nvGrpSpPr>
        <p:grpSpPr>
          <a:xfrm>
            <a:off x="5410200" y="3200400"/>
            <a:ext cx="2514600" cy="1524000"/>
            <a:chOff x="8686801" y="1752600"/>
            <a:chExt cx="2514600" cy="1524000"/>
          </a:xfrm>
        </p:grpSpPr>
        <p:sp>
          <p:nvSpPr>
            <p:cNvPr id="39" name="Oval 38"/>
            <p:cNvSpPr/>
            <p:nvPr/>
          </p:nvSpPr>
          <p:spPr>
            <a:xfrm>
              <a:off x="8686801" y="1752600"/>
              <a:ext cx="2514600" cy="15240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8839201" y="1981200"/>
              <a:ext cx="2286000" cy="1077218"/>
            </a:xfrm>
            <a:prstGeom prst="rect">
              <a:avLst/>
            </a:prstGeom>
            <a:noFill/>
          </p:spPr>
          <p:txBody>
            <a:bodyPr wrap="square">
              <a:spAutoFit/>
            </a:bodyPr>
            <a:lstStyle/>
            <a:p>
              <a:pPr algn="ctr"/>
              <a:r>
                <a:rPr lang="en-US" sz="3200" b="1" dirty="0" smtClean="0">
                  <a:ln>
                    <a:solidFill>
                      <a:srgbClr val="002060"/>
                    </a:solidFill>
                  </a:ln>
                  <a:solidFill>
                    <a:srgbClr val="002060"/>
                  </a:solidFill>
                  <a:latin typeface="Tempus Sans ITC" pitchFamily="82" charset="0"/>
                </a:rPr>
                <a:t>animosity</a:t>
              </a:r>
            </a:p>
            <a:p>
              <a:pPr algn="ctr"/>
              <a:r>
                <a:rPr lang="en-US" sz="3200" b="1" dirty="0" smtClean="0">
                  <a:ln>
                    <a:solidFill>
                      <a:srgbClr val="002060"/>
                    </a:solidFill>
                  </a:ln>
                  <a:solidFill>
                    <a:srgbClr val="002060"/>
                  </a:solidFill>
                  <a:latin typeface="Tempus Sans ITC" pitchFamily="82" charset="0"/>
                </a:rPr>
                <a:t>to English</a:t>
              </a:r>
            </a:p>
          </p:txBody>
        </p:sp>
      </p:grpSp>
      <p:sp>
        <p:nvSpPr>
          <p:cNvPr id="27" name="Rectangle 26"/>
          <p:cNvSpPr/>
          <p:nvPr/>
        </p:nvSpPr>
        <p:spPr>
          <a:xfrm>
            <a:off x="2514600" y="762000"/>
            <a:ext cx="4114800" cy="5334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1219200" y="5029200"/>
            <a:ext cx="990600" cy="457200"/>
          </a:xfrm>
          <a:prstGeom prst="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44"/>
          <p:cNvGrpSpPr/>
          <p:nvPr/>
        </p:nvGrpSpPr>
        <p:grpSpPr>
          <a:xfrm>
            <a:off x="4267200" y="4724400"/>
            <a:ext cx="1295400" cy="838200"/>
            <a:chOff x="4267200" y="4648200"/>
            <a:chExt cx="1295400" cy="838200"/>
          </a:xfrm>
        </p:grpSpPr>
        <p:pic>
          <p:nvPicPr>
            <p:cNvPr id="31" name="Picture 4" descr="Image result for france 1453"/>
            <p:cNvPicPr>
              <a:picLocks noChangeAspect="1" noChangeArrowheads="1"/>
            </p:cNvPicPr>
            <p:nvPr/>
          </p:nvPicPr>
          <p:blipFill>
            <a:blip r:embed="rId4" cstate="print"/>
            <a:srcRect l="75290" r="1194" b="85779"/>
            <a:stretch>
              <a:fillRect/>
            </a:stretch>
          </p:blipFill>
          <p:spPr bwMode="auto">
            <a:xfrm>
              <a:off x="4267200" y="4648200"/>
              <a:ext cx="1295400" cy="838200"/>
            </a:xfrm>
            <a:prstGeom prst="rect">
              <a:avLst/>
            </a:prstGeom>
            <a:noFill/>
            <a:ln w="38100">
              <a:solidFill>
                <a:schemeClr val="tx1"/>
              </a:solidFill>
            </a:ln>
          </p:spPr>
        </p:pic>
        <p:cxnSp>
          <p:nvCxnSpPr>
            <p:cNvPr id="44" name="Straight Connector 43"/>
            <p:cNvCxnSpPr/>
            <p:nvPr/>
          </p:nvCxnSpPr>
          <p:spPr>
            <a:xfrm>
              <a:off x="4343400" y="5468112"/>
              <a:ext cx="152400" cy="1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Right Arrow 41"/>
          <p:cNvSpPr/>
          <p:nvPr/>
        </p:nvSpPr>
        <p:spPr>
          <a:xfrm>
            <a:off x="3200400" y="6035040"/>
            <a:ext cx="914400" cy="381000"/>
          </a:xfrm>
          <a:prstGeom prst="rightArrow">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4754" name="Picture 2" descr="Flag of France (XIV-XVI).svg"/>
          <p:cNvPicPr>
            <a:picLocks noChangeAspect="1" noChangeArrowheads="1"/>
          </p:cNvPicPr>
          <p:nvPr/>
        </p:nvPicPr>
        <p:blipFill>
          <a:blip r:embed="rId5" cstate="print"/>
          <a:srcRect/>
          <a:stretch>
            <a:fillRect/>
          </a:stretch>
        </p:blipFill>
        <p:spPr bwMode="auto">
          <a:xfrm>
            <a:off x="6781800" y="4724400"/>
            <a:ext cx="1295400" cy="877434"/>
          </a:xfrm>
          <a:prstGeom prst="rect">
            <a:avLst/>
          </a:prstGeom>
          <a:noFill/>
          <a:effectLst>
            <a:outerShdw blurRad="266700" dist="25400" dir="9600000" algn="ctr" rotWithShape="0">
              <a:schemeClr val="tx1"/>
            </a:outerShdw>
          </a:effectLst>
        </p:spPr>
      </p:pic>
      <p:pic>
        <p:nvPicPr>
          <p:cNvPr id="74758" name="Picture 6" descr="https://upload.wikimedia.org/wikipedia/en/thumb/b/be/Flag_of_England.svg/320px-Flag_of_England.svg.png"/>
          <p:cNvPicPr>
            <a:picLocks noChangeAspect="1" noChangeArrowheads="1"/>
          </p:cNvPicPr>
          <p:nvPr/>
        </p:nvPicPr>
        <p:blipFill>
          <a:blip r:embed="rId6" cstate="print"/>
          <a:srcRect/>
          <a:stretch>
            <a:fillRect/>
          </a:stretch>
        </p:blipFill>
        <p:spPr bwMode="auto">
          <a:xfrm>
            <a:off x="3962400" y="2286000"/>
            <a:ext cx="1028700" cy="685800"/>
          </a:xfrm>
          <a:prstGeom prst="rect">
            <a:avLst/>
          </a:prstGeom>
          <a:noFill/>
        </p:spPr>
      </p:pic>
      <p:sp>
        <p:nvSpPr>
          <p:cNvPr id="43" name="Freeform 42"/>
          <p:cNvSpPr>
            <a:spLocks noChangeAspect="1"/>
          </p:cNvSpPr>
          <p:nvPr/>
        </p:nvSpPr>
        <p:spPr>
          <a:xfrm>
            <a:off x="5715001" y="4250303"/>
            <a:ext cx="1105929" cy="450392"/>
          </a:xfrm>
          <a:custGeom>
            <a:avLst/>
            <a:gdLst>
              <a:gd name="connsiteX0" fmla="*/ 533400 w 1115684"/>
              <a:gd name="connsiteY0" fmla="*/ 23004 h 521898"/>
              <a:gd name="connsiteX1" fmla="*/ 705929 w 1115684"/>
              <a:gd name="connsiteY1" fmla="*/ 14377 h 521898"/>
              <a:gd name="connsiteX2" fmla="*/ 869831 w 1115684"/>
              <a:gd name="connsiteY2" fmla="*/ 92015 h 521898"/>
              <a:gd name="connsiteX3" fmla="*/ 990600 w 1115684"/>
              <a:gd name="connsiteY3" fmla="*/ 169653 h 521898"/>
              <a:gd name="connsiteX4" fmla="*/ 1068238 w 1115684"/>
              <a:gd name="connsiteY4" fmla="*/ 316302 h 521898"/>
              <a:gd name="connsiteX5" fmla="*/ 1102744 w 1115684"/>
              <a:gd name="connsiteY5" fmla="*/ 333554 h 521898"/>
              <a:gd name="connsiteX6" fmla="*/ 990600 w 1115684"/>
              <a:gd name="connsiteY6" fmla="*/ 454324 h 521898"/>
              <a:gd name="connsiteX7" fmla="*/ 921589 w 1115684"/>
              <a:gd name="connsiteY7" fmla="*/ 514709 h 521898"/>
              <a:gd name="connsiteX8" fmla="*/ 835325 w 1115684"/>
              <a:gd name="connsiteY8" fmla="*/ 497456 h 521898"/>
              <a:gd name="connsiteX9" fmla="*/ 757687 w 1115684"/>
              <a:gd name="connsiteY9" fmla="*/ 514709 h 521898"/>
              <a:gd name="connsiteX10" fmla="*/ 671423 w 1115684"/>
              <a:gd name="connsiteY10" fmla="*/ 506083 h 521898"/>
              <a:gd name="connsiteX11" fmla="*/ 576532 w 1115684"/>
              <a:gd name="connsiteY11" fmla="*/ 454324 h 521898"/>
              <a:gd name="connsiteX12" fmla="*/ 360872 w 1115684"/>
              <a:gd name="connsiteY12" fmla="*/ 428445 h 521898"/>
              <a:gd name="connsiteX13" fmla="*/ 222849 w 1115684"/>
              <a:gd name="connsiteY13" fmla="*/ 393939 h 521898"/>
              <a:gd name="connsiteX14" fmla="*/ 110706 w 1115684"/>
              <a:gd name="connsiteY14" fmla="*/ 281796 h 521898"/>
              <a:gd name="connsiteX15" fmla="*/ 50321 w 1115684"/>
              <a:gd name="connsiteY15" fmla="*/ 204158 h 521898"/>
              <a:gd name="connsiteX16" fmla="*/ 7189 w 1115684"/>
              <a:gd name="connsiteY16" fmla="*/ 109268 h 521898"/>
              <a:gd name="connsiteX17" fmla="*/ 93453 w 1115684"/>
              <a:gd name="connsiteY17" fmla="*/ 74762 h 521898"/>
              <a:gd name="connsiteX18" fmla="*/ 196970 w 1115684"/>
              <a:gd name="connsiteY18" fmla="*/ 23004 h 521898"/>
              <a:gd name="connsiteX19" fmla="*/ 274608 w 1115684"/>
              <a:gd name="connsiteY19" fmla="*/ 5751 h 521898"/>
              <a:gd name="connsiteX20" fmla="*/ 455763 w 1115684"/>
              <a:gd name="connsiteY20" fmla="*/ 57509 h 521898"/>
              <a:gd name="connsiteX21" fmla="*/ 533400 w 1115684"/>
              <a:gd name="connsiteY21" fmla="*/ 23004 h 52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5684" h="521898">
                <a:moveTo>
                  <a:pt x="533400" y="23004"/>
                </a:moveTo>
                <a:cubicBezTo>
                  <a:pt x="575094" y="15815"/>
                  <a:pt x="649857" y="2875"/>
                  <a:pt x="705929" y="14377"/>
                </a:cubicBezTo>
                <a:cubicBezTo>
                  <a:pt x="762001" y="25879"/>
                  <a:pt x="822386" y="66136"/>
                  <a:pt x="869831" y="92015"/>
                </a:cubicBezTo>
                <a:cubicBezTo>
                  <a:pt x="917276" y="117894"/>
                  <a:pt x="957532" y="132272"/>
                  <a:pt x="990600" y="169653"/>
                </a:cubicBezTo>
                <a:cubicBezTo>
                  <a:pt x="1023668" y="207034"/>
                  <a:pt x="1049547" y="288985"/>
                  <a:pt x="1068238" y="316302"/>
                </a:cubicBezTo>
                <a:cubicBezTo>
                  <a:pt x="1086929" y="343619"/>
                  <a:pt x="1115684" y="310550"/>
                  <a:pt x="1102744" y="333554"/>
                </a:cubicBezTo>
                <a:cubicBezTo>
                  <a:pt x="1089804" y="356558"/>
                  <a:pt x="1020792" y="424132"/>
                  <a:pt x="990600" y="454324"/>
                </a:cubicBezTo>
                <a:cubicBezTo>
                  <a:pt x="960408" y="484516"/>
                  <a:pt x="947468" y="507520"/>
                  <a:pt x="921589" y="514709"/>
                </a:cubicBezTo>
                <a:cubicBezTo>
                  <a:pt x="895710" y="521898"/>
                  <a:pt x="862642" y="497456"/>
                  <a:pt x="835325" y="497456"/>
                </a:cubicBezTo>
                <a:cubicBezTo>
                  <a:pt x="808008" y="497456"/>
                  <a:pt x="785004" y="513271"/>
                  <a:pt x="757687" y="514709"/>
                </a:cubicBezTo>
                <a:cubicBezTo>
                  <a:pt x="730370" y="516147"/>
                  <a:pt x="701616" y="516147"/>
                  <a:pt x="671423" y="506083"/>
                </a:cubicBezTo>
                <a:cubicBezTo>
                  <a:pt x="641231" y="496019"/>
                  <a:pt x="628290" y="467264"/>
                  <a:pt x="576532" y="454324"/>
                </a:cubicBezTo>
                <a:cubicBezTo>
                  <a:pt x="524774" y="441384"/>
                  <a:pt x="419819" y="438509"/>
                  <a:pt x="360872" y="428445"/>
                </a:cubicBezTo>
                <a:cubicBezTo>
                  <a:pt x="301925" y="418381"/>
                  <a:pt x="264543" y="418380"/>
                  <a:pt x="222849" y="393939"/>
                </a:cubicBezTo>
                <a:cubicBezTo>
                  <a:pt x="181155" y="369498"/>
                  <a:pt x="139461" y="313426"/>
                  <a:pt x="110706" y="281796"/>
                </a:cubicBezTo>
                <a:cubicBezTo>
                  <a:pt x="81951" y="250166"/>
                  <a:pt x="67574" y="232913"/>
                  <a:pt x="50321" y="204158"/>
                </a:cubicBezTo>
                <a:cubicBezTo>
                  <a:pt x="33068" y="175403"/>
                  <a:pt x="0" y="130834"/>
                  <a:pt x="7189" y="109268"/>
                </a:cubicBezTo>
                <a:cubicBezTo>
                  <a:pt x="14378" y="87702"/>
                  <a:pt x="61823" y="89139"/>
                  <a:pt x="93453" y="74762"/>
                </a:cubicBezTo>
                <a:cubicBezTo>
                  <a:pt x="125083" y="60385"/>
                  <a:pt x="166778" y="34506"/>
                  <a:pt x="196970" y="23004"/>
                </a:cubicBezTo>
                <a:cubicBezTo>
                  <a:pt x="227162" y="11502"/>
                  <a:pt x="231476" y="0"/>
                  <a:pt x="274608" y="5751"/>
                </a:cubicBezTo>
                <a:cubicBezTo>
                  <a:pt x="317740" y="11502"/>
                  <a:pt x="412631" y="53196"/>
                  <a:pt x="455763" y="57509"/>
                </a:cubicBezTo>
                <a:cubicBezTo>
                  <a:pt x="498895" y="61822"/>
                  <a:pt x="491706" y="30193"/>
                  <a:pt x="533400" y="23004"/>
                </a:cubicBezTo>
                <a:close/>
              </a:path>
            </a:pathLst>
          </a:custGeom>
          <a:solidFill>
            <a:srgbClr val="FF0000">
              <a:alpha val="70000"/>
            </a:srgbClr>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rgbClr val="FFFF00"/>
                </a:solidFill>
              </a:rPr>
              <a:t>Poitou</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xEl>
                                              <p:pRg st="4" end="4"/>
                                            </p:txEl>
                                          </p:spTgt>
                                        </p:tgtEl>
                                        <p:attrNameLst>
                                          <p:attrName>style.visibility</p:attrName>
                                        </p:attrNameLst>
                                      </p:cBhvr>
                                      <p:to>
                                        <p:strVal val="visible"/>
                                      </p:to>
                                    </p:set>
                                    <p:animEffect transition="in" filter="wipe(left)">
                                      <p:cBhvr>
                                        <p:cTn id="7" dur="1000"/>
                                        <p:tgtEl>
                                          <p:spTgt spid="33">
                                            <p:txEl>
                                              <p:pRg st="4" end="4"/>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dissolve">
                                      <p:cBhvr>
                                        <p:cTn id="11" dur="2000"/>
                                        <p:tgtEl>
                                          <p:spTgt spid="41"/>
                                        </p:tgtEl>
                                      </p:cBhvr>
                                    </p:animEffect>
                                  </p:childTnLst>
                                </p:cTn>
                              </p:par>
                              <p:par>
                                <p:cTn id="12" presetID="9"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dissolve">
                                      <p:cBhvr>
                                        <p:cTn id="14" dur="20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45"/>
                                        </p:tgtEl>
                                      </p:cBhvr>
                                      <p:by x="200000" y="200000"/>
                                    </p:animScale>
                                  </p:childTnLst>
                                </p:cTn>
                              </p:par>
                              <p:par>
                                <p:cTn id="19" presetID="42" presetClass="path" presetSubtype="0" accel="50000" decel="50000" fill="hold" nodeType="withEffect">
                                  <p:stCondLst>
                                    <p:cond delay="0"/>
                                  </p:stCondLst>
                                  <p:childTnLst>
                                    <p:animMotion origin="layout" path="M 0 1.11022E-16 L 0.0375 0.11667 " pathEditMode="relative" rAng="0" ptsTypes="AA">
                                      <p:cBhvr>
                                        <p:cTn id="20" dur="1000" fill="hold"/>
                                        <p:tgtEl>
                                          <p:spTgt spid="45"/>
                                        </p:tgtEl>
                                        <p:attrNameLst>
                                          <p:attrName>ppt_x</p:attrName>
                                          <p:attrName>ppt_y</p:attrName>
                                        </p:attrNameLst>
                                      </p:cBhvr>
                                      <p:rCtr x="19" y="58"/>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xEl>
                                              <p:pRg st="5" end="5"/>
                                            </p:txEl>
                                          </p:spTgt>
                                        </p:tgtEl>
                                        <p:attrNameLst>
                                          <p:attrName>style.visibility</p:attrName>
                                        </p:attrNameLst>
                                      </p:cBhvr>
                                      <p:to>
                                        <p:strVal val="visible"/>
                                      </p:to>
                                    </p:set>
                                    <p:animEffect transition="in" filter="fade">
                                      <p:cBhvr>
                                        <p:cTn id="25" dur="1000"/>
                                        <p:tgtEl>
                                          <p:spTgt spid="3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xEl>
                                              <p:pRg st="6" end="6"/>
                                            </p:txEl>
                                          </p:spTgt>
                                        </p:tgtEl>
                                        <p:attrNameLst>
                                          <p:attrName>style.visibility</p:attrName>
                                        </p:attrNameLst>
                                      </p:cBhvr>
                                      <p:to>
                                        <p:strVal val="visible"/>
                                      </p:to>
                                    </p:set>
                                    <p:animEffect transition="in" filter="fade">
                                      <p:cBhvr>
                                        <p:cTn id="28" dur="1000"/>
                                        <p:tgtEl>
                                          <p:spTgt spid="33">
                                            <p:txEl>
                                              <p:pRg st="6" end="6"/>
                                            </p:txEl>
                                          </p:spTgt>
                                        </p:tgtEl>
                                      </p:cBhvr>
                                    </p:animEffect>
                                  </p:childTnLst>
                                </p:cTn>
                              </p:par>
                              <p:par>
                                <p:cTn id="29" presetID="10" presetClass="exit" presetSubtype="0" fill="hold" nodeType="withEffect">
                                  <p:stCondLst>
                                    <p:cond delay="0"/>
                                  </p:stCondLst>
                                  <p:childTnLst>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3.33333E-6 -3.33333E-6 L -3.33333E-6 0.05 " pathEditMode="relative" rAng="0" ptsTypes="AA">
                                      <p:cBhvr>
                                        <p:cTn id="45" dur="1000" fill="hold"/>
                                        <p:tgtEl>
                                          <p:spTgt spid="42"/>
                                        </p:tgtEl>
                                        <p:attrNameLst>
                                          <p:attrName>ppt_x</p:attrName>
                                          <p:attrName>ppt_y</p:attrName>
                                        </p:attrNameLst>
                                      </p:cBhvr>
                                      <p:rCtr x="0" y="25"/>
                                    </p:animMotion>
                                  </p:childTnLst>
                                </p:cTn>
                              </p:par>
                            </p:childTnLst>
                          </p:cTn>
                        </p:par>
                        <p:par>
                          <p:cTn id="46" fill="hold">
                            <p:stCondLst>
                              <p:cond delay="1000"/>
                            </p:stCondLst>
                            <p:childTnLst>
                              <p:par>
                                <p:cTn id="47" presetID="53"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Effect transition="in" filter="fade">
                                      <p:cBhvr>
                                        <p:cTn id="51" dur="1000"/>
                                        <p:tgtEl>
                                          <p:spTgt spid="36"/>
                                        </p:tgtEl>
                                      </p:cBhvr>
                                    </p:animEffect>
                                  </p:childTnLst>
                                </p:cTn>
                              </p:par>
                            </p:childTnLst>
                          </p:cTn>
                        </p:par>
                        <p:par>
                          <p:cTn id="52" fill="hold">
                            <p:stCondLst>
                              <p:cond delay="2000"/>
                            </p:stCondLst>
                            <p:childTnLst>
                              <p:par>
                                <p:cTn id="53" presetID="53" presetClass="entr" presetSubtype="0"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1000" fill="hold"/>
                                        <p:tgtEl>
                                          <p:spTgt spid="43"/>
                                        </p:tgtEl>
                                        <p:attrNameLst>
                                          <p:attrName>ppt_w</p:attrName>
                                        </p:attrNameLst>
                                      </p:cBhvr>
                                      <p:tavLst>
                                        <p:tav tm="0">
                                          <p:val>
                                            <p:fltVal val="0"/>
                                          </p:val>
                                        </p:tav>
                                        <p:tav tm="100000">
                                          <p:val>
                                            <p:strVal val="#ppt_w"/>
                                          </p:val>
                                        </p:tav>
                                      </p:tavLst>
                                    </p:anim>
                                    <p:anim calcmode="lin" valueType="num">
                                      <p:cBhvr>
                                        <p:cTn id="56" dur="1000" fill="hold"/>
                                        <p:tgtEl>
                                          <p:spTgt spid="43"/>
                                        </p:tgtEl>
                                        <p:attrNameLst>
                                          <p:attrName>ppt_h</p:attrName>
                                        </p:attrNameLst>
                                      </p:cBhvr>
                                      <p:tavLst>
                                        <p:tav tm="0">
                                          <p:val>
                                            <p:fltVal val="0"/>
                                          </p:val>
                                        </p:tav>
                                        <p:tav tm="100000">
                                          <p:val>
                                            <p:strVal val="#ppt_h"/>
                                          </p:val>
                                        </p:tav>
                                      </p:tavLst>
                                    </p:anim>
                                    <p:animEffect transition="in" filter="fade">
                                      <p:cBhvr>
                                        <p:cTn id="57" dur="1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2" nodeType="clickEffect">
                                  <p:stCondLst>
                                    <p:cond delay="0"/>
                                  </p:stCondLst>
                                  <p:childTnLst>
                                    <p:animEffect transition="out" filter="fade">
                                      <p:cBhvr>
                                        <p:cTn id="61" dur="1000"/>
                                        <p:tgtEl>
                                          <p:spTgt spid="42"/>
                                        </p:tgtEl>
                                      </p:cBhvr>
                                    </p:animEffect>
                                    <p:set>
                                      <p:cBhvr>
                                        <p:cTn id="62" dur="1" fill="hold">
                                          <p:stCondLst>
                                            <p:cond delay="999"/>
                                          </p:stCondLst>
                                        </p:cTn>
                                        <p:tgtEl>
                                          <p:spTgt spid="4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43"/>
                                        </p:tgtEl>
                                      </p:cBhvr>
                                    </p:animEffect>
                                    <p:set>
                                      <p:cBhvr>
                                        <p:cTn id="65" dur="1" fill="hold">
                                          <p:stCondLst>
                                            <p:cond delay="999"/>
                                          </p:stCondLst>
                                        </p:cTn>
                                        <p:tgtEl>
                                          <p:spTgt spid="4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45"/>
                                        </p:tgtEl>
                                      </p:cBhvr>
                                    </p:animEffect>
                                    <p:set>
                                      <p:cBhvr>
                                        <p:cTn id="68" dur="1" fill="hold">
                                          <p:stCondLst>
                                            <p:cond delay="999"/>
                                          </p:stCondLst>
                                        </p:cTn>
                                        <p:tgtEl>
                                          <p:spTgt spid="45"/>
                                        </p:tgtEl>
                                        <p:attrNameLst>
                                          <p:attrName>style.visibility</p:attrName>
                                        </p:attrNameLst>
                                      </p:cBhvr>
                                      <p:to>
                                        <p:strVal val="hidden"/>
                                      </p:to>
                                    </p:se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33">
                                            <p:txEl>
                                              <p:pRg st="7" end="7"/>
                                            </p:txEl>
                                          </p:spTgt>
                                        </p:tgtEl>
                                        <p:attrNameLst>
                                          <p:attrName>style.visibility</p:attrName>
                                        </p:attrNameLst>
                                      </p:cBhvr>
                                      <p:to>
                                        <p:strVal val="visible"/>
                                      </p:to>
                                    </p:set>
                                    <p:animEffect transition="in" filter="fade">
                                      <p:cBhvr>
                                        <p:cTn id="72" dur="1000"/>
                                        <p:tgtEl>
                                          <p:spTgt spid="33">
                                            <p:txEl>
                                              <p:pRg st="7" end="7"/>
                                            </p:txEl>
                                          </p:spTgt>
                                        </p:tgtEl>
                                      </p:cBhvr>
                                    </p:animEffect>
                                  </p:childTnLst>
                                </p:cTn>
                              </p:par>
                            </p:childTnLst>
                          </p:cTn>
                        </p:par>
                        <p:par>
                          <p:cTn id="73" fill="hold">
                            <p:stCondLst>
                              <p:cond delay="2000"/>
                            </p:stCondLst>
                            <p:childTnLst>
                              <p:par>
                                <p:cTn id="74" presetID="14" presetClass="entr" presetSubtype="5" fill="hold" nodeType="afterEffect">
                                  <p:stCondLst>
                                    <p:cond delay="0"/>
                                  </p:stCondLst>
                                  <p:childTnLst>
                                    <p:set>
                                      <p:cBhvr>
                                        <p:cTn id="75" dur="1" fill="hold">
                                          <p:stCondLst>
                                            <p:cond delay="0"/>
                                          </p:stCondLst>
                                        </p:cTn>
                                        <p:tgtEl>
                                          <p:spTgt spid="74754"/>
                                        </p:tgtEl>
                                        <p:attrNameLst>
                                          <p:attrName>style.visibility</p:attrName>
                                        </p:attrNameLst>
                                      </p:cBhvr>
                                      <p:to>
                                        <p:strVal val="visible"/>
                                      </p:to>
                                    </p:set>
                                    <p:animEffect transition="in" filter="randombar(vertical)">
                                      <p:cBhvr>
                                        <p:cTn id="76" dur="1000"/>
                                        <p:tgtEl>
                                          <p:spTgt spid="74754"/>
                                        </p:tgtEl>
                                      </p:cBhvr>
                                    </p:animEffect>
                                  </p:childTnLst>
                                </p:cTn>
                              </p:par>
                            </p:childTnLst>
                          </p:cTn>
                        </p:par>
                        <p:par>
                          <p:cTn id="77" fill="hold">
                            <p:stCondLst>
                              <p:cond delay="3000"/>
                            </p:stCondLst>
                            <p:childTnLst>
                              <p:par>
                                <p:cTn id="78" presetID="14" presetClass="entr" presetSubtype="5" fill="hold" nodeType="afterEffect">
                                  <p:stCondLst>
                                    <p:cond delay="0"/>
                                  </p:stCondLst>
                                  <p:childTnLst>
                                    <p:set>
                                      <p:cBhvr>
                                        <p:cTn id="79" dur="1" fill="hold">
                                          <p:stCondLst>
                                            <p:cond delay="0"/>
                                          </p:stCondLst>
                                        </p:cTn>
                                        <p:tgtEl>
                                          <p:spTgt spid="74758"/>
                                        </p:tgtEl>
                                        <p:attrNameLst>
                                          <p:attrName>style.visibility</p:attrName>
                                        </p:attrNameLst>
                                      </p:cBhvr>
                                      <p:to>
                                        <p:strVal val="visible"/>
                                      </p:to>
                                    </p:set>
                                    <p:animEffect transition="in" filter="randombar(vertical)">
                                      <p:cBhvr>
                                        <p:cTn id="80" dur="2000"/>
                                        <p:tgtEl>
                                          <p:spTgt spid="7475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1000" fill="hold"/>
                                        <p:tgtEl>
                                          <p:spTgt spid="38"/>
                                        </p:tgtEl>
                                        <p:attrNameLst>
                                          <p:attrName>ppt_w</p:attrName>
                                        </p:attrNameLst>
                                      </p:cBhvr>
                                      <p:tavLst>
                                        <p:tav tm="0">
                                          <p:val>
                                            <p:fltVal val="0"/>
                                          </p:val>
                                        </p:tav>
                                        <p:tav tm="100000">
                                          <p:val>
                                            <p:strVal val="#ppt_w"/>
                                          </p:val>
                                        </p:tav>
                                      </p:tavLst>
                                    </p:anim>
                                    <p:anim calcmode="lin" valueType="num">
                                      <p:cBhvr>
                                        <p:cTn id="86" dur="1000" fill="hold"/>
                                        <p:tgtEl>
                                          <p:spTgt spid="38"/>
                                        </p:tgtEl>
                                        <p:attrNameLst>
                                          <p:attrName>ppt_h</p:attrName>
                                        </p:attrNameLst>
                                      </p:cBhvr>
                                      <p:tavLst>
                                        <p:tav tm="0">
                                          <p:val>
                                            <p:fltVal val="0"/>
                                          </p:val>
                                        </p:tav>
                                        <p:tav tm="100000">
                                          <p:val>
                                            <p:strVal val="#ppt_h"/>
                                          </p:val>
                                        </p:tav>
                                      </p:tavLst>
                                    </p:anim>
                                    <p:animEffect transition="in" filter="fade">
                                      <p:cBhvr>
                                        <p:cTn id="87" dur="10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1000"/>
                                        <p:tgtEl>
                                          <p:spTgt spid="33">
                                            <p:txEl>
                                              <p:pRg st="0" end="0"/>
                                            </p:txEl>
                                          </p:spTgt>
                                        </p:tgtEl>
                                      </p:cBhvr>
                                    </p:animEffect>
                                    <p:set>
                                      <p:cBhvr>
                                        <p:cTn id="92" dur="1" fill="hold">
                                          <p:stCondLst>
                                            <p:cond delay="999"/>
                                          </p:stCondLst>
                                        </p:cTn>
                                        <p:tgtEl>
                                          <p:spTgt spid="33">
                                            <p:txEl>
                                              <p:pRg st="0" end="0"/>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33">
                                            <p:txEl>
                                              <p:pRg st="1" end="1"/>
                                            </p:txEl>
                                          </p:spTgt>
                                        </p:tgtEl>
                                      </p:cBhvr>
                                    </p:animEffect>
                                    <p:set>
                                      <p:cBhvr>
                                        <p:cTn id="95" dur="1" fill="hold">
                                          <p:stCondLst>
                                            <p:cond delay="999"/>
                                          </p:stCondLst>
                                        </p:cTn>
                                        <p:tgtEl>
                                          <p:spTgt spid="33">
                                            <p:txEl>
                                              <p:pRg st="1" end="1"/>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33">
                                            <p:txEl>
                                              <p:pRg st="2" end="2"/>
                                            </p:txEl>
                                          </p:spTgt>
                                        </p:tgtEl>
                                      </p:cBhvr>
                                    </p:animEffect>
                                    <p:set>
                                      <p:cBhvr>
                                        <p:cTn id="98" dur="1" fill="hold">
                                          <p:stCondLst>
                                            <p:cond delay="999"/>
                                          </p:stCondLst>
                                        </p:cTn>
                                        <p:tgtEl>
                                          <p:spTgt spid="33">
                                            <p:txEl>
                                              <p:pRg st="2" end="2"/>
                                            </p:txEl>
                                          </p:spTgt>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00"/>
                                        <p:tgtEl>
                                          <p:spTgt spid="33">
                                            <p:txEl>
                                              <p:pRg st="3" end="3"/>
                                            </p:txEl>
                                          </p:spTgt>
                                        </p:tgtEl>
                                      </p:cBhvr>
                                    </p:animEffect>
                                    <p:set>
                                      <p:cBhvr>
                                        <p:cTn id="101" dur="1" fill="hold">
                                          <p:stCondLst>
                                            <p:cond delay="999"/>
                                          </p:stCondLst>
                                        </p:cTn>
                                        <p:tgtEl>
                                          <p:spTgt spid="33">
                                            <p:txEl>
                                              <p:pRg st="3" end="3"/>
                                            </p:txEl>
                                          </p:spTgt>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1000"/>
                                        <p:tgtEl>
                                          <p:spTgt spid="33">
                                            <p:txEl>
                                              <p:pRg st="4" end="4"/>
                                            </p:txEl>
                                          </p:spTgt>
                                        </p:tgtEl>
                                      </p:cBhvr>
                                    </p:animEffect>
                                    <p:set>
                                      <p:cBhvr>
                                        <p:cTn id="104" dur="1" fill="hold">
                                          <p:stCondLst>
                                            <p:cond delay="999"/>
                                          </p:stCondLst>
                                        </p:cTn>
                                        <p:tgtEl>
                                          <p:spTgt spid="33">
                                            <p:txEl>
                                              <p:pRg st="4" end="4"/>
                                            </p:txEl>
                                          </p:spTgt>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00"/>
                                        <p:tgtEl>
                                          <p:spTgt spid="33">
                                            <p:txEl>
                                              <p:pRg st="5" end="5"/>
                                            </p:txEl>
                                          </p:spTgt>
                                        </p:tgtEl>
                                      </p:cBhvr>
                                    </p:animEffect>
                                    <p:set>
                                      <p:cBhvr>
                                        <p:cTn id="107" dur="1" fill="hold">
                                          <p:stCondLst>
                                            <p:cond delay="999"/>
                                          </p:stCondLst>
                                        </p:cTn>
                                        <p:tgtEl>
                                          <p:spTgt spid="33">
                                            <p:txEl>
                                              <p:pRg st="5" end="5"/>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00"/>
                                        <p:tgtEl>
                                          <p:spTgt spid="33">
                                            <p:txEl>
                                              <p:pRg st="6" end="6"/>
                                            </p:txEl>
                                          </p:spTgt>
                                        </p:tgtEl>
                                      </p:cBhvr>
                                    </p:animEffect>
                                    <p:set>
                                      <p:cBhvr>
                                        <p:cTn id="110" dur="1" fill="hold">
                                          <p:stCondLst>
                                            <p:cond delay="999"/>
                                          </p:stCondLst>
                                        </p:cTn>
                                        <p:tgtEl>
                                          <p:spTgt spid="33">
                                            <p:txEl>
                                              <p:pRg st="6" end="6"/>
                                            </p:txEl>
                                          </p:spTgt>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00"/>
                                        <p:tgtEl>
                                          <p:spTgt spid="33">
                                            <p:txEl>
                                              <p:pRg st="7" end="7"/>
                                            </p:txEl>
                                          </p:spTgt>
                                        </p:tgtEl>
                                      </p:cBhvr>
                                    </p:animEffect>
                                    <p:set>
                                      <p:cBhvr>
                                        <p:cTn id="113" dur="1" fill="hold">
                                          <p:stCondLst>
                                            <p:cond delay="999"/>
                                          </p:stCondLst>
                                        </p:cTn>
                                        <p:tgtEl>
                                          <p:spTgt spid="33">
                                            <p:txEl>
                                              <p:pRg st="7" end="7"/>
                                            </p:txEl>
                                          </p:spTgt>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2000"/>
                                        <p:tgtEl>
                                          <p:spTgt spid="37"/>
                                        </p:tgtEl>
                                      </p:cBhvr>
                                    </p:animEffect>
                                  </p:childTnLst>
                                </p:cTn>
                              </p:par>
                              <p:par>
                                <p:cTn id="117" presetID="10" presetClass="exit" presetSubtype="0" fill="hold" nodeType="withEffect">
                                  <p:stCondLst>
                                    <p:cond delay="0"/>
                                  </p:stCondLst>
                                  <p:childTnLst>
                                    <p:animEffect transition="out" filter="fade">
                                      <p:cBhvr>
                                        <p:cTn id="118" dur="1000"/>
                                        <p:tgtEl>
                                          <p:spTgt spid="38"/>
                                        </p:tgtEl>
                                      </p:cBhvr>
                                    </p:animEffect>
                                    <p:set>
                                      <p:cBhvr>
                                        <p:cTn id="119" dur="1" fill="hold">
                                          <p:stCondLst>
                                            <p:cond delay="999"/>
                                          </p:stCondLst>
                                        </p:cTn>
                                        <p:tgtEl>
                                          <p:spTgt spid="38"/>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35"/>
                                        </p:tgtEl>
                                      </p:cBhvr>
                                    </p:animEffect>
                                    <p:set>
                                      <p:cBhvr>
                                        <p:cTn id="122" dur="1" fill="hold">
                                          <p:stCondLst>
                                            <p:cond delay="999"/>
                                          </p:stCondLst>
                                        </p:cTn>
                                        <p:tgtEl>
                                          <p:spTgt spid="35"/>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6"/>
                                        </p:tgtEl>
                                      </p:cBhvr>
                                    </p:animEffect>
                                    <p:set>
                                      <p:cBhvr>
                                        <p:cTn id="125" dur="1" fill="hold">
                                          <p:stCondLst>
                                            <p:cond delay="999"/>
                                          </p:stCondLst>
                                        </p:cTn>
                                        <p:tgtEl>
                                          <p:spTgt spid="36"/>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1000"/>
                                        <p:tgtEl>
                                          <p:spTgt spid="34"/>
                                        </p:tgtEl>
                                      </p:cBhvr>
                                    </p:animEffect>
                                    <p:set>
                                      <p:cBhvr>
                                        <p:cTn id="128" dur="1" fill="hold">
                                          <p:stCondLst>
                                            <p:cond delay="999"/>
                                          </p:stCondLst>
                                        </p:cTn>
                                        <p:tgtEl>
                                          <p:spTgt spid="34"/>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1000"/>
                                        <p:tgtEl>
                                          <p:spTgt spid="74758"/>
                                        </p:tgtEl>
                                      </p:cBhvr>
                                    </p:animEffect>
                                    <p:set>
                                      <p:cBhvr>
                                        <p:cTn id="131" dur="1" fill="hold">
                                          <p:stCondLst>
                                            <p:cond delay="999"/>
                                          </p:stCondLst>
                                        </p:cTn>
                                        <p:tgtEl>
                                          <p:spTgt spid="74758"/>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1000"/>
                                        <p:tgtEl>
                                          <p:spTgt spid="74754"/>
                                        </p:tgtEl>
                                      </p:cBhvr>
                                    </p:animEffect>
                                    <p:set>
                                      <p:cBhvr>
                                        <p:cTn id="134" dur="1" fill="hold">
                                          <p:stCondLst>
                                            <p:cond delay="999"/>
                                          </p:stCondLst>
                                        </p:cTn>
                                        <p:tgtEl>
                                          <p:spTgt spid="7475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wipe(left)">
                                      <p:cBhvr>
                                        <p:cTn id="139" dur="1000"/>
                                        <p:tgtEl>
                                          <p:spTgt spid="27"/>
                                        </p:tgtEl>
                                      </p:cBhvr>
                                    </p:animEffec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grpId="2" nodeType="clickEffect">
                                  <p:stCondLst>
                                    <p:cond delay="0"/>
                                  </p:stCondLst>
                                  <p:childTnLst>
                                    <p:animMotion origin="layout" path="M 0 2.77556E-17 L -0.30833 0.60556 " pathEditMode="relative" rAng="0" ptsTypes="AA">
                                      <p:cBhvr>
                                        <p:cTn id="143" dur="1000" fill="hold"/>
                                        <p:tgtEl>
                                          <p:spTgt spid="27"/>
                                        </p:tgtEl>
                                        <p:attrNameLst>
                                          <p:attrName>ppt_x</p:attrName>
                                          <p:attrName>ppt_y</p:attrName>
                                        </p:attrNameLst>
                                      </p:cBhvr>
                                      <p:rCtr x="-154" y="303"/>
                                    </p:animMotion>
                                  </p:childTnLst>
                                </p:cTn>
                              </p:par>
                              <p:par>
                                <p:cTn id="144" presetID="53" presetClass="exit" presetSubtype="0" fill="hold" grpId="1" nodeType="withEffect">
                                  <p:stCondLst>
                                    <p:cond delay="500"/>
                                  </p:stCondLst>
                                  <p:childTnLst>
                                    <p:anim calcmode="lin" valueType="num">
                                      <p:cBhvr>
                                        <p:cTn id="145" dur="1000"/>
                                        <p:tgtEl>
                                          <p:spTgt spid="27"/>
                                        </p:tgtEl>
                                        <p:attrNameLst>
                                          <p:attrName>ppt_w</p:attrName>
                                        </p:attrNameLst>
                                      </p:cBhvr>
                                      <p:tavLst>
                                        <p:tav tm="0">
                                          <p:val>
                                            <p:strVal val="ppt_w"/>
                                          </p:val>
                                        </p:tav>
                                        <p:tav tm="100000">
                                          <p:val>
                                            <p:fltVal val="0"/>
                                          </p:val>
                                        </p:tav>
                                      </p:tavLst>
                                    </p:anim>
                                    <p:anim calcmode="lin" valueType="num">
                                      <p:cBhvr>
                                        <p:cTn id="146" dur="1000"/>
                                        <p:tgtEl>
                                          <p:spTgt spid="27"/>
                                        </p:tgtEl>
                                        <p:attrNameLst>
                                          <p:attrName>ppt_h</p:attrName>
                                        </p:attrNameLst>
                                      </p:cBhvr>
                                      <p:tavLst>
                                        <p:tav tm="0">
                                          <p:val>
                                            <p:strVal val="ppt_h"/>
                                          </p:val>
                                        </p:tav>
                                        <p:tav tm="100000">
                                          <p:val>
                                            <p:fltVal val="0"/>
                                          </p:val>
                                        </p:tav>
                                      </p:tavLst>
                                    </p:anim>
                                    <p:animEffect transition="out" filter="fade">
                                      <p:cBhvr>
                                        <p:cTn id="147" dur="1000"/>
                                        <p:tgtEl>
                                          <p:spTgt spid="27"/>
                                        </p:tgtEl>
                                      </p:cBhvr>
                                    </p:animEffect>
                                    <p:set>
                                      <p:cBhvr>
                                        <p:cTn id="148" dur="1" fill="hold">
                                          <p:stCondLst>
                                            <p:cond delay="999"/>
                                          </p:stCondLst>
                                        </p:cTn>
                                        <p:tgtEl>
                                          <p:spTgt spid="27"/>
                                        </p:tgtEl>
                                        <p:attrNameLst>
                                          <p:attrName>style.visibility</p:attrName>
                                        </p:attrNameLst>
                                      </p:cBhvr>
                                      <p:to>
                                        <p:strVal val="hidden"/>
                                      </p:to>
                                    </p:set>
                                  </p:childTnLst>
                                </p:cTn>
                              </p:par>
                              <p:par>
                                <p:cTn id="149" presetID="10" presetClass="entr" presetSubtype="0" fill="hold" grpId="0" nodeType="withEffect">
                                  <p:stCondLst>
                                    <p:cond delay="50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1000"/>
                                        <p:tgtEl>
                                          <p:spTgt spid="26"/>
                                        </p:tgtEl>
                                      </p:cBhvr>
                                    </p:animEffect>
                                  </p:childTnLst>
                                </p:cTn>
                              </p:par>
                            </p:childTnLst>
                          </p:cTn>
                        </p:par>
                      </p:childTnLst>
                    </p:cTn>
                  </p:par>
                  <p:par>
                    <p:cTn id="152" fill="hold">
                      <p:stCondLst>
                        <p:cond delay="indefinite"/>
                      </p:stCondLst>
                      <p:childTnLst>
                        <p:par>
                          <p:cTn id="153" fill="hold">
                            <p:stCondLst>
                              <p:cond delay="0"/>
                            </p:stCondLst>
                            <p:childTnLst>
                              <p:par>
                                <p:cTn id="154" presetID="30" presetClass="exit" presetSubtype="0" fill="hold" grpId="0" nodeType="clickEffect">
                                  <p:stCondLst>
                                    <p:cond delay="0"/>
                                  </p:stCondLst>
                                  <p:childTnLst>
                                    <p:animEffect transition="out" filter="fade">
                                      <p:cBhvr>
                                        <p:cTn id="155" dur="1600" accel="100000">
                                          <p:stCondLst>
                                            <p:cond delay="400"/>
                                          </p:stCondLst>
                                        </p:cTn>
                                        <p:tgtEl>
                                          <p:spTgt spid="4"/>
                                        </p:tgtEl>
                                      </p:cBhvr>
                                    </p:animEffect>
                                    <p:anim calcmode="lin" valueType="num">
                                      <p:cBhvr>
                                        <p:cTn id="156" dur="1600" accel="100000">
                                          <p:stCondLst>
                                            <p:cond delay="400"/>
                                          </p:stCondLst>
                                        </p:cTn>
                                        <p:tgtEl>
                                          <p:spTgt spid="4"/>
                                        </p:tgtEl>
                                        <p:attrNameLst>
                                          <p:attrName>style.rotation</p:attrName>
                                        </p:attrNameLst>
                                      </p:cBhvr>
                                      <p:tavLst>
                                        <p:tav tm="0">
                                          <p:val>
                                            <p:fltVal val="0"/>
                                          </p:val>
                                        </p:tav>
                                        <p:tav tm="100000">
                                          <p:val>
                                            <p:fltVal val="-90"/>
                                          </p:val>
                                        </p:tav>
                                      </p:tavLst>
                                    </p:anim>
                                    <p:anim calcmode="lin" valueType="num">
                                      <p:cBhvr>
                                        <p:cTn id="157" dur="400" decel="100000"/>
                                        <p:tgtEl>
                                          <p:spTgt spid="4"/>
                                        </p:tgtEl>
                                        <p:attrNameLst>
                                          <p:attrName>ppt_x</p:attrName>
                                        </p:attrNameLst>
                                      </p:cBhvr>
                                      <p:tavLst>
                                        <p:tav tm="0">
                                          <p:val>
                                            <p:strVal val="ppt_x"/>
                                          </p:val>
                                        </p:tav>
                                        <p:tav tm="100000">
                                          <p:val>
                                            <p:strVal val="ppt_x-0.05"/>
                                          </p:val>
                                        </p:tav>
                                      </p:tavLst>
                                    </p:anim>
                                    <p:anim calcmode="lin" valueType="num">
                                      <p:cBhvr>
                                        <p:cTn id="158" dur="400" decel="100000"/>
                                        <p:tgtEl>
                                          <p:spTgt spid="4"/>
                                        </p:tgtEl>
                                        <p:attrNameLst>
                                          <p:attrName>ppt_y</p:attrName>
                                        </p:attrNameLst>
                                      </p:cBhvr>
                                      <p:tavLst>
                                        <p:tav tm="0">
                                          <p:val>
                                            <p:strVal val="ppt_y"/>
                                          </p:val>
                                        </p:tav>
                                        <p:tav tm="100000">
                                          <p:val>
                                            <p:strVal val="ppt_y+0.1"/>
                                          </p:val>
                                        </p:tav>
                                      </p:tavLst>
                                    </p:anim>
                                    <p:anim calcmode="lin" valueType="num">
                                      <p:cBhvr>
                                        <p:cTn id="159" dur="1600" accel="100000">
                                          <p:stCondLst>
                                            <p:cond delay="400"/>
                                          </p:stCondLst>
                                        </p:cTn>
                                        <p:tgtEl>
                                          <p:spTgt spid="4"/>
                                        </p:tgtEl>
                                        <p:attrNameLst>
                                          <p:attrName>ppt_x</p:attrName>
                                        </p:attrNameLst>
                                      </p:cBhvr>
                                      <p:tavLst>
                                        <p:tav tm="0">
                                          <p:val>
                                            <p:strVal val="ppt_x"/>
                                          </p:val>
                                        </p:tav>
                                        <p:tav tm="100000">
                                          <p:val>
                                            <p:strVal val="ppt_x+0.4+0.05"/>
                                          </p:val>
                                        </p:tav>
                                      </p:tavLst>
                                    </p:anim>
                                    <p:anim calcmode="lin" valueType="num">
                                      <p:cBhvr>
                                        <p:cTn id="160" dur="1600" accel="100000">
                                          <p:stCondLst>
                                            <p:cond delay="400"/>
                                          </p:stCondLst>
                                        </p:cTn>
                                        <p:tgtEl>
                                          <p:spTgt spid="4"/>
                                        </p:tgtEl>
                                        <p:attrNameLst>
                                          <p:attrName>ppt_y</p:attrName>
                                        </p:attrNameLst>
                                      </p:cBhvr>
                                      <p:tavLst>
                                        <p:tav tm="0">
                                          <p:val>
                                            <p:strVal val="ppt_y"/>
                                          </p:val>
                                        </p:tav>
                                        <p:tav tm="100000">
                                          <p:val>
                                            <p:strVal val="ppt_y-0.4-0.1"/>
                                          </p:val>
                                        </p:tav>
                                      </p:tavLst>
                                    </p:anim>
                                    <p:set>
                                      <p:cBhvr>
                                        <p:cTn id="161" dur="1" fill="hold">
                                          <p:stCondLst>
                                            <p:cond delay="1999"/>
                                          </p:stCondLst>
                                        </p:cTn>
                                        <p:tgtEl>
                                          <p:spTgt spid="4"/>
                                        </p:tgtEl>
                                        <p:attrNameLst>
                                          <p:attrName>style.visibility</p:attrName>
                                        </p:attrNameLst>
                                      </p:cBhvr>
                                      <p:to>
                                        <p:strVal val="hidden"/>
                                      </p:to>
                                    </p:set>
                                  </p:childTnLst>
                                </p:cTn>
                              </p:par>
                              <p:par>
                                <p:cTn id="162" presetID="53" presetClass="exit" presetSubtype="0" fill="hold" grpId="1" nodeType="withEffect">
                                  <p:stCondLst>
                                    <p:cond delay="500"/>
                                  </p:stCondLst>
                                  <p:childTnLst>
                                    <p:anim calcmode="lin" valueType="num">
                                      <p:cBhvr>
                                        <p:cTn id="163" dur="1000"/>
                                        <p:tgtEl>
                                          <p:spTgt spid="26"/>
                                        </p:tgtEl>
                                        <p:attrNameLst>
                                          <p:attrName>ppt_w</p:attrName>
                                        </p:attrNameLst>
                                      </p:cBhvr>
                                      <p:tavLst>
                                        <p:tav tm="0">
                                          <p:val>
                                            <p:strVal val="ppt_w"/>
                                          </p:val>
                                        </p:tav>
                                        <p:tav tm="100000">
                                          <p:val>
                                            <p:fltVal val="0"/>
                                          </p:val>
                                        </p:tav>
                                      </p:tavLst>
                                    </p:anim>
                                    <p:anim calcmode="lin" valueType="num">
                                      <p:cBhvr>
                                        <p:cTn id="164" dur="1000"/>
                                        <p:tgtEl>
                                          <p:spTgt spid="26"/>
                                        </p:tgtEl>
                                        <p:attrNameLst>
                                          <p:attrName>ppt_h</p:attrName>
                                        </p:attrNameLst>
                                      </p:cBhvr>
                                      <p:tavLst>
                                        <p:tav tm="0">
                                          <p:val>
                                            <p:strVal val="ppt_h"/>
                                          </p:val>
                                        </p:tav>
                                        <p:tav tm="100000">
                                          <p:val>
                                            <p:fltVal val="0"/>
                                          </p:val>
                                        </p:tav>
                                      </p:tavLst>
                                    </p:anim>
                                    <p:animEffect transition="out" filter="fade">
                                      <p:cBhvr>
                                        <p:cTn id="165" dur="1000"/>
                                        <p:tgtEl>
                                          <p:spTgt spid="26"/>
                                        </p:tgtEl>
                                      </p:cBhvr>
                                    </p:animEffect>
                                    <p:set>
                                      <p:cBhvr>
                                        <p:cTn id="166"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build="allAtOnce"/>
      <p:bldP spid="4" grpId="0"/>
      <p:bldP spid="35" grpId="0"/>
      <p:bldP spid="35" grpId="1"/>
      <p:bldP spid="36" grpId="0"/>
      <p:bldP spid="36" grpId="1"/>
      <p:bldP spid="27" grpId="0" animBg="1"/>
      <p:bldP spid="27" grpId="1" animBg="1"/>
      <p:bldP spid="27" grpId="2" animBg="1"/>
      <p:bldP spid="26" grpId="0" animBg="1"/>
      <p:bldP spid="26" grpId="1" animBg="1"/>
      <p:bldP spid="42" grpId="0" animBg="1"/>
      <p:bldP spid="42" grpId="1" animBg="1"/>
      <p:bldP spid="42" grpId="2" animBg="1"/>
      <p:bldP spid="43" grpId="0" animBg="1"/>
      <p:bldP spid="43"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895290"/>
          </a:xfrm>
          <a:prstGeom prst="rect">
            <a:avLst/>
          </a:prstGeom>
        </p:spPr>
        <p:txBody>
          <a:bodyPr wrap="square">
            <a:spAutoFit/>
          </a:bodyPr>
          <a:lstStyle/>
          <a:p>
            <a:r>
              <a:rPr lang="en-US" dirty="0" smtClean="0">
                <a:hlinkClick r:id="rId2"/>
              </a:rPr>
              <a:t>https://en.wikipedia.org/wiki/Hundred_Years%27_War</a:t>
            </a:r>
            <a:endParaRPr lang="en-US" dirty="0" smtClean="0"/>
          </a:p>
          <a:p>
            <a:r>
              <a:rPr lang="en-US" dirty="0" smtClean="0"/>
              <a:t>	The Hundred Years' War was a series of conflicts from 1337 to 1453, waged between the House of Plantagenet, rulers of England and the French House of Valois, over the right to rule the Kingdom of France. Each side drew many allies into the war. It was one of the most notable conflicts of the Middle Ages, in which five generations of kings from two rival dynasties fought for the throne of the largest kingdom in Western Europe. The war marked both the height of chivalry and its subsequent decline, and the development of strong national identities in both countries.</a:t>
            </a:r>
          </a:p>
          <a:p>
            <a:r>
              <a:rPr lang="en-US" dirty="0" smtClean="0"/>
              <a:t>	Tensions between the French and English crowns had gone back centuries to the origins of the English royal family, which was French (Norman, and later, </a:t>
            </a:r>
            <a:r>
              <a:rPr lang="en-US" dirty="0" err="1" smtClean="0"/>
              <a:t>Angevin</a:t>
            </a:r>
            <a:r>
              <a:rPr lang="en-US" dirty="0" smtClean="0"/>
              <a:t>) in origin. English monarchs had therefore historically held titles and lands within France, which made them vassals to the kings of France. The status of the English king's French fiefs was a major source of conflict between the two monarchies throughout the Middle Ages. French monarchs systematically sought to check the growth of English power, stripping away lands as the opportunity arose, particularly whenever England was at war with Scotland, an ally of France. English holdings in France had varied in size, at some points dwarfing even the French royal domain; by 1337, however, only Gascony was English.</a:t>
            </a:r>
          </a:p>
          <a:p>
            <a:r>
              <a:rPr lang="en-US" dirty="0" smtClean="0"/>
              <a:t>	The early years of the war saw resounding English successes (notably at </a:t>
            </a:r>
            <a:r>
              <a:rPr lang="en-US" dirty="0" err="1" smtClean="0"/>
              <a:t>Crécy</a:t>
            </a:r>
            <a:r>
              <a:rPr lang="en-US" dirty="0" smtClean="0"/>
              <a:t> in 1346 and at Poitiers in 1356 where King John II of France was taken prisoner). But by 1378, the French under King Charles the Wise had </a:t>
            </a:r>
            <a:r>
              <a:rPr lang="en-US" dirty="0" err="1" smtClean="0"/>
              <a:t>reconquered</a:t>
            </a:r>
            <a:r>
              <a:rPr lang="en-US" dirty="0" smtClean="0"/>
              <a:t> most of the lands they lost in the Treaty of </a:t>
            </a:r>
            <a:r>
              <a:rPr lang="en-US" dirty="0" err="1" smtClean="0"/>
              <a:t>Brétigny</a:t>
            </a:r>
            <a:r>
              <a:rPr lang="en-US" dirty="0" smtClean="0"/>
              <a:t> (signed in 1360) leaving the English with only a few cities on the continent. In the following decades, the weakening of royal authority, combined with a difficult economic context, led to a period of civil war in both countries, struggles from which England emerged first. The newly crowned Henry V of England seized the opportunity presented by the mental illness of Charles VI of France and the French civil war between </a:t>
            </a:r>
            <a:r>
              <a:rPr lang="en-US" dirty="0" err="1" smtClean="0"/>
              <a:t>Armagnacs</a:t>
            </a:r>
            <a:r>
              <a:rPr lang="en-US" dirty="0" smtClean="0"/>
              <a:t> and </a:t>
            </a:r>
            <a:r>
              <a:rPr lang="en-US" dirty="0" err="1" smtClean="0"/>
              <a:t>Burgundians</a:t>
            </a:r>
            <a:r>
              <a:rPr lang="en-US" dirty="0" smtClean="0"/>
              <a:t> to revive the conflict. Overwhelming victories at Agincourt in 1415 and </a:t>
            </a:r>
            <a:r>
              <a:rPr lang="en-US" dirty="0" err="1" smtClean="0"/>
              <a:t>Verneuil</a:t>
            </a:r>
            <a:r>
              <a:rPr lang="en-US" dirty="0" smtClean="0"/>
              <a:t> in 1424 as well as an alliance with the </a:t>
            </a:r>
            <a:r>
              <a:rPr lang="en-US" dirty="0" err="1" smtClean="0"/>
              <a:t>Burgundians</a:t>
            </a:r>
            <a:r>
              <a:rPr lang="en-US" dirty="0" smtClean="0"/>
              <a:t> raised the prospects of an ultimate English triumph and persuaded the English to continue the war over many decades. However, a variety of factors such as the death of Henry V, the emergence of Joan of Arc which boosted French morale and the loss of Burgundy as an ally marking the end of the civil war in France prevented it. The Siege of </a:t>
            </a:r>
            <a:r>
              <a:rPr lang="en-US" dirty="0" err="1" smtClean="0"/>
              <a:t>Orléans</a:t>
            </a:r>
            <a:r>
              <a:rPr lang="en-US" dirty="0" smtClean="0"/>
              <a:t> in 1429 announced the beginning of the end for English hopes of conquest. Even with the eventual capture of Joan by the </a:t>
            </a:r>
            <a:r>
              <a:rPr lang="en-US" dirty="0" err="1" smtClean="0"/>
              <a:t>Burgundians</a:t>
            </a:r>
            <a:r>
              <a:rPr lang="en-US" dirty="0" smtClean="0"/>
              <a:t> and her execution in 1431, series of crushing French victories such as those at </a:t>
            </a:r>
            <a:r>
              <a:rPr lang="en-US" dirty="0" err="1" smtClean="0"/>
              <a:t>Patay</a:t>
            </a:r>
            <a:r>
              <a:rPr lang="en-US" dirty="0" smtClean="0"/>
              <a:t> in 1429, </a:t>
            </a:r>
            <a:r>
              <a:rPr lang="en-US" dirty="0" err="1" smtClean="0"/>
              <a:t>Formigny</a:t>
            </a:r>
            <a:r>
              <a:rPr lang="en-US" dirty="0" smtClean="0"/>
              <a:t> in 1450 and </a:t>
            </a:r>
            <a:r>
              <a:rPr lang="en-US" dirty="0" err="1" smtClean="0"/>
              <a:t>Castillon</a:t>
            </a:r>
            <a:r>
              <a:rPr lang="en-US" dirty="0" smtClean="0"/>
              <a:t> in 1453 concluded the war in </a:t>
            </a:r>
            <a:r>
              <a:rPr lang="en-US" dirty="0" err="1" smtClean="0"/>
              <a:t>favour</a:t>
            </a:r>
            <a:r>
              <a:rPr lang="en-US" dirty="0" smtClean="0"/>
              <a:t> of the Valois dynasty. England permanently lost most of its continental possessions, with only the Pale of Calais remaining under its control on the continent until the Siege of Calais in 1558.</a:t>
            </a:r>
          </a:p>
          <a:p>
            <a:r>
              <a:rPr lang="en-US" dirty="0" smtClean="0"/>
              <a:t>	Later historians adopted the term "Hundred Years' War" as a </a:t>
            </a:r>
            <a:r>
              <a:rPr lang="en-US" dirty="0" err="1" smtClean="0"/>
              <a:t>historiographical</a:t>
            </a:r>
            <a:r>
              <a:rPr lang="en-US" dirty="0" smtClean="0"/>
              <a:t> </a:t>
            </a:r>
            <a:r>
              <a:rPr lang="en-US" dirty="0" err="1" smtClean="0"/>
              <a:t>periodisation</a:t>
            </a:r>
            <a:r>
              <a:rPr lang="en-US" dirty="0" smtClean="0"/>
              <a:t> to encompass all of these events, thus constructing the longest military conflict in European history.</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TextBox 57"/>
          <p:cNvSpPr txBox="1"/>
          <p:nvPr/>
        </p:nvSpPr>
        <p:spPr>
          <a:xfrm>
            <a:off x="0" y="0"/>
            <a:ext cx="7543800"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Westward Journeys!</a:t>
            </a:r>
            <a:endParaRPr lang="en-US" sz="4800" b="1" i="1" dirty="0">
              <a:ln>
                <a:solidFill>
                  <a:schemeClr val="tx1"/>
                </a:solidFill>
              </a:ln>
              <a:latin typeface="Tempus Sans ITC" pitchFamily="82" charset="0"/>
            </a:endParaRPr>
          </a:p>
        </p:txBody>
      </p:sp>
      <p:grpSp>
        <p:nvGrpSpPr>
          <p:cNvPr id="59" name="Group 69"/>
          <p:cNvGrpSpPr/>
          <p:nvPr/>
        </p:nvGrpSpPr>
        <p:grpSpPr>
          <a:xfrm>
            <a:off x="-152400" y="762000"/>
            <a:ext cx="9908770" cy="6399415"/>
            <a:chOff x="-152400" y="762000"/>
            <a:chExt cx="9908770" cy="6399415"/>
          </a:xfrm>
        </p:grpSpPr>
        <p:grpSp>
          <p:nvGrpSpPr>
            <p:cNvPr id="60" name="Group 20"/>
            <p:cNvGrpSpPr/>
            <p:nvPr/>
          </p:nvGrpSpPr>
          <p:grpSpPr>
            <a:xfrm>
              <a:off x="-152400" y="762000"/>
              <a:ext cx="9908770" cy="6399415"/>
              <a:chOff x="-152400" y="758952"/>
              <a:chExt cx="9908770" cy="6399415"/>
            </a:xfrm>
          </p:grpSpPr>
          <p:grpSp>
            <p:nvGrpSpPr>
              <p:cNvPr id="62" name="Group 44"/>
              <p:cNvGrpSpPr/>
              <p:nvPr/>
            </p:nvGrpSpPr>
            <p:grpSpPr>
              <a:xfrm>
                <a:off x="-152400" y="758952"/>
                <a:ext cx="9908770" cy="6399415"/>
                <a:chOff x="-152400" y="758952"/>
                <a:chExt cx="9908770" cy="6399415"/>
              </a:xfrm>
            </p:grpSpPr>
            <p:sp>
              <p:nvSpPr>
                <p:cNvPr id="64" name="Rectangle 63"/>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2" descr="Image result for us states and territories may 1803 map"/>
                <p:cNvPicPr preferRelativeResize="0">
                  <a:picLocks noChangeArrowheads="1"/>
                </p:cNvPicPr>
                <p:nvPr/>
              </p:nvPicPr>
              <p:blipFill>
                <a:blip r:embed="rId3" cstate="print"/>
                <a:srcRect/>
                <a:stretch>
                  <a:fillRect/>
                </a:stretch>
              </p:blipFill>
              <p:spPr bwMode="auto">
                <a:xfrm>
                  <a:off x="-137160" y="758952"/>
                  <a:ext cx="9336024" cy="6327648"/>
                </a:xfrm>
                <a:prstGeom prst="rect">
                  <a:avLst/>
                </a:prstGeom>
                <a:noFill/>
              </p:spPr>
            </p:pic>
            <p:grpSp>
              <p:nvGrpSpPr>
                <p:cNvPr id="66" name="Group 35"/>
                <p:cNvGrpSpPr/>
                <p:nvPr/>
              </p:nvGrpSpPr>
              <p:grpSpPr>
                <a:xfrm>
                  <a:off x="-152400" y="876716"/>
                  <a:ext cx="9908770" cy="6281651"/>
                  <a:chOff x="-152400" y="876716"/>
                  <a:chExt cx="9908770" cy="6281651"/>
                </a:xfrm>
              </p:grpSpPr>
              <p:grpSp>
                <p:nvGrpSpPr>
                  <p:cNvPr id="68" name="Group 34"/>
                  <p:cNvGrpSpPr/>
                  <p:nvPr/>
                </p:nvGrpSpPr>
                <p:grpSpPr>
                  <a:xfrm>
                    <a:off x="-152400" y="876716"/>
                    <a:ext cx="9908770" cy="6281651"/>
                    <a:chOff x="-152400" y="876716"/>
                    <a:chExt cx="9908770" cy="6281651"/>
                  </a:xfrm>
                </p:grpSpPr>
                <p:grpSp>
                  <p:nvGrpSpPr>
                    <p:cNvPr id="70" name="Group 33"/>
                    <p:cNvGrpSpPr/>
                    <p:nvPr/>
                  </p:nvGrpSpPr>
                  <p:grpSpPr>
                    <a:xfrm>
                      <a:off x="3391593" y="876716"/>
                      <a:ext cx="6364777" cy="6281651"/>
                      <a:chOff x="3391593" y="876716"/>
                      <a:chExt cx="6364777" cy="6281651"/>
                    </a:xfrm>
                  </p:grpSpPr>
                  <p:sp>
                    <p:nvSpPr>
                      <p:cNvPr id="74" name="Freeform 73"/>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Freeform 74"/>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3"/>
                    <p:cNvGrpSpPr/>
                    <p:nvPr/>
                  </p:nvGrpSpPr>
                  <p:grpSpPr>
                    <a:xfrm>
                      <a:off x="-152400" y="5330952"/>
                      <a:ext cx="3505200" cy="1752600"/>
                      <a:chOff x="-152400" y="5330952"/>
                      <a:chExt cx="3505200" cy="1752600"/>
                    </a:xfrm>
                  </p:grpSpPr>
                  <p:sp>
                    <p:nvSpPr>
                      <p:cNvPr id="72" name="Rectangle 71"/>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69"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1676400" y="4623816"/>
                    <a:ext cx="960120" cy="384048"/>
                  </a:xfrm>
                  <a:prstGeom prst="rect">
                    <a:avLst/>
                  </a:prstGeom>
                  <a:noFill/>
                </p:spPr>
              </p:pic>
            </p:grpSp>
            <p:sp>
              <p:nvSpPr>
                <p:cNvPr id="67" name="Freeform 66"/>
                <p:cNvSpPr/>
                <p:nvPr/>
              </p:nvSpPr>
              <p:spPr>
                <a:xfrm>
                  <a:off x="1981200" y="1054100"/>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63" name="Rectangle 62"/>
              <p:cNvSpPr/>
              <p:nvPr/>
            </p:nvSpPr>
            <p:spPr>
              <a:xfrm>
                <a:off x="914400" y="1600200"/>
                <a:ext cx="914400" cy="530352"/>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1" name="Picture 2" descr="File:United States 1821-08-1822.png"/>
            <p:cNvPicPr preferRelativeResize="0">
              <a:picLocks noChangeArrowheads="1"/>
            </p:cNvPicPr>
            <p:nvPr/>
          </p:nvPicPr>
          <p:blipFill>
            <a:blip r:embed="rId5" cstate="print"/>
            <a:srcRect l="30024" t="15703" r="53658" b="74663"/>
            <a:stretch>
              <a:fillRect/>
            </a:stretch>
          </p:blipFill>
          <p:spPr bwMode="auto">
            <a:xfrm>
              <a:off x="3886200" y="3611880"/>
              <a:ext cx="822960" cy="457200"/>
            </a:xfrm>
            <a:prstGeom prst="rect">
              <a:avLst/>
            </a:prstGeom>
            <a:noFill/>
          </p:spPr>
        </p:pic>
      </p:grpSp>
      <p:grpSp>
        <p:nvGrpSpPr>
          <p:cNvPr id="13" name="Group 25"/>
          <p:cNvGrpSpPr/>
          <p:nvPr/>
        </p:nvGrpSpPr>
        <p:grpSpPr>
          <a:xfrm>
            <a:off x="-152400" y="758952"/>
            <a:ext cx="9908770" cy="6402463"/>
            <a:chOff x="-152400" y="758952"/>
            <a:chExt cx="9908770" cy="6402463"/>
          </a:xfrm>
        </p:grpSpPr>
        <p:pic>
          <p:nvPicPr>
            <p:cNvPr id="315394" name="Picture 2" descr="File:United States 1821-08-1822.png"/>
            <p:cNvPicPr>
              <a:picLocks noChangeAspect="1" noChangeArrowheads="1"/>
            </p:cNvPicPr>
            <p:nvPr/>
          </p:nvPicPr>
          <p:blipFill>
            <a:blip r:embed="rId5" cstate="print"/>
            <a:srcRect/>
            <a:stretch>
              <a:fillRect/>
            </a:stretch>
          </p:blipFill>
          <p:spPr bwMode="auto">
            <a:xfrm>
              <a:off x="-137160" y="758952"/>
              <a:ext cx="9339702" cy="6327648"/>
            </a:xfrm>
            <a:prstGeom prst="rect">
              <a:avLst/>
            </a:prstGeom>
            <a:noFill/>
          </p:spPr>
        </p:pic>
        <p:pic>
          <p:nvPicPr>
            <p:cNvPr id="3" name="Picture 2" descr="File:United States 1821-08-1822.png"/>
            <p:cNvPicPr>
              <a:picLocks noChangeAspect="1" noChangeArrowheads="1"/>
            </p:cNvPicPr>
            <p:nvPr/>
          </p:nvPicPr>
          <p:blipFill>
            <a:blip r:embed="rId5" cstate="print"/>
            <a:srcRect l="8811" t="37379" r="75687" b="54191"/>
            <a:stretch>
              <a:fillRect/>
            </a:stretch>
          </p:blipFill>
          <p:spPr bwMode="auto">
            <a:xfrm>
              <a:off x="2057400" y="4361688"/>
              <a:ext cx="1600200" cy="591312"/>
            </a:xfrm>
            <a:prstGeom prst="rect">
              <a:avLst/>
            </a:prstGeom>
            <a:noFill/>
          </p:spPr>
        </p:pic>
        <p:pic>
          <p:nvPicPr>
            <p:cNvPr id="5" name="Picture 2" descr="File:United States 1821-08-1822.png"/>
            <p:cNvPicPr>
              <a:picLocks noChangeAspect="1" noChangeArrowheads="1"/>
            </p:cNvPicPr>
            <p:nvPr/>
          </p:nvPicPr>
          <p:blipFill>
            <a:blip r:embed="rId5" cstate="print"/>
            <a:srcRect l="30024" t="15703" r="53658" b="74663"/>
            <a:stretch>
              <a:fillRect/>
            </a:stretch>
          </p:blipFill>
          <p:spPr bwMode="auto">
            <a:xfrm>
              <a:off x="685800" y="1752600"/>
              <a:ext cx="1524000" cy="152400"/>
            </a:xfrm>
            <a:prstGeom prst="rect">
              <a:avLst/>
            </a:prstGeom>
            <a:noFill/>
          </p:spPr>
        </p:pic>
        <p:pic>
          <p:nvPicPr>
            <p:cNvPr id="6" name="Picture 2" descr="File:United States 1821-08-1822.png"/>
            <p:cNvPicPr preferRelativeResize="0">
              <a:picLocks noChangeArrowheads="1"/>
            </p:cNvPicPr>
            <p:nvPr/>
          </p:nvPicPr>
          <p:blipFill>
            <a:blip r:embed="rId5" cstate="print"/>
            <a:srcRect l="30024" t="15703" r="53658" b="74663"/>
            <a:stretch>
              <a:fillRect/>
            </a:stretch>
          </p:blipFill>
          <p:spPr bwMode="auto">
            <a:xfrm>
              <a:off x="1066800" y="1828800"/>
              <a:ext cx="822960" cy="457200"/>
            </a:xfrm>
            <a:prstGeom prst="rect">
              <a:avLst/>
            </a:prstGeom>
            <a:noFill/>
          </p:spPr>
        </p:pic>
        <p:pic>
          <p:nvPicPr>
            <p:cNvPr id="7" name="Picture 6" descr="File:United States 1821-08-1822.png"/>
            <p:cNvPicPr>
              <a:picLocks noChangeAspect="1" noChangeArrowheads="1"/>
            </p:cNvPicPr>
            <p:nvPr/>
          </p:nvPicPr>
          <p:blipFill>
            <a:blip r:embed="rId5" cstate="print"/>
            <a:srcRect l="8811" t="37379" r="75687" b="54191"/>
            <a:stretch>
              <a:fillRect/>
            </a:stretch>
          </p:blipFill>
          <p:spPr bwMode="auto">
            <a:xfrm>
              <a:off x="3581400" y="4953000"/>
              <a:ext cx="1066800" cy="457200"/>
            </a:xfrm>
            <a:prstGeom prst="rect">
              <a:avLst/>
            </a:prstGeom>
            <a:noFill/>
          </p:spPr>
        </p:pic>
        <p:pic>
          <p:nvPicPr>
            <p:cNvPr id="8" name="Picture 7" descr="File:United States 1821-08-1822.png"/>
            <p:cNvPicPr>
              <a:picLocks noChangeAspect="1" noChangeArrowheads="1"/>
            </p:cNvPicPr>
            <p:nvPr/>
          </p:nvPicPr>
          <p:blipFill>
            <a:blip r:embed="rId5" cstate="print"/>
            <a:srcRect l="8811" t="37379" r="75687" b="54191"/>
            <a:stretch>
              <a:fillRect/>
            </a:stretch>
          </p:blipFill>
          <p:spPr bwMode="auto">
            <a:xfrm>
              <a:off x="3886200" y="5029200"/>
              <a:ext cx="1066800" cy="457200"/>
            </a:xfrm>
            <a:prstGeom prst="rect">
              <a:avLst/>
            </a:prstGeom>
            <a:noFill/>
          </p:spPr>
        </p:pic>
        <p:grpSp>
          <p:nvGrpSpPr>
            <p:cNvPr id="14" name="Group 35"/>
            <p:cNvGrpSpPr/>
            <p:nvPr/>
          </p:nvGrpSpPr>
          <p:grpSpPr>
            <a:xfrm>
              <a:off x="-152400" y="879764"/>
              <a:ext cx="9908770" cy="6281651"/>
              <a:chOff x="-152400" y="876716"/>
              <a:chExt cx="9908770" cy="6281651"/>
            </a:xfrm>
          </p:grpSpPr>
          <p:grpSp>
            <p:nvGrpSpPr>
              <p:cNvPr id="16" name="Group 34"/>
              <p:cNvGrpSpPr/>
              <p:nvPr/>
            </p:nvGrpSpPr>
            <p:grpSpPr>
              <a:xfrm>
                <a:off x="-152400" y="876716"/>
                <a:ext cx="9908770" cy="6281651"/>
                <a:chOff x="-152400" y="876716"/>
                <a:chExt cx="9908770" cy="6281651"/>
              </a:xfrm>
            </p:grpSpPr>
            <p:grpSp>
              <p:nvGrpSpPr>
                <p:cNvPr id="18" name="Group 33"/>
                <p:cNvGrpSpPr/>
                <p:nvPr/>
              </p:nvGrpSpPr>
              <p:grpSpPr>
                <a:xfrm>
                  <a:off x="3391593" y="876716"/>
                  <a:ext cx="6364777" cy="6281651"/>
                  <a:chOff x="3391593" y="876716"/>
                  <a:chExt cx="6364777" cy="6281651"/>
                </a:xfrm>
              </p:grpSpPr>
              <p:sp>
                <p:nvSpPr>
                  <p:cNvPr id="22" name="Freeform 21"/>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22"/>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53"/>
                <p:cNvGrpSpPr/>
                <p:nvPr/>
              </p:nvGrpSpPr>
              <p:grpSpPr>
                <a:xfrm>
                  <a:off x="-152400" y="5330952"/>
                  <a:ext cx="3505200" cy="1752600"/>
                  <a:chOff x="-152400" y="5330952"/>
                  <a:chExt cx="3505200" cy="1752600"/>
                </a:xfrm>
              </p:grpSpPr>
              <p:sp>
                <p:nvSpPr>
                  <p:cNvPr id="20" name="Rectangle 19"/>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7"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2209800" y="4416552"/>
                <a:ext cx="1143000" cy="457200"/>
              </a:xfrm>
              <a:prstGeom prst="rect">
                <a:avLst/>
              </a:prstGeom>
              <a:noFill/>
            </p:spPr>
          </p:pic>
        </p:grpSp>
        <p:sp>
          <p:nvSpPr>
            <p:cNvPr id="15" name="Freeform 14"/>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76" name="TextBox 75"/>
          <p:cNvSpPr txBox="1"/>
          <p:nvPr/>
        </p:nvSpPr>
        <p:spPr>
          <a:xfrm rot="396054">
            <a:off x="0" y="685800"/>
            <a:ext cx="1976823" cy="584775"/>
          </a:xfrm>
          <a:prstGeom prst="rect">
            <a:avLst/>
          </a:prstGeom>
          <a:noFill/>
        </p:spPr>
        <p:txBody>
          <a:bodyPr wrap="none" rtlCol="0">
            <a:spAutoFit/>
          </a:bodyPr>
          <a:lstStyle/>
          <a:p>
            <a:r>
              <a:rPr lang="en-US" sz="3200" dirty="0" smtClean="0">
                <a:ln>
                  <a:solidFill>
                    <a:schemeClr val="accent6">
                      <a:lumMod val="50000"/>
                    </a:schemeClr>
                  </a:solidFill>
                </a:ln>
                <a:solidFill>
                  <a:schemeClr val="accent6">
                    <a:lumMod val="50000"/>
                  </a:schemeClr>
                </a:solidFill>
                <a:effectLst>
                  <a:outerShdw dist="50800" dir="7200000" algn="ctr" rotWithShape="0">
                    <a:schemeClr val="tx1"/>
                  </a:outerShdw>
                </a:effectLst>
              </a:rPr>
              <a:t>1803-1806</a:t>
            </a:r>
            <a:endParaRPr lang="en-US" sz="3200" dirty="0">
              <a:ln>
                <a:solidFill>
                  <a:schemeClr val="accent6">
                    <a:lumMod val="50000"/>
                  </a:schemeClr>
                </a:solidFill>
              </a:ln>
              <a:solidFill>
                <a:schemeClr val="accent6">
                  <a:lumMod val="50000"/>
                </a:schemeClr>
              </a:solidFill>
              <a:effectLst>
                <a:outerShdw dist="50800" dir="7200000" algn="ctr" rotWithShape="0">
                  <a:schemeClr val="tx1"/>
                </a:outerShdw>
              </a:effectLst>
            </a:endParaRPr>
          </a:p>
        </p:txBody>
      </p:sp>
      <p:sp>
        <p:nvSpPr>
          <p:cNvPr id="56" name="TextBox 3"/>
          <p:cNvSpPr txBox="1">
            <a:spLocks noChangeArrowheads="1"/>
          </p:cNvSpPr>
          <p:nvPr/>
        </p:nvSpPr>
        <p:spPr bwMode="auto">
          <a:xfrm rot="938842">
            <a:off x="1583125" y="1371600"/>
            <a:ext cx="3064717" cy="762000"/>
          </a:xfrm>
          <a:prstGeom prst="rect">
            <a:avLst/>
          </a:prstGeom>
          <a:noFill/>
          <a:ln w="9525">
            <a:noFill/>
            <a:miter lim="800000"/>
            <a:headEnd/>
            <a:tailEnd/>
          </a:ln>
        </p:spPr>
        <p:txBody>
          <a:bodyPr wrap="square">
            <a:prstTxWarp prst="textArchUp">
              <a:avLst>
                <a:gd name="adj" fmla="val 11314010"/>
              </a:avLst>
            </a:prstTxWarp>
            <a:spAutoFit/>
          </a:bodyPr>
          <a:lstStyle/>
          <a:p>
            <a:pPr>
              <a:defRPr/>
            </a:pPr>
            <a:r>
              <a:rPr lang="en-US" sz="2800" b="1" dirty="0" smtClean="0">
                <a:ln>
                  <a:solidFill>
                    <a:schemeClr val="accent6">
                      <a:lumMod val="50000"/>
                    </a:schemeClr>
                  </a:solidFill>
                </a:ln>
                <a:solidFill>
                  <a:schemeClr val="accent6">
                    <a:lumMod val="50000"/>
                  </a:schemeClr>
                </a:solidFill>
                <a:effectLst>
                  <a:outerShdw dist="38100" dir="2400000" algn="ctr" rotWithShape="0">
                    <a:schemeClr val="tx1"/>
                  </a:outerShdw>
                </a:effectLst>
              </a:rPr>
              <a:t> Corps of Discovery</a:t>
            </a:r>
            <a:endParaRPr lang="en-US" sz="2800" b="1" dirty="0">
              <a:ln>
                <a:solidFill>
                  <a:schemeClr val="accent6">
                    <a:lumMod val="50000"/>
                  </a:schemeClr>
                </a:solidFill>
              </a:ln>
              <a:solidFill>
                <a:schemeClr val="accent6">
                  <a:lumMod val="50000"/>
                </a:schemeClr>
              </a:solidFill>
              <a:effectLst>
                <a:outerShdw dist="38100" dir="2400000" algn="ctr" rotWithShape="0">
                  <a:schemeClr val="tx1"/>
                </a:outerShdw>
              </a:effectLst>
            </a:endParaRPr>
          </a:p>
        </p:txBody>
      </p:sp>
      <p:sp>
        <p:nvSpPr>
          <p:cNvPr id="55" name="TextBox 54"/>
          <p:cNvSpPr txBox="1"/>
          <p:nvPr/>
        </p:nvSpPr>
        <p:spPr>
          <a:xfrm>
            <a:off x="7467600" y="7203"/>
            <a:ext cx="1713931" cy="830997"/>
          </a:xfrm>
          <a:prstGeom prst="rect">
            <a:avLst/>
          </a:prstGeom>
          <a:solidFill>
            <a:schemeClr val="bg1"/>
          </a:solidFill>
        </p:spPr>
        <p:txBody>
          <a:bodyPr wrap="none" rtlCol="0">
            <a:spAutoFit/>
          </a:bodyPr>
          <a:lstStyle/>
          <a:p>
            <a:r>
              <a:rPr lang="en-US" sz="4800" dirty="0" smtClean="0">
                <a:ln>
                  <a:solidFill>
                    <a:schemeClr val="accent6">
                      <a:lumMod val="50000"/>
                    </a:schemeClr>
                  </a:solidFill>
                </a:ln>
                <a:effectLst>
                  <a:outerShdw dist="50800" dir="7200000" algn="ctr" rotWithShape="0">
                    <a:schemeClr val="tx1"/>
                  </a:outerShdw>
                </a:effectLst>
              </a:rPr>
              <a:t>1803  </a:t>
            </a:r>
            <a:endParaRPr lang="en-US" sz="4800" dirty="0">
              <a:ln>
                <a:solidFill>
                  <a:schemeClr val="accent6">
                    <a:lumMod val="50000"/>
                  </a:schemeClr>
                </a:solidFill>
              </a:ln>
              <a:effectLst>
                <a:outerShdw dist="50800" dir="7200000" algn="ctr" rotWithShape="0">
                  <a:schemeClr val="tx1"/>
                </a:outerShdw>
              </a:effectLst>
            </a:endParaRPr>
          </a:p>
        </p:txBody>
      </p:sp>
      <p:sp>
        <p:nvSpPr>
          <p:cNvPr id="57" name="TextBox 56"/>
          <p:cNvSpPr txBox="1"/>
          <p:nvPr/>
        </p:nvSpPr>
        <p:spPr>
          <a:xfrm>
            <a:off x="7467600" y="7203"/>
            <a:ext cx="1713931" cy="830997"/>
          </a:xfrm>
          <a:prstGeom prst="rect">
            <a:avLst/>
          </a:prstGeom>
          <a:solidFill>
            <a:schemeClr val="bg1"/>
          </a:solidFill>
        </p:spPr>
        <p:txBody>
          <a:bodyPr wrap="none" rtlCol="0">
            <a:spAutoFit/>
          </a:bodyPr>
          <a:lstStyle/>
          <a:p>
            <a:r>
              <a:rPr lang="en-US" sz="4800" dirty="0" smtClean="0">
                <a:ln>
                  <a:solidFill>
                    <a:srgbClr val="000000"/>
                  </a:solidFill>
                </a:ln>
                <a:effectLst>
                  <a:outerShdw dist="50800" dir="7200000" algn="ctr" rotWithShape="0">
                    <a:schemeClr val="tx1"/>
                  </a:outerShdw>
                </a:effectLst>
              </a:rPr>
              <a:t>1821  </a:t>
            </a:r>
            <a:endParaRPr lang="en-US" sz="4800" dirty="0">
              <a:ln>
                <a:solidFill>
                  <a:srgbClr val="000000"/>
                </a:solidFill>
              </a:ln>
              <a:effectLst>
                <a:outerShdw dist="50800" dir="7200000" algn="ctr" rotWithShape="0">
                  <a:schemeClr val="tx1"/>
                </a:outerShdw>
              </a:effectLst>
            </a:endParaRPr>
          </a:p>
        </p:txBody>
      </p:sp>
      <p:pic>
        <p:nvPicPr>
          <p:cNvPr id="54" name="Picture 2" descr="File:United States 1821-08-1822.png"/>
          <p:cNvPicPr preferRelativeResize="0">
            <a:picLocks noChangeArrowheads="1"/>
          </p:cNvPicPr>
          <p:nvPr/>
        </p:nvPicPr>
        <p:blipFill>
          <a:blip r:embed="rId5" cstate="print"/>
          <a:srcRect l="30024" t="15703" r="53658" b="74663"/>
          <a:stretch>
            <a:fillRect/>
          </a:stretch>
        </p:blipFill>
        <p:spPr bwMode="auto">
          <a:xfrm>
            <a:off x="4053840" y="3611880"/>
            <a:ext cx="822960" cy="457200"/>
          </a:xfrm>
          <a:prstGeom prst="rect">
            <a:avLst/>
          </a:prstGeom>
          <a:noFill/>
        </p:spPr>
      </p:pic>
      <p:grpSp>
        <p:nvGrpSpPr>
          <p:cNvPr id="24" name="Group 57"/>
          <p:cNvGrpSpPr/>
          <p:nvPr/>
        </p:nvGrpSpPr>
        <p:grpSpPr>
          <a:xfrm>
            <a:off x="1066800" y="3607647"/>
            <a:ext cx="4195647" cy="2311128"/>
            <a:chOff x="1066800" y="3607647"/>
            <a:chExt cx="4195647" cy="2311128"/>
          </a:xfrm>
        </p:grpSpPr>
        <p:sp>
          <p:nvSpPr>
            <p:cNvPr id="46" name="TextBox 45"/>
            <p:cNvSpPr txBox="1"/>
            <p:nvPr/>
          </p:nvSpPr>
          <p:spPr>
            <a:xfrm>
              <a:off x="1066800" y="5334000"/>
              <a:ext cx="1976823" cy="584775"/>
            </a:xfrm>
            <a:prstGeom prst="rect">
              <a:avLst/>
            </a:prstGeom>
            <a:noFill/>
          </p:spPr>
          <p:txBody>
            <a:bodyPr wrap="none" rtlCol="0">
              <a:spAutoFit/>
            </a:bodyPr>
            <a:lstStyle/>
            <a:p>
              <a:r>
                <a:rPr lang="en-US" sz="3200" dirty="0" smtClean="0">
                  <a:ln>
                    <a:solidFill>
                      <a:srgbClr val="0070C0"/>
                    </a:solidFill>
                  </a:ln>
                  <a:solidFill>
                    <a:srgbClr val="0000FF"/>
                  </a:solidFill>
                  <a:effectLst>
                    <a:outerShdw dist="50800" dir="7200000" algn="ctr" rotWithShape="0">
                      <a:schemeClr val="tx1"/>
                    </a:outerShdw>
                  </a:effectLst>
                </a:rPr>
                <a:t>1821-1880</a:t>
              </a:r>
              <a:endParaRPr lang="en-US" sz="3200" dirty="0">
                <a:ln>
                  <a:solidFill>
                    <a:srgbClr val="0070C0"/>
                  </a:solidFill>
                </a:ln>
                <a:solidFill>
                  <a:srgbClr val="0000FF"/>
                </a:solidFill>
                <a:effectLst>
                  <a:outerShdw dist="50800" dir="7200000" algn="ctr" rotWithShape="0">
                    <a:schemeClr val="tx1"/>
                  </a:outerShdw>
                </a:effectLst>
              </a:endParaRPr>
            </a:p>
          </p:txBody>
        </p:sp>
        <p:grpSp>
          <p:nvGrpSpPr>
            <p:cNvPr id="25" name="Group 102"/>
            <p:cNvGrpSpPr/>
            <p:nvPr/>
          </p:nvGrpSpPr>
          <p:grpSpPr>
            <a:xfrm rot="21102751">
              <a:off x="2024608" y="3607647"/>
              <a:ext cx="3237839" cy="1519426"/>
              <a:chOff x="2119519" y="1502125"/>
              <a:chExt cx="5028826" cy="1448865"/>
            </a:xfrm>
          </p:grpSpPr>
          <p:sp>
            <p:nvSpPr>
              <p:cNvPr id="44" name="Freeform 43"/>
              <p:cNvSpPr/>
              <p:nvPr/>
            </p:nvSpPr>
            <p:spPr>
              <a:xfrm>
                <a:off x="2119519" y="1502125"/>
                <a:ext cx="4715247" cy="1448865"/>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254000">
                <a:gradFill flip="none" rotWithShape="1">
                  <a:gsLst>
                    <a:gs pos="0">
                      <a:srgbClr val="000000">
                        <a:alpha val="33000"/>
                      </a:srgbClr>
                    </a:gs>
                    <a:gs pos="39999">
                      <a:srgbClr val="0A128C"/>
                    </a:gs>
                    <a:gs pos="70000">
                      <a:srgbClr val="181CC7"/>
                    </a:gs>
                    <a:gs pos="88000">
                      <a:srgbClr val="7005D4"/>
                    </a:gs>
                    <a:gs pos="100000">
                      <a:srgbClr val="8C3D91"/>
                    </a:gs>
                  </a:gsLst>
                  <a:path path="rect">
                    <a:fillToRect l="100000" b="100000"/>
                  </a:path>
                  <a:tileRect t="-100000" r="-100000"/>
                </a:gra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rot="20926317">
                <a:off x="2689605" y="1615715"/>
                <a:ext cx="4458740" cy="1159431"/>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SANTA  FE  TRAIL</a:t>
                </a:r>
                <a:endParaRPr lang="en-US" sz="2400" dirty="0">
                  <a:solidFill>
                    <a:schemeClr val="bg1"/>
                  </a:solidFill>
                  <a:effectLst>
                    <a:outerShdw dist="50800" dir="5400000" algn="ctr" rotWithShape="0">
                      <a:schemeClr val="tx1"/>
                    </a:outerShdw>
                  </a:effectLst>
                </a:endParaRPr>
              </a:p>
            </p:txBody>
          </p:sp>
        </p:grpSp>
      </p:grpSp>
      <p:grpSp>
        <p:nvGrpSpPr>
          <p:cNvPr id="27" name="Group 39"/>
          <p:cNvGrpSpPr/>
          <p:nvPr/>
        </p:nvGrpSpPr>
        <p:grpSpPr>
          <a:xfrm>
            <a:off x="533400" y="1538326"/>
            <a:ext cx="7436526" cy="2583682"/>
            <a:chOff x="640674" y="1537741"/>
            <a:chExt cx="7436526" cy="2583682"/>
          </a:xfrm>
        </p:grpSpPr>
        <p:sp>
          <p:nvSpPr>
            <p:cNvPr id="49" name="Freeform 48"/>
            <p:cNvSpPr/>
            <p:nvPr/>
          </p:nvSpPr>
          <p:spPr>
            <a:xfrm>
              <a:off x="5855281" y="2906713"/>
              <a:ext cx="2221919" cy="1214710"/>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 name="connsiteX0" fmla="*/ 2221919 w 2221919"/>
                <a:gd name="connsiteY0" fmla="*/ 0 h 1214710"/>
                <a:gd name="connsiteX1" fmla="*/ 1911676 w 2221919"/>
                <a:gd name="connsiteY1" fmla="*/ 653143 h 1214710"/>
                <a:gd name="connsiteX2" fmla="*/ 2025976 w 2221919"/>
                <a:gd name="connsiteY2" fmla="*/ 489857 h 1214710"/>
                <a:gd name="connsiteX3" fmla="*/ 1862690 w 2221919"/>
                <a:gd name="connsiteY3" fmla="*/ 391886 h 1214710"/>
                <a:gd name="connsiteX4" fmla="*/ 1405490 w 2221919"/>
                <a:gd name="connsiteY4" fmla="*/ 195943 h 1214710"/>
                <a:gd name="connsiteX5" fmla="*/ 1405490 w 2221919"/>
                <a:gd name="connsiteY5" fmla="*/ 277586 h 1214710"/>
                <a:gd name="connsiteX6" fmla="*/ 1405490 w 2221919"/>
                <a:gd name="connsiteY6" fmla="*/ 457200 h 1214710"/>
                <a:gd name="connsiteX7" fmla="*/ 1029933 w 2221919"/>
                <a:gd name="connsiteY7" fmla="*/ 718457 h 1214710"/>
                <a:gd name="connsiteX8" fmla="*/ 785005 w 2221919"/>
                <a:gd name="connsiteY8" fmla="*/ 653143 h 1214710"/>
                <a:gd name="connsiteX9" fmla="*/ 703362 w 2221919"/>
                <a:gd name="connsiteY9" fmla="*/ 816429 h 1214710"/>
                <a:gd name="connsiteX10" fmla="*/ 523748 w 2221919"/>
                <a:gd name="connsiteY10" fmla="*/ 898072 h 1214710"/>
                <a:gd name="connsiteX11" fmla="*/ 360462 w 2221919"/>
                <a:gd name="connsiteY11" fmla="*/ 914400 h 1214710"/>
                <a:gd name="connsiteX12" fmla="*/ 262490 w 2221919"/>
                <a:gd name="connsiteY12" fmla="*/ 996043 h 1214710"/>
                <a:gd name="connsiteX13" fmla="*/ 82876 w 2221919"/>
                <a:gd name="connsiteY13" fmla="*/ 1191986 h 1214710"/>
                <a:gd name="connsiteX0" fmla="*/ 2221919 w 2221919"/>
                <a:gd name="connsiteY0" fmla="*/ 0 h 1214710"/>
                <a:gd name="connsiteX1" fmla="*/ 2025976 w 2221919"/>
                <a:gd name="connsiteY1" fmla="*/ 489857 h 1214710"/>
                <a:gd name="connsiteX2" fmla="*/ 1862690 w 2221919"/>
                <a:gd name="connsiteY2" fmla="*/ 391886 h 1214710"/>
                <a:gd name="connsiteX3" fmla="*/ 1405490 w 2221919"/>
                <a:gd name="connsiteY3" fmla="*/ 195943 h 1214710"/>
                <a:gd name="connsiteX4" fmla="*/ 1405490 w 2221919"/>
                <a:gd name="connsiteY4" fmla="*/ 277586 h 1214710"/>
                <a:gd name="connsiteX5" fmla="*/ 1405490 w 2221919"/>
                <a:gd name="connsiteY5" fmla="*/ 457200 h 1214710"/>
                <a:gd name="connsiteX6" fmla="*/ 1029933 w 2221919"/>
                <a:gd name="connsiteY6" fmla="*/ 718457 h 1214710"/>
                <a:gd name="connsiteX7" fmla="*/ 785005 w 2221919"/>
                <a:gd name="connsiteY7" fmla="*/ 653143 h 1214710"/>
                <a:gd name="connsiteX8" fmla="*/ 703362 w 2221919"/>
                <a:gd name="connsiteY8" fmla="*/ 816429 h 1214710"/>
                <a:gd name="connsiteX9" fmla="*/ 523748 w 2221919"/>
                <a:gd name="connsiteY9" fmla="*/ 898072 h 1214710"/>
                <a:gd name="connsiteX10" fmla="*/ 360462 w 2221919"/>
                <a:gd name="connsiteY10" fmla="*/ 914400 h 1214710"/>
                <a:gd name="connsiteX11" fmla="*/ 262490 w 2221919"/>
                <a:gd name="connsiteY11" fmla="*/ 996043 h 1214710"/>
                <a:gd name="connsiteX12" fmla="*/ 82876 w 2221919"/>
                <a:gd name="connsiteY12" fmla="*/ 1191986 h 121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919" h="1214710">
                  <a:moveTo>
                    <a:pt x="2221919" y="0"/>
                  </a:moveTo>
                  <a:cubicBezTo>
                    <a:pt x="2181098" y="102054"/>
                    <a:pt x="2085847" y="424543"/>
                    <a:pt x="2025976" y="489857"/>
                  </a:cubicBezTo>
                  <a:cubicBezTo>
                    <a:pt x="1966105" y="555171"/>
                    <a:pt x="1966104" y="440872"/>
                    <a:pt x="1862690" y="391886"/>
                  </a:cubicBezTo>
                  <a:cubicBezTo>
                    <a:pt x="1759276" y="342900"/>
                    <a:pt x="1481690" y="214993"/>
                    <a:pt x="1405490" y="195943"/>
                  </a:cubicBezTo>
                  <a:cubicBezTo>
                    <a:pt x="1329290" y="176893"/>
                    <a:pt x="1405490" y="277586"/>
                    <a:pt x="1405490" y="277586"/>
                  </a:cubicBezTo>
                  <a:cubicBezTo>
                    <a:pt x="1405490" y="321129"/>
                    <a:pt x="1468083" y="383722"/>
                    <a:pt x="1405490" y="457200"/>
                  </a:cubicBezTo>
                  <a:cubicBezTo>
                    <a:pt x="1342897" y="530678"/>
                    <a:pt x="1133347" y="685800"/>
                    <a:pt x="1029933" y="718457"/>
                  </a:cubicBezTo>
                  <a:cubicBezTo>
                    <a:pt x="926519" y="751114"/>
                    <a:pt x="839433" y="636814"/>
                    <a:pt x="785005" y="653143"/>
                  </a:cubicBezTo>
                  <a:cubicBezTo>
                    <a:pt x="730577" y="669472"/>
                    <a:pt x="746905" y="775608"/>
                    <a:pt x="703362" y="816429"/>
                  </a:cubicBezTo>
                  <a:cubicBezTo>
                    <a:pt x="659819" y="857251"/>
                    <a:pt x="580898" y="881744"/>
                    <a:pt x="523748" y="898072"/>
                  </a:cubicBezTo>
                  <a:cubicBezTo>
                    <a:pt x="466598" y="914401"/>
                    <a:pt x="404005" y="898072"/>
                    <a:pt x="360462" y="914400"/>
                  </a:cubicBezTo>
                  <a:cubicBezTo>
                    <a:pt x="316919" y="930728"/>
                    <a:pt x="308754" y="949779"/>
                    <a:pt x="262490" y="996043"/>
                  </a:cubicBezTo>
                  <a:cubicBezTo>
                    <a:pt x="216226" y="1042307"/>
                    <a:pt x="0" y="1214710"/>
                    <a:pt x="82876" y="1191986"/>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3966413" y="1928146"/>
              <a:ext cx="1895576"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04165 w 1804165"/>
                <a:gd name="connsiteY0" fmla="*/ 2080954 h 2080954"/>
                <a:gd name="connsiteX1" fmla="*/ 1625639 w 1804165"/>
                <a:gd name="connsiteY1" fmla="*/ 1654960 h 2080954"/>
                <a:gd name="connsiteX2" fmla="*/ 1330636 w 1804165"/>
                <a:gd name="connsiteY2" fmla="*/ 1825140 h 2080954"/>
                <a:gd name="connsiteX3" fmla="*/ 1134693 w 1804165"/>
                <a:gd name="connsiteY3" fmla="*/ 1612869 h 2080954"/>
                <a:gd name="connsiteX4" fmla="*/ 1020393 w 1804165"/>
                <a:gd name="connsiteY4" fmla="*/ 1645526 h 2080954"/>
                <a:gd name="connsiteX5" fmla="*/ 922422 w 1804165"/>
                <a:gd name="connsiteY5" fmla="*/ 1694511 h 2080954"/>
                <a:gd name="connsiteX6" fmla="*/ 710150 w 1804165"/>
                <a:gd name="connsiteY6" fmla="*/ 1498569 h 2080954"/>
                <a:gd name="connsiteX7" fmla="*/ 693822 w 1804165"/>
                <a:gd name="connsiteY7" fmla="*/ 1253640 h 2080954"/>
                <a:gd name="connsiteX8" fmla="*/ 612179 w 1804165"/>
                <a:gd name="connsiteY8" fmla="*/ 943397 h 2080954"/>
                <a:gd name="connsiteX9" fmla="*/ 318265 w 1804165"/>
                <a:gd name="connsiteY9" fmla="*/ 845426 h 2080954"/>
                <a:gd name="connsiteX10" fmla="*/ 171308 w 1804165"/>
                <a:gd name="connsiteY10" fmla="*/ 812769 h 2080954"/>
                <a:gd name="connsiteX11" fmla="*/ 24350 w 1804165"/>
                <a:gd name="connsiteY11" fmla="*/ 518854 h 2080954"/>
                <a:gd name="connsiteX12" fmla="*/ 71430 w 1804165"/>
                <a:gd name="connsiteY12" fmla="*/ 371897 h 2080954"/>
                <a:gd name="connsiteX13" fmla="*/ 0 w 1804165"/>
                <a:gd name="connsiteY13"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165" h="2080954">
                  <a:moveTo>
                    <a:pt x="1804165" y="2080954"/>
                  </a:moveTo>
                  <a:cubicBezTo>
                    <a:pt x="1749011" y="2048055"/>
                    <a:pt x="1704560" y="1697596"/>
                    <a:pt x="1625639" y="1654960"/>
                  </a:cubicBezTo>
                  <a:cubicBezTo>
                    <a:pt x="1546718" y="1612324"/>
                    <a:pt x="1412460" y="1832155"/>
                    <a:pt x="1330636" y="1825140"/>
                  </a:cubicBezTo>
                  <a:cubicBezTo>
                    <a:pt x="1248812" y="1818125"/>
                    <a:pt x="1186400" y="1642805"/>
                    <a:pt x="1134693" y="1612869"/>
                  </a:cubicBezTo>
                  <a:cubicBezTo>
                    <a:pt x="1082986" y="1582933"/>
                    <a:pt x="1055771" y="1631919"/>
                    <a:pt x="1020393" y="1645526"/>
                  </a:cubicBezTo>
                  <a:cubicBezTo>
                    <a:pt x="985015" y="1659133"/>
                    <a:pt x="974129" y="1719004"/>
                    <a:pt x="922422" y="1694511"/>
                  </a:cubicBezTo>
                  <a:cubicBezTo>
                    <a:pt x="870715" y="1670018"/>
                    <a:pt x="748250" y="1572047"/>
                    <a:pt x="710150" y="1498569"/>
                  </a:cubicBezTo>
                  <a:cubicBezTo>
                    <a:pt x="672050" y="1425091"/>
                    <a:pt x="710151" y="1346169"/>
                    <a:pt x="693822" y="1253640"/>
                  </a:cubicBezTo>
                  <a:cubicBezTo>
                    <a:pt x="677494" y="1161111"/>
                    <a:pt x="674772" y="1011433"/>
                    <a:pt x="612179" y="943397"/>
                  </a:cubicBezTo>
                  <a:cubicBezTo>
                    <a:pt x="549586" y="875361"/>
                    <a:pt x="391744" y="867197"/>
                    <a:pt x="318265" y="845426"/>
                  </a:cubicBezTo>
                  <a:cubicBezTo>
                    <a:pt x="244787" y="823655"/>
                    <a:pt x="220294" y="867198"/>
                    <a:pt x="171308" y="812769"/>
                  </a:cubicBezTo>
                  <a:cubicBezTo>
                    <a:pt x="122322" y="758340"/>
                    <a:pt x="40996" y="592333"/>
                    <a:pt x="24350" y="518854"/>
                  </a:cubicBezTo>
                  <a:cubicBezTo>
                    <a:pt x="7704" y="445375"/>
                    <a:pt x="75488" y="458373"/>
                    <a:pt x="71430" y="371897"/>
                  </a:cubicBezTo>
                  <a:cubicBezTo>
                    <a:pt x="80979" y="288143"/>
                    <a:pt x="0" y="51707"/>
                    <a:pt x="0" y="0"/>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640674" y="1722151"/>
              <a:ext cx="831372" cy="112568"/>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 name="connsiteX0" fmla="*/ 973283 w 973283"/>
                <a:gd name="connsiteY0" fmla="*/ 176646 h 206087"/>
                <a:gd name="connsiteX1" fmla="*/ 879765 w 973283"/>
                <a:gd name="connsiteY1" fmla="*/ 103910 h 206087"/>
                <a:gd name="connsiteX2" fmla="*/ 578428 w 973283"/>
                <a:gd name="connsiteY2" fmla="*/ 114300 h 206087"/>
                <a:gd name="connsiteX3" fmla="*/ 484910 w 973283"/>
                <a:gd name="connsiteY3" fmla="*/ 197428 h 206087"/>
                <a:gd name="connsiteX4" fmla="*/ 214746 w 973283"/>
                <a:gd name="connsiteY4" fmla="*/ 166255 h 206087"/>
                <a:gd name="connsiteX5" fmla="*/ 79665 w 973283"/>
                <a:gd name="connsiteY5" fmla="*/ 155864 h 206087"/>
                <a:gd name="connsiteX6" fmla="*/ 6928 w 973283"/>
                <a:gd name="connsiteY6" fmla="*/ 135082 h 206087"/>
                <a:gd name="connsiteX7" fmla="*/ 38101 w 973283"/>
                <a:gd name="connsiteY7" fmla="*/ 0 h 206087"/>
                <a:gd name="connsiteX0" fmla="*/ 966355 w 966355"/>
                <a:gd name="connsiteY0" fmla="*/ 83127 h 112568"/>
                <a:gd name="connsiteX1" fmla="*/ 872837 w 966355"/>
                <a:gd name="connsiteY1" fmla="*/ 10391 h 112568"/>
                <a:gd name="connsiteX2" fmla="*/ 571500 w 966355"/>
                <a:gd name="connsiteY2" fmla="*/ 20781 h 112568"/>
                <a:gd name="connsiteX3" fmla="*/ 477982 w 966355"/>
                <a:gd name="connsiteY3" fmla="*/ 103909 h 112568"/>
                <a:gd name="connsiteX4" fmla="*/ 207818 w 966355"/>
                <a:gd name="connsiteY4" fmla="*/ 72736 h 112568"/>
                <a:gd name="connsiteX5" fmla="*/ 72737 w 966355"/>
                <a:gd name="connsiteY5" fmla="*/ 62345 h 112568"/>
                <a:gd name="connsiteX6" fmla="*/ 0 w 966355"/>
                <a:gd name="connsiteY6" fmla="*/ 41563 h 1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355" h="112568">
                  <a:moveTo>
                    <a:pt x="966355" y="83127"/>
                  </a:moveTo>
                  <a:cubicBezTo>
                    <a:pt x="898814" y="65809"/>
                    <a:pt x="938646" y="20782"/>
                    <a:pt x="872837" y="10391"/>
                  </a:cubicBezTo>
                  <a:cubicBezTo>
                    <a:pt x="807028" y="0"/>
                    <a:pt x="637309" y="5195"/>
                    <a:pt x="571500" y="20781"/>
                  </a:cubicBezTo>
                  <a:cubicBezTo>
                    <a:pt x="505691" y="36367"/>
                    <a:pt x="538596" y="95250"/>
                    <a:pt x="477982" y="103909"/>
                  </a:cubicBezTo>
                  <a:cubicBezTo>
                    <a:pt x="417368" y="112568"/>
                    <a:pt x="275359" y="79663"/>
                    <a:pt x="207818" y="72736"/>
                  </a:cubicBezTo>
                  <a:cubicBezTo>
                    <a:pt x="140277" y="65809"/>
                    <a:pt x="107373" y="67541"/>
                    <a:pt x="72737" y="62345"/>
                  </a:cubicBezTo>
                  <a:cubicBezTo>
                    <a:pt x="38101" y="57150"/>
                    <a:pt x="6927" y="67540"/>
                    <a:pt x="0" y="41563"/>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1466194" y="1537741"/>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8" name="Group 77"/>
          <p:cNvGrpSpPr/>
          <p:nvPr/>
        </p:nvGrpSpPr>
        <p:grpSpPr>
          <a:xfrm>
            <a:off x="126810" y="2825496"/>
            <a:ext cx="1994597" cy="2432304"/>
            <a:chOff x="126810" y="2825496"/>
            <a:chExt cx="1994597" cy="2432304"/>
          </a:xfrm>
        </p:grpSpPr>
        <p:pic>
          <p:nvPicPr>
            <p:cNvPr id="2054" name="Picture 6"/>
            <p:cNvPicPr>
              <a:picLocks noChangeAspect="1" noChangeArrowheads="1"/>
            </p:cNvPicPr>
            <p:nvPr/>
          </p:nvPicPr>
          <p:blipFill>
            <a:blip r:embed="rId6" cstate="print"/>
            <a:srcRect/>
            <a:stretch>
              <a:fillRect/>
            </a:stretch>
          </p:blipFill>
          <p:spPr bwMode="auto">
            <a:xfrm>
              <a:off x="126810" y="3048000"/>
              <a:ext cx="1854390" cy="2209800"/>
            </a:xfrm>
            <a:prstGeom prst="rect">
              <a:avLst/>
            </a:prstGeom>
            <a:noFill/>
            <a:ln w="9525">
              <a:noFill/>
              <a:miter lim="800000"/>
              <a:headEnd/>
              <a:tailEnd/>
            </a:ln>
            <a:effectLst/>
          </p:spPr>
        </p:pic>
        <p:sp>
          <p:nvSpPr>
            <p:cNvPr id="77" name="Freeform 76"/>
            <p:cNvSpPr/>
            <p:nvPr/>
          </p:nvSpPr>
          <p:spPr>
            <a:xfrm>
              <a:off x="978408" y="2825496"/>
              <a:ext cx="1142999" cy="1219200"/>
            </a:xfrm>
            <a:custGeom>
              <a:avLst/>
              <a:gdLst>
                <a:gd name="connsiteX0" fmla="*/ 55418 w 991985"/>
                <a:gd name="connsiteY0" fmla="*/ 138546 h 1016925"/>
                <a:gd name="connsiteX1" fmla="*/ 421178 w 991985"/>
                <a:gd name="connsiteY1" fmla="*/ 254924 h 1016925"/>
                <a:gd name="connsiteX2" fmla="*/ 770312 w 991985"/>
                <a:gd name="connsiteY2" fmla="*/ 653935 h 1016925"/>
                <a:gd name="connsiteX3" fmla="*/ 886691 w 991985"/>
                <a:gd name="connsiteY3" fmla="*/ 1003070 h 1016925"/>
                <a:gd name="connsiteX4" fmla="*/ 969818 w 991985"/>
                <a:gd name="connsiteY4" fmla="*/ 570808 h 1016925"/>
                <a:gd name="connsiteX5" fmla="*/ 753687 w 991985"/>
                <a:gd name="connsiteY5" fmla="*/ 72044 h 1016925"/>
                <a:gd name="connsiteX6" fmla="*/ 55418 w 991985"/>
                <a:gd name="connsiteY6" fmla="*/ 138546 h 1016925"/>
                <a:gd name="connsiteX0" fmla="*/ 55418 w 991985"/>
                <a:gd name="connsiteY0" fmla="*/ 138546 h 1016925"/>
                <a:gd name="connsiteX1" fmla="*/ 421178 w 991985"/>
                <a:gd name="connsiteY1" fmla="*/ 254924 h 1016925"/>
                <a:gd name="connsiteX2" fmla="*/ 770312 w 991985"/>
                <a:gd name="connsiteY2" fmla="*/ 653935 h 1016925"/>
                <a:gd name="connsiteX3" fmla="*/ 886691 w 991985"/>
                <a:gd name="connsiteY3" fmla="*/ 1003070 h 1016925"/>
                <a:gd name="connsiteX4" fmla="*/ 969818 w 991985"/>
                <a:gd name="connsiteY4" fmla="*/ 570808 h 1016925"/>
                <a:gd name="connsiteX5" fmla="*/ 753687 w 991985"/>
                <a:gd name="connsiteY5" fmla="*/ 72044 h 1016925"/>
                <a:gd name="connsiteX6" fmla="*/ 55418 w 991985"/>
                <a:gd name="connsiteY6" fmla="*/ 138546 h 1016925"/>
                <a:gd name="connsiteX0" fmla="*/ 55418 w 1021754"/>
                <a:gd name="connsiteY0" fmla="*/ 138546 h 1016925"/>
                <a:gd name="connsiteX1" fmla="*/ 421178 w 1021754"/>
                <a:gd name="connsiteY1" fmla="*/ 254924 h 1016925"/>
                <a:gd name="connsiteX2" fmla="*/ 770312 w 1021754"/>
                <a:gd name="connsiteY2" fmla="*/ 653935 h 1016925"/>
                <a:gd name="connsiteX3" fmla="*/ 886691 w 1021754"/>
                <a:gd name="connsiteY3" fmla="*/ 1003070 h 1016925"/>
                <a:gd name="connsiteX4" fmla="*/ 969818 w 1021754"/>
                <a:gd name="connsiteY4" fmla="*/ 570808 h 1016925"/>
                <a:gd name="connsiteX5" fmla="*/ 753687 w 1021754"/>
                <a:gd name="connsiteY5" fmla="*/ 72044 h 1016925"/>
                <a:gd name="connsiteX6" fmla="*/ 55418 w 1021754"/>
                <a:gd name="connsiteY6" fmla="*/ 138546 h 1016925"/>
                <a:gd name="connsiteX0" fmla="*/ 55418 w 1021754"/>
                <a:gd name="connsiteY0" fmla="*/ 138546 h 1016925"/>
                <a:gd name="connsiteX1" fmla="*/ 421178 w 1021754"/>
                <a:gd name="connsiteY1" fmla="*/ 254924 h 1016925"/>
                <a:gd name="connsiteX2" fmla="*/ 770312 w 1021754"/>
                <a:gd name="connsiteY2" fmla="*/ 653935 h 1016925"/>
                <a:gd name="connsiteX3" fmla="*/ 886691 w 1021754"/>
                <a:gd name="connsiteY3" fmla="*/ 1003070 h 1016925"/>
                <a:gd name="connsiteX4" fmla="*/ 969818 w 1021754"/>
                <a:gd name="connsiteY4" fmla="*/ 570808 h 1016925"/>
                <a:gd name="connsiteX5" fmla="*/ 753687 w 1021754"/>
                <a:gd name="connsiteY5" fmla="*/ 72044 h 1016925"/>
                <a:gd name="connsiteX6" fmla="*/ 55418 w 1021754"/>
                <a:gd name="connsiteY6" fmla="*/ 138546 h 1016925"/>
                <a:gd name="connsiteX0" fmla="*/ 55418 w 1021754"/>
                <a:gd name="connsiteY0" fmla="*/ 138546 h 1016925"/>
                <a:gd name="connsiteX1" fmla="*/ 421178 w 1021754"/>
                <a:gd name="connsiteY1" fmla="*/ 254924 h 1016925"/>
                <a:gd name="connsiteX2" fmla="*/ 770312 w 1021754"/>
                <a:gd name="connsiteY2" fmla="*/ 653935 h 1016925"/>
                <a:gd name="connsiteX3" fmla="*/ 886691 w 1021754"/>
                <a:gd name="connsiteY3" fmla="*/ 1003070 h 1016925"/>
                <a:gd name="connsiteX4" fmla="*/ 969818 w 1021754"/>
                <a:gd name="connsiteY4" fmla="*/ 570808 h 1016925"/>
                <a:gd name="connsiteX5" fmla="*/ 753687 w 1021754"/>
                <a:gd name="connsiteY5" fmla="*/ 72044 h 1016925"/>
                <a:gd name="connsiteX6" fmla="*/ 55418 w 1021754"/>
                <a:gd name="connsiteY6" fmla="*/ 138546 h 101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754" h="1016925">
                  <a:moveTo>
                    <a:pt x="55418" y="138546"/>
                  </a:moveTo>
                  <a:cubicBezTo>
                    <a:pt x="0" y="169026"/>
                    <a:pt x="175795" y="171359"/>
                    <a:pt x="421178" y="254924"/>
                  </a:cubicBezTo>
                  <a:cubicBezTo>
                    <a:pt x="540327" y="340822"/>
                    <a:pt x="692727" y="529244"/>
                    <a:pt x="770312" y="653935"/>
                  </a:cubicBezTo>
                  <a:cubicBezTo>
                    <a:pt x="847897" y="778626"/>
                    <a:pt x="853440" y="1016925"/>
                    <a:pt x="886691" y="1003070"/>
                  </a:cubicBezTo>
                  <a:cubicBezTo>
                    <a:pt x="919942" y="989216"/>
                    <a:pt x="991985" y="725979"/>
                    <a:pt x="969818" y="570808"/>
                  </a:cubicBezTo>
                  <a:cubicBezTo>
                    <a:pt x="1021754" y="7373"/>
                    <a:pt x="912455" y="100046"/>
                    <a:pt x="753687" y="72044"/>
                  </a:cubicBezTo>
                  <a:cubicBezTo>
                    <a:pt x="609600" y="0"/>
                    <a:pt x="110836" y="108066"/>
                    <a:pt x="55418" y="138546"/>
                  </a:cubicBezTo>
                  <a:close/>
                </a:path>
              </a:pathLst>
            </a:custGeom>
            <a:solidFill>
              <a:srgbClr val="A3A3A3"/>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0" nodeType="withEffect">
                                  <p:stCondLst>
                                    <p:cond delay="0"/>
                                  </p:stCondLst>
                                  <p:childTnLst>
                                    <p:anim calcmode="lin" valueType="num">
                                      <p:cBhvr>
                                        <p:cTn id="6" dur="1000"/>
                                        <p:tgtEl>
                                          <p:spTgt spid="55"/>
                                        </p:tgtEl>
                                        <p:attrNameLst>
                                          <p:attrName>ppt_w</p:attrName>
                                        </p:attrNameLst>
                                      </p:cBhvr>
                                      <p:tavLst>
                                        <p:tav tm="0">
                                          <p:val>
                                            <p:strVal val="ppt_w"/>
                                          </p:val>
                                        </p:tav>
                                        <p:tav tm="100000">
                                          <p:val>
                                            <p:fltVal val="0"/>
                                          </p:val>
                                        </p:tav>
                                      </p:tavLst>
                                    </p:anim>
                                    <p:anim calcmode="lin" valueType="num">
                                      <p:cBhvr>
                                        <p:cTn id="7" dur="1000"/>
                                        <p:tgtEl>
                                          <p:spTgt spid="55"/>
                                        </p:tgtEl>
                                        <p:attrNameLst>
                                          <p:attrName>ppt_h</p:attrName>
                                        </p:attrNameLst>
                                      </p:cBhvr>
                                      <p:tavLst>
                                        <p:tav tm="0">
                                          <p:val>
                                            <p:strVal val="ppt_h"/>
                                          </p:val>
                                        </p:tav>
                                        <p:tav tm="100000">
                                          <p:val>
                                            <p:fltVal val="0"/>
                                          </p:val>
                                        </p:tav>
                                      </p:tavLst>
                                    </p:anim>
                                    <p:anim calcmode="lin" valueType="num">
                                      <p:cBhvr>
                                        <p:cTn id="8" dur="1000"/>
                                        <p:tgtEl>
                                          <p:spTgt spid="55"/>
                                        </p:tgtEl>
                                        <p:attrNameLst>
                                          <p:attrName>style.rotation</p:attrName>
                                        </p:attrNameLst>
                                      </p:cBhvr>
                                      <p:tavLst>
                                        <p:tav tm="0">
                                          <p:val>
                                            <p:fltVal val="0"/>
                                          </p:val>
                                        </p:tav>
                                        <p:tav tm="100000">
                                          <p:val>
                                            <p:fltVal val="360"/>
                                          </p:val>
                                        </p:tav>
                                      </p:tavLst>
                                    </p:anim>
                                    <p:animEffect transition="out" filter="fade">
                                      <p:cBhvr>
                                        <p:cTn id="9" dur="1000"/>
                                        <p:tgtEl>
                                          <p:spTgt spid="55"/>
                                        </p:tgtEl>
                                      </p:cBhvr>
                                    </p:animEffect>
                                    <p:set>
                                      <p:cBhvr>
                                        <p:cTn id="10" dur="1" fill="hold">
                                          <p:stCondLst>
                                            <p:cond delay="999"/>
                                          </p:stCondLst>
                                        </p:cTn>
                                        <p:tgtEl>
                                          <p:spTgt spid="55"/>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1000" fill="hold"/>
                                        <p:tgtEl>
                                          <p:spTgt spid="57"/>
                                        </p:tgtEl>
                                        <p:attrNameLst>
                                          <p:attrName>ppt_w</p:attrName>
                                        </p:attrNameLst>
                                      </p:cBhvr>
                                      <p:tavLst>
                                        <p:tav tm="0">
                                          <p:val>
                                            <p:fltVal val="0"/>
                                          </p:val>
                                        </p:tav>
                                        <p:tav tm="100000">
                                          <p:val>
                                            <p:strVal val="#ppt_w"/>
                                          </p:val>
                                        </p:tav>
                                      </p:tavLst>
                                    </p:anim>
                                    <p:anim calcmode="lin" valueType="num">
                                      <p:cBhvr>
                                        <p:cTn id="14" dur="1000" fill="hold"/>
                                        <p:tgtEl>
                                          <p:spTgt spid="57"/>
                                        </p:tgtEl>
                                        <p:attrNameLst>
                                          <p:attrName>ppt_h</p:attrName>
                                        </p:attrNameLst>
                                      </p:cBhvr>
                                      <p:tavLst>
                                        <p:tav tm="0">
                                          <p:val>
                                            <p:fltVal val="0"/>
                                          </p:val>
                                        </p:tav>
                                        <p:tav tm="100000">
                                          <p:val>
                                            <p:strVal val="#ppt_h"/>
                                          </p:val>
                                        </p:tav>
                                      </p:tavLst>
                                    </p:anim>
                                    <p:anim calcmode="lin" valueType="num">
                                      <p:cBhvr>
                                        <p:cTn id="15" dur="1000" fill="hold"/>
                                        <p:tgtEl>
                                          <p:spTgt spid="57"/>
                                        </p:tgtEl>
                                        <p:attrNameLst>
                                          <p:attrName>style.rotation</p:attrName>
                                        </p:attrNameLst>
                                      </p:cBhvr>
                                      <p:tavLst>
                                        <p:tav tm="0">
                                          <p:val>
                                            <p:fltVal val="360"/>
                                          </p:val>
                                        </p:tav>
                                        <p:tav tm="100000">
                                          <p:val>
                                            <p:fltVal val="0"/>
                                          </p:val>
                                        </p:tav>
                                      </p:tavLst>
                                    </p:anim>
                                    <p:animEffect transition="in" filter="fade">
                                      <p:cBhvr>
                                        <p:cTn id="16" dur="1000"/>
                                        <p:tgtEl>
                                          <p:spTgt spid="57"/>
                                        </p:tgtEl>
                                      </p:cBhvr>
                                    </p:animEffect>
                                  </p:childTnLst>
                                </p:cTn>
                              </p:par>
                              <p:par>
                                <p:cTn id="17" presetID="10" presetClass="exit" presetSubtype="0" fill="hold" grpId="0" nodeType="withEffect">
                                  <p:stCondLst>
                                    <p:cond delay="0"/>
                                  </p:stCondLst>
                                  <p:childTnLst>
                                    <p:animEffect transition="out" filter="fade">
                                      <p:cBhvr>
                                        <p:cTn id="18" dur="1000"/>
                                        <p:tgtEl>
                                          <p:spTgt spid="76"/>
                                        </p:tgtEl>
                                      </p:cBhvr>
                                    </p:animEffect>
                                    <p:set>
                                      <p:cBhvr>
                                        <p:cTn id="19" dur="1" fill="hold">
                                          <p:stCondLst>
                                            <p:cond delay="999"/>
                                          </p:stCondLst>
                                        </p:cTn>
                                        <p:tgtEl>
                                          <p:spTgt spid="7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2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55" grpId="0" animBg="1"/>
      <p:bldP spid="5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descr="Image result for france 1453"/>
          <p:cNvPicPr>
            <a:picLocks noChangeAspect="1" noChangeArrowheads="1"/>
          </p:cNvPicPr>
          <p:nvPr/>
        </p:nvPicPr>
        <p:blipFill>
          <a:blip r:embed="rId2" cstate="print"/>
          <a:srcRect l="4745" t="18099" r="29119" b="13383"/>
          <a:stretch>
            <a:fillRect/>
          </a:stretch>
        </p:blipFill>
        <p:spPr bwMode="auto">
          <a:xfrm>
            <a:off x="4724400" y="1905000"/>
            <a:ext cx="3429000" cy="4038600"/>
          </a:xfrm>
          <a:prstGeom prst="rect">
            <a:avLst/>
          </a:prstGeom>
          <a:noFill/>
          <a:ln w="38100">
            <a:solidFill>
              <a:schemeClr val="tx1"/>
            </a:solidFill>
          </a:ln>
        </p:spPr>
      </p:pic>
      <p:sp useBgFill="1">
        <p:nvSpPr>
          <p:cNvPr id="28" name="Rectangle 27"/>
          <p:cNvSpPr/>
          <p:nvPr/>
        </p:nvSpPr>
        <p:spPr>
          <a:xfrm>
            <a:off x="685800" y="762000"/>
            <a:ext cx="8001000" cy="605294"/>
          </a:xfrm>
          <a:prstGeom prst="rect">
            <a:avLst/>
          </a:prstGeom>
        </p:spPr>
        <p:txBody>
          <a:bodyPr wrap="square">
            <a:spAutoFit/>
          </a:bodyPr>
          <a:lstStyle/>
          <a:p>
            <a:pPr>
              <a:lnSpc>
                <a:spcPts val="4000"/>
              </a:lnSpc>
            </a:pPr>
            <a:r>
              <a:rPr lang="en-US" sz="4000" b="1" dirty="0" smtClean="0"/>
              <a:t>1562-1598:  French Wars of Religion</a:t>
            </a:r>
          </a:p>
        </p:txBody>
      </p:sp>
      <p:sp useBgFill="1">
        <p:nvSpPr>
          <p:cNvPr id="27" name="Rectangle 26"/>
          <p:cNvSpPr/>
          <p:nvPr/>
        </p:nvSpPr>
        <p:spPr>
          <a:xfrm>
            <a:off x="0" y="5864525"/>
            <a:ext cx="2667000" cy="612475"/>
          </a:xfrm>
          <a:prstGeom prst="rect">
            <a:avLst/>
          </a:prstGeom>
        </p:spPr>
        <p:txBody>
          <a:bodyPr wrap="square">
            <a:spAutoFit/>
          </a:bodyPr>
          <a:lstStyle/>
          <a:p>
            <a:pPr>
              <a:lnSpc>
                <a:spcPts val="4000"/>
              </a:lnSpc>
            </a:pPr>
            <a:r>
              <a:rPr lang="en-US" sz="4000" b="1" dirty="0" smtClean="0"/>
              <a:t>1562-1598:</a:t>
            </a:r>
          </a:p>
        </p:txBody>
      </p:sp>
      <p:sp useBgFill="1">
        <p:nvSpPr>
          <p:cNvPr id="25" name="Rectangle 24"/>
          <p:cNvSpPr/>
          <p:nvPr/>
        </p:nvSpPr>
        <p:spPr>
          <a:xfrm>
            <a:off x="-457200" y="6316826"/>
            <a:ext cx="5486400" cy="541174"/>
          </a:xfrm>
          <a:prstGeom prst="rect">
            <a:avLst/>
          </a:prstGeom>
        </p:spPr>
        <p:txBody>
          <a:bodyPr wrap="square">
            <a:spAutoFit/>
          </a:bodyPr>
          <a:lstStyle/>
          <a:p>
            <a:pPr>
              <a:lnSpc>
                <a:spcPts val="3500"/>
              </a:lnSpc>
            </a:pPr>
            <a:r>
              <a:rPr lang="en-US" sz="4000" b="1" dirty="0" smtClean="0"/>
              <a:t>French Wars of Religion</a:t>
            </a:r>
          </a:p>
        </p:txBody>
      </p:sp>
      <p:sp>
        <p:nvSpPr>
          <p:cNvPr id="29" name="Rectangle 28"/>
          <p:cNvSpPr/>
          <p:nvPr/>
        </p:nvSpPr>
        <p:spPr>
          <a:xfrm>
            <a:off x="228600" y="5870448"/>
            <a:ext cx="2667000" cy="605294"/>
          </a:xfrm>
          <a:prstGeom prst="rect">
            <a:avLst/>
          </a:prstGeom>
          <a:noFill/>
        </p:spPr>
        <p:txBody>
          <a:bodyPr wrap="square">
            <a:spAutoFit/>
          </a:bodyPr>
          <a:lstStyle/>
          <a:p>
            <a:pPr>
              <a:lnSpc>
                <a:spcPts val="4000"/>
              </a:lnSpc>
            </a:pPr>
            <a:r>
              <a:rPr lang="en-US" sz="3200" b="1" dirty="0" smtClean="0"/>
              <a:t>1562-1598</a:t>
            </a:r>
          </a:p>
        </p:txBody>
      </p:sp>
      <p:grpSp>
        <p:nvGrpSpPr>
          <p:cNvPr id="42" name="Group 41"/>
          <p:cNvGrpSpPr/>
          <p:nvPr/>
        </p:nvGrpSpPr>
        <p:grpSpPr>
          <a:xfrm>
            <a:off x="0" y="1143000"/>
            <a:ext cx="4495800" cy="4783990"/>
            <a:chOff x="0" y="1143000"/>
            <a:chExt cx="4495800" cy="4783990"/>
          </a:xfrm>
        </p:grpSpPr>
        <p:sp>
          <p:nvSpPr>
            <p:cNvPr id="33" name="Rectangle 32"/>
            <p:cNvSpPr/>
            <p:nvPr/>
          </p:nvSpPr>
          <p:spPr>
            <a:xfrm>
              <a:off x="0" y="1981200"/>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34" name="Rectangle 33"/>
            <p:cNvSpPr/>
            <p:nvPr/>
          </p:nvSpPr>
          <p:spPr>
            <a:xfrm>
              <a:off x="0" y="1524000"/>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35" name="Rectangle 34"/>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36" name="Rectangle 35"/>
            <p:cNvSpPr/>
            <p:nvPr/>
          </p:nvSpPr>
          <p:spPr>
            <a:xfrm>
              <a:off x="228600" y="2788920"/>
              <a:ext cx="42672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sp>
          <p:nvSpPr>
            <p:cNvPr id="37" name="Rectangle 36"/>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
          <p:nvSpPr>
            <p:cNvPr id="38" name="Rectangle 37"/>
            <p:cNvSpPr/>
            <p:nvPr/>
          </p:nvSpPr>
          <p:spPr>
            <a:xfrm>
              <a:off x="228600" y="4087368"/>
              <a:ext cx="2667000" cy="605294"/>
            </a:xfrm>
            <a:prstGeom prst="rect">
              <a:avLst/>
            </a:prstGeom>
            <a:noFill/>
          </p:spPr>
          <p:txBody>
            <a:bodyPr wrap="square">
              <a:spAutoFit/>
            </a:bodyPr>
            <a:lstStyle/>
            <a:p>
              <a:pPr>
                <a:lnSpc>
                  <a:spcPts val="4000"/>
                </a:lnSpc>
              </a:pPr>
              <a:r>
                <a:rPr lang="en-US" sz="3200" b="1" dirty="0" smtClean="0"/>
                <a:t>1204 AD</a:t>
              </a:r>
            </a:p>
          </p:txBody>
        </p:sp>
        <p:sp>
          <p:nvSpPr>
            <p:cNvPr id="39" name="Rectangle 38"/>
            <p:cNvSpPr/>
            <p:nvPr/>
          </p:nvSpPr>
          <p:spPr>
            <a:xfrm>
              <a:off x="0" y="4471416"/>
              <a:ext cx="4114800" cy="541174"/>
            </a:xfrm>
            <a:prstGeom prst="rect">
              <a:avLst/>
            </a:prstGeom>
            <a:noFill/>
          </p:spPr>
          <p:txBody>
            <a:bodyPr wrap="square">
              <a:spAutoFit/>
            </a:bodyPr>
            <a:lstStyle/>
            <a:p>
              <a:pPr>
                <a:lnSpc>
                  <a:spcPts val="3500"/>
                </a:lnSpc>
              </a:pPr>
              <a:r>
                <a:rPr lang="en-US" sz="2800" b="1" dirty="0" smtClean="0"/>
                <a:t>   - France regains its lands</a:t>
              </a:r>
            </a:p>
          </p:txBody>
        </p:sp>
        <p:sp>
          <p:nvSpPr>
            <p:cNvPr id="40" name="Rectangle 39"/>
            <p:cNvSpPr/>
            <p:nvPr/>
          </p:nvSpPr>
          <p:spPr>
            <a:xfrm>
              <a:off x="228600" y="4946904"/>
              <a:ext cx="2667000" cy="605294"/>
            </a:xfrm>
            <a:prstGeom prst="rect">
              <a:avLst/>
            </a:prstGeom>
            <a:noFill/>
          </p:spPr>
          <p:txBody>
            <a:bodyPr wrap="square">
              <a:spAutoFit/>
            </a:bodyPr>
            <a:lstStyle/>
            <a:p>
              <a:pPr>
                <a:lnSpc>
                  <a:spcPts val="4000"/>
                </a:lnSpc>
              </a:pPr>
              <a:r>
                <a:rPr lang="en-US" sz="3200" b="1" dirty="0" smtClean="0"/>
                <a:t>1337-1453</a:t>
              </a:r>
            </a:p>
          </p:txBody>
        </p:sp>
        <p:sp>
          <p:nvSpPr>
            <p:cNvPr id="41" name="Rectangle 40"/>
            <p:cNvSpPr/>
            <p:nvPr/>
          </p:nvSpPr>
          <p:spPr>
            <a:xfrm>
              <a:off x="0" y="5385816"/>
              <a:ext cx="4343400" cy="541174"/>
            </a:xfrm>
            <a:prstGeom prst="rect">
              <a:avLst/>
            </a:prstGeom>
            <a:noFill/>
          </p:spPr>
          <p:txBody>
            <a:bodyPr wrap="square">
              <a:spAutoFit/>
            </a:bodyPr>
            <a:lstStyle/>
            <a:p>
              <a:pPr>
                <a:lnSpc>
                  <a:spcPts val="3500"/>
                </a:lnSpc>
              </a:pPr>
              <a:r>
                <a:rPr lang="en-US" sz="2800" b="1" dirty="0" smtClean="0"/>
                <a:t>   - 100 Years’ War</a:t>
              </a:r>
            </a:p>
          </p:txBody>
        </p:sp>
      </p:grpSp>
      <p:sp>
        <p:nvSpPr>
          <p:cNvPr id="2" name="TextBox 1"/>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30" name="Rectangle 29"/>
          <p:cNvSpPr/>
          <p:nvPr/>
        </p:nvSpPr>
        <p:spPr>
          <a:xfrm>
            <a:off x="0" y="6318504"/>
            <a:ext cx="4343400" cy="541174"/>
          </a:xfrm>
          <a:prstGeom prst="rect">
            <a:avLst/>
          </a:prstGeom>
          <a:noFill/>
        </p:spPr>
        <p:txBody>
          <a:bodyPr wrap="square">
            <a:spAutoFit/>
          </a:bodyPr>
          <a:lstStyle/>
          <a:p>
            <a:pPr>
              <a:lnSpc>
                <a:spcPts val="3500"/>
              </a:lnSpc>
            </a:pPr>
            <a:r>
              <a:rPr lang="en-US" sz="2800" b="1" dirty="0" smtClean="0"/>
              <a:t>   - French Wars of Religion</a:t>
            </a:r>
          </a:p>
        </p:txBody>
      </p:sp>
      <p:pic>
        <p:nvPicPr>
          <p:cNvPr id="20" name="Picture 4" descr="Image result for france 1453"/>
          <p:cNvPicPr>
            <a:picLocks noChangeAspect="1" noChangeArrowheads="1"/>
          </p:cNvPicPr>
          <p:nvPr/>
        </p:nvPicPr>
        <p:blipFill>
          <a:blip r:embed="rId2" cstate="print"/>
          <a:srcRect l="6215" t="64640" r="77619" b="30189"/>
          <a:stretch>
            <a:fillRect/>
          </a:stretch>
        </p:blipFill>
        <p:spPr bwMode="auto">
          <a:xfrm>
            <a:off x="4724400" y="4419600"/>
            <a:ext cx="838200" cy="304800"/>
          </a:xfrm>
          <a:prstGeom prst="rect">
            <a:avLst/>
          </a:prstGeom>
          <a:noFill/>
          <a:ln w="38100">
            <a:noFill/>
          </a:ln>
        </p:spPr>
      </p:pic>
      <p:pic>
        <p:nvPicPr>
          <p:cNvPr id="56329" name="Picture 9"/>
          <p:cNvPicPr>
            <a:picLocks noChangeAspect="1" noChangeArrowheads="1"/>
          </p:cNvPicPr>
          <p:nvPr/>
        </p:nvPicPr>
        <p:blipFill>
          <a:blip r:embed="rId3" cstate="print"/>
          <a:srcRect l="17210" t="20000" r="15515" b="10000"/>
          <a:stretch>
            <a:fillRect/>
          </a:stretch>
        </p:blipFill>
        <p:spPr bwMode="auto">
          <a:xfrm>
            <a:off x="5334000" y="2667000"/>
            <a:ext cx="2743200" cy="267940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childTnLst>
                          </p:cTn>
                        </p:par>
                        <p:par>
                          <p:cTn id="12" fill="hold">
                            <p:stCondLst>
                              <p:cond delay="2000"/>
                            </p:stCondLst>
                            <p:childTnLst>
                              <p:par>
                                <p:cTn id="13" presetID="49" presetClass="entr" presetSubtype="0" decel="100000" fill="hold" nodeType="afterEffect">
                                  <p:stCondLst>
                                    <p:cond delay="0"/>
                                  </p:stCondLst>
                                  <p:childTnLst>
                                    <p:set>
                                      <p:cBhvr>
                                        <p:cTn id="14" dur="1" fill="hold">
                                          <p:stCondLst>
                                            <p:cond delay="0"/>
                                          </p:stCondLst>
                                        </p:cTn>
                                        <p:tgtEl>
                                          <p:spTgt spid="56329"/>
                                        </p:tgtEl>
                                        <p:attrNameLst>
                                          <p:attrName>style.visibility</p:attrName>
                                        </p:attrNameLst>
                                      </p:cBhvr>
                                      <p:to>
                                        <p:strVal val="visible"/>
                                      </p:to>
                                    </p:set>
                                    <p:anim calcmode="lin" valueType="num">
                                      <p:cBhvr>
                                        <p:cTn id="15" dur="1000" fill="hold"/>
                                        <p:tgtEl>
                                          <p:spTgt spid="56329"/>
                                        </p:tgtEl>
                                        <p:attrNameLst>
                                          <p:attrName>ppt_w</p:attrName>
                                        </p:attrNameLst>
                                      </p:cBhvr>
                                      <p:tavLst>
                                        <p:tav tm="0">
                                          <p:val>
                                            <p:fltVal val="0"/>
                                          </p:val>
                                        </p:tav>
                                        <p:tav tm="100000">
                                          <p:val>
                                            <p:strVal val="#ppt_w"/>
                                          </p:val>
                                        </p:tav>
                                      </p:tavLst>
                                    </p:anim>
                                    <p:anim calcmode="lin" valueType="num">
                                      <p:cBhvr>
                                        <p:cTn id="16" dur="1000" fill="hold"/>
                                        <p:tgtEl>
                                          <p:spTgt spid="56329"/>
                                        </p:tgtEl>
                                        <p:attrNameLst>
                                          <p:attrName>ppt_h</p:attrName>
                                        </p:attrNameLst>
                                      </p:cBhvr>
                                      <p:tavLst>
                                        <p:tav tm="0">
                                          <p:val>
                                            <p:fltVal val="0"/>
                                          </p:val>
                                        </p:tav>
                                        <p:tav tm="100000">
                                          <p:val>
                                            <p:strVal val="#ppt_h"/>
                                          </p:val>
                                        </p:tav>
                                      </p:tavLst>
                                    </p:anim>
                                    <p:anim calcmode="lin" valueType="num">
                                      <p:cBhvr>
                                        <p:cTn id="17" dur="1000" fill="hold"/>
                                        <p:tgtEl>
                                          <p:spTgt spid="56329"/>
                                        </p:tgtEl>
                                        <p:attrNameLst>
                                          <p:attrName>style.rotation</p:attrName>
                                        </p:attrNameLst>
                                      </p:cBhvr>
                                      <p:tavLst>
                                        <p:tav tm="0">
                                          <p:val>
                                            <p:fltVal val="360"/>
                                          </p:val>
                                        </p:tav>
                                        <p:tav tm="100000">
                                          <p:val>
                                            <p:fltVal val="0"/>
                                          </p:val>
                                        </p:tav>
                                      </p:tavLst>
                                    </p:anim>
                                    <p:animEffect transition="in" filter="fade">
                                      <p:cBhvr>
                                        <p:cTn id="18" dur="1000"/>
                                        <p:tgtEl>
                                          <p:spTgt spid="563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42"/>
                                        </p:tgtEl>
                                      </p:cBhvr>
                                    </p:animEffect>
                                    <p:set>
                                      <p:cBhvr>
                                        <p:cTn id="23" dur="1" fill="hold">
                                          <p:stCondLst>
                                            <p:cond delay="999"/>
                                          </p:stCondLst>
                                        </p:cTn>
                                        <p:tgtEl>
                                          <p:spTgt spid="4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30"/>
                                        </p:tgtEl>
                                      </p:cBhvr>
                                    </p:animEffect>
                                    <p:set>
                                      <p:cBhvr>
                                        <p:cTn id="26" dur="1" fill="hold">
                                          <p:stCondLst>
                                            <p:cond delay="999"/>
                                          </p:stCondLst>
                                        </p:cTn>
                                        <p:tgtEl>
                                          <p:spTgt spid="3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29"/>
                                        </p:tgtEl>
                                      </p:cBhvr>
                                    </p:animEffect>
                                    <p:set>
                                      <p:cBhvr>
                                        <p:cTn id="29" dur="1" fill="hold">
                                          <p:stCondLst>
                                            <p:cond delay="999"/>
                                          </p:stCondLst>
                                        </p:cTn>
                                        <p:tgtEl>
                                          <p:spTgt spid="29"/>
                                        </p:tgtEl>
                                        <p:attrNameLst>
                                          <p:attrName>style.visibility</p:attrName>
                                        </p:attrNameLst>
                                      </p:cBhvr>
                                      <p:to>
                                        <p:strVal val="hidden"/>
                                      </p:to>
                                    </p:set>
                                  </p:childTnLst>
                                </p:cTn>
                              </p:par>
                              <p:par>
                                <p:cTn id="30" presetID="53"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Effect transition="in" filter="fade">
                                      <p:cBhvr>
                                        <p:cTn id="34" dur="1000"/>
                                        <p:tgtEl>
                                          <p:spTgt spid="25"/>
                                        </p:tgtEl>
                                      </p:cBhvr>
                                    </p:animEffect>
                                  </p:childTnLst>
                                </p:cTn>
                              </p:par>
                              <p:par>
                                <p:cTn id="35" presetID="64" presetClass="path" presetSubtype="0" accel="50000" decel="50000" fill="hold" grpId="1" nodeType="withEffect">
                                  <p:stCondLst>
                                    <p:cond delay="0"/>
                                  </p:stCondLst>
                                  <p:childTnLst>
                                    <p:animMotion origin="layout" path="M 0 3.33333E-6 L 0.40833 -0.79375 " pathEditMode="relative" rAng="0" ptsTypes="AA">
                                      <p:cBhvr>
                                        <p:cTn id="36" dur="1000" fill="hold"/>
                                        <p:tgtEl>
                                          <p:spTgt spid="25"/>
                                        </p:tgtEl>
                                        <p:attrNameLst>
                                          <p:attrName>ppt_x</p:attrName>
                                          <p:attrName>ppt_y</p:attrName>
                                        </p:attrNameLst>
                                      </p:cBhvr>
                                      <p:rCtr x="204" y="-397"/>
                                    </p:animMotion>
                                  </p:childTnLst>
                                </p:cTn>
                              </p:par>
                              <p:par>
                                <p:cTn id="37" presetID="53"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par>
                                <p:cTn id="42" presetID="64" presetClass="path" presetSubtype="0" accel="50000" decel="50000" fill="hold" grpId="1" nodeType="withEffect">
                                  <p:stCondLst>
                                    <p:cond delay="0"/>
                                  </p:stCondLst>
                                  <p:childTnLst>
                                    <p:animMotion origin="layout" path="M -3.33333E-6 1.48148E-6 L 0.07917 -0.7331 " pathEditMode="relative" rAng="0" ptsTypes="AA">
                                      <p:cBhvr>
                                        <p:cTn id="43" dur="1000" fill="hold"/>
                                        <p:tgtEl>
                                          <p:spTgt spid="27"/>
                                        </p:tgtEl>
                                        <p:attrNameLst>
                                          <p:attrName>ppt_x</p:attrName>
                                          <p:attrName>ppt_y</p:attrName>
                                        </p:attrNameLst>
                                      </p:cBhvr>
                                      <p:rCtr x="40" y="-367"/>
                                    </p:animMotion>
                                  </p:childTnLst>
                                </p:cTn>
                              </p:par>
                              <p:par>
                                <p:cTn id="44" presetID="10" presetClass="exit" presetSubtype="0" fill="hold" grpId="2" nodeType="withEffect">
                                  <p:stCondLst>
                                    <p:cond delay="1000"/>
                                  </p:stCondLst>
                                  <p:childTnLst>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par>
                                <p:cTn id="47" presetID="10" presetClass="exit" presetSubtype="0" fill="hold" grpId="3" nodeType="withEffect">
                                  <p:stCondLst>
                                    <p:cond delay="1000"/>
                                  </p:stCondLst>
                                  <p:childTnLst>
                                    <p:animEffect transition="out" filter="fade">
                                      <p:cBhvr>
                                        <p:cTn id="48" dur="1000"/>
                                        <p:tgtEl>
                                          <p:spTgt spid="27"/>
                                        </p:tgtEl>
                                      </p:cBhvr>
                                    </p:animEffect>
                                    <p:set>
                                      <p:cBhvr>
                                        <p:cTn id="49" dur="1" fill="hold">
                                          <p:stCondLst>
                                            <p:cond delay="999"/>
                                          </p:stCondLst>
                                        </p:cTn>
                                        <p:tgtEl>
                                          <p:spTgt spid="27"/>
                                        </p:tgtEl>
                                        <p:attrNameLst>
                                          <p:attrName>style.visibility</p:attrName>
                                        </p:attrNameLst>
                                      </p:cBhvr>
                                      <p:to>
                                        <p:strVal val="hidden"/>
                                      </p:to>
                                    </p:set>
                                  </p:childTnLst>
                                </p:cTn>
                              </p:par>
                              <p:par>
                                <p:cTn id="50" presetID="10" presetClass="entr" presetSubtype="0" fill="hold" grpId="0" nodeType="withEffect">
                                  <p:stCondLst>
                                    <p:cond delay="50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7" grpId="1" animBg="1"/>
      <p:bldP spid="27" grpId="3" animBg="1"/>
      <p:bldP spid="25" grpId="0" animBg="1"/>
      <p:bldP spid="25" grpId="1" animBg="1"/>
      <p:bldP spid="25" grpId="2" animBg="1"/>
      <p:bldP spid="29" grpId="0"/>
      <p:bldP spid="29" grpId="1"/>
      <p:bldP spid="30" grpId="0"/>
      <p:bldP spid="30" grpId="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064294"/>
          </a:xfrm>
          <a:prstGeom prst="rect">
            <a:avLst/>
          </a:prstGeom>
        </p:spPr>
        <p:txBody>
          <a:bodyPr wrap="square">
            <a:spAutoFit/>
          </a:bodyPr>
          <a:lstStyle/>
          <a:p>
            <a:r>
              <a:rPr lang="en-US" dirty="0" smtClean="0">
                <a:hlinkClick r:id="rId2"/>
              </a:rPr>
              <a:t>https://en.wikipedia.org/wiki/Religion_in_France</a:t>
            </a:r>
            <a:endParaRPr lang="en-US" dirty="0" smtClean="0"/>
          </a:p>
          <a:p>
            <a:r>
              <a:rPr lang="en-US" dirty="0" smtClean="0"/>
              <a:t>	Catholicism is the largest religion in France. During the pre-1789 Ancient Régime, France was traditionally considered the Church's eldest daughter, and the King of France always maintained close links to the Pope. However, the "</a:t>
            </a:r>
            <a:r>
              <a:rPr lang="en-US" dirty="0" err="1" smtClean="0"/>
              <a:t>Gallicanism</a:t>
            </a:r>
            <a:r>
              <a:rPr lang="en-US" dirty="0" smtClean="0"/>
              <a:t>" policy meant that the king selected bishops.</a:t>
            </a:r>
          </a:p>
          <a:p>
            <a:r>
              <a:rPr lang="en-US" dirty="0" smtClean="0"/>
              <a:t>	French Wars of Religion (1562–1598)  -- A strong Protestant population resided in France, primarily of Reformed confession. It was persecuted by the state for most of the time, with temporary periods of relative toleration. These wars continued throughout the 16th century, with the 1572 St. Bartholomew's Day massacre as its apex, until the 1598 Edict of Nantes issued by Henry IV.</a:t>
            </a:r>
          </a:p>
          <a:p>
            <a:r>
              <a:rPr lang="en-US" dirty="0" smtClean="0"/>
              <a:t>	For the first time, Huguenots were considered by the state as more than mere heretics. The Edict of Nantes thus opened a path for secularism and tolerance. In offering general freedom of conscience to individuals, the edict offered many specific concessions to the Protestants, for instance, amnesty and the reinstatement of their civil rights, including the right to work in any field or for the State and to bring grievances directly to the king. </a:t>
            </a:r>
          </a:p>
          <a:p>
            <a:r>
              <a:rPr lang="en-US" dirty="0" smtClean="0"/>
              <a:t>	Post–Edict of Nantes (1598–1789) --- The 1598 Edict also granted the Protestants fifty places of safety (places de </a:t>
            </a:r>
            <a:r>
              <a:rPr lang="en-US" dirty="0" err="1" smtClean="0"/>
              <a:t>sûreté</a:t>
            </a:r>
            <a:r>
              <a:rPr lang="en-US" dirty="0" smtClean="0"/>
              <a:t>), which were military strongholds such as La Rochelle for which the king paid 180,000 </a:t>
            </a:r>
            <a:r>
              <a:rPr lang="en-US" dirty="0" err="1" smtClean="0"/>
              <a:t>écus</a:t>
            </a:r>
            <a:r>
              <a:rPr lang="en-US" dirty="0" smtClean="0"/>
              <a:t> a year, along with a further 150 emergency forts (places de refuge), to be maintained at the Huguenots' own expense. Such an innovative act of toleration stood virtually alone in a Europe (except for the Polish-Lithuanian Commonwealth) where standard practice forced the subjects of a ruler to follow whatever religion that the ruler formally adopted – the application of the principle of </a:t>
            </a:r>
            <a:r>
              <a:rPr lang="en-US" dirty="0" err="1" smtClean="0"/>
              <a:t>cuius</a:t>
            </a:r>
            <a:r>
              <a:rPr lang="en-US" dirty="0" smtClean="0"/>
              <a:t> </a:t>
            </a:r>
            <a:r>
              <a:rPr lang="en-US" dirty="0" err="1" smtClean="0"/>
              <a:t>regio</a:t>
            </a:r>
            <a:r>
              <a:rPr lang="en-US" dirty="0" smtClean="0"/>
              <a:t>, </a:t>
            </a:r>
            <a:r>
              <a:rPr lang="en-US" dirty="0" err="1" smtClean="0"/>
              <a:t>eius</a:t>
            </a:r>
            <a:r>
              <a:rPr lang="en-US" dirty="0" smtClean="0"/>
              <a:t> </a:t>
            </a:r>
            <a:r>
              <a:rPr lang="en-US" dirty="0" err="1" smtClean="0"/>
              <a:t>religio</a:t>
            </a:r>
            <a:r>
              <a:rPr lang="en-US" dirty="0" smtClean="0"/>
              <a:t>.</a:t>
            </a:r>
          </a:p>
          <a:p>
            <a:r>
              <a:rPr lang="en-US" dirty="0" smtClean="0"/>
              <a:t>	Religious conflicts resumed in the end of the 17th century, when Louis XIV, the "Sun King", initiated the persecution of Huguenots by introducing the </a:t>
            </a:r>
            <a:r>
              <a:rPr lang="en-US" dirty="0" err="1" smtClean="0"/>
              <a:t>dragonnades</a:t>
            </a:r>
            <a:r>
              <a:rPr lang="en-US" dirty="0" smtClean="0"/>
              <a:t> in 1681. This wave of violence intimidated the Protestants into converting to Catholicism. He made the policy official with the 1685 revocation of the Edict of Nantes. As a result, a large number of Protestants – estimates range from 200,000 to 500,000 – left France during the following two decades, seeking asylum in England, the United Provinces, Denmark, in the Protestant states of the Holy Roman Empire (</a:t>
            </a:r>
            <a:r>
              <a:rPr lang="en-US" dirty="0" err="1" smtClean="0"/>
              <a:t>Hesse</a:t>
            </a:r>
            <a:r>
              <a:rPr lang="en-US" dirty="0" smtClean="0"/>
              <a:t>, Brandenburg-Prussia, etc.), and European colonies in North America and South Africa.</a:t>
            </a:r>
          </a:p>
          <a:p>
            <a:r>
              <a:rPr lang="en-US" dirty="0" smtClean="0"/>
              <a:t>	The 1685 revocation of the Edict of Nantes created a state of affairs in France similar to that of virtually every other European country of the period, where only the majority state religion was tolerated. The experiment of religious toleration in Europe was effectively ended for the time being. </a:t>
            </a:r>
          </a:p>
          <a:p>
            <a:r>
              <a:rPr lang="en-US" dirty="0" smtClean="0"/>
              <a:t>	</a:t>
            </a:r>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1371600"/>
            <a:ext cx="9144000" cy="3580467"/>
          </a:xfrm>
          <a:prstGeom prst="rect">
            <a:avLst/>
          </a:prstGeom>
          <a:noFill/>
        </p:spPr>
        <p:txBody>
          <a:bodyPr wrap="square">
            <a:spAutoFit/>
          </a:bodyPr>
          <a:lstStyle/>
          <a:p>
            <a:pPr>
              <a:lnSpc>
                <a:spcPts val="3200"/>
              </a:lnSpc>
            </a:pPr>
            <a:r>
              <a:rPr lang="en-US" sz="2800" b="1" dirty="0" smtClean="0"/>
              <a:t> - French Catholics versus Protestant Huguenots</a:t>
            </a:r>
          </a:p>
          <a:p>
            <a:pPr>
              <a:lnSpc>
                <a:spcPts val="3200"/>
              </a:lnSpc>
            </a:pPr>
            <a:r>
              <a:rPr lang="en-US" sz="2800" b="1" dirty="0" smtClean="0"/>
              <a:t> - 36 years of intermittent fighting &amp; unrest</a:t>
            </a:r>
          </a:p>
          <a:p>
            <a:pPr>
              <a:lnSpc>
                <a:spcPts val="3200"/>
              </a:lnSpc>
            </a:pPr>
            <a:r>
              <a:rPr lang="en-US" sz="2800" b="1" dirty="0" smtClean="0"/>
              <a:t> - foreign allies: Spain (Catholic) &amp; England (Protestant)</a:t>
            </a:r>
          </a:p>
          <a:p>
            <a:pPr>
              <a:lnSpc>
                <a:spcPts val="3200"/>
              </a:lnSpc>
            </a:pPr>
            <a:r>
              <a:rPr lang="en-US" sz="2800" b="1" dirty="0" smtClean="0"/>
              <a:t> - conflict ends with Edict of Nantes</a:t>
            </a:r>
          </a:p>
          <a:p>
            <a:pPr>
              <a:lnSpc>
                <a:spcPts val="3200"/>
              </a:lnSpc>
            </a:pPr>
            <a:r>
              <a:rPr lang="en-US" sz="2800" dirty="0" smtClean="0"/>
              <a:t>	- </a:t>
            </a:r>
            <a:r>
              <a:rPr lang="en-US" sz="2800" b="1" dirty="0" smtClean="0"/>
              <a:t>Huguenots are granted substantial rights &amp; freedoms</a:t>
            </a:r>
          </a:p>
          <a:p>
            <a:pPr>
              <a:lnSpc>
                <a:spcPts val="3200"/>
              </a:lnSpc>
            </a:pPr>
            <a:r>
              <a:rPr lang="en-US" sz="2800" b="1" dirty="0" smtClean="0"/>
              <a:t>	- religious hostility continues</a:t>
            </a:r>
          </a:p>
          <a:p>
            <a:pPr>
              <a:lnSpc>
                <a:spcPts val="4000"/>
              </a:lnSpc>
            </a:pPr>
            <a:endParaRPr lang="en-US" sz="2800" b="1" dirty="0" smtClean="0"/>
          </a:p>
          <a:p>
            <a:pPr>
              <a:lnSpc>
                <a:spcPts val="4000"/>
              </a:lnSpc>
            </a:pPr>
            <a:endParaRPr lang="en-US" sz="2800" b="1" dirty="0" smtClean="0"/>
          </a:p>
        </p:txBody>
      </p:sp>
      <p:grpSp>
        <p:nvGrpSpPr>
          <p:cNvPr id="12" name="Group 11"/>
          <p:cNvGrpSpPr/>
          <p:nvPr/>
        </p:nvGrpSpPr>
        <p:grpSpPr>
          <a:xfrm>
            <a:off x="304800" y="1802467"/>
            <a:ext cx="5334000" cy="2211388"/>
            <a:chOff x="304800" y="1701522"/>
            <a:chExt cx="5334000" cy="2211388"/>
          </a:xfrm>
        </p:grpSpPr>
        <p:cxnSp>
          <p:nvCxnSpPr>
            <p:cNvPr id="13" name="Straight Connector 12"/>
            <p:cNvCxnSpPr/>
            <p:nvPr/>
          </p:nvCxnSpPr>
          <p:spPr>
            <a:xfrm rot="5400000">
              <a:off x="3226127" y="2285395"/>
              <a:ext cx="1169336" cy="15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4" name="Rectangle 13"/>
            <p:cNvSpPr/>
            <p:nvPr/>
          </p:nvSpPr>
          <p:spPr>
            <a:xfrm>
              <a:off x="304800" y="2794655"/>
              <a:ext cx="5334000" cy="1118255"/>
            </a:xfrm>
            <a:prstGeom prst="rect">
              <a:avLst/>
            </a:prstGeom>
            <a:ln w="76200">
              <a:solidFill>
                <a:srgbClr val="FF0000"/>
              </a:solidFill>
            </a:ln>
          </p:spPr>
          <p:txBody>
            <a:bodyPr wrap="square">
              <a:spAutoFit/>
            </a:bodyPr>
            <a:lstStyle/>
            <a:p>
              <a:pPr algn="ctr">
                <a:lnSpc>
                  <a:spcPts val="4000"/>
                </a:lnSpc>
              </a:pPr>
              <a:r>
                <a:rPr lang="en-US" sz="3200" b="1" dirty="0" smtClean="0"/>
                <a:t>Followers of John Calvin’s </a:t>
              </a:r>
            </a:p>
            <a:p>
              <a:pPr algn="ctr">
                <a:lnSpc>
                  <a:spcPts val="4000"/>
                </a:lnSpc>
              </a:pPr>
              <a:r>
                <a:rPr lang="en-US" sz="3200" b="1" dirty="0" smtClean="0"/>
                <a:t>reformed Protestant tradition</a:t>
              </a:r>
            </a:p>
          </p:txBody>
        </p:sp>
      </p:grpSp>
      <p:grpSp>
        <p:nvGrpSpPr>
          <p:cNvPr id="15" name="Group 14"/>
          <p:cNvGrpSpPr/>
          <p:nvPr/>
        </p:nvGrpSpPr>
        <p:grpSpPr>
          <a:xfrm>
            <a:off x="5791200" y="2052935"/>
            <a:ext cx="3078163" cy="4576465"/>
            <a:chOff x="5791200" y="1905000"/>
            <a:chExt cx="3078163" cy="4576465"/>
          </a:xfrm>
        </p:grpSpPr>
        <p:pic>
          <p:nvPicPr>
            <p:cNvPr id="19" name="Picture 2"/>
            <p:cNvPicPr>
              <a:picLocks noChangeAspect="1" noChangeArrowheads="1"/>
            </p:cNvPicPr>
            <p:nvPr/>
          </p:nvPicPr>
          <p:blipFill>
            <a:blip r:embed="rId3" cstate="print"/>
            <a:srcRect/>
            <a:stretch>
              <a:fillRect/>
            </a:stretch>
          </p:blipFill>
          <p:spPr bwMode="auto">
            <a:xfrm>
              <a:off x="5791200" y="1905000"/>
              <a:ext cx="3078163" cy="4572000"/>
            </a:xfrm>
            <a:prstGeom prst="rect">
              <a:avLst/>
            </a:prstGeom>
            <a:noFill/>
            <a:ln w="50800">
              <a:solidFill>
                <a:schemeClr val="tx1"/>
              </a:solidFill>
              <a:miter lim="800000"/>
              <a:headEnd/>
              <a:tailEnd/>
            </a:ln>
            <a:effectLst/>
          </p:spPr>
        </p:pic>
        <p:sp>
          <p:nvSpPr>
            <p:cNvPr id="20" name="TextBox 19"/>
            <p:cNvSpPr txBox="1"/>
            <p:nvPr/>
          </p:nvSpPr>
          <p:spPr>
            <a:xfrm>
              <a:off x="5791200" y="6019800"/>
              <a:ext cx="1628972" cy="461665"/>
            </a:xfrm>
            <a:prstGeom prst="rect">
              <a:avLst/>
            </a:prstGeom>
            <a:noFill/>
          </p:spPr>
          <p:txBody>
            <a:bodyPr wrap="none" rtlCol="0">
              <a:spAutoFit/>
            </a:bodyPr>
            <a:lstStyle/>
            <a:p>
              <a:r>
                <a:rPr lang="en-US" sz="2400" b="1" dirty="0" smtClean="0"/>
                <a:t>John Calvin</a:t>
              </a:r>
            </a:p>
          </p:txBody>
        </p:sp>
      </p:grpSp>
      <p:grpSp>
        <p:nvGrpSpPr>
          <p:cNvPr id="23" name="Group 22"/>
          <p:cNvGrpSpPr/>
          <p:nvPr/>
        </p:nvGrpSpPr>
        <p:grpSpPr>
          <a:xfrm>
            <a:off x="3810000" y="1371600"/>
            <a:ext cx="3657600" cy="523220"/>
            <a:chOff x="3810000" y="1371600"/>
            <a:chExt cx="3657600" cy="523220"/>
          </a:xfrm>
        </p:grpSpPr>
        <p:sp>
          <p:nvSpPr>
            <p:cNvPr id="11" name="Rounded Rectangle 10"/>
            <p:cNvSpPr/>
            <p:nvPr/>
          </p:nvSpPr>
          <p:spPr>
            <a:xfrm>
              <a:off x="3810000" y="1447800"/>
              <a:ext cx="3657600" cy="3810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7040022" y="1371600"/>
              <a:ext cx="351378" cy="523220"/>
            </a:xfrm>
            <a:prstGeom prst="rect">
              <a:avLst/>
            </a:prstGeom>
            <a:noFill/>
          </p:spPr>
          <p:txBody>
            <a:bodyPr wrap="none" rtlCol="0">
              <a:spAutoFit/>
            </a:bodyPr>
            <a:lstStyle/>
            <a:p>
              <a:r>
                <a:rPr lang="en-US" sz="2800" b="1" dirty="0" smtClean="0">
                  <a:solidFill>
                    <a:srgbClr val="FF0000"/>
                  </a:solidFill>
                  <a:effectLst>
                    <a:outerShdw blurRad="50800" dist="50800" dir="5400000" algn="ctr" rotWithShape="0">
                      <a:schemeClr val="tx1"/>
                    </a:outerShdw>
                  </a:effectLst>
                </a:rPr>
                <a:t>?</a:t>
              </a:r>
            </a:p>
          </p:txBody>
        </p:sp>
      </p:grpSp>
      <p:grpSp>
        <p:nvGrpSpPr>
          <p:cNvPr id="18" name="Group 17"/>
          <p:cNvGrpSpPr/>
          <p:nvPr/>
        </p:nvGrpSpPr>
        <p:grpSpPr>
          <a:xfrm>
            <a:off x="4724400" y="1905000"/>
            <a:ext cx="3429000" cy="4038600"/>
            <a:chOff x="4724400" y="1905000"/>
            <a:chExt cx="3429000" cy="4038600"/>
          </a:xfrm>
        </p:grpSpPr>
        <p:pic>
          <p:nvPicPr>
            <p:cNvPr id="16" name="Picture 4" descr="Image result for france 1453"/>
            <p:cNvPicPr>
              <a:picLocks noChangeAspect="1" noChangeArrowheads="1"/>
            </p:cNvPicPr>
            <p:nvPr/>
          </p:nvPicPr>
          <p:blipFill>
            <a:blip r:embed="rId4" cstate="print"/>
            <a:srcRect l="4745" t="18099" r="29119" b="13383"/>
            <a:stretch>
              <a:fillRect/>
            </a:stretch>
          </p:blipFill>
          <p:spPr bwMode="auto">
            <a:xfrm>
              <a:off x="4724400" y="1905000"/>
              <a:ext cx="3429000" cy="4038600"/>
            </a:xfrm>
            <a:prstGeom prst="rect">
              <a:avLst/>
            </a:prstGeom>
            <a:noFill/>
            <a:ln w="38100">
              <a:solidFill>
                <a:schemeClr val="tx1"/>
              </a:solidFill>
            </a:ln>
          </p:spPr>
        </p:pic>
        <p:pic>
          <p:nvPicPr>
            <p:cNvPr id="17" name="Picture 9"/>
            <p:cNvPicPr>
              <a:picLocks noChangeAspect="1" noChangeArrowheads="1"/>
            </p:cNvPicPr>
            <p:nvPr/>
          </p:nvPicPr>
          <p:blipFill>
            <a:blip r:embed="rId5" cstate="print"/>
            <a:srcRect l="17210" t="20000" r="15515" b="10000"/>
            <a:stretch>
              <a:fillRect/>
            </a:stretch>
          </p:blipFill>
          <p:spPr bwMode="auto">
            <a:xfrm>
              <a:off x="5334000" y="2667000"/>
              <a:ext cx="2743200" cy="2679405"/>
            </a:xfrm>
            <a:prstGeom prst="rect">
              <a:avLst/>
            </a:prstGeom>
            <a:noFill/>
            <a:ln w="9525">
              <a:noFill/>
              <a:miter lim="800000"/>
              <a:headEnd/>
              <a:tailEnd/>
            </a:ln>
            <a:effectLst/>
          </p:spPr>
        </p:pic>
      </p:grpSp>
      <p:pic>
        <p:nvPicPr>
          <p:cNvPr id="10" name="Picture 4" descr="Image result for france 1453"/>
          <p:cNvPicPr>
            <a:picLocks noChangeAspect="1" noChangeArrowheads="1"/>
          </p:cNvPicPr>
          <p:nvPr/>
        </p:nvPicPr>
        <p:blipFill>
          <a:blip r:embed="rId4" cstate="print"/>
          <a:srcRect l="6215" t="64640" r="77619" b="30189"/>
          <a:stretch>
            <a:fillRect/>
          </a:stretch>
        </p:blipFill>
        <p:spPr bwMode="auto">
          <a:xfrm>
            <a:off x="4724400" y="4419600"/>
            <a:ext cx="838200" cy="304800"/>
          </a:xfrm>
          <a:prstGeom prst="rect">
            <a:avLst/>
          </a:prstGeom>
          <a:noFill/>
          <a:ln w="38100">
            <a:noFill/>
          </a:ln>
        </p:spPr>
      </p:pic>
      <p:pic>
        <p:nvPicPr>
          <p:cNvPr id="1026" name="Picture 2" descr="La masacre de San Bartolomé, por François Dubois.jpg"/>
          <p:cNvPicPr>
            <a:picLocks noChangeAspect="1" noChangeArrowheads="1"/>
          </p:cNvPicPr>
          <p:nvPr/>
        </p:nvPicPr>
        <p:blipFill>
          <a:blip r:embed="rId6" cstate="print"/>
          <a:srcRect r="962" b="30469"/>
          <a:stretch>
            <a:fillRect/>
          </a:stretch>
        </p:blipFill>
        <p:spPr bwMode="auto">
          <a:xfrm>
            <a:off x="0" y="3008698"/>
            <a:ext cx="9144000" cy="3849302"/>
          </a:xfrm>
          <a:prstGeom prst="rect">
            <a:avLst/>
          </a:prstGeom>
          <a:noFill/>
        </p:spPr>
      </p:pic>
      <p:sp>
        <p:nvSpPr>
          <p:cNvPr id="2" name="TextBox 1"/>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useBgFill="1">
        <p:nvSpPr>
          <p:cNvPr id="28" name="Rectangle 27"/>
          <p:cNvSpPr/>
          <p:nvPr/>
        </p:nvSpPr>
        <p:spPr>
          <a:xfrm>
            <a:off x="685800" y="762000"/>
            <a:ext cx="8001000" cy="605294"/>
          </a:xfrm>
          <a:prstGeom prst="rect">
            <a:avLst/>
          </a:prstGeom>
        </p:spPr>
        <p:txBody>
          <a:bodyPr wrap="square">
            <a:spAutoFit/>
          </a:bodyPr>
          <a:lstStyle/>
          <a:p>
            <a:pPr>
              <a:lnSpc>
                <a:spcPts val="4000"/>
              </a:lnSpc>
            </a:pPr>
            <a:r>
              <a:rPr lang="en-US" sz="4000" b="1" dirty="0" smtClean="0"/>
              <a:t>1562-1598:  French Wars of Religion</a:t>
            </a:r>
          </a:p>
        </p:txBody>
      </p:sp>
      <p:pic>
        <p:nvPicPr>
          <p:cNvPr id="54274" name="Picture 2" descr="Image result for edict of nantes"/>
          <p:cNvPicPr>
            <a:picLocks noChangeAspect="1" noChangeArrowheads="1"/>
          </p:cNvPicPr>
          <p:nvPr/>
        </p:nvPicPr>
        <p:blipFill>
          <a:blip r:embed="rId7" cstate="print"/>
          <a:srcRect l="-410" t="3875" r="264"/>
          <a:stretch>
            <a:fillRect/>
          </a:stretch>
        </p:blipFill>
        <p:spPr bwMode="auto">
          <a:xfrm>
            <a:off x="2209800" y="3909848"/>
            <a:ext cx="4495800" cy="2948152"/>
          </a:xfrm>
          <a:prstGeom prst="rect">
            <a:avLst/>
          </a:prstGeom>
          <a:noFill/>
          <a:ln w="50800">
            <a:solidFill>
              <a:schemeClr val="accent6">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2" presetClass="entr" presetSubtype="8" fill="hold" nodeType="with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20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0"/>
                                        <p:tgtEl>
                                          <p:spTgt spid="1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23"/>
                                        </p:tgtEl>
                                      </p:cBhvr>
                                    </p:animEffect>
                                    <p:set>
                                      <p:cBhvr>
                                        <p:cTn id="35" dur="1" fill="hold">
                                          <p:stCondLst>
                                            <p:cond delay="999"/>
                                          </p:stCondLst>
                                        </p:cTn>
                                        <p:tgtEl>
                                          <p:spTgt spid="2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6">
                                            <p:txEl>
                                              <p:pRg st="1" end="1"/>
                                            </p:txEl>
                                          </p:spTgt>
                                        </p:tgtEl>
                                        <p:attrNameLst>
                                          <p:attrName>style.visibility</p:attrName>
                                        </p:attrNameLst>
                                      </p:cBhvr>
                                      <p:to>
                                        <p:strVal val="visible"/>
                                      </p:to>
                                    </p:set>
                                    <p:animEffect transition="in" filter="fade">
                                      <p:cBhvr>
                                        <p:cTn id="42" dur="1000"/>
                                        <p:tgtEl>
                                          <p:spTgt spid="26">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fade">
                                      <p:cBhvr>
                                        <p:cTn id="45" dur="1000"/>
                                        <p:tgtEl>
                                          <p:spTgt spid="10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xEl>
                                              <p:pRg st="2" end="2"/>
                                            </p:txEl>
                                          </p:spTgt>
                                        </p:tgtEl>
                                        <p:attrNameLst>
                                          <p:attrName>style.visibility</p:attrName>
                                        </p:attrNameLst>
                                      </p:cBhvr>
                                      <p:to>
                                        <p:strVal val="visible"/>
                                      </p:to>
                                    </p:set>
                                    <p:animEffect transition="in" filter="fade">
                                      <p:cBhvr>
                                        <p:cTn id="50" dur="1000"/>
                                        <p:tgtEl>
                                          <p:spTgt spid="2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xEl>
                                              <p:pRg st="3" end="3"/>
                                            </p:txEl>
                                          </p:spTgt>
                                        </p:tgtEl>
                                        <p:attrNameLst>
                                          <p:attrName>style.visibility</p:attrName>
                                        </p:attrNameLst>
                                      </p:cBhvr>
                                      <p:to>
                                        <p:strVal val="visible"/>
                                      </p:to>
                                    </p:set>
                                    <p:animEffect transition="in" filter="fade">
                                      <p:cBhvr>
                                        <p:cTn id="55" dur="1000"/>
                                        <p:tgtEl>
                                          <p:spTgt spid="26">
                                            <p:txEl>
                                              <p:pRg st="3" end="3"/>
                                            </p:txEl>
                                          </p:spTgt>
                                        </p:tgtEl>
                                      </p:cBhvr>
                                    </p:animEffect>
                                  </p:childTnLst>
                                </p:cTn>
                              </p:par>
                              <p:par>
                                <p:cTn id="56" presetID="10" presetClass="exit" presetSubtype="0" fill="hold" nodeType="withEffect">
                                  <p:stCondLst>
                                    <p:cond delay="0"/>
                                  </p:stCondLst>
                                  <p:childTnLst>
                                    <p:animEffect transition="out" filter="fade">
                                      <p:cBhvr>
                                        <p:cTn id="57" dur="1000"/>
                                        <p:tgtEl>
                                          <p:spTgt spid="1026"/>
                                        </p:tgtEl>
                                      </p:cBhvr>
                                    </p:animEffect>
                                    <p:set>
                                      <p:cBhvr>
                                        <p:cTn id="58" dur="1" fill="hold">
                                          <p:stCondLst>
                                            <p:cond delay="999"/>
                                          </p:stCondLst>
                                        </p:cTn>
                                        <p:tgtEl>
                                          <p:spTgt spid="102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54274"/>
                                        </p:tgtEl>
                                        <p:attrNameLst>
                                          <p:attrName>style.visibility</p:attrName>
                                        </p:attrNameLst>
                                      </p:cBhvr>
                                      <p:to>
                                        <p:strVal val="visible"/>
                                      </p:to>
                                    </p:set>
                                    <p:animEffect transition="in" filter="fade">
                                      <p:cBhvr>
                                        <p:cTn id="61" dur="1000"/>
                                        <p:tgtEl>
                                          <p:spTgt spid="5427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xEl>
                                              <p:pRg st="4" end="4"/>
                                            </p:txEl>
                                          </p:spTgt>
                                        </p:tgtEl>
                                        <p:attrNameLst>
                                          <p:attrName>style.visibility</p:attrName>
                                        </p:attrNameLst>
                                      </p:cBhvr>
                                      <p:to>
                                        <p:strVal val="visible"/>
                                      </p:to>
                                    </p:set>
                                    <p:animEffect transition="in" filter="fade">
                                      <p:cBhvr>
                                        <p:cTn id="66" dur="1000"/>
                                        <p:tgtEl>
                                          <p:spTgt spid="26">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6">
                                            <p:txEl>
                                              <p:pRg st="5" end="5"/>
                                            </p:txEl>
                                          </p:spTgt>
                                        </p:tgtEl>
                                        <p:attrNameLst>
                                          <p:attrName>style.visibility</p:attrName>
                                        </p:attrNameLst>
                                      </p:cBhvr>
                                      <p:to>
                                        <p:strVal val="visible"/>
                                      </p:to>
                                    </p:set>
                                    <p:animEffect transition="in" filter="fade">
                                      <p:cBhvr>
                                        <p:cTn id="71" dur="10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https://en.wikipedia.org/wiki/French_Wars_of_Religion</a:t>
            </a:r>
            <a:endParaRPr lang="en-US" dirty="0" smtClean="0"/>
          </a:p>
          <a:p>
            <a:r>
              <a:rPr lang="en-US" dirty="0" smtClean="0"/>
              <a:t>	The French Wars of Religion were a prolonged period of war and popular unrest between Catholics and Huguenots (Reformed/Calvinist Protestants) in the Kingdom of France between 1562 and 1598. It is estimated that three million people perished in this period from violence, famine, or disease in what is considered the second deadliest religious war in European history (surpassed only by the Thirty Years' War, which took eight million lives).[1]</a:t>
            </a:r>
          </a:p>
          <a:p>
            <a:r>
              <a:rPr lang="en-US" dirty="0" smtClean="0"/>
              <a:t>	Much of the conflict took place during the long regency of Queen Catherine de' Medici, widow of Henry II of France, for her minor sons. It also involved a dynastic power struggle between powerful noble families in the line for succession to the French throne: the wealthy, ambitious, and fervently Catholic ducal House of Guise (a cadet branch of the House of Lorraine, who claimed descent from Charlemagne) and their ally Anne de Montmorency, Constable of France (i.e., commander in chief of the French armed forces) versus the less wealthy House of Condé (a branch of the House of Bourbon), princes of the blood in the line of succession to the throne who were sympathetic to Calvinism. Foreign allies provided financing and other assistance to both sides, with Habsburg Spain and the Duchy of Savoy supporting the Guises, and England supporting the Protestant side led by the </a:t>
            </a:r>
            <a:r>
              <a:rPr lang="en-US" dirty="0" err="1" smtClean="0"/>
              <a:t>Condés</a:t>
            </a:r>
            <a:r>
              <a:rPr lang="en-US" dirty="0" smtClean="0"/>
              <a:t> and by the Protestant Jeanne </a:t>
            </a:r>
            <a:r>
              <a:rPr lang="en-US" dirty="0" err="1" smtClean="0"/>
              <a:t>d'Albret</a:t>
            </a:r>
            <a:r>
              <a:rPr lang="en-US" dirty="0" smtClean="0"/>
              <a:t>, wife of Antoine de Bourbon, King of Navarre, and her son, Henry of Navarre.</a:t>
            </a:r>
          </a:p>
          <a:p>
            <a:r>
              <a:rPr lang="en-US" dirty="0" smtClean="0"/>
              <a:t>	Moderates, primarily associated with the French Valois monarchy and its advisers, tried to balance the situation and avoid open bloodshed. This group (pejoratively known as </a:t>
            </a:r>
            <a:r>
              <a:rPr lang="en-US" dirty="0" err="1" smtClean="0"/>
              <a:t>Politiques</a:t>
            </a:r>
            <a:r>
              <a:rPr lang="en-US" dirty="0" smtClean="0"/>
              <a:t>) put their hopes in the ability of a strong centralized government to maintain order and harmony. In contrast to the previous </a:t>
            </a:r>
            <a:r>
              <a:rPr lang="en-US" dirty="0" err="1" smtClean="0"/>
              <a:t>hardline</a:t>
            </a:r>
            <a:r>
              <a:rPr lang="en-US" dirty="0" smtClean="0"/>
              <a:t> policies of Henri II and his father Francis I, they began introducing gradual concessions to Huguenots. A most notable moderate, at least initially, was the queen mother, Catherine de' Medici. Catherine, however, later hardened her stance and, at the time of the St. Bartholomew's Day massacre in 1572, sided with the Guises. This pivotal historical event involved a complete breakdown of state control resulting in series of riots and massacres in which Catholic mobs killed between 5,000 and 30,000 Protestants over a period of weeks throughout the entire kingdom.</a:t>
            </a:r>
          </a:p>
          <a:p>
            <a:r>
              <a:rPr lang="en-US" dirty="0" smtClean="0"/>
              <a:t>	At the conclusion of the conflict in 1598, the Protestant Henry of Navarre, heir to the French throne, converted to Catholicism and was crowned Henry IV of France. He issued the Edict of Nantes, which granted Huguenots substantial rights and freedoms though this did not end Catholic hostility towards them or towards him, personally. The wars of religion threatened the authority of the monarchy, already fragile under the rule of Catherine's three sons and the last Valois kings: Francis II, Charles IX, and Henry III. This changed under the reign of their Bourbon successor Henry IV. The edict of Nantes was revoked later in 1685 with the Edict of Fontainebleau by Louis XIV of France. Henry IV's wise governance and selection of able administrators did leave a legacy of a strong centralized government, stability, and economic prosperity that has gained him the reputation as France's best and most beloved monarch, earning him the designation "Good King Henry".</a:t>
            </a: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6989266"/>
          </a:xfrm>
          <a:prstGeom prst="rect">
            <a:avLst/>
          </a:prstGeom>
        </p:spPr>
        <p:txBody>
          <a:bodyPr wrap="square">
            <a:spAutoFit/>
          </a:bodyPr>
          <a:lstStyle/>
          <a:p>
            <a:r>
              <a:rPr lang="en-US" dirty="0" smtClean="0">
                <a:hlinkClick r:id="rId2"/>
              </a:rPr>
              <a:t>https://en.wikipedia.org/wiki/Huguenots</a:t>
            </a:r>
            <a:endParaRPr lang="en-US" dirty="0" smtClean="0"/>
          </a:p>
          <a:p>
            <a:r>
              <a:rPr lang="en-US" dirty="0" smtClean="0"/>
              <a:t>	A term used originally in derision, Huguenot has unclear origins. Various hypotheses have been promoted. The term may have been a combined reference to the Swiss politician </a:t>
            </a:r>
            <a:r>
              <a:rPr lang="en-US" dirty="0" err="1" smtClean="0"/>
              <a:t>Besançon</a:t>
            </a:r>
            <a:r>
              <a:rPr lang="en-US" dirty="0" smtClean="0"/>
              <a:t> </a:t>
            </a:r>
            <a:r>
              <a:rPr lang="en-US" dirty="0" err="1" smtClean="0"/>
              <a:t>Hugues</a:t>
            </a:r>
            <a:r>
              <a:rPr lang="en-US" dirty="0" smtClean="0"/>
              <a:t> (died 1532) and the religiously conflicted nature of Swiss republicanism in his time. It used a derogatory pun on the name </a:t>
            </a:r>
            <a:r>
              <a:rPr lang="en-US" dirty="0" err="1" smtClean="0"/>
              <a:t>Hugues</a:t>
            </a:r>
            <a:r>
              <a:rPr lang="en-US" dirty="0" smtClean="0"/>
              <a:t> by way of the Dutch word </a:t>
            </a:r>
            <a:r>
              <a:rPr lang="en-US" dirty="0" err="1" smtClean="0"/>
              <a:t>Huisgenoten</a:t>
            </a:r>
            <a:r>
              <a:rPr lang="en-US" dirty="0" smtClean="0"/>
              <a:t> (literally housemates), referring to the connotations of a somewhat related word in German </a:t>
            </a:r>
            <a:r>
              <a:rPr lang="en-US" dirty="0" err="1" smtClean="0"/>
              <a:t>Eidgenosse</a:t>
            </a:r>
            <a:r>
              <a:rPr lang="en-US" dirty="0" smtClean="0"/>
              <a:t> (Confederates as in "a citizen of one of the states of the Swiss Confederacy").[2]</a:t>
            </a:r>
          </a:p>
          <a:p>
            <a:r>
              <a:rPr lang="en-US" dirty="0" smtClean="0"/>
              <a:t>	Geneva was John Calvin's adopted home and the centre of the Calvinist movement. In Geneva, </a:t>
            </a:r>
            <a:r>
              <a:rPr lang="en-US" dirty="0" err="1" smtClean="0"/>
              <a:t>Hugues</a:t>
            </a:r>
            <a:r>
              <a:rPr lang="en-US" dirty="0" smtClean="0"/>
              <a:t>, though Catholic, was a leader of the "Confederate Party", so called because it </a:t>
            </a:r>
            <a:r>
              <a:rPr lang="en-US" dirty="0" err="1" smtClean="0"/>
              <a:t>favoured</a:t>
            </a:r>
            <a:r>
              <a:rPr lang="en-US" dirty="0" smtClean="0"/>
              <a:t> independence from the Duke of Savoy. It sought an alliance between the city-state of Geneva and the Swiss Confederation. The label Huguenot was purportedly first applied in France to those conspirators (all of them aristocratic members of the Reformed Church) who were involved in the Amboise plot of 1560: a foiled attempt to wrest power in France from the influential and zealously Catholic House of Guise. This action would have fostered relations with the Swiss.</a:t>
            </a:r>
          </a:p>
          <a:p>
            <a:r>
              <a:rPr lang="en-US" dirty="0" smtClean="0"/>
              <a:t>	O. I. A. Roche promoted this idea among historians. He wrote in his book, The Days of the Upright, A History of the Huguenots (1965), that "Huguenot" is:</a:t>
            </a:r>
          </a:p>
          <a:p>
            <a:endParaRPr lang="en-US" dirty="0" smtClean="0"/>
          </a:p>
          <a:p>
            <a:r>
              <a:rPr lang="en-US" dirty="0" smtClean="0"/>
              <a:t>	a combination of a Dutch and a German word. In the Dutch-speaking North of France, 	Bible students who gathered in each other's houses to study secretly were called </a:t>
            </a:r>
            <a:r>
              <a:rPr lang="en-US" dirty="0" err="1" smtClean="0"/>
              <a:t>Huis</a:t>
            </a:r>
            <a:r>
              <a:rPr lang="en-US" dirty="0" smtClean="0"/>
              <a:t> 	</a:t>
            </a:r>
            <a:r>
              <a:rPr lang="en-US" dirty="0" err="1" smtClean="0"/>
              <a:t>Genooten</a:t>
            </a:r>
            <a:r>
              <a:rPr lang="en-US" dirty="0" smtClean="0"/>
              <a:t> ("housemates") while on the Swiss and German borders they were termed 	</a:t>
            </a:r>
            <a:r>
              <a:rPr lang="en-US" dirty="0" err="1" smtClean="0"/>
              <a:t>Eid</a:t>
            </a:r>
            <a:r>
              <a:rPr lang="en-US" dirty="0" smtClean="0"/>
              <a:t> </a:t>
            </a:r>
            <a:r>
              <a:rPr lang="en-US" dirty="0" err="1" smtClean="0"/>
              <a:t>Genossen</a:t>
            </a:r>
            <a:r>
              <a:rPr lang="en-US" dirty="0" smtClean="0"/>
              <a:t>, or "oath fellows", that is, persons bound to each other by an oath. 	</a:t>
            </a:r>
            <a:r>
              <a:rPr lang="en-US" dirty="0" err="1" smtClean="0"/>
              <a:t>Gallicised</a:t>
            </a:r>
            <a:r>
              <a:rPr lang="en-US" dirty="0" smtClean="0"/>
              <a:t> into "Huguenot", often used deprecatingly, the word became, during two 	and a half centuries of terror and triumph, a badge of enduring </a:t>
            </a:r>
            <a:r>
              <a:rPr lang="en-US" dirty="0" err="1" smtClean="0"/>
              <a:t>honour</a:t>
            </a:r>
            <a:r>
              <a:rPr lang="en-US" dirty="0" smtClean="0"/>
              <a:t> and courage.</a:t>
            </a:r>
          </a:p>
          <a:p>
            <a:endParaRPr lang="en-US" dirty="0" smtClean="0"/>
          </a:p>
          <a:p>
            <a:r>
              <a:rPr lang="en-US" dirty="0" smtClean="0"/>
              <a:t>	Some disagree with such double or triple non-French linguistic origins. Janet Gray argues that for the word to have spread into common use in France, it must have originated there in French. The "</a:t>
            </a:r>
            <a:r>
              <a:rPr lang="en-US" dirty="0" err="1" smtClean="0"/>
              <a:t>Hugues</a:t>
            </a:r>
            <a:r>
              <a:rPr lang="en-US" dirty="0" smtClean="0"/>
              <a:t> hypothesis" argues that the name was derived by association with </a:t>
            </a:r>
            <a:r>
              <a:rPr lang="en-US" dirty="0" err="1" smtClean="0"/>
              <a:t>Hugues</a:t>
            </a:r>
            <a:r>
              <a:rPr lang="en-US" dirty="0" smtClean="0"/>
              <a:t> Capet, king of France,[3] who reigned long before the Reformation. He was regarded by the </a:t>
            </a:r>
            <a:r>
              <a:rPr lang="en-US" dirty="0" err="1" smtClean="0"/>
              <a:t>Gallicians</a:t>
            </a:r>
            <a:r>
              <a:rPr lang="en-US" dirty="0" smtClean="0"/>
              <a:t> as a noble man who respected people's dignity and lives. Janet Gray and other supporters of the hypothesis suggest that the name </a:t>
            </a:r>
            <a:r>
              <a:rPr lang="en-US" dirty="0" err="1" smtClean="0"/>
              <a:t>huguenote</a:t>
            </a:r>
            <a:r>
              <a:rPr lang="en-US" dirty="0" smtClean="0"/>
              <a:t> would be roughly equivalent to little </a:t>
            </a:r>
            <a:r>
              <a:rPr lang="en-US" dirty="0" err="1" smtClean="0"/>
              <a:t>Hugos</a:t>
            </a:r>
            <a:r>
              <a:rPr lang="en-US" dirty="0" smtClean="0"/>
              <a:t>, or those who want Hugo.[3]</a:t>
            </a:r>
          </a:p>
          <a:p>
            <a:r>
              <a:rPr lang="en-US" dirty="0" smtClean="0"/>
              <a:t>	In this last connection, the name could suggest the derogatory inference of superstitious worship; popular fancy held that </a:t>
            </a:r>
            <a:r>
              <a:rPr lang="en-US" dirty="0" err="1" smtClean="0"/>
              <a:t>Huguon</a:t>
            </a:r>
            <a:r>
              <a:rPr lang="en-US" dirty="0" smtClean="0"/>
              <a:t>, the gate of King Hugo, was haunted by the ghost of le </a:t>
            </a:r>
            <a:r>
              <a:rPr lang="en-US" dirty="0" err="1" smtClean="0"/>
              <a:t>roi</a:t>
            </a:r>
            <a:r>
              <a:rPr lang="en-US" dirty="0" smtClean="0"/>
              <a:t> </a:t>
            </a:r>
            <a:r>
              <a:rPr lang="en-US" dirty="0" err="1" smtClean="0"/>
              <a:t>Huguet</a:t>
            </a:r>
            <a:r>
              <a:rPr lang="en-US" dirty="0" smtClean="0"/>
              <a:t> (regarded by Roman Catholics as an infamous scoundrel) and other spirits. Instead of being in Purgatory after death, according to Catholic doctrine, they came back to harm the living at night.[4] The </a:t>
            </a:r>
            <a:r>
              <a:rPr lang="en-US" dirty="0" err="1" smtClean="0"/>
              <a:t>prétendus</a:t>
            </a:r>
            <a:r>
              <a:rPr lang="en-US" dirty="0" smtClean="0"/>
              <a:t> </a:t>
            </a:r>
            <a:r>
              <a:rPr lang="en-US" dirty="0" err="1" smtClean="0"/>
              <a:t>réformés</a:t>
            </a:r>
            <a:r>
              <a:rPr lang="en-US" dirty="0" smtClean="0"/>
              <a:t> ("these supposedly 'reformed'") were said to gather at night at Tours, both for political purposes, and for prayer and singing psalms.[5] </a:t>
            </a:r>
            <a:r>
              <a:rPr lang="en-US" dirty="0" err="1" smtClean="0"/>
              <a:t>Reguier</a:t>
            </a:r>
            <a:r>
              <a:rPr lang="en-US" dirty="0" smtClean="0"/>
              <a:t> de la </a:t>
            </a:r>
            <a:r>
              <a:rPr lang="en-US" dirty="0" err="1" smtClean="0"/>
              <a:t>Plancha</a:t>
            </a:r>
            <a:r>
              <a:rPr lang="en-US" dirty="0" smtClean="0"/>
              <a:t> (d. 1560) in his De </a:t>
            </a:r>
            <a:r>
              <a:rPr lang="en-US" dirty="0" err="1" smtClean="0"/>
              <a:t>l'Estat</a:t>
            </a:r>
            <a:r>
              <a:rPr lang="en-US" dirty="0" smtClean="0"/>
              <a:t> de France offered the following account as to the origin of the name, as cited by The Cape Monthly:</a:t>
            </a:r>
          </a:p>
          <a:p>
            <a:r>
              <a:rPr lang="en-US" dirty="0" smtClean="0"/>
              <a:t>	</a:t>
            </a:r>
            <a:r>
              <a:rPr lang="en-US" dirty="0" err="1" smtClean="0"/>
              <a:t>Reguier</a:t>
            </a:r>
            <a:r>
              <a:rPr lang="en-US" dirty="0" smtClean="0"/>
              <a:t> de la </a:t>
            </a:r>
            <a:r>
              <a:rPr lang="en-US" dirty="0" err="1" smtClean="0"/>
              <a:t>Plancha</a:t>
            </a:r>
            <a:r>
              <a:rPr lang="en-US" dirty="0" smtClean="0"/>
              <a:t> accounts for it [the name] as follows: "The name </a:t>
            </a:r>
            <a:r>
              <a:rPr lang="en-US" dirty="0" err="1" smtClean="0"/>
              <a:t>huguenand</a:t>
            </a:r>
            <a:r>
              <a:rPr lang="en-US" dirty="0" smtClean="0"/>
              <a:t> was given to those of the religion during the affair of </a:t>
            </a:r>
            <a:r>
              <a:rPr lang="en-US" dirty="0" err="1" smtClean="0"/>
              <a:t>Amboyse</a:t>
            </a:r>
            <a:r>
              <a:rPr lang="en-US" dirty="0" smtClean="0"/>
              <a:t>, and they were to retain it ever since. I'll say a word about it to settle the doubts of those who have strayed in seeking its origin. The superstition of our ancestors, to within twenty or thirty years thereabouts, was such that in almost all the towns in the kingdom they had a notion that certain spirits underwent their Purgatory in this world after death, and that they went about the town at night, striking and outraging many people whom they found in the streets. But the light of the Gospel has made them vanish, and teaches us that these spirits were street-strollers and ruffians. In Paris the spirit was called le </a:t>
            </a:r>
            <a:r>
              <a:rPr lang="en-US" dirty="0" err="1" smtClean="0"/>
              <a:t>moine</a:t>
            </a:r>
            <a:r>
              <a:rPr lang="en-US" dirty="0" smtClean="0"/>
              <a:t> </a:t>
            </a:r>
            <a:r>
              <a:rPr lang="en-US" dirty="0" err="1" smtClean="0"/>
              <a:t>bourré</a:t>
            </a:r>
            <a:r>
              <a:rPr lang="en-US" dirty="0" smtClean="0"/>
              <a:t>; at Orleans, le </a:t>
            </a:r>
            <a:r>
              <a:rPr lang="en-US" dirty="0" err="1" smtClean="0"/>
              <a:t>mulet</a:t>
            </a:r>
            <a:r>
              <a:rPr lang="en-US" dirty="0" smtClean="0"/>
              <a:t> </a:t>
            </a:r>
            <a:r>
              <a:rPr lang="en-US" dirty="0" err="1" smtClean="0"/>
              <a:t>odet</a:t>
            </a:r>
            <a:r>
              <a:rPr lang="en-US" dirty="0" smtClean="0"/>
              <a:t>; at Blois le </a:t>
            </a:r>
            <a:r>
              <a:rPr lang="en-US" dirty="0" err="1" smtClean="0"/>
              <a:t>loup</a:t>
            </a:r>
            <a:r>
              <a:rPr lang="en-US" dirty="0" smtClean="0"/>
              <a:t> </a:t>
            </a:r>
            <a:r>
              <a:rPr lang="en-US" dirty="0" err="1" smtClean="0"/>
              <a:t>garon</a:t>
            </a:r>
            <a:r>
              <a:rPr lang="en-US" dirty="0" smtClean="0"/>
              <a:t>; at Tours, le Roy </a:t>
            </a:r>
            <a:r>
              <a:rPr lang="en-US" dirty="0" err="1" smtClean="0"/>
              <a:t>Huguet</a:t>
            </a:r>
            <a:r>
              <a:rPr lang="en-US" dirty="0" smtClean="0"/>
              <a:t>; and so on in other places. Now, it happens that those whom they called Lutherans were at that time so narrowly watched during the day that they were forced to wait till night to assemble, for the purpose of praying God, for preaching and receiving the Holy Sacrament; so that although they did not frighten nor hurt anybody, the priests, through mockery, made them the successors of those spirits which roam the night; and thus that name being quite common in the mouth of the populace, to designate the evangelical </a:t>
            </a:r>
            <a:r>
              <a:rPr lang="en-US" dirty="0" err="1" smtClean="0"/>
              <a:t>huguenands</a:t>
            </a:r>
            <a:r>
              <a:rPr lang="en-US" dirty="0" smtClean="0"/>
              <a:t> in the country of </a:t>
            </a:r>
            <a:r>
              <a:rPr lang="en-US" dirty="0" err="1" smtClean="0"/>
              <a:t>Tourraine</a:t>
            </a:r>
            <a:r>
              <a:rPr lang="en-US" dirty="0" smtClean="0"/>
              <a:t> and </a:t>
            </a:r>
            <a:r>
              <a:rPr lang="en-US" dirty="0" err="1" smtClean="0"/>
              <a:t>Amboyse</a:t>
            </a:r>
            <a:r>
              <a:rPr lang="en-US" dirty="0" smtClean="0"/>
              <a:t>, it became in vogue after that enterprise."[6]</a:t>
            </a:r>
          </a:p>
          <a:p>
            <a:r>
              <a:rPr lang="en-US" dirty="0" smtClean="0"/>
              <a:t>	Some have suggested the name was derived, with similar intended scorn, from les guenon de Hus (the monkeys or apes of Jan Hus).[7][8] By 1911, there was still no consensus in the United States on this interpretation.</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371600"/>
            <a:ext cx="9144000" cy="5486400"/>
            <a:chOff x="0" y="1371600"/>
            <a:chExt cx="9144000" cy="5486400"/>
          </a:xfrm>
        </p:grpSpPr>
        <p:pic>
          <p:nvPicPr>
            <p:cNvPr id="20" name="Picture 2" descr="Image result for edict of nantes"/>
            <p:cNvPicPr>
              <a:picLocks noChangeAspect="1" noChangeArrowheads="1"/>
            </p:cNvPicPr>
            <p:nvPr/>
          </p:nvPicPr>
          <p:blipFill>
            <a:blip r:embed="rId2" cstate="print"/>
            <a:srcRect l="-410" t="3875" r="264"/>
            <a:stretch>
              <a:fillRect/>
            </a:stretch>
          </p:blipFill>
          <p:spPr bwMode="auto">
            <a:xfrm>
              <a:off x="2209800" y="3909848"/>
              <a:ext cx="4495800" cy="2948152"/>
            </a:xfrm>
            <a:prstGeom prst="rect">
              <a:avLst/>
            </a:prstGeom>
            <a:noFill/>
            <a:ln w="50800">
              <a:solidFill>
                <a:schemeClr val="accent6">
                  <a:lumMod val="50000"/>
                </a:schemeClr>
              </a:solidFill>
            </a:ln>
          </p:spPr>
        </p:pic>
        <p:sp>
          <p:nvSpPr>
            <p:cNvPr id="21" name="Rectangle 20"/>
            <p:cNvSpPr/>
            <p:nvPr/>
          </p:nvSpPr>
          <p:spPr>
            <a:xfrm>
              <a:off x="0" y="1371600"/>
              <a:ext cx="9144000" cy="3580467"/>
            </a:xfrm>
            <a:prstGeom prst="rect">
              <a:avLst/>
            </a:prstGeom>
            <a:noFill/>
          </p:spPr>
          <p:txBody>
            <a:bodyPr wrap="square">
              <a:spAutoFit/>
            </a:bodyPr>
            <a:lstStyle/>
            <a:p>
              <a:pPr>
                <a:lnSpc>
                  <a:spcPts val="3200"/>
                </a:lnSpc>
              </a:pPr>
              <a:r>
                <a:rPr lang="en-US" sz="2800" b="1" dirty="0" smtClean="0"/>
                <a:t> - French Catholics versus Protestant Huguenots</a:t>
              </a:r>
            </a:p>
            <a:p>
              <a:pPr>
                <a:lnSpc>
                  <a:spcPts val="3200"/>
                </a:lnSpc>
              </a:pPr>
              <a:r>
                <a:rPr lang="en-US" sz="2800" b="1" dirty="0" smtClean="0"/>
                <a:t> - 36 years of intermittent fighting &amp; unrest</a:t>
              </a:r>
            </a:p>
            <a:p>
              <a:pPr>
                <a:lnSpc>
                  <a:spcPts val="3200"/>
                </a:lnSpc>
              </a:pPr>
              <a:r>
                <a:rPr lang="en-US" sz="2800" b="1" dirty="0" smtClean="0"/>
                <a:t> - foreign allies: Spain (Catholic) &amp; England (Protestant)</a:t>
              </a:r>
            </a:p>
            <a:p>
              <a:pPr>
                <a:lnSpc>
                  <a:spcPts val="3200"/>
                </a:lnSpc>
              </a:pPr>
              <a:r>
                <a:rPr lang="en-US" sz="2800" b="1" dirty="0" smtClean="0"/>
                <a:t> - conflict ends with Edict of Nantes</a:t>
              </a:r>
            </a:p>
            <a:p>
              <a:pPr>
                <a:lnSpc>
                  <a:spcPts val="3200"/>
                </a:lnSpc>
              </a:pPr>
              <a:r>
                <a:rPr lang="en-US" sz="2800" dirty="0" smtClean="0"/>
                <a:t>	- </a:t>
              </a:r>
              <a:r>
                <a:rPr lang="en-US" sz="2800" b="1" dirty="0" smtClean="0"/>
                <a:t>Huguenots are granted substantial rights &amp; freedoms</a:t>
              </a:r>
            </a:p>
            <a:p>
              <a:pPr>
                <a:lnSpc>
                  <a:spcPts val="3200"/>
                </a:lnSpc>
              </a:pPr>
              <a:r>
                <a:rPr lang="en-US" sz="2800" b="1" dirty="0" smtClean="0"/>
                <a:t>	- religious hostility continues</a:t>
              </a:r>
            </a:p>
            <a:p>
              <a:pPr>
                <a:lnSpc>
                  <a:spcPts val="4000"/>
                </a:lnSpc>
              </a:pPr>
              <a:endParaRPr lang="en-US" sz="2800" b="1" dirty="0" smtClean="0"/>
            </a:p>
            <a:p>
              <a:pPr>
                <a:lnSpc>
                  <a:spcPts val="4000"/>
                </a:lnSpc>
              </a:pPr>
              <a:endParaRPr lang="en-US" sz="2800" b="1" dirty="0" smtClean="0"/>
            </a:p>
          </p:txBody>
        </p:sp>
      </p:grpSp>
      <p:grpSp>
        <p:nvGrpSpPr>
          <p:cNvPr id="71" name="Group 70"/>
          <p:cNvGrpSpPr/>
          <p:nvPr/>
        </p:nvGrpSpPr>
        <p:grpSpPr>
          <a:xfrm>
            <a:off x="0" y="838200"/>
            <a:ext cx="9144000" cy="6021478"/>
            <a:chOff x="0" y="838200"/>
            <a:chExt cx="9144000" cy="6021478"/>
          </a:xfrm>
        </p:grpSpPr>
        <p:sp useBgFill="1">
          <p:nvSpPr>
            <p:cNvPr id="25" name="Rectangle 24"/>
            <p:cNvSpPr/>
            <p:nvPr/>
          </p:nvSpPr>
          <p:spPr>
            <a:xfrm>
              <a:off x="0" y="838200"/>
              <a:ext cx="9144000" cy="60198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3" name="Group 52"/>
            <p:cNvGrpSpPr/>
            <p:nvPr/>
          </p:nvGrpSpPr>
          <p:grpSpPr>
            <a:xfrm>
              <a:off x="0" y="1143000"/>
              <a:ext cx="4495800" cy="4783990"/>
              <a:chOff x="0" y="1143000"/>
              <a:chExt cx="4495800" cy="4783990"/>
            </a:xfrm>
          </p:grpSpPr>
          <p:sp>
            <p:nvSpPr>
              <p:cNvPr id="57" name="Rectangle 56"/>
              <p:cNvSpPr/>
              <p:nvPr/>
            </p:nvSpPr>
            <p:spPr>
              <a:xfrm>
                <a:off x="0" y="1981200"/>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59" name="Rectangle 58"/>
              <p:cNvSpPr/>
              <p:nvPr/>
            </p:nvSpPr>
            <p:spPr>
              <a:xfrm>
                <a:off x="0" y="1524000"/>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60" name="Rectangle 59"/>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61" name="Rectangle 60"/>
              <p:cNvSpPr/>
              <p:nvPr/>
            </p:nvSpPr>
            <p:spPr>
              <a:xfrm>
                <a:off x="228600" y="2788920"/>
                <a:ext cx="42672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sp>
            <p:nvSpPr>
              <p:cNvPr id="64" name="Rectangle 63"/>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
            <p:nvSpPr>
              <p:cNvPr id="65" name="Rectangle 64"/>
              <p:cNvSpPr/>
              <p:nvPr/>
            </p:nvSpPr>
            <p:spPr>
              <a:xfrm>
                <a:off x="228600" y="4087368"/>
                <a:ext cx="2667000" cy="605294"/>
              </a:xfrm>
              <a:prstGeom prst="rect">
                <a:avLst/>
              </a:prstGeom>
              <a:noFill/>
            </p:spPr>
            <p:txBody>
              <a:bodyPr wrap="square">
                <a:spAutoFit/>
              </a:bodyPr>
              <a:lstStyle/>
              <a:p>
                <a:pPr>
                  <a:lnSpc>
                    <a:spcPts val="4000"/>
                  </a:lnSpc>
                </a:pPr>
                <a:r>
                  <a:rPr lang="en-US" sz="3200" b="1" dirty="0" smtClean="0"/>
                  <a:t>1204 AD</a:t>
                </a:r>
              </a:p>
            </p:txBody>
          </p:sp>
          <p:sp>
            <p:nvSpPr>
              <p:cNvPr id="66" name="Rectangle 65"/>
              <p:cNvSpPr/>
              <p:nvPr/>
            </p:nvSpPr>
            <p:spPr>
              <a:xfrm>
                <a:off x="0" y="4471416"/>
                <a:ext cx="4114800" cy="541174"/>
              </a:xfrm>
              <a:prstGeom prst="rect">
                <a:avLst/>
              </a:prstGeom>
              <a:noFill/>
            </p:spPr>
            <p:txBody>
              <a:bodyPr wrap="square">
                <a:spAutoFit/>
              </a:bodyPr>
              <a:lstStyle/>
              <a:p>
                <a:pPr>
                  <a:lnSpc>
                    <a:spcPts val="3500"/>
                  </a:lnSpc>
                </a:pPr>
                <a:r>
                  <a:rPr lang="en-US" sz="2800" b="1" dirty="0" smtClean="0"/>
                  <a:t>   - France regains its lands</a:t>
                </a:r>
              </a:p>
            </p:txBody>
          </p:sp>
          <p:sp>
            <p:nvSpPr>
              <p:cNvPr id="67" name="Rectangle 66"/>
              <p:cNvSpPr/>
              <p:nvPr/>
            </p:nvSpPr>
            <p:spPr>
              <a:xfrm>
                <a:off x="228600" y="4946904"/>
                <a:ext cx="2667000" cy="605294"/>
              </a:xfrm>
              <a:prstGeom prst="rect">
                <a:avLst/>
              </a:prstGeom>
              <a:noFill/>
            </p:spPr>
            <p:txBody>
              <a:bodyPr wrap="square">
                <a:spAutoFit/>
              </a:bodyPr>
              <a:lstStyle/>
              <a:p>
                <a:pPr>
                  <a:lnSpc>
                    <a:spcPts val="4000"/>
                  </a:lnSpc>
                </a:pPr>
                <a:r>
                  <a:rPr lang="en-US" sz="3200" b="1" dirty="0" smtClean="0"/>
                  <a:t>1337-1453</a:t>
                </a:r>
              </a:p>
            </p:txBody>
          </p:sp>
          <p:sp>
            <p:nvSpPr>
              <p:cNvPr id="68" name="Rectangle 67"/>
              <p:cNvSpPr/>
              <p:nvPr/>
            </p:nvSpPr>
            <p:spPr>
              <a:xfrm>
                <a:off x="0" y="5385816"/>
                <a:ext cx="4343400" cy="541174"/>
              </a:xfrm>
              <a:prstGeom prst="rect">
                <a:avLst/>
              </a:prstGeom>
              <a:noFill/>
            </p:spPr>
            <p:txBody>
              <a:bodyPr wrap="square">
                <a:spAutoFit/>
              </a:bodyPr>
              <a:lstStyle/>
              <a:p>
                <a:pPr>
                  <a:lnSpc>
                    <a:spcPts val="3500"/>
                  </a:lnSpc>
                </a:pPr>
                <a:r>
                  <a:rPr lang="en-US" sz="2800" b="1" dirty="0" smtClean="0"/>
                  <a:t>   - 100 Years’ War</a:t>
                </a:r>
              </a:p>
            </p:txBody>
          </p:sp>
        </p:grpSp>
        <p:sp>
          <p:nvSpPr>
            <p:cNvPr id="69" name="Rectangle 68"/>
            <p:cNvSpPr/>
            <p:nvPr/>
          </p:nvSpPr>
          <p:spPr>
            <a:xfrm>
              <a:off x="228600" y="5870448"/>
              <a:ext cx="2667000" cy="605294"/>
            </a:xfrm>
            <a:prstGeom prst="rect">
              <a:avLst/>
            </a:prstGeom>
            <a:noFill/>
          </p:spPr>
          <p:txBody>
            <a:bodyPr wrap="square">
              <a:spAutoFit/>
            </a:bodyPr>
            <a:lstStyle/>
            <a:p>
              <a:pPr>
                <a:lnSpc>
                  <a:spcPts val="4000"/>
                </a:lnSpc>
              </a:pPr>
              <a:r>
                <a:rPr lang="en-US" sz="3200" b="1" dirty="0" smtClean="0"/>
                <a:t>1562-1598</a:t>
              </a:r>
            </a:p>
          </p:txBody>
        </p:sp>
        <p:sp>
          <p:nvSpPr>
            <p:cNvPr id="70" name="Rectangle 69"/>
            <p:cNvSpPr/>
            <p:nvPr/>
          </p:nvSpPr>
          <p:spPr>
            <a:xfrm>
              <a:off x="0" y="6318504"/>
              <a:ext cx="4343400" cy="541174"/>
            </a:xfrm>
            <a:prstGeom prst="rect">
              <a:avLst/>
            </a:prstGeom>
            <a:noFill/>
          </p:spPr>
          <p:txBody>
            <a:bodyPr wrap="square">
              <a:spAutoFit/>
            </a:bodyPr>
            <a:lstStyle/>
            <a:p>
              <a:pPr>
                <a:lnSpc>
                  <a:spcPts val="3500"/>
                </a:lnSpc>
              </a:pPr>
              <a:r>
                <a:rPr lang="en-US" sz="2800" b="1" dirty="0" smtClean="0"/>
                <a:t>   - French Wars of Religion</a:t>
              </a:r>
            </a:p>
          </p:txBody>
        </p:sp>
      </p:grpSp>
      <p:grpSp>
        <p:nvGrpSpPr>
          <p:cNvPr id="74" name="Group 73"/>
          <p:cNvGrpSpPr/>
          <p:nvPr/>
        </p:nvGrpSpPr>
        <p:grpSpPr>
          <a:xfrm>
            <a:off x="4724400" y="1905000"/>
            <a:ext cx="3429000" cy="4038600"/>
            <a:chOff x="4724400" y="1905000"/>
            <a:chExt cx="3429000" cy="4038600"/>
          </a:xfrm>
        </p:grpSpPr>
        <p:pic>
          <p:nvPicPr>
            <p:cNvPr id="72" name="Picture 4" descr="Image result for france 1453"/>
            <p:cNvPicPr>
              <a:picLocks noChangeAspect="1" noChangeArrowheads="1"/>
            </p:cNvPicPr>
            <p:nvPr/>
          </p:nvPicPr>
          <p:blipFill>
            <a:blip r:embed="rId3" cstate="print"/>
            <a:srcRect l="4745" t="18099" r="29119" b="13383"/>
            <a:stretch>
              <a:fillRect/>
            </a:stretch>
          </p:blipFill>
          <p:spPr bwMode="auto">
            <a:xfrm>
              <a:off x="4724400" y="1905000"/>
              <a:ext cx="3429000" cy="4038600"/>
            </a:xfrm>
            <a:prstGeom prst="rect">
              <a:avLst/>
            </a:prstGeom>
            <a:noFill/>
            <a:ln w="38100">
              <a:solidFill>
                <a:schemeClr val="tx1"/>
              </a:solidFill>
            </a:ln>
          </p:spPr>
        </p:pic>
        <p:pic>
          <p:nvPicPr>
            <p:cNvPr id="49" name="Picture 4" descr="Image result for france 1453"/>
            <p:cNvPicPr>
              <a:picLocks noChangeAspect="1" noChangeArrowheads="1"/>
            </p:cNvPicPr>
            <p:nvPr/>
          </p:nvPicPr>
          <p:blipFill>
            <a:blip r:embed="rId3" cstate="print"/>
            <a:srcRect l="6215" t="64640" r="77619" b="30189"/>
            <a:stretch>
              <a:fillRect/>
            </a:stretch>
          </p:blipFill>
          <p:spPr bwMode="auto">
            <a:xfrm>
              <a:off x="4724400" y="4419600"/>
              <a:ext cx="838200" cy="304800"/>
            </a:xfrm>
            <a:prstGeom prst="rect">
              <a:avLst/>
            </a:prstGeom>
            <a:noFill/>
            <a:ln w="38100">
              <a:noFill/>
            </a:ln>
          </p:spPr>
        </p:pic>
      </p:grpSp>
      <p:grpSp>
        <p:nvGrpSpPr>
          <p:cNvPr id="63" name="Group 62"/>
          <p:cNvGrpSpPr/>
          <p:nvPr/>
        </p:nvGrpSpPr>
        <p:grpSpPr>
          <a:xfrm>
            <a:off x="4495800" y="1676400"/>
            <a:ext cx="4648200" cy="4718145"/>
            <a:chOff x="4495800" y="1676400"/>
            <a:chExt cx="4648200" cy="4718145"/>
          </a:xfrm>
        </p:grpSpPr>
        <p:sp useBgFill="1">
          <p:nvSpPr>
            <p:cNvPr id="62" name="Rectangle 61"/>
            <p:cNvSpPr/>
            <p:nvPr/>
          </p:nvSpPr>
          <p:spPr>
            <a:xfrm>
              <a:off x="4495800" y="1676400"/>
              <a:ext cx="4648200" cy="3048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53"/>
            <p:cNvGrpSpPr/>
            <p:nvPr/>
          </p:nvGrpSpPr>
          <p:grpSpPr>
            <a:xfrm>
              <a:off x="4572000" y="1981200"/>
              <a:ext cx="4487863" cy="4413345"/>
              <a:chOff x="4656137" y="2362200"/>
              <a:chExt cx="4487863" cy="4413345"/>
            </a:xfrm>
          </p:grpSpPr>
          <p:pic>
            <p:nvPicPr>
              <p:cNvPr id="55" name="Picture 54"/>
              <p:cNvPicPr>
                <a:picLocks noChangeAspect="1" noChangeArrowheads="1"/>
              </p:cNvPicPr>
              <p:nvPr/>
            </p:nvPicPr>
            <p:blipFill>
              <a:blip r:embed="rId4" cstate="print"/>
              <a:srcRect/>
              <a:stretch>
                <a:fillRect/>
              </a:stretch>
            </p:blipFill>
            <p:spPr bwMode="auto">
              <a:xfrm>
                <a:off x="4656137" y="2362200"/>
                <a:ext cx="4487863" cy="4413345"/>
              </a:xfrm>
              <a:prstGeom prst="rect">
                <a:avLst/>
              </a:prstGeom>
              <a:noFill/>
              <a:ln w="50800">
                <a:solidFill>
                  <a:schemeClr val="tx1"/>
                </a:solidFill>
                <a:miter lim="800000"/>
                <a:headEnd/>
                <a:tailEnd/>
              </a:ln>
              <a:effectLst/>
            </p:spPr>
          </p:pic>
          <p:pic>
            <p:nvPicPr>
              <p:cNvPr id="56" name="Picture 4"/>
              <p:cNvPicPr>
                <a:picLocks noChangeAspect="1" noChangeArrowheads="1"/>
              </p:cNvPicPr>
              <p:nvPr/>
            </p:nvPicPr>
            <p:blipFill>
              <a:blip r:embed="rId4" cstate="print"/>
              <a:srcRect l="-177" t="65610" r="76406" b="27484"/>
              <a:stretch>
                <a:fillRect/>
              </a:stretch>
            </p:blipFill>
            <p:spPr bwMode="auto">
              <a:xfrm>
                <a:off x="4709160" y="6379029"/>
                <a:ext cx="1143000" cy="326571"/>
              </a:xfrm>
              <a:prstGeom prst="rect">
                <a:avLst/>
              </a:prstGeom>
              <a:noFill/>
              <a:ln w="9525">
                <a:noFill/>
                <a:miter lim="800000"/>
                <a:headEnd/>
                <a:tailEnd/>
              </a:ln>
              <a:effectLst/>
            </p:spPr>
          </p:pic>
        </p:grpSp>
      </p:grpSp>
      <p:pic>
        <p:nvPicPr>
          <p:cNvPr id="29" name="Picture 3"/>
          <p:cNvPicPr>
            <a:picLocks noChangeAspect="1" noChangeArrowheads="1"/>
          </p:cNvPicPr>
          <p:nvPr/>
        </p:nvPicPr>
        <p:blipFill>
          <a:blip r:embed="rId5" cstate="print"/>
          <a:srcRect l="1738" t="871" r="2644"/>
          <a:stretch>
            <a:fillRect/>
          </a:stretch>
        </p:blipFill>
        <p:spPr bwMode="auto">
          <a:xfrm>
            <a:off x="4648200" y="1524000"/>
            <a:ext cx="4191000" cy="4876800"/>
          </a:xfrm>
          <a:prstGeom prst="rect">
            <a:avLst/>
          </a:prstGeom>
          <a:noFill/>
          <a:ln w="50800">
            <a:solidFill>
              <a:schemeClr val="tx1"/>
            </a:solidFill>
            <a:miter lim="800000"/>
            <a:headEnd/>
            <a:tailEnd/>
          </a:ln>
          <a:effectLst/>
        </p:spPr>
      </p:pic>
      <p:sp useBgFill="1">
        <p:nvSpPr>
          <p:cNvPr id="48" name="Rectangle 47"/>
          <p:cNvSpPr/>
          <p:nvPr/>
        </p:nvSpPr>
        <p:spPr>
          <a:xfrm>
            <a:off x="0" y="1295400"/>
            <a:ext cx="4495800" cy="4572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grpSp>
        <p:nvGrpSpPr>
          <p:cNvPr id="43" name="Group 42"/>
          <p:cNvGrpSpPr>
            <a:grpSpLocks noChangeAspect="1"/>
          </p:cNvGrpSpPr>
          <p:nvPr/>
        </p:nvGrpSpPr>
        <p:grpSpPr>
          <a:xfrm>
            <a:off x="4724400" y="1901825"/>
            <a:ext cx="1036320" cy="855980"/>
            <a:chOff x="152400" y="152400"/>
            <a:chExt cx="1371600" cy="1146175"/>
          </a:xfrm>
        </p:grpSpPr>
        <p:pic>
          <p:nvPicPr>
            <p:cNvPr id="2050" name="Picture 2"/>
            <p:cNvPicPr>
              <a:picLocks noChangeAspect="1" noChangeArrowheads="1"/>
            </p:cNvPicPr>
            <p:nvPr/>
          </p:nvPicPr>
          <p:blipFill>
            <a:blip r:embed="rId6" cstate="print"/>
            <a:srcRect/>
            <a:stretch>
              <a:fillRect/>
            </a:stretch>
          </p:blipFill>
          <p:spPr bwMode="auto">
            <a:xfrm>
              <a:off x="152400" y="152400"/>
              <a:ext cx="1371600" cy="1146175"/>
            </a:xfrm>
            <a:prstGeom prst="rect">
              <a:avLst/>
            </a:prstGeom>
            <a:noFill/>
            <a:ln w="9525">
              <a:noFill/>
              <a:miter lim="800000"/>
              <a:headEnd/>
              <a:tailEnd/>
            </a:ln>
            <a:effectLst/>
          </p:spPr>
        </p:pic>
        <p:sp>
          <p:nvSpPr>
            <p:cNvPr id="42" name="Rectangle 41"/>
            <p:cNvSpPr/>
            <p:nvPr/>
          </p:nvSpPr>
          <p:spPr>
            <a:xfrm>
              <a:off x="228600" y="228600"/>
              <a:ext cx="1219200" cy="990600"/>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Rectangle 36"/>
          <p:cNvSpPr/>
          <p:nvPr/>
        </p:nvSpPr>
        <p:spPr>
          <a:xfrm>
            <a:off x="457200" y="3878426"/>
            <a:ext cx="3810000" cy="541174"/>
          </a:xfrm>
          <a:prstGeom prst="rect">
            <a:avLst/>
          </a:prstGeom>
          <a:noFill/>
        </p:spPr>
        <p:txBody>
          <a:bodyPr wrap="square">
            <a:spAutoFit/>
          </a:bodyPr>
          <a:lstStyle/>
          <a:p>
            <a:pPr algn="ctr">
              <a:lnSpc>
                <a:spcPts val="3500"/>
              </a:lnSpc>
            </a:pPr>
            <a:r>
              <a:rPr lang="en-US" sz="2800" b="1" dirty="0" smtClean="0"/>
              <a:t>Protestant strongholds</a:t>
            </a:r>
          </a:p>
        </p:txBody>
      </p:sp>
      <p:sp>
        <p:nvSpPr>
          <p:cNvPr id="38" name="Rectangle 37"/>
          <p:cNvSpPr/>
          <p:nvPr/>
        </p:nvSpPr>
        <p:spPr>
          <a:xfrm>
            <a:off x="457200" y="4411826"/>
            <a:ext cx="3505200" cy="541174"/>
          </a:xfrm>
          <a:prstGeom prst="rect">
            <a:avLst/>
          </a:prstGeom>
          <a:noFill/>
        </p:spPr>
        <p:txBody>
          <a:bodyPr wrap="square">
            <a:spAutoFit/>
          </a:bodyPr>
          <a:lstStyle/>
          <a:p>
            <a:pPr algn="ctr">
              <a:lnSpc>
                <a:spcPts val="3500"/>
              </a:lnSpc>
            </a:pPr>
            <a:r>
              <a:rPr lang="en-US" sz="2800" b="1" dirty="0" smtClean="0"/>
              <a:t>Catholic minorities</a:t>
            </a:r>
          </a:p>
        </p:txBody>
      </p:sp>
      <p:sp>
        <p:nvSpPr>
          <p:cNvPr id="47" name="Freeform 46"/>
          <p:cNvSpPr/>
          <p:nvPr/>
        </p:nvSpPr>
        <p:spPr>
          <a:xfrm>
            <a:off x="5331178" y="3872089"/>
            <a:ext cx="1428044" cy="668866"/>
          </a:xfrm>
          <a:custGeom>
            <a:avLst/>
            <a:gdLst>
              <a:gd name="connsiteX0" fmla="*/ 87489 w 1428044"/>
              <a:gd name="connsiteY0" fmla="*/ 39511 h 668866"/>
              <a:gd name="connsiteX1" fmla="*/ 646289 w 1428044"/>
              <a:gd name="connsiteY1" fmla="*/ 22578 h 668866"/>
              <a:gd name="connsiteX2" fmla="*/ 1222022 w 1428044"/>
              <a:gd name="connsiteY2" fmla="*/ 158044 h 668866"/>
              <a:gd name="connsiteX3" fmla="*/ 1357489 w 1428044"/>
              <a:gd name="connsiteY3" fmla="*/ 445911 h 668866"/>
              <a:gd name="connsiteX4" fmla="*/ 798689 w 1428044"/>
              <a:gd name="connsiteY4" fmla="*/ 649111 h 668866"/>
              <a:gd name="connsiteX5" fmla="*/ 341489 w 1428044"/>
              <a:gd name="connsiteY5" fmla="*/ 564444 h 668866"/>
              <a:gd name="connsiteX6" fmla="*/ 121355 w 1428044"/>
              <a:gd name="connsiteY6" fmla="*/ 259644 h 668866"/>
              <a:gd name="connsiteX7" fmla="*/ 87489 w 1428044"/>
              <a:gd name="connsiteY7" fmla="*/ 39511 h 66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044" h="668866">
                <a:moveTo>
                  <a:pt x="87489" y="39511"/>
                </a:moveTo>
                <a:cubicBezTo>
                  <a:pt x="174978" y="0"/>
                  <a:pt x="457200" y="2823"/>
                  <a:pt x="646289" y="22578"/>
                </a:cubicBezTo>
                <a:cubicBezTo>
                  <a:pt x="835378" y="42334"/>
                  <a:pt x="1103489" y="87489"/>
                  <a:pt x="1222022" y="158044"/>
                </a:cubicBezTo>
                <a:cubicBezTo>
                  <a:pt x="1340555" y="228600"/>
                  <a:pt x="1428044" y="364067"/>
                  <a:pt x="1357489" y="445911"/>
                </a:cubicBezTo>
                <a:cubicBezTo>
                  <a:pt x="1286934" y="527755"/>
                  <a:pt x="968022" y="629356"/>
                  <a:pt x="798689" y="649111"/>
                </a:cubicBezTo>
                <a:cubicBezTo>
                  <a:pt x="629356" y="668866"/>
                  <a:pt x="454378" y="629355"/>
                  <a:pt x="341489" y="564444"/>
                </a:cubicBezTo>
                <a:cubicBezTo>
                  <a:pt x="228600" y="499533"/>
                  <a:pt x="160866" y="344311"/>
                  <a:pt x="121355" y="259644"/>
                </a:cubicBezTo>
                <a:cubicBezTo>
                  <a:pt x="81844" y="174977"/>
                  <a:pt x="0" y="79022"/>
                  <a:pt x="87489" y="39511"/>
                </a:cubicBezTo>
                <a:close/>
              </a:path>
            </a:pathLst>
          </a:cu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5257800" y="3581400"/>
            <a:ext cx="2362199" cy="1447800"/>
            <a:chOff x="8763003" y="1752600"/>
            <a:chExt cx="2362199" cy="1447800"/>
          </a:xfrm>
        </p:grpSpPr>
        <p:sp>
          <p:nvSpPr>
            <p:cNvPr id="45" name="Oval 44"/>
            <p:cNvSpPr/>
            <p:nvPr/>
          </p:nvSpPr>
          <p:spPr>
            <a:xfrm>
              <a:off x="8915401" y="1752600"/>
              <a:ext cx="2209801" cy="14478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8763003" y="1850774"/>
              <a:ext cx="2209799" cy="1273426"/>
            </a:xfrm>
            <a:prstGeom prst="rect">
              <a:avLst/>
            </a:prstGeom>
            <a:noFill/>
          </p:spPr>
          <p:txBody>
            <a:bodyPr wrap="square">
              <a:spAutoFit/>
            </a:bodyPr>
            <a:lstStyle/>
            <a:p>
              <a:pPr algn="ctr">
                <a:lnSpc>
                  <a:spcPts val="3000"/>
                </a:lnSpc>
              </a:pPr>
              <a:r>
                <a:rPr lang="en-US" sz="3200" b="1" dirty="0" smtClean="0">
                  <a:ln>
                    <a:solidFill>
                      <a:srgbClr val="002060"/>
                    </a:solidFill>
                  </a:ln>
                  <a:solidFill>
                    <a:srgbClr val="002060"/>
                  </a:solidFill>
                  <a:latin typeface="Tempus Sans ITC" pitchFamily="82" charset="0"/>
                </a:rPr>
                <a:t>shared religious persecution</a:t>
              </a:r>
            </a:p>
          </p:txBody>
        </p:sp>
      </p:grpSp>
      <p:cxnSp>
        <p:nvCxnSpPr>
          <p:cNvPr id="50" name="Straight Arrow Connector 49"/>
          <p:cNvCxnSpPr/>
          <p:nvPr/>
        </p:nvCxnSpPr>
        <p:spPr>
          <a:xfrm>
            <a:off x="3581400" y="1905000"/>
            <a:ext cx="2667000" cy="1066800"/>
          </a:xfrm>
          <a:prstGeom prst="straightConnector1">
            <a:avLst/>
          </a:prstGeom>
          <a:ln w="101600">
            <a:solidFill>
              <a:schemeClr val="bg1">
                <a:lumMod val="50000"/>
              </a:schemeClr>
            </a:solidFill>
            <a:tailEnd type="arrow"/>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581400" y="2743200"/>
            <a:ext cx="2743200" cy="1066800"/>
          </a:xfrm>
          <a:prstGeom prst="straightConnector1">
            <a:avLst/>
          </a:prstGeom>
          <a:ln w="101600">
            <a:solidFill>
              <a:srgbClr val="8166A2"/>
            </a:solidFill>
            <a:tailEnd type="arrow"/>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505200" y="3505200"/>
            <a:ext cx="2438400" cy="762000"/>
          </a:xfrm>
          <a:prstGeom prst="straightConnector1">
            <a:avLst/>
          </a:prstGeom>
          <a:ln w="101600">
            <a:solidFill>
              <a:srgbClr val="601E58"/>
            </a:solidFill>
            <a:tailEnd type="arrow"/>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7" cstate="print"/>
          <a:srcRect/>
          <a:stretch>
            <a:fillRect/>
          </a:stretch>
        </p:blipFill>
        <p:spPr bwMode="auto">
          <a:xfrm>
            <a:off x="761999" y="1524000"/>
            <a:ext cx="2949097" cy="2438400"/>
          </a:xfrm>
          <a:prstGeom prst="rect">
            <a:avLst/>
          </a:prstGeom>
          <a:noFill/>
          <a:ln w="9525">
            <a:noFill/>
            <a:miter lim="800000"/>
            <a:headEnd/>
            <a:tailEnd/>
          </a:ln>
          <a:effectLst/>
        </p:spPr>
      </p:pic>
      <p:sp>
        <p:nvSpPr>
          <p:cNvPr id="51" name="Rounded Rectangle 50"/>
          <p:cNvSpPr/>
          <p:nvPr/>
        </p:nvSpPr>
        <p:spPr>
          <a:xfrm>
            <a:off x="381000" y="1600200"/>
            <a:ext cx="3810000" cy="762000"/>
          </a:xfrm>
          <a:prstGeom prst="round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228600" y="5943600"/>
            <a:ext cx="2057400" cy="457200"/>
          </a:xfrm>
          <a:prstGeom prst="round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7" name="Rectangle 26"/>
          <p:cNvSpPr/>
          <p:nvPr/>
        </p:nvSpPr>
        <p:spPr>
          <a:xfrm>
            <a:off x="685800" y="762000"/>
            <a:ext cx="8001000" cy="605294"/>
          </a:xfrm>
          <a:prstGeom prst="rect">
            <a:avLst/>
          </a:prstGeom>
        </p:spPr>
        <p:txBody>
          <a:bodyPr wrap="square">
            <a:spAutoFit/>
          </a:bodyPr>
          <a:lstStyle/>
          <a:p>
            <a:pPr>
              <a:lnSpc>
                <a:spcPts val="4000"/>
              </a:lnSpc>
            </a:pPr>
            <a:r>
              <a:rPr lang="en-US" sz="4000" b="1" dirty="0" smtClean="0"/>
              <a:t>1562-1598:  French Wars of Religion</a:t>
            </a:r>
          </a:p>
        </p:txBody>
      </p:sp>
      <p:sp>
        <p:nvSpPr>
          <p:cNvPr id="39" name="Rounded Rectangle 38"/>
          <p:cNvSpPr/>
          <p:nvPr/>
        </p:nvSpPr>
        <p:spPr>
          <a:xfrm>
            <a:off x="381000" y="3048000"/>
            <a:ext cx="3810000" cy="1371600"/>
          </a:xfrm>
          <a:prstGeom prst="round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ounded Rectangle 39"/>
          <p:cNvSpPr/>
          <p:nvPr/>
        </p:nvSpPr>
        <p:spPr>
          <a:xfrm>
            <a:off x="381000" y="3048000"/>
            <a:ext cx="3810000" cy="1981200"/>
          </a:xfrm>
          <a:prstGeom prst="roundRect">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a:spLocks noChangeAspect="1"/>
          </p:cNvSpPr>
          <p:nvPr/>
        </p:nvSpPr>
        <p:spPr>
          <a:xfrm>
            <a:off x="5486400" y="3886200"/>
            <a:ext cx="1164136" cy="474097"/>
          </a:xfrm>
          <a:custGeom>
            <a:avLst/>
            <a:gdLst>
              <a:gd name="connsiteX0" fmla="*/ 533400 w 1115684"/>
              <a:gd name="connsiteY0" fmla="*/ 23004 h 521898"/>
              <a:gd name="connsiteX1" fmla="*/ 705929 w 1115684"/>
              <a:gd name="connsiteY1" fmla="*/ 14377 h 521898"/>
              <a:gd name="connsiteX2" fmla="*/ 869831 w 1115684"/>
              <a:gd name="connsiteY2" fmla="*/ 92015 h 521898"/>
              <a:gd name="connsiteX3" fmla="*/ 990600 w 1115684"/>
              <a:gd name="connsiteY3" fmla="*/ 169653 h 521898"/>
              <a:gd name="connsiteX4" fmla="*/ 1068238 w 1115684"/>
              <a:gd name="connsiteY4" fmla="*/ 316302 h 521898"/>
              <a:gd name="connsiteX5" fmla="*/ 1102744 w 1115684"/>
              <a:gd name="connsiteY5" fmla="*/ 333554 h 521898"/>
              <a:gd name="connsiteX6" fmla="*/ 990600 w 1115684"/>
              <a:gd name="connsiteY6" fmla="*/ 454324 h 521898"/>
              <a:gd name="connsiteX7" fmla="*/ 921589 w 1115684"/>
              <a:gd name="connsiteY7" fmla="*/ 514709 h 521898"/>
              <a:gd name="connsiteX8" fmla="*/ 835325 w 1115684"/>
              <a:gd name="connsiteY8" fmla="*/ 497456 h 521898"/>
              <a:gd name="connsiteX9" fmla="*/ 757687 w 1115684"/>
              <a:gd name="connsiteY9" fmla="*/ 514709 h 521898"/>
              <a:gd name="connsiteX10" fmla="*/ 671423 w 1115684"/>
              <a:gd name="connsiteY10" fmla="*/ 506083 h 521898"/>
              <a:gd name="connsiteX11" fmla="*/ 576532 w 1115684"/>
              <a:gd name="connsiteY11" fmla="*/ 454324 h 521898"/>
              <a:gd name="connsiteX12" fmla="*/ 360872 w 1115684"/>
              <a:gd name="connsiteY12" fmla="*/ 428445 h 521898"/>
              <a:gd name="connsiteX13" fmla="*/ 222849 w 1115684"/>
              <a:gd name="connsiteY13" fmla="*/ 393939 h 521898"/>
              <a:gd name="connsiteX14" fmla="*/ 110706 w 1115684"/>
              <a:gd name="connsiteY14" fmla="*/ 281796 h 521898"/>
              <a:gd name="connsiteX15" fmla="*/ 50321 w 1115684"/>
              <a:gd name="connsiteY15" fmla="*/ 204158 h 521898"/>
              <a:gd name="connsiteX16" fmla="*/ 7189 w 1115684"/>
              <a:gd name="connsiteY16" fmla="*/ 109268 h 521898"/>
              <a:gd name="connsiteX17" fmla="*/ 93453 w 1115684"/>
              <a:gd name="connsiteY17" fmla="*/ 74762 h 521898"/>
              <a:gd name="connsiteX18" fmla="*/ 196970 w 1115684"/>
              <a:gd name="connsiteY18" fmla="*/ 23004 h 521898"/>
              <a:gd name="connsiteX19" fmla="*/ 274608 w 1115684"/>
              <a:gd name="connsiteY19" fmla="*/ 5751 h 521898"/>
              <a:gd name="connsiteX20" fmla="*/ 455763 w 1115684"/>
              <a:gd name="connsiteY20" fmla="*/ 57509 h 521898"/>
              <a:gd name="connsiteX21" fmla="*/ 533400 w 1115684"/>
              <a:gd name="connsiteY21" fmla="*/ 23004 h 52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5684" h="521898">
                <a:moveTo>
                  <a:pt x="533400" y="23004"/>
                </a:moveTo>
                <a:cubicBezTo>
                  <a:pt x="575094" y="15815"/>
                  <a:pt x="649857" y="2875"/>
                  <a:pt x="705929" y="14377"/>
                </a:cubicBezTo>
                <a:cubicBezTo>
                  <a:pt x="762001" y="25879"/>
                  <a:pt x="822386" y="66136"/>
                  <a:pt x="869831" y="92015"/>
                </a:cubicBezTo>
                <a:cubicBezTo>
                  <a:pt x="917276" y="117894"/>
                  <a:pt x="957532" y="132272"/>
                  <a:pt x="990600" y="169653"/>
                </a:cubicBezTo>
                <a:cubicBezTo>
                  <a:pt x="1023668" y="207034"/>
                  <a:pt x="1049547" y="288985"/>
                  <a:pt x="1068238" y="316302"/>
                </a:cubicBezTo>
                <a:cubicBezTo>
                  <a:pt x="1086929" y="343619"/>
                  <a:pt x="1115684" y="310550"/>
                  <a:pt x="1102744" y="333554"/>
                </a:cubicBezTo>
                <a:cubicBezTo>
                  <a:pt x="1089804" y="356558"/>
                  <a:pt x="1020792" y="424132"/>
                  <a:pt x="990600" y="454324"/>
                </a:cubicBezTo>
                <a:cubicBezTo>
                  <a:pt x="960408" y="484516"/>
                  <a:pt x="947468" y="507520"/>
                  <a:pt x="921589" y="514709"/>
                </a:cubicBezTo>
                <a:cubicBezTo>
                  <a:pt x="895710" y="521898"/>
                  <a:pt x="862642" y="497456"/>
                  <a:pt x="835325" y="497456"/>
                </a:cubicBezTo>
                <a:cubicBezTo>
                  <a:pt x="808008" y="497456"/>
                  <a:pt x="785004" y="513271"/>
                  <a:pt x="757687" y="514709"/>
                </a:cubicBezTo>
                <a:cubicBezTo>
                  <a:pt x="730370" y="516147"/>
                  <a:pt x="701616" y="516147"/>
                  <a:pt x="671423" y="506083"/>
                </a:cubicBezTo>
                <a:cubicBezTo>
                  <a:pt x="641231" y="496019"/>
                  <a:pt x="628290" y="467264"/>
                  <a:pt x="576532" y="454324"/>
                </a:cubicBezTo>
                <a:cubicBezTo>
                  <a:pt x="524774" y="441384"/>
                  <a:pt x="419819" y="438509"/>
                  <a:pt x="360872" y="428445"/>
                </a:cubicBezTo>
                <a:cubicBezTo>
                  <a:pt x="301925" y="418381"/>
                  <a:pt x="264543" y="418380"/>
                  <a:pt x="222849" y="393939"/>
                </a:cubicBezTo>
                <a:cubicBezTo>
                  <a:pt x="181155" y="369498"/>
                  <a:pt x="139461" y="313426"/>
                  <a:pt x="110706" y="281796"/>
                </a:cubicBezTo>
                <a:cubicBezTo>
                  <a:pt x="81951" y="250166"/>
                  <a:pt x="67574" y="232913"/>
                  <a:pt x="50321" y="204158"/>
                </a:cubicBezTo>
                <a:cubicBezTo>
                  <a:pt x="33068" y="175403"/>
                  <a:pt x="0" y="130834"/>
                  <a:pt x="7189" y="109268"/>
                </a:cubicBezTo>
                <a:cubicBezTo>
                  <a:pt x="14378" y="87702"/>
                  <a:pt x="61823" y="89139"/>
                  <a:pt x="93453" y="74762"/>
                </a:cubicBezTo>
                <a:cubicBezTo>
                  <a:pt x="125083" y="60385"/>
                  <a:pt x="166778" y="34506"/>
                  <a:pt x="196970" y="23004"/>
                </a:cubicBezTo>
                <a:cubicBezTo>
                  <a:pt x="227162" y="11502"/>
                  <a:pt x="231476" y="0"/>
                  <a:pt x="274608" y="5751"/>
                </a:cubicBezTo>
                <a:cubicBezTo>
                  <a:pt x="317740" y="11502"/>
                  <a:pt x="412631" y="53196"/>
                  <a:pt x="455763" y="57509"/>
                </a:cubicBezTo>
                <a:cubicBezTo>
                  <a:pt x="498895" y="61822"/>
                  <a:pt x="491706" y="30193"/>
                  <a:pt x="533400" y="23004"/>
                </a:cubicBezTo>
                <a:close/>
              </a:path>
            </a:pathLst>
          </a:custGeom>
          <a:solidFill>
            <a:srgbClr val="FF0000">
              <a:alpha val="70000"/>
            </a:srgbClr>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rgbClr val="FFFF00"/>
                </a:solidFill>
              </a:rPr>
              <a:t>Poitou</a:t>
            </a:r>
            <a:endParaRPr lang="en-US"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7"/>
                                        </p:tgtEl>
                                      </p:cBhvr>
                                    </p:animEffect>
                                    <p:set>
                                      <p:cBhvr>
                                        <p:cTn id="10" dur="1" fill="hold">
                                          <p:stCondLst>
                                            <p:cond delay="1999"/>
                                          </p:stCondLst>
                                        </p:cTn>
                                        <p:tgtEl>
                                          <p:spTgt spid="27"/>
                                        </p:tgtEl>
                                        <p:attrNameLst>
                                          <p:attrName>style.visibility</p:attrName>
                                        </p:attrNameLst>
                                      </p:cBhvr>
                                      <p:to>
                                        <p:strVal val="hidden"/>
                                      </p:to>
                                    </p:set>
                                  </p:childTnLst>
                                </p:cTn>
                              </p:par>
                              <p:par>
                                <p:cTn id="11" presetID="42" presetClass="path" presetSubtype="0" accel="50000" decel="50000" fill="hold" grpId="1" nodeType="withEffect">
                                  <p:stCondLst>
                                    <p:cond delay="0"/>
                                  </p:stCondLst>
                                  <p:childTnLst>
                                    <p:animMotion origin="layout" path="M -3.33333E-6 -2.59259E-6 L -0.375 0.81158 " pathEditMode="relative" rAng="0" ptsTypes="AA">
                                      <p:cBhvr>
                                        <p:cTn id="12" dur="1000" fill="hold"/>
                                        <p:tgtEl>
                                          <p:spTgt spid="27"/>
                                        </p:tgtEl>
                                        <p:attrNameLst>
                                          <p:attrName>ppt_x</p:attrName>
                                          <p:attrName>ppt_y</p:attrName>
                                        </p:attrNameLst>
                                      </p:cBhvr>
                                      <p:rCtr x="-188" y="406"/>
                                    </p:animMotion>
                                  </p:childTnLst>
                                </p:cTn>
                              </p:par>
                              <p:par>
                                <p:cTn id="13" presetID="10"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1000"/>
                                        <p:tgtEl>
                                          <p:spTgt spid="71"/>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10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1000"/>
                            </p:stCondLst>
                            <p:childTnLst>
                              <p:par>
                                <p:cTn id="25" presetID="9"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20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20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childTnLst>
                                </p:cTn>
                              </p:par>
                            </p:childTnLst>
                          </p:cTn>
                        </p:par>
                        <p:par>
                          <p:cTn id="36" fill="hold">
                            <p:stCondLst>
                              <p:cond delay="1000"/>
                            </p:stCondLst>
                            <p:childTnLst>
                              <p:par>
                                <p:cTn id="37" presetID="6" presetClass="emph" presetSubtype="0" fill="hold" nodeType="afterEffect">
                                  <p:stCondLst>
                                    <p:cond delay="0"/>
                                  </p:stCondLst>
                                  <p:childTnLst>
                                    <p:animScale>
                                      <p:cBhvr>
                                        <p:cTn id="38" dur="1000" fill="hold"/>
                                        <p:tgtEl>
                                          <p:spTgt spid="43"/>
                                        </p:tgtEl>
                                      </p:cBhvr>
                                      <p:by x="250000" y="250000"/>
                                    </p:animScale>
                                  </p:childTnLst>
                                </p:cTn>
                              </p:par>
                              <p:par>
                                <p:cTn id="39" presetID="35" presetClass="path" presetSubtype="0" accel="50000" decel="50000" fill="hold" nodeType="withEffect">
                                  <p:stCondLst>
                                    <p:cond delay="0"/>
                                  </p:stCondLst>
                                  <p:childTnLst>
                                    <p:animMotion origin="layout" path="M -3.88889E-6 -3.33333E-6 L -0.33159 0.04931 " pathEditMode="relative" rAng="0" ptsTypes="AA">
                                      <p:cBhvr>
                                        <p:cTn id="40" dur="1000" fill="hold"/>
                                        <p:tgtEl>
                                          <p:spTgt spid="43"/>
                                        </p:tgtEl>
                                        <p:attrNameLst>
                                          <p:attrName>ppt_x</p:attrName>
                                          <p:attrName>ppt_y</p:attrName>
                                        </p:attrNameLst>
                                      </p:cBhvr>
                                      <p:rCtr x="-166" y="25"/>
                                    </p:animMotion>
                                  </p:childTnLst>
                                </p:cTn>
                              </p:par>
                              <p:par>
                                <p:cTn id="41" presetID="10" presetClass="entr" presetSubtype="0" fill="hold" nodeType="withEffect">
                                  <p:stCondLst>
                                    <p:cond delay="500"/>
                                  </p:stCondLst>
                                  <p:childTnLst>
                                    <p:set>
                                      <p:cBhvr>
                                        <p:cTn id="42" dur="1" fill="hold">
                                          <p:stCondLst>
                                            <p:cond delay="0"/>
                                          </p:stCondLst>
                                        </p:cTn>
                                        <p:tgtEl>
                                          <p:spTgt spid="2051"/>
                                        </p:tgtEl>
                                        <p:attrNameLst>
                                          <p:attrName>style.visibility</p:attrName>
                                        </p:attrNameLst>
                                      </p:cBhvr>
                                      <p:to>
                                        <p:strVal val="visible"/>
                                      </p:to>
                                    </p:set>
                                    <p:animEffect transition="in" filter="fade">
                                      <p:cBhvr>
                                        <p:cTn id="43" dur="1000"/>
                                        <p:tgtEl>
                                          <p:spTgt spid="2051"/>
                                        </p:tgtEl>
                                      </p:cBhvr>
                                    </p:animEffect>
                                  </p:childTnLst>
                                </p:cTn>
                              </p:par>
                              <p:par>
                                <p:cTn id="44" presetID="10" presetClass="exit" presetSubtype="0" fill="hold" nodeType="withEffect">
                                  <p:stCondLst>
                                    <p:cond delay="500"/>
                                  </p:stCondLst>
                                  <p:childTnLst>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grpId="1" nodeType="clickEffect">
                                  <p:stCondLst>
                                    <p:cond delay="0"/>
                                  </p:stCondLst>
                                  <p:childTnLst>
                                    <p:animScale>
                                      <p:cBhvr>
                                        <p:cTn id="50" dur="1000" fill="hold"/>
                                        <p:tgtEl>
                                          <p:spTgt spid="30"/>
                                        </p:tgtEl>
                                      </p:cBhvr>
                                      <p:by x="150000" y="150000"/>
                                    </p:animScale>
                                  </p:childTnLst>
                                </p:cTn>
                              </p:par>
                              <p:par>
                                <p:cTn id="51" presetID="64" presetClass="path" presetSubtype="0" accel="50000" decel="50000" fill="hold" grpId="2" nodeType="withEffect">
                                  <p:stCondLst>
                                    <p:cond delay="0"/>
                                  </p:stCondLst>
                                  <p:childTnLst>
                                    <p:animMotion origin="layout" path="M -3.33333E-6 3.33333E-6 L 0.10834 -0.58889 " pathEditMode="relative" rAng="0" ptsTypes="AA">
                                      <p:cBhvr>
                                        <p:cTn id="52" dur="1000" fill="hold"/>
                                        <p:tgtEl>
                                          <p:spTgt spid="30"/>
                                        </p:tgtEl>
                                        <p:attrNameLst>
                                          <p:attrName>ppt_x</p:attrName>
                                          <p:attrName>ppt_y</p:attrName>
                                        </p:attrNameLst>
                                      </p:cBhvr>
                                      <p:rCtr x="54" y="-294"/>
                                    </p:animMotion>
                                  </p:childTnLst>
                                </p:cTn>
                              </p:par>
                              <p:par>
                                <p:cTn id="53" presetID="10" presetClass="entr" presetSubtype="0" fill="hold" grpId="0" nodeType="withEffect">
                                  <p:stCondLst>
                                    <p:cond delay="50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1000"/>
                                        <p:tgtEl>
                                          <p:spTgt spid="51"/>
                                        </p:tgtEl>
                                      </p:cBhvr>
                                    </p:animEffect>
                                  </p:childTnLst>
                                </p:cTn>
                              </p:par>
                              <p:par>
                                <p:cTn id="56" presetID="10" presetClass="exit" presetSubtype="0" fill="hold" grpId="3" nodeType="withEffect">
                                  <p:stCondLst>
                                    <p:cond delay="500"/>
                                  </p:stCondLst>
                                  <p:childTnLst>
                                    <p:animEffect transition="out" filter="fade">
                                      <p:cBhvr>
                                        <p:cTn id="57" dur="1000"/>
                                        <p:tgtEl>
                                          <p:spTgt spid="30"/>
                                        </p:tgtEl>
                                      </p:cBhvr>
                                    </p:animEffect>
                                    <p:set>
                                      <p:cBhvr>
                                        <p:cTn id="58" dur="1" fill="hold">
                                          <p:stCondLst>
                                            <p:cond delay="999"/>
                                          </p:stCondLst>
                                        </p:cTn>
                                        <p:tgtEl>
                                          <p:spTgt spid="30"/>
                                        </p:tgtEl>
                                        <p:attrNameLst>
                                          <p:attrName>style.visibility</p:attrName>
                                        </p:attrNameLst>
                                      </p:cBhvr>
                                      <p:to>
                                        <p:strVal val="hidden"/>
                                      </p:to>
                                    </p:set>
                                  </p:childTnLst>
                                </p:cTn>
                              </p:par>
                            </p:childTnLst>
                          </p:cTn>
                        </p:par>
                        <p:par>
                          <p:cTn id="59" fill="hold">
                            <p:stCondLst>
                              <p:cond delay="1500"/>
                            </p:stCondLst>
                            <p:childTnLst>
                              <p:par>
                                <p:cTn id="60" presetID="22" presetClass="entr" presetSubtype="8" fill="hold"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left)">
                                      <p:cBhvr>
                                        <p:cTn id="62" dur="1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2" nodeType="clickEffect">
                                  <p:stCondLst>
                                    <p:cond delay="0"/>
                                  </p:stCondLst>
                                  <p:childTnLst>
                                    <p:animMotion origin="layout" path="M -0.00833 0.01111 L -0.00417 0.1 " pathEditMode="relative" rAng="0" ptsTypes="AA">
                                      <p:cBhvr>
                                        <p:cTn id="66" dur="1000" fill="hold"/>
                                        <p:tgtEl>
                                          <p:spTgt spid="51"/>
                                        </p:tgtEl>
                                        <p:attrNameLst>
                                          <p:attrName>ppt_x</p:attrName>
                                          <p:attrName>ppt_y</p:attrName>
                                        </p:attrNameLst>
                                      </p:cBhvr>
                                      <p:rCtr x="2" y="44"/>
                                    </p:animMotion>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left)">
                                      <p:cBhvr>
                                        <p:cTn id="70" dur="1000"/>
                                        <p:tgtEl>
                                          <p:spTgt spid="52"/>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3" nodeType="clickEffect">
                                  <p:stCondLst>
                                    <p:cond delay="0"/>
                                  </p:stCondLst>
                                  <p:childTnLst>
                                    <p:animMotion origin="layout" path="M -0.00833 0.11111 L -0.00833 0.21111 " pathEditMode="relative" rAng="0" ptsTypes="AA">
                                      <p:cBhvr>
                                        <p:cTn id="74" dur="1000" fill="hold"/>
                                        <p:tgtEl>
                                          <p:spTgt spid="51"/>
                                        </p:tgtEl>
                                        <p:attrNameLst>
                                          <p:attrName>ppt_x</p:attrName>
                                          <p:attrName>ppt_y</p:attrName>
                                        </p:attrNameLst>
                                      </p:cBhvr>
                                      <p:rCtr x="0" y="50"/>
                                    </p:animMotion>
                                  </p:childTnLst>
                                </p:cTn>
                              </p:par>
                            </p:childTnLst>
                          </p:cTn>
                        </p:par>
                        <p:par>
                          <p:cTn id="75" fill="hold">
                            <p:stCondLst>
                              <p:cond delay="1000"/>
                            </p:stCondLst>
                            <p:childTnLst>
                              <p:par>
                                <p:cTn id="76" presetID="22" presetClass="entr" presetSubtype="8" fill="hold" nodeType="after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10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1000"/>
                                        <p:tgtEl>
                                          <p:spTgt spid="50"/>
                                        </p:tgtEl>
                                      </p:cBhvr>
                                    </p:animEffect>
                                    <p:set>
                                      <p:cBhvr>
                                        <p:cTn id="83" dur="1" fill="hold">
                                          <p:stCondLst>
                                            <p:cond delay="999"/>
                                          </p:stCondLst>
                                        </p:cTn>
                                        <p:tgtEl>
                                          <p:spTgt spid="5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52"/>
                                        </p:tgtEl>
                                      </p:cBhvr>
                                    </p:animEffect>
                                    <p:set>
                                      <p:cBhvr>
                                        <p:cTn id="86" dur="1" fill="hold">
                                          <p:stCondLst>
                                            <p:cond delay="999"/>
                                          </p:stCondLst>
                                        </p:cTn>
                                        <p:tgtEl>
                                          <p:spTgt spid="5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58"/>
                                        </p:tgtEl>
                                      </p:cBhvr>
                                    </p:animEffect>
                                    <p:set>
                                      <p:cBhvr>
                                        <p:cTn id="89" dur="1" fill="hold">
                                          <p:stCondLst>
                                            <p:cond delay="999"/>
                                          </p:stCondLst>
                                        </p:cTn>
                                        <p:tgtEl>
                                          <p:spTgt spid="58"/>
                                        </p:tgtEl>
                                        <p:attrNameLst>
                                          <p:attrName>style.visibility</p:attrName>
                                        </p:attrNameLst>
                                      </p:cBhvr>
                                      <p:to>
                                        <p:strVal val="hidden"/>
                                      </p:to>
                                    </p:set>
                                  </p:childTnLst>
                                </p:cTn>
                              </p:par>
                            </p:childTnLst>
                          </p:cTn>
                        </p:par>
                        <p:par>
                          <p:cTn id="90" fill="hold">
                            <p:stCondLst>
                              <p:cond delay="1000"/>
                            </p:stCondLst>
                            <p:childTnLst>
                              <p:par>
                                <p:cTn id="91" presetID="42" presetClass="exit" presetSubtype="0" fill="hold" grpId="1" nodeType="afterEffect">
                                  <p:stCondLst>
                                    <p:cond delay="0"/>
                                  </p:stCondLst>
                                  <p:childTnLst>
                                    <p:animEffect transition="out" filter="fade">
                                      <p:cBhvr>
                                        <p:cTn id="92" dur="1000"/>
                                        <p:tgtEl>
                                          <p:spTgt spid="51"/>
                                        </p:tgtEl>
                                      </p:cBhvr>
                                    </p:animEffect>
                                    <p:anim calcmode="lin" valueType="num">
                                      <p:cBhvr>
                                        <p:cTn id="93" dur="1000"/>
                                        <p:tgtEl>
                                          <p:spTgt spid="51"/>
                                        </p:tgtEl>
                                        <p:attrNameLst>
                                          <p:attrName>ppt_x</p:attrName>
                                        </p:attrNameLst>
                                      </p:cBhvr>
                                      <p:tavLst>
                                        <p:tav tm="0">
                                          <p:val>
                                            <p:strVal val="ppt_x"/>
                                          </p:val>
                                        </p:tav>
                                        <p:tav tm="100000">
                                          <p:val>
                                            <p:strVal val="ppt_x"/>
                                          </p:val>
                                        </p:tav>
                                      </p:tavLst>
                                    </p:anim>
                                    <p:anim calcmode="lin" valueType="num">
                                      <p:cBhvr>
                                        <p:cTn id="94" dur="1000"/>
                                        <p:tgtEl>
                                          <p:spTgt spid="51"/>
                                        </p:tgtEl>
                                        <p:attrNameLst>
                                          <p:attrName>ppt_y</p:attrName>
                                        </p:attrNameLst>
                                      </p:cBhvr>
                                      <p:tavLst>
                                        <p:tav tm="0">
                                          <p:val>
                                            <p:strVal val="ppt_y"/>
                                          </p:val>
                                        </p:tav>
                                        <p:tav tm="100000">
                                          <p:val>
                                            <p:strVal val="ppt_y+.1"/>
                                          </p:val>
                                        </p:tav>
                                      </p:tavLst>
                                    </p:anim>
                                    <p:set>
                                      <p:cBhvr>
                                        <p:cTn id="95" dur="1" fill="hold">
                                          <p:stCondLst>
                                            <p:cond delay="999"/>
                                          </p:stCondLst>
                                        </p:cTn>
                                        <p:tgtEl>
                                          <p:spTgt spid="51"/>
                                        </p:tgtEl>
                                        <p:attrNameLst>
                                          <p:attrName>style.visibility</p:attrName>
                                        </p:attrNameLst>
                                      </p:cBhvr>
                                      <p:to>
                                        <p:strVal val="hidden"/>
                                      </p:to>
                                    </p:set>
                                  </p:childTnLst>
                                </p:cTn>
                              </p:par>
                              <p:par>
                                <p:cTn id="96" presetID="22" presetClass="entr" presetSubtype="1" fill="hold" grpId="1"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wipe(up)">
                                      <p:cBhvr>
                                        <p:cTn id="98" dur="1000"/>
                                        <p:tgtEl>
                                          <p:spTgt spid="39"/>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up)">
                                      <p:cBhvr>
                                        <p:cTn id="101" dur="1000"/>
                                        <p:tgtEl>
                                          <p:spTgt spid="3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1"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wipe(up)">
                                      <p:cBhvr>
                                        <p:cTn id="106" dur="1000"/>
                                        <p:tgtEl>
                                          <p:spTgt spid="40"/>
                                        </p:tgtEl>
                                      </p:cBhvr>
                                    </p:animEffect>
                                  </p:childTnLst>
                                </p:cTn>
                              </p:par>
                              <p:par>
                                <p:cTn id="107" presetID="42" presetClass="exit" presetSubtype="0" fill="hold" grpId="2" nodeType="withEffect">
                                  <p:stCondLst>
                                    <p:cond delay="0"/>
                                  </p:stCondLst>
                                  <p:childTnLst>
                                    <p:animEffect transition="out" filter="fade">
                                      <p:cBhvr>
                                        <p:cTn id="108" dur="1000"/>
                                        <p:tgtEl>
                                          <p:spTgt spid="39"/>
                                        </p:tgtEl>
                                      </p:cBhvr>
                                    </p:animEffect>
                                    <p:anim calcmode="lin" valueType="num">
                                      <p:cBhvr>
                                        <p:cTn id="109" dur="1000"/>
                                        <p:tgtEl>
                                          <p:spTgt spid="39"/>
                                        </p:tgtEl>
                                        <p:attrNameLst>
                                          <p:attrName>ppt_x</p:attrName>
                                        </p:attrNameLst>
                                      </p:cBhvr>
                                      <p:tavLst>
                                        <p:tav tm="0">
                                          <p:val>
                                            <p:strVal val="ppt_x"/>
                                          </p:val>
                                        </p:tav>
                                        <p:tav tm="100000">
                                          <p:val>
                                            <p:strVal val="ppt_x"/>
                                          </p:val>
                                        </p:tav>
                                      </p:tavLst>
                                    </p:anim>
                                    <p:anim calcmode="lin" valueType="num">
                                      <p:cBhvr>
                                        <p:cTn id="110" dur="1000"/>
                                        <p:tgtEl>
                                          <p:spTgt spid="39"/>
                                        </p:tgtEl>
                                        <p:attrNameLst>
                                          <p:attrName>ppt_y</p:attrName>
                                        </p:attrNameLst>
                                      </p:cBhvr>
                                      <p:tavLst>
                                        <p:tav tm="0">
                                          <p:val>
                                            <p:strVal val="ppt_y"/>
                                          </p:val>
                                        </p:tav>
                                        <p:tav tm="100000">
                                          <p:val>
                                            <p:strVal val="ppt_y+.1"/>
                                          </p:val>
                                        </p:tav>
                                      </p:tavLst>
                                    </p:anim>
                                    <p:set>
                                      <p:cBhvr>
                                        <p:cTn id="111" dur="1" fill="hold">
                                          <p:stCondLst>
                                            <p:cond delay="999"/>
                                          </p:stCondLst>
                                        </p:cTn>
                                        <p:tgtEl>
                                          <p:spTgt spid="39"/>
                                        </p:tgtEl>
                                        <p:attrNameLst>
                                          <p:attrName>style.visibility</p:attrName>
                                        </p:attrNameLst>
                                      </p:cBhvr>
                                      <p:to>
                                        <p:strVal val="hidden"/>
                                      </p:to>
                                    </p:set>
                                  </p:childTnLst>
                                </p:cTn>
                              </p:par>
                              <p:par>
                                <p:cTn id="112" presetID="22" presetClass="entr" presetSubtype="1" fill="hold" grpId="0" nodeType="with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wipe(up)">
                                      <p:cBhvr>
                                        <p:cTn id="114" dur="10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exit" presetSubtype="0" fill="hold" grpId="2" nodeType="clickEffect">
                                  <p:stCondLst>
                                    <p:cond delay="0"/>
                                  </p:stCondLst>
                                  <p:childTnLst>
                                    <p:animEffect transition="out" filter="fade">
                                      <p:cBhvr>
                                        <p:cTn id="118" dur="1000"/>
                                        <p:tgtEl>
                                          <p:spTgt spid="40"/>
                                        </p:tgtEl>
                                      </p:cBhvr>
                                    </p:animEffect>
                                    <p:anim calcmode="lin" valueType="num">
                                      <p:cBhvr>
                                        <p:cTn id="119" dur="1000"/>
                                        <p:tgtEl>
                                          <p:spTgt spid="40"/>
                                        </p:tgtEl>
                                        <p:attrNameLst>
                                          <p:attrName>ppt_x</p:attrName>
                                        </p:attrNameLst>
                                      </p:cBhvr>
                                      <p:tavLst>
                                        <p:tav tm="0">
                                          <p:val>
                                            <p:strVal val="ppt_x"/>
                                          </p:val>
                                        </p:tav>
                                        <p:tav tm="100000">
                                          <p:val>
                                            <p:strVal val="ppt_x"/>
                                          </p:val>
                                        </p:tav>
                                      </p:tavLst>
                                    </p:anim>
                                    <p:anim calcmode="lin" valueType="num">
                                      <p:cBhvr>
                                        <p:cTn id="120" dur="1000"/>
                                        <p:tgtEl>
                                          <p:spTgt spid="40"/>
                                        </p:tgtEl>
                                        <p:attrNameLst>
                                          <p:attrName>ppt_y</p:attrName>
                                        </p:attrNameLst>
                                      </p:cBhvr>
                                      <p:tavLst>
                                        <p:tav tm="0">
                                          <p:val>
                                            <p:strVal val="ppt_y"/>
                                          </p:val>
                                        </p:tav>
                                        <p:tav tm="100000">
                                          <p:val>
                                            <p:strVal val="ppt_y+.1"/>
                                          </p:val>
                                        </p:tav>
                                      </p:tavLst>
                                    </p:anim>
                                    <p:set>
                                      <p:cBhvr>
                                        <p:cTn id="121" dur="1" fill="hold">
                                          <p:stCondLst>
                                            <p:cond delay="999"/>
                                          </p:stCondLst>
                                        </p:cTn>
                                        <p:tgtEl>
                                          <p:spTgt spid="40"/>
                                        </p:tgtEl>
                                        <p:attrNameLst>
                                          <p:attrName>style.visibility</p:attrName>
                                        </p:attrNameLst>
                                      </p:cBhvr>
                                      <p:to>
                                        <p:strVal val="hidden"/>
                                      </p:to>
                                    </p:set>
                                  </p:childTnLst>
                                </p:cTn>
                              </p:par>
                              <p:par>
                                <p:cTn id="122" presetID="6" presetClass="emph" presetSubtype="0" fill="hold" grpId="1" nodeType="withEffect">
                                  <p:stCondLst>
                                    <p:cond delay="0"/>
                                  </p:stCondLst>
                                  <p:childTnLst>
                                    <p:animScale>
                                      <p:cBhvr>
                                        <p:cTn id="123" dur="1000" fill="hold"/>
                                        <p:tgtEl>
                                          <p:spTgt spid="38"/>
                                        </p:tgtEl>
                                      </p:cBhvr>
                                      <p:by x="150000" y="150000"/>
                                    </p:animScale>
                                  </p:childTnLst>
                                </p:cTn>
                              </p:par>
                              <p:par>
                                <p:cTn id="124" presetID="3" presetClass="emph" presetSubtype="2" fill="hold" grpId="2" nodeType="withEffect">
                                  <p:stCondLst>
                                    <p:cond delay="0"/>
                                  </p:stCondLst>
                                  <p:childTnLst>
                                    <p:animClr clrSpc="rgb">
                                      <p:cBhvr override="childStyle">
                                        <p:cTn id="125" dur="1000" fill="hold"/>
                                        <p:tgtEl>
                                          <p:spTgt spid="38"/>
                                        </p:tgtEl>
                                        <p:attrNameLst>
                                          <p:attrName>style.color</p:attrName>
                                        </p:attrNameLst>
                                      </p:cBhvr>
                                      <p:to>
                                        <a:srgbClr val="CC0000"/>
                                      </p:to>
                                    </p:animClr>
                                  </p:childTnLst>
                                </p:cTn>
                              </p:par>
                            </p:childTnLst>
                          </p:cTn>
                        </p:par>
                      </p:childTnLst>
                    </p:cTn>
                  </p:par>
                  <p:par>
                    <p:cTn id="126" fill="hold">
                      <p:stCondLst>
                        <p:cond delay="indefinite"/>
                      </p:stCondLst>
                      <p:childTnLst>
                        <p:par>
                          <p:cTn id="127" fill="hold">
                            <p:stCondLst>
                              <p:cond delay="0"/>
                            </p:stCondLst>
                            <p:childTnLst>
                              <p:par>
                                <p:cTn id="128" presetID="53" presetClass="entr" presetSubtype="0" fill="hold" grpId="0" nodeType="clickEffect">
                                  <p:stCondLst>
                                    <p:cond delay="0"/>
                                  </p:stCondLst>
                                  <p:childTnLst>
                                    <p:set>
                                      <p:cBhvr>
                                        <p:cTn id="129" dur="1" fill="hold">
                                          <p:stCondLst>
                                            <p:cond delay="0"/>
                                          </p:stCondLst>
                                        </p:cTn>
                                        <p:tgtEl>
                                          <p:spTgt spid="73"/>
                                        </p:tgtEl>
                                        <p:attrNameLst>
                                          <p:attrName>style.visibility</p:attrName>
                                        </p:attrNameLst>
                                      </p:cBhvr>
                                      <p:to>
                                        <p:strVal val="visible"/>
                                      </p:to>
                                    </p:set>
                                    <p:anim calcmode="lin" valueType="num">
                                      <p:cBhvr>
                                        <p:cTn id="130" dur="1000" fill="hold"/>
                                        <p:tgtEl>
                                          <p:spTgt spid="73"/>
                                        </p:tgtEl>
                                        <p:attrNameLst>
                                          <p:attrName>ppt_w</p:attrName>
                                        </p:attrNameLst>
                                      </p:cBhvr>
                                      <p:tavLst>
                                        <p:tav tm="0">
                                          <p:val>
                                            <p:fltVal val="0"/>
                                          </p:val>
                                        </p:tav>
                                        <p:tav tm="100000">
                                          <p:val>
                                            <p:strVal val="#ppt_w"/>
                                          </p:val>
                                        </p:tav>
                                      </p:tavLst>
                                    </p:anim>
                                    <p:anim calcmode="lin" valueType="num">
                                      <p:cBhvr>
                                        <p:cTn id="131" dur="1000" fill="hold"/>
                                        <p:tgtEl>
                                          <p:spTgt spid="73"/>
                                        </p:tgtEl>
                                        <p:attrNameLst>
                                          <p:attrName>ppt_h</p:attrName>
                                        </p:attrNameLst>
                                      </p:cBhvr>
                                      <p:tavLst>
                                        <p:tav tm="0">
                                          <p:val>
                                            <p:fltVal val="0"/>
                                          </p:val>
                                        </p:tav>
                                        <p:tav tm="100000">
                                          <p:val>
                                            <p:strVal val="#ppt_h"/>
                                          </p:val>
                                        </p:tav>
                                      </p:tavLst>
                                    </p:anim>
                                    <p:animEffect transition="in" filter="fade">
                                      <p:cBhvr>
                                        <p:cTn id="132" dur="1000"/>
                                        <p:tgtEl>
                                          <p:spTgt spid="7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1000"/>
                                        <p:tgtEl>
                                          <p:spTgt spid="73"/>
                                        </p:tgtEl>
                                      </p:cBhvr>
                                    </p:animEffect>
                                    <p:set>
                                      <p:cBhvr>
                                        <p:cTn id="137" dur="1" fill="hold">
                                          <p:stCondLst>
                                            <p:cond delay="999"/>
                                          </p:stCondLst>
                                        </p:cTn>
                                        <p:tgtEl>
                                          <p:spTgt spid="73"/>
                                        </p:tgtEl>
                                        <p:attrNameLst>
                                          <p:attrName>style.visibility</p:attrName>
                                        </p:attrNameLst>
                                      </p:cBhvr>
                                      <p:to>
                                        <p:strVal val="hidden"/>
                                      </p:to>
                                    </p:set>
                                  </p:childTnLst>
                                </p:cTn>
                              </p:par>
                            </p:childTnLst>
                          </p:cTn>
                        </p:par>
                        <p:par>
                          <p:cTn id="138" fill="hold">
                            <p:stCondLst>
                              <p:cond delay="1000"/>
                            </p:stCondLst>
                            <p:childTnLst>
                              <p:par>
                                <p:cTn id="139" presetID="53" presetClass="entr" presetSubtype="0" fill="hold" nodeType="afterEffect">
                                  <p:stCondLst>
                                    <p:cond delay="0"/>
                                  </p:stCondLst>
                                  <p:childTnLst>
                                    <p:set>
                                      <p:cBhvr>
                                        <p:cTn id="140" dur="1" fill="hold">
                                          <p:stCondLst>
                                            <p:cond delay="0"/>
                                          </p:stCondLst>
                                        </p:cTn>
                                        <p:tgtEl>
                                          <p:spTgt spid="44"/>
                                        </p:tgtEl>
                                        <p:attrNameLst>
                                          <p:attrName>style.visibility</p:attrName>
                                        </p:attrNameLst>
                                      </p:cBhvr>
                                      <p:to>
                                        <p:strVal val="visible"/>
                                      </p:to>
                                    </p:set>
                                    <p:anim calcmode="lin" valueType="num">
                                      <p:cBhvr>
                                        <p:cTn id="141" dur="1000" fill="hold"/>
                                        <p:tgtEl>
                                          <p:spTgt spid="44"/>
                                        </p:tgtEl>
                                        <p:attrNameLst>
                                          <p:attrName>ppt_w</p:attrName>
                                        </p:attrNameLst>
                                      </p:cBhvr>
                                      <p:tavLst>
                                        <p:tav tm="0">
                                          <p:val>
                                            <p:fltVal val="0"/>
                                          </p:val>
                                        </p:tav>
                                        <p:tav tm="100000">
                                          <p:val>
                                            <p:strVal val="#ppt_w"/>
                                          </p:val>
                                        </p:tav>
                                      </p:tavLst>
                                    </p:anim>
                                    <p:anim calcmode="lin" valueType="num">
                                      <p:cBhvr>
                                        <p:cTn id="142" dur="1000" fill="hold"/>
                                        <p:tgtEl>
                                          <p:spTgt spid="44"/>
                                        </p:tgtEl>
                                        <p:attrNameLst>
                                          <p:attrName>ppt_h</p:attrName>
                                        </p:attrNameLst>
                                      </p:cBhvr>
                                      <p:tavLst>
                                        <p:tav tm="0">
                                          <p:val>
                                            <p:fltVal val="0"/>
                                          </p:val>
                                        </p:tav>
                                        <p:tav tm="100000">
                                          <p:val>
                                            <p:strVal val="#ppt_h"/>
                                          </p:val>
                                        </p:tav>
                                      </p:tavLst>
                                    </p:anim>
                                    <p:animEffect transition="in" filter="fade">
                                      <p:cBhvr>
                                        <p:cTn id="143" dur="1000"/>
                                        <p:tgtEl>
                                          <p:spTgt spid="44"/>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xit" presetSubtype="0" fill="hold" nodeType="clickEffect">
                                  <p:stCondLst>
                                    <p:cond delay="0"/>
                                  </p:stCondLst>
                                  <p:childTnLst>
                                    <p:anim calcmode="lin" valueType="num">
                                      <p:cBhvr>
                                        <p:cTn id="147" dur="1000"/>
                                        <p:tgtEl>
                                          <p:spTgt spid="44"/>
                                        </p:tgtEl>
                                        <p:attrNameLst>
                                          <p:attrName>ppt_w</p:attrName>
                                        </p:attrNameLst>
                                      </p:cBhvr>
                                      <p:tavLst>
                                        <p:tav tm="0">
                                          <p:val>
                                            <p:strVal val="ppt_w"/>
                                          </p:val>
                                        </p:tav>
                                        <p:tav tm="100000">
                                          <p:val>
                                            <p:fltVal val="0"/>
                                          </p:val>
                                        </p:tav>
                                      </p:tavLst>
                                    </p:anim>
                                    <p:anim calcmode="lin" valueType="num">
                                      <p:cBhvr>
                                        <p:cTn id="148" dur="1000"/>
                                        <p:tgtEl>
                                          <p:spTgt spid="44"/>
                                        </p:tgtEl>
                                        <p:attrNameLst>
                                          <p:attrName>ppt_h</p:attrName>
                                        </p:attrNameLst>
                                      </p:cBhvr>
                                      <p:tavLst>
                                        <p:tav tm="0">
                                          <p:val>
                                            <p:strVal val="ppt_h"/>
                                          </p:val>
                                        </p:tav>
                                        <p:tav tm="100000">
                                          <p:val>
                                            <p:fltVal val="0"/>
                                          </p:val>
                                        </p:tav>
                                      </p:tavLst>
                                    </p:anim>
                                    <p:animEffect transition="out" filter="fade">
                                      <p:cBhvr>
                                        <p:cTn id="149" dur="1000"/>
                                        <p:tgtEl>
                                          <p:spTgt spid="44"/>
                                        </p:tgtEl>
                                      </p:cBhvr>
                                    </p:animEffect>
                                    <p:set>
                                      <p:cBhvr>
                                        <p:cTn id="150" dur="1" fill="hold">
                                          <p:stCondLst>
                                            <p:cond delay="999"/>
                                          </p:stCondLst>
                                        </p:cTn>
                                        <p:tgtEl>
                                          <p:spTgt spid="44"/>
                                        </p:tgtEl>
                                        <p:attrNameLst>
                                          <p:attrName>style.visibility</p:attrName>
                                        </p:attrNameLst>
                                      </p:cBhvr>
                                      <p:to>
                                        <p:strVal val="hidden"/>
                                      </p:to>
                                    </p:set>
                                  </p:childTnLst>
                                </p:cTn>
                              </p:par>
                            </p:childTnLst>
                          </p:cTn>
                        </p:par>
                        <p:par>
                          <p:cTn id="151" fill="hold">
                            <p:stCondLst>
                              <p:cond delay="1000"/>
                            </p:stCondLst>
                            <p:childTnLst>
                              <p:par>
                                <p:cTn id="152" presetID="22" presetClass="entr" presetSubtype="8" fill="hold" grpId="0" nodeType="after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wipe(left)">
                                      <p:cBhvr>
                                        <p:cTn id="154" dur="1000"/>
                                        <p:tgtEl>
                                          <p:spTgt spid="47"/>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63"/>
                                        </p:tgtEl>
                                        <p:attrNameLst>
                                          <p:attrName>style.visibility</p:attrName>
                                        </p:attrNameLst>
                                      </p:cBhvr>
                                      <p:to>
                                        <p:strVal val="visible"/>
                                      </p:to>
                                    </p:set>
                                    <p:animEffect transition="in" filter="fade">
                                      <p:cBhvr>
                                        <p:cTn id="159" dur="1000"/>
                                        <p:tgtEl>
                                          <p:spTgt spid="63"/>
                                        </p:tgtEl>
                                      </p:cBhvr>
                                    </p:animEffect>
                                  </p:childTnLst>
                                </p:cTn>
                              </p:par>
                              <p:par>
                                <p:cTn id="160" presetID="10" presetClass="exit" presetSubtype="0" fill="hold" nodeType="withEffect">
                                  <p:stCondLst>
                                    <p:cond delay="500"/>
                                  </p:stCondLst>
                                  <p:childTnLst>
                                    <p:animEffect transition="out" filter="fade">
                                      <p:cBhvr>
                                        <p:cTn id="161" dur="1000"/>
                                        <p:tgtEl>
                                          <p:spTgt spid="29"/>
                                        </p:tgtEl>
                                      </p:cBhvr>
                                    </p:animEffect>
                                    <p:set>
                                      <p:cBhvr>
                                        <p:cTn id="162" dur="1" fill="hold">
                                          <p:stCondLst>
                                            <p:cond delay="999"/>
                                          </p:stCondLst>
                                        </p:cTn>
                                        <p:tgtEl>
                                          <p:spTgt spid="29"/>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nodeType="clickEffect">
                                  <p:stCondLst>
                                    <p:cond delay="0"/>
                                  </p:stCondLst>
                                  <p:childTnLst>
                                    <p:animEffect transition="out" filter="fade">
                                      <p:cBhvr>
                                        <p:cTn id="166" dur="1000"/>
                                        <p:tgtEl>
                                          <p:spTgt spid="2051"/>
                                        </p:tgtEl>
                                      </p:cBhvr>
                                    </p:animEffect>
                                    <p:set>
                                      <p:cBhvr>
                                        <p:cTn id="167" dur="1" fill="hold">
                                          <p:stCondLst>
                                            <p:cond delay="999"/>
                                          </p:stCondLst>
                                        </p:cTn>
                                        <p:tgtEl>
                                          <p:spTgt spid="2051"/>
                                        </p:tgtEl>
                                        <p:attrNameLst>
                                          <p:attrName>style.visibility</p:attrName>
                                        </p:attrNameLst>
                                      </p:cBhvr>
                                      <p:to>
                                        <p:strVal val="hidden"/>
                                      </p:to>
                                    </p:set>
                                  </p:childTnLst>
                                </p:cTn>
                              </p:par>
                              <p:par>
                                <p:cTn id="168" presetID="10" presetClass="exit" presetSubtype="0" fill="hold" grpId="3" nodeType="withEffect">
                                  <p:stCondLst>
                                    <p:cond delay="0"/>
                                  </p:stCondLst>
                                  <p:childTnLst>
                                    <p:animEffect transition="out" filter="fade">
                                      <p:cBhvr>
                                        <p:cTn id="169" dur="1000"/>
                                        <p:tgtEl>
                                          <p:spTgt spid="38"/>
                                        </p:tgtEl>
                                      </p:cBhvr>
                                    </p:animEffect>
                                    <p:set>
                                      <p:cBhvr>
                                        <p:cTn id="170" dur="1" fill="hold">
                                          <p:stCondLst>
                                            <p:cond delay="999"/>
                                          </p:stCondLst>
                                        </p:cTn>
                                        <p:tgtEl>
                                          <p:spTgt spid="38"/>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1000"/>
                                        <p:tgtEl>
                                          <p:spTgt spid="37"/>
                                        </p:tgtEl>
                                      </p:cBhvr>
                                    </p:animEffect>
                                    <p:set>
                                      <p:cBhvr>
                                        <p:cTn id="173" dur="1" fill="hold">
                                          <p:stCondLst>
                                            <p:cond delay="999"/>
                                          </p:stCondLst>
                                        </p:cTn>
                                        <p:tgtEl>
                                          <p:spTgt spid="37"/>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1000"/>
                                        <p:tgtEl>
                                          <p:spTgt spid="48"/>
                                        </p:tgtEl>
                                      </p:cBhvr>
                                    </p:animEffect>
                                    <p:set>
                                      <p:cBhvr>
                                        <p:cTn id="176"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37" grpId="0"/>
      <p:bldP spid="37" grpId="1"/>
      <p:bldP spid="38" grpId="0"/>
      <p:bldP spid="38" grpId="1"/>
      <p:bldP spid="38" grpId="2"/>
      <p:bldP spid="38" grpId="3"/>
      <p:bldP spid="47" grpId="0" animBg="1"/>
      <p:bldP spid="51" grpId="0" animBg="1"/>
      <p:bldP spid="51" grpId="1" animBg="1"/>
      <p:bldP spid="51" grpId="2" animBg="1"/>
      <p:bldP spid="51" grpId="3" animBg="1"/>
      <p:bldP spid="30" grpId="0" animBg="1"/>
      <p:bldP spid="30" grpId="1" animBg="1"/>
      <p:bldP spid="30" grpId="2" animBg="1"/>
      <p:bldP spid="30" grpId="3" animBg="1"/>
      <p:bldP spid="27" grpId="0" animBg="1"/>
      <p:bldP spid="27" grpId="1" animBg="1"/>
      <p:bldP spid="39" grpId="1" animBg="1"/>
      <p:bldP spid="39" grpId="2" animBg="1"/>
      <p:bldP spid="40" grpId="1" animBg="1"/>
      <p:bldP spid="40" grpId="2" animBg="1"/>
      <p:bldP spid="73" grpId="0" animBg="1"/>
      <p:bldP spid="73" grpId="1"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04800" y="0"/>
            <a:ext cx="6248400" cy="369332"/>
          </a:xfrm>
          <a:prstGeom prst="rect">
            <a:avLst/>
          </a:prstGeom>
        </p:spPr>
        <p:txBody>
          <a:bodyPr wrap="square">
            <a:spAutoFit/>
          </a:bodyPr>
          <a:lstStyle/>
          <a:p>
            <a:r>
              <a:rPr lang="en-US" dirty="0" smtClean="0">
                <a:hlinkClick r:id="rId2"/>
              </a:rPr>
              <a:t>https://en.wikipedia.org/wiki/Religion_in_France</a:t>
            </a:r>
            <a:endParaRPr lang="en-US" dirty="0"/>
          </a:p>
        </p:txBody>
      </p:sp>
      <p:pic>
        <p:nvPicPr>
          <p:cNvPr id="103426" name="Picture 2"/>
          <p:cNvPicPr>
            <a:picLocks noChangeAspect="1" noChangeArrowheads="1"/>
          </p:cNvPicPr>
          <p:nvPr/>
        </p:nvPicPr>
        <p:blipFill>
          <a:blip r:embed="rId3" cstate="print"/>
          <a:srcRect l="37701" t="18750" r="35066" b="12500"/>
          <a:stretch>
            <a:fillRect/>
          </a:stretch>
        </p:blipFill>
        <p:spPr bwMode="auto">
          <a:xfrm>
            <a:off x="2362200" y="457200"/>
            <a:ext cx="4343400" cy="616482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4801314"/>
          </a:xfrm>
          <a:prstGeom prst="rect">
            <a:avLst/>
          </a:prstGeom>
        </p:spPr>
        <p:txBody>
          <a:bodyPr wrap="square">
            <a:spAutoFit/>
          </a:bodyPr>
          <a:lstStyle/>
          <a:p>
            <a:r>
              <a:rPr lang="en-US" dirty="0" smtClean="0">
                <a:hlinkClick r:id="rId2"/>
              </a:rPr>
              <a:t>https://en.wikipedia.org/wiki/French_Renaissance</a:t>
            </a:r>
            <a:endParaRPr lang="en-US" dirty="0" smtClean="0"/>
          </a:p>
          <a:p>
            <a:r>
              <a:rPr lang="en-US" dirty="0" smtClean="0"/>
              <a:t>RENAISSANCE IN FRANCE:  1494-1610</a:t>
            </a:r>
          </a:p>
          <a:p>
            <a:r>
              <a:rPr lang="en-US" dirty="0" smtClean="0"/>
              <a:t>	The French Renaissance traditionally extends from (roughly) the French invasion of Italy in 1494 during the reign of Charles VIII until the death of Henry IV in 1610. This chronology notwithstanding, certain artistic, technological or literary developments associated with the Renaissance arrived in France earlier (for example, by way of the Burgundy court or the Papal court in Avignon); however, the Black Death of the 14th century and the Hundred Years' War kept France economically and politically weak until the late 15th century.</a:t>
            </a:r>
          </a:p>
          <a:p>
            <a:r>
              <a:rPr lang="en-US" dirty="0" smtClean="0"/>
              <a:t>	The French Renaissance was the cultural and artistic movement in France between the 15th and early 17th centuries. The period is associated with the pan-European Renaissance, a word first used by the French historian Jules Michelet to define the artistic and cultural "rebirth" of Europe.</a:t>
            </a:r>
          </a:p>
          <a:p>
            <a:r>
              <a:rPr lang="en-US" dirty="0" smtClean="0"/>
              <a:t>	Notable developments during the French Renaissance include the spread of humanism, early exploration of the "New World" (as New France by Giovanni </a:t>
            </a:r>
            <a:r>
              <a:rPr lang="en-US" dirty="0" err="1" smtClean="0"/>
              <a:t>da</a:t>
            </a:r>
            <a:r>
              <a:rPr lang="en-US" dirty="0" smtClean="0"/>
              <a:t> </a:t>
            </a:r>
            <a:r>
              <a:rPr lang="en-US" dirty="0" err="1" smtClean="0"/>
              <a:t>Verrazzano</a:t>
            </a:r>
            <a:r>
              <a:rPr lang="en-US" dirty="0" smtClean="0"/>
              <a:t> and Jacques Cartier); the development of new techniques and artistic forms in the fields of printing, architecture, painting, sculpture, music, the sciences and literature; and the elaboration of new codes of sociability, etiquette and discourse.</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p:nvPr/>
        </p:nvSpPr>
        <p:spPr>
          <a:xfrm>
            <a:off x="0" y="838200"/>
            <a:ext cx="9144000" cy="60198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0" y="6318504"/>
            <a:ext cx="4343400" cy="541174"/>
          </a:xfrm>
          <a:prstGeom prst="rect">
            <a:avLst/>
          </a:prstGeom>
          <a:noFill/>
        </p:spPr>
        <p:txBody>
          <a:bodyPr wrap="square">
            <a:spAutoFit/>
          </a:bodyPr>
          <a:lstStyle/>
          <a:p>
            <a:pPr>
              <a:lnSpc>
                <a:spcPts val="3500"/>
              </a:lnSpc>
            </a:pPr>
            <a:r>
              <a:rPr lang="en-US" sz="2800" b="1" dirty="0" smtClean="0"/>
              <a:t>   - French Wars of Religion</a:t>
            </a:r>
          </a:p>
        </p:txBody>
      </p:sp>
      <p:sp>
        <p:nvSpPr>
          <p:cNvPr id="25" name="Rectangle 9"/>
          <p:cNvSpPr/>
          <p:nvPr/>
        </p:nvSpPr>
        <p:spPr>
          <a:xfrm>
            <a:off x="0" y="4471416"/>
            <a:ext cx="4267200" cy="541174"/>
          </a:xfrm>
          <a:prstGeom prst="rect">
            <a:avLst/>
          </a:prstGeom>
          <a:noFill/>
        </p:spPr>
        <p:txBody>
          <a:bodyPr wrap="square">
            <a:spAutoFit/>
          </a:bodyPr>
          <a:lstStyle/>
          <a:p>
            <a:pPr>
              <a:lnSpc>
                <a:spcPts val="3500"/>
              </a:lnSpc>
            </a:pPr>
            <a:r>
              <a:rPr lang="en-US" sz="2800" b="1" dirty="0" smtClean="0"/>
              <a:t>   - France regains its lands</a:t>
            </a:r>
          </a:p>
        </p:txBody>
      </p:sp>
      <p:sp>
        <p:nvSpPr>
          <p:cNvPr id="23" name="Rectangle 7"/>
          <p:cNvSpPr/>
          <p:nvPr/>
        </p:nvSpPr>
        <p:spPr>
          <a:xfrm>
            <a:off x="0" y="3246120"/>
            <a:ext cx="3962400" cy="925894"/>
          </a:xfrm>
          <a:prstGeom prst="rect">
            <a:avLst/>
          </a:prstGeom>
          <a:noFill/>
        </p:spPr>
        <p:txBody>
          <a:bodyPr wrap="square">
            <a:spAutoFit/>
          </a:bodyPr>
          <a:lstStyle/>
          <a:p>
            <a:pPr>
              <a:lnSpc>
                <a:spcPts val="3500"/>
              </a:lnSpc>
            </a:pPr>
            <a:r>
              <a:rPr lang="en-US" sz="2800" b="1" dirty="0" smtClean="0"/>
              <a:t>   - England gains control</a:t>
            </a:r>
          </a:p>
          <a:p>
            <a:pPr>
              <a:lnSpc>
                <a:spcPts val="3000"/>
              </a:lnSpc>
            </a:pPr>
            <a:r>
              <a:rPr lang="en-US" sz="2800" b="1" dirty="0" smtClean="0"/>
              <a:t>      of French lands</a:t>
            </a:r>
          </a:p>
        </p:txBody>
      </p:sp>
      <p:sp useBgFill="1">
        <p:nvSpPr>
          <p:cNvPr id="32" name="Rectangle 31"/>
          <p:cNvSpPr/>
          <p:nvPr/>
        </p:nvSpPr>
        <p:spPr>
          <a:xfrm>
            <a:off x="0" y="6324600"/>
            <a:ext cx="4495800" cy="5334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8" name="Rectangle 47"/>
          <p:cNvSpPr/>
          <p:nvPr/>
        </p:nvSpPr>
        <p:spPr>
          <a:xfrm>
            <a:off x="-533400" y="4572000"/>
            <a:ext cx="4495800" cy="4572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9" name="Rectangle 38"/>
          <p:cNvSpPr/>
          <p:nvPr/>
        </p:nvSpPr>
        <p:spPr>
          <a:xfrm>
            <a:off x="0" y="3352800"/>
            <a:ext cx="4419600" cy="7620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2"/>
          <p:cNvSpPr/>
          <p:nvPr/>
        </p:nvSpPr>
        <p:spPr>
          <a:xfrm>
            <a:off x="0" y="1984248"/>
            <a:ext cx="4343400" cy="882293"/>
          </a:xfrm>
          <a:prstGeom prst="rect">
            <a:avLst/>
          </a:prstGeom>
          <a:solidFill>
            <a:schemeClr val="tx2">
              <a:lumMod val="20000"/>
              <a:lumOff val="80000"/>
            </a:schemeClr>
          </a:solidFill>
        </p:spPr>
        <p:txBody>
          <a:bodyPr wrap="square">
            <a:spAutoFit/>
          </a:bodyPr>
          <a:lstStyle/>
          <a:p>
            <a:r>
              <a:rPr lang="en-US" sz="2800" b="1" dirty="0" smtClean="0"/>
              <a:t>   - virtually independent </a:t>
            </a:r>
          </a:p>
          <a:p>
            <a:pPr>
              <a:lnSpc>
                <a:spcPts val="2800"/>
              </a:lnSpc>
            </a:pPr>
            <a:r>
              <a:rPr lang="en-US" sz="2800" b="1" dirty="0" smtClean="0"/>
              <a:t>      principalities </a:t>
            </a:r>
          </a:p>
        </p:txBody>
      </p:sp>
      <p:sp>
        <p:nvSpPr>
          <p:cNvPr id="20" name="Rectangle 19"/>
          <p:cNvSpPr/>
          <p:nvPr/>
        </p:nvSpPr>
        <p:spPr>
          <a:xfrm>
            <a:off x="0" y="1527048"/>
            <a:ext cx="4114800" cy="605294"/>
          </a:xfrm>
          <a:prstGeom prst="rect">
            <a:avLst/>
          </a:prstGeom>
          <a:solidFill>
            <a:schemeClr val="tx2">
              <a:lumMod val="20000"/>
              <a:lumOff val="80000"/>
            </a:schemeClr>
          </a:solidFill>
        </p:spPr>
        <p:txBody>
          <a:bodyPr wrap="square">
            <a:spAutoFit/>
          </a:bodyPr>
          <a:lstStyle/>
          <a:p>
            <a:pPr>
              <a:lnSpc>
                <a:spcPts val="4000"/>
              </a:lnSpc>
            </a:pPr>
            <a:r>
              <a:rPr lang="en-US" sz="2800" b="1" dirty="0" smtClean="0"/>
              <a:t>   - isolated Royal Domain</a:t>
            </a:r>
          </a:p>
        </p:txBody>
      </p:sp>
      <p:sp>
        <p:nvSpPr>
          <p:cNvPr id="22" name="Rectangle 6"/>
          <p:cNvSpPr/>
          <p:nvPr/>
        </p:nvSpPr>
        <p:spPr>
          <a:xfrm>
            <a:off x="228600" y="2788920"/>
            <a:ext cx="4419600" cy="605294"/>
          </a:xfrm>
          <a:prstGeom prst="rect">
            <a:avLst/>
          </a:prstGeom>
          <a:noFill/>
        </p:spPr>
        <p:txBody>
          <a:bodyPr wrap="square">
            <a:spAutoFit/>
          </a:bodyPr>
          <a:lstStyle/>
          <a:p>
            <a:pPr>
              <a:lnSpc>
                <a:spcPts val="4000"/>
              </a:lnSpc>
            </a:pPr>
            <a:r>
              <a:rPr lang="en-US" sz="3200" b="1" dirty="0" smtClean="0"/>
              <a:t>1152 AD - </a:t>
            </a:r>
            <a:r>
              <a:rPr lang="en-US" sz="2800" b="1" dirty="0" smtClean="0"/>
              <a:t>royal marriage</a:t>
            </a:r>
          </a:p>
        </p:txBody>
      </p:sp>
      <p:sp useBgFill="1">
        <p:nvSpPr>
          <p:cNvPr id="38" name="Rectangle 37"/>
          <p:cNvSpPr/>
          <p:nvPr/>
        </p:nvSpPr>
        <p:spPr>
          <a:xfrm>
            <a:off x="1828800" y="2895600"/>
            <a:ext cx="3048000" cy="5334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5"/>
          <p:cNvSpPr/>
          <p:nvPr/>
        </p:nvSpPr>
        <p:spPr>
          <a:xfrm>
            <a:off x="228600" y="1143000"/>
            <a:ext cx="1752600" cy="605294"/>
          </a:xfrm>
          <a:prstGeom prst="rect">
            <a:avLst/>
          </a:prstGeom>
          <a:noFill/>
        </p:spPr>
        <p:txBody>
          <a:bodyPr wrap="square">
            <a:spAutoFit/>
          </a:bodyPr>
          <a:lstStyle/>
          <a:p>
            <a:pPr>
              <a:lnSpc>
                <a:spcPts val="4000"/>
              </a:lnSpc>
            </a:pPr>
            <a:r>
              <a:rPr lang="en-US" sz="3200" b="1" dirty="0" smtClean="0"/>
              <a:t>1000 AD</a:t>
            </a:r>
          </a:p>
        </p:txBody>
      </p:sp>
      <p:sp>
        <p:nvSpPr>
          <p:cNvPr id="24" name="Rectangle 8"/>
          <p:cNvSpPr/>
          <p:nvPr/>
        </p:nvSpPr>
        <p:spPr>
          <a:xfrm>
            <a:off x="228600" y="4087368"/>
            <a:ext cx="2667000" cy="605294"/>
          </a:xfrm>
          <a:prstGeom prst="rect">
            <a:avLst/>
          </a:prstGeom>
          <a:noFill/>
        </p:spPr>
        <p:txBody>
          <a:bodyPr wrap="square">
            <a:spAutoFit/>
          </a:bodyPr>
          <a:lstStyle/>
          <a:p>
            <a:pPr>
              <a:lnSpc>
                <a:spcPts val="4000"/>
              </a:lnSpc>
            </a:pPr>
            <a:r>
              <a:rPr lang="en-US" sz="3200" b="1" dirty="0" smtClean="0"/>
              <a:t>1204 AD</a:t>
            </a:r>
          </a:p>
        </p:txBody>
      </p:sp>
      <p:sp>
        <p:nvSpPr>
          <p:cNvPr id="26" name="Rectangle 25"/>
          <p:cNvSpPr/>
          <p:nvPr/>
        </p:nvSpPr>
        <p:spPr>
          <a:xfrm>
            <a:off x="228600" y="5870448"/>
            <a:ext cx="2667000" cy="605294"/>
          </a:xfrm>
          <a:prstGeom prst="rect">
            <a:avLst/>
          </a:prstGeom>
          <a:noFill/>
        </p:spPr>
        <p:txBody>
          <a:bodyPr wrap="square">
            <a:spAutoFit/>
          </a:bodyPr>
          <a:lstStyle/>
          <a:p>
            <a:pPr>
              <a:lnSpc>
                <a:spcPts val="4000"/>
              </a:lnSpc>
            </a:pPr>
            <a:r>
              <a:rPr lang="en-US" sz="3200" b="1" dirty="0" smtClean="0"/>
              <a:t>1562-1598</a:t>
            </a:r>
          </a:p>
        </p:txBody>
      </p:sp>
      <p:sp>
        <p:nvSpPr>
          <p:cNvPr id="28" name="TextBox 27"/>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grpSp>
        <p:nvGrpSpPr>
          <p:cNvPr id="45" name="Group 44"/>
          <p:cNvGrpSpPr/>
          <p:nvPr/>
        </p:nvGrpSpPr>
        <p:grpSpPr>
          <a:xfrm>
            <a:off x="2133600" y="3483864"/>
            <a:ext cx="2362200" cy="1219200"/>
            <a:chOff x="8763001" y="1676400"/>
            <a:chExt cx="2362200" cy="1219200"/>
          </a:xfrm>
        </p:grpSpPr>
        <p:sp>
          <p:nvSpPr>
            <p:cNvPr id="46" name="Oval 45"/>
            <p:cNvSpPr/>
            <p:nvPr/>
          </p:nvSpPr>
          <p:spPr>
            <a:xfrm>
              <a:off x="8915401" y="1676400"/>
              <a:ext cx="2133599" cy="12192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8763001" y="1914768"/>
              <a:ext cx="2362200" cy="828432"/>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agricultural innovations</a:t>
              </a:r>
            </a:p>
          </p:txBody>
        </p:sp>
      </p:grpSp>
      <p:grpSp>
        <p:nvGrpSpPr>
          <p:cNvPr id="4" name="Group 3"/>
          <p:cNvGrpSpPr/>
          <p:nvPr/>
        </p:nvGrpSpPr>
        <p:grpSpPr>
          <a:xfrm>
            <a:off x="4572000" y="1981200"/>
            <a:ext cx="4487863" cy="4413345"/>
            <a:chOff x="4656137" y="2362200"/>
            <a:chExt cx="4487863" cy="4413345"/>
          </a:xfrm>
        </p:grpSpPr>
        <p:pic>
          <p:nvPicPr>
            <p:cNvPr id="5" name="Picture 4"/>
            <p:cNvPicPr>
              <a:picLocks noChangeAspect="1" noChangeArrowheads="1"/>
            </p:cNvPicPr>
            <p:nvPr/>
          </p:nvPicPr>
          <p:blipFill>
            <a:blip r:embed="rId2" cstate="print"/>
            <a:srcRect/>
            <a:stretch>
              <a:fillRect/>
            </a:stretch>
          </p:blipFill>
          <p:spPr bwMode="auto">
            <a:xfrm>
              <a:off x="4656137" y="2362200"/>
              <a:ext cx="4487863" cy="4413345"/>
            </a:xfrm>
            <a:prstGeom prst="rect">
              <a:avLst/>
            </a:prstGeom>
            <a:noFill/>
            <a:ln w="50800">
              <a:solidFill>
                <a:schemeClr val="tx1"/>
              </a:solidFill>
              <a:miter lim="800000"/>
              <a:headEnd/>
              <a:tailEnd/>
            </a:ln>
            <a:effectLst/>
          </p:spPr>
        </p:pic>
        <p:pic>
          <p:nvPicPr>
            <p:cNvPr id="6" name="Picture 4"/>
            <p:cNvPicPr>
              <a:picLocks noChangeAspect="1" noChangeArrowheads="1"/>
            </p:cNvPicPr>
            <p:nvPr/>
          </p:nvPicPr>
          <p:blipFill>
            <a:blip r:embed="rId2" cstate="print"/>
            <a:srcRect l="-177" t="65610" r="76406" b="27484"/>
            <a:stretch>
              <a:fillRect/>
            </a:stretch>
          </p:blipFill>
          <p:spPr bwMode="auto">
            <a:xfrm>
              <a:off x="4709160" y="6379029"/>
              <a:ext cx="1143000" cy="326571"/>
            </a:xfrm>
            <a:prstGeom prst="rect">
              <a:avLst/>
            </a:prstGeom>
            <a:noFill/>
            <a:ln w="9525">
              <a:noFill/>
              <a:miter lim="800000"/>
              <a:headEnd/>
              <a:tailEnd/>
            </a:ln>
            <a:effectLst/>
          </p:spPr>
        </p:pic>
      </p:grpSp>
      <p:sp>
        <p:nvSpPr>
          <p:cNvPr id="13" name="Freeform 12"/>
          <p:cNvSpPr/>
          <p:nvPr/>
        </p:nvSpPr>
        <p:spPr>
          <a:xfrm>
            <a:off x="5331178" y="3872089"/>
            <a:ext cx="1428044" cy="668866"/>
          </a:xfrm>
          <a:custGeom>
            <a:avLst/>
            <a:gdLst>
              <a:gd name="connsiteX0" fmla="*/ 87489 w 1428044"/>
              <a:gd name="connsiteY0" fmla="*/ 39511 h 668866"/>
              <a:gd name="connsiteX1" fmla="*/ 646289 w 1428044"/>
              <a:gd name="connsiteY1" fmla="*/ 22578 h 668866"/>
              <a:gd name="connsiteX2" fmla="*/ 1222022 w 1428044"/>
              <a:gd name="connsiteY2" fmla="*/ 158044 h 668866"/>
              <a:gd name="connsiteX3" fmla="*/ 1357489 w 1428044"/>
              <a:gd name="connsiteY3" fmla="*/ 445911 h 668866"/>
              <a:gd name="connsiteX4" fmla="*/ 798689 w 1428044"/>
              <a:gd name="connsiteY4" fmla="*/ 649111 h 668866"/>
              <a:gd name="connsiteX5" fmla="*/ 341489 w 1428044"/>
              <a:gd name="connsiteY5" fmla="*/ 564444 h 668866"/>
              <a:gd name="connsiteX6" fmla="*/ 121355 w 1428044"/>
              <a:gd name="connsiteY6" fmla="*/ 259644 h 668866"/>
              <a:gd name="connsiteX7" fmla="*/ 87489 w 1428044"/>
              <a:gd name="connsiteY7" fmla="*/ 39511 h 66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044" h="668866">
                <a:moveTo>
                  <a:pt x="87489" y="39511"/>
                </a:moveTo>
                <a:cubicBezTo>
                  <a:pt x="174978" y="0"/>
                  <a:pt x="457200" y="2823"/>
                  <a:pt x="646289" y="22578"/>
                </a:cubicBezTo>
                <a:cubicBezTo>
                  <a:pt x="835378" y="42334"/>
                  <a:pt x="1103489" y="87489"/>
                  <a:pt x="1222022" y="158044"/>
                </a:cubicBezTo>
                <a:cubicBezTo>
                  <a:pt x="1340555" y="228600"/>
                  <a:pt x="1428044" y="364067"/>
                  <a:pt x="1357489" y="445911"/>
                </a:cubicBezTo>
                <a:cubicBezTo>
                  <a:pt x="1286934" y="527755"/>
                  <a:pt x="968022" y="629356"/>
                  <a:pt x="798689" y="649111"/>
                </a:cubicBezTo>
                <a:cubicBezTo>
                  <a:pt x="629356" y="668866"/>
                  <a:pt x="454378" y="629355"/>
                  <a:pt x="341489" y="564444"/>
                </a:cubicBezTo>
                <a:cubicBezTo>
                  <a:pt x="228600" y="499533"/>
                  <a:pt x="160866" y="344311"/>
                  <a:pt x="121355" y="259644"/>
                </a:cubicBezTo>
                <a:cubicBezTo>
                  <a:pt x="81844" y="174977"/>
                  <a:pt x="0" y="79022"/>
                  <a:pt x="87489" y="39511"/>
                </a:cubicBezTo>
                <a:close/>
              </a:path>
            </a:pathLst>
          </a:cu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p:cNvSpPr/>
          <p:nvPr/>
        </p:nvSpPr>
        <p:spPr>
          <a:xfrm>
            <a:off x="0" y="685800"/>
            <a:ext cx="9144000" cy="605294"/>
          </a:xfrm>
          <a:prstGeom prst="rect">
            <a:avLst/>
          </a:prstGeom>
          <a:solidFill>
            <a:schemeClr val="tx2">
              <a:lumMod val="20000"/>
              <a:lumOff val="80000"/>
            </a:schemeClr>
          </a:solidFill>
        </p:spPr>
        <p:txBody>
          <a:bodyPr wrap="square">
            <a:spAutoFit/>
          </a:bodyPr>
          <a:lstStyle/>
          <a:p>
            <a:pPr algn="ctr"/>
            <a:r>
              <a:rPr lang="en-US" sz="3200" dirty="0" smtClean="0">
                <a:ln>
                  <a:solidFill>
                    <a:srgbClr val="002060"/>
                  </a:solidFill>
                </a:ln>
                <a:solidFill>
                  <a:srgbClr val="002060"/>
                </a:solidFill>
              </a:rPr>
              <a:t>French Catholics will leave their homeland</a:t>
            </a:r>
          </a:p>
        </p:txBody>
      </p:sp>
      <p:sp>
        <p:nvSpPr>
          <p:cNvPr id="40" name="Rectangle 39"/>
          <p:cNvSpPr/>
          <p:nvPr/>
        </p:nvSpPr>
        <p:spPr>
          <a:xfrm>
            <a:off x="228600" y="4946904"/>
            <a:ext cx="2667000" cy="605294"/>
          </a:xfrm>
          <a:prstGeom prst="rect">
            <a:avLst/>
          </a:prstGeom>
          <a:noFill/>
        </p:spPr>
        <p:txBody>
          <a:bodyPr wrap="square">
            <a:spAutoFit/>
          </a:bodyPr>
          <a:lstStyle/>
          <a:p>
            <a:pPr>
              <a:lnSpc>
                <a:spcPts val="4000"/>
              </a:lnSpc>
            </a:pPr>
            <a:r>
              <a:rPr lang="en-US" sz="3200" b="1" dirty="0" smtClean="0"/>
              <a:t>1337-1453</a:t>
            </a:r>
          </a:p>
        </p:txBody>
      </p:sp>
      <p:sp>
        <p:nvSpPr>
          <p:cNvPr id="49" name="Rectangle 48"/>
          <p:cNvSpPr/>
          <p:nvPr/>
        </p:nvSpPr>
        <p:spPr>
          <a:xfrm>
            <a:off x="0" y="5385816"/>
            <a:ext cx="4343400" cy="541174"/>
          </a:xfrm>
          <a:prstGeom prst="rect">
            <a:avLst/>
          </a:prstGeom>
          <a:noFill/>
        </p:spPr>
        <p:txBody>
          <a:bodyPr wrap="square">
            <a:spAutoFit/>
          </a:bodyPr>
          <a:lstStyle/>
          <a:p>
            <a:pPr>
              <a:lnSpc>
                <a:spcPts val="3500"/>
              </a:lnSpc>
            </a:pPr>
            <a:r>
              <a:rPr lang="en-US" sz="2800" b="1" dirty="0" smtClean="0"/>
              <a:t>   - 100 Years’ War</a:t>
            </a:r>
          </a:p>
        </p:txBody>
      </p:sp>
      <p:sp useBgFill="1">
        <p:nvSpPr>
          <p:cNvPr id="41" name="Rectangle 40"/>
          <p:cNvSpPr/>
          <p:nvPr/>
        </p:nvSpPr>
        <p:spPr>
          <a:xfrm>
            <a:off x="-76200" y="1600200"/>
            <a:ext cx="4572000" cy="12192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2362200" y="1219200"/>
            <a:ext cx="2133600" cy="1066800"/>
            <a:chOff x="8686800" y="1752600"/>
            <a:chExt cx="2133600" cy="1066800"/>
          </a:xfrm>
        </p:grpSpPr>
        <p:sp>
          <p:nvSpPr>
            <p:cNvPr id="43" name="Oval 42"/>
            <p:cNvSpPr/>
            <p:nvPr/>
          </p:nvSpPr>
          <p:spPr>
            <a:xfrm>
              <a:off x="8686800" y="1752600"/>
              <a:ext cx="2133600" cy="10668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43"/>
            <p:cNvSpPr/>
            <p:nvPr/>
          </p:nvSpPr>
          <p:spPr>
            <a:xfrm>
              <a:off x="8763000" y="1914768"/>
              <a:ext cx="1905001" cy="828432"/>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Catholic religion</a:t>
              </a:r>
            </a:p>
          </p:txBody>
        </p:sp>
      </p:grpSp>
      <p:sp useBgFill="1">
        <p:nvSpPr>
          <p:cNvPr id="50" name="Rectangle 49"/>
          <p:cNvSpPr/>
          <p:nvPr/>
        </p:nvSpPr>
        <p:spPr>
          <a:xfrm>
            <a:off x="0" y="5486400"/>
            <a:ext cx="4495800" cy="4572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p:cNvGrpSpPr/>
          <p:nvPr/>
        </p:nvGrpSpPr>
        <p:grpSpPr>
          <a:xfrm>
            <a:off x="2286000" y="4648200"/>
            <a:ext cx="2133600" cy="1066800"/>
            <a:chOff x="8686800" y="1752600"/>
            <a:chExt cx="2133600" cy="1066800"/>
          </a:xfrm>
        </p:grpSpPr>
        <p:sp>
          <p:nvSpPr>
            <p:cNvPr id="52" name="Oval 51"/>
            <p:cNvSpPr/>
            <p:nvPr/>
          </p:nvSpPr>
          <p:spPr>
            <a:xfrm>
              <a:off x="8686800" y="1752600"/>
              <a:ext cx="2133600" cy="10668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p:cNvSpPr/>
            <p:nvPr/>
          </p:nvSpPr>
          <p:spPr>
            <a:xfrm>
              <a:off x="8763000" y="1914768"/>
              <a:ext cx="1905001" cy="828432"/>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animosity</a:t>
              </a:r>
            </a:p>
            <a:p>
              <a:pPr algn="ctr">
                <a:lnSpc>
                  <a:spcPts val="2800"/>
                </a:lnSpc>
              </a:pPr>
              <a:r>
                <a:rPr lang="en-US" sz="2800" b="1" dirty="0" smtClean="0">
                  <a:ln>
                    <a:solidFill>
                      <a:srgbClr val="002060"/>
                    </a:solidFill>
                  </a:ln>
                  <a:solidFill>
                    <a:srgbClr val="002060"/>
                  </a:solidFill>
                  <a:latin typeface="Tempus Sans ITC" pitchFamily="82" charset="0"/>
                </a:rPr>
                <a:t>to English</a:t>
              </a:r>
            </a:p>
          </p:txBody>
        </p:sp>
      </p:grpSp>
      <p:grpSp>
        <p:nvGrpSpPr>
          <p:cNvPr id="29" name="Group 28"/>
          <p:cNvGrpSpPr/>
          <p:nvPr/>
        </p:nvGrpSpPr>
        <p:grpSpPr>
          <a:xfrm>
            <a:off x="2285998" y="5715000"/>
            <a:ext cx="2133602" cy="1219200"/>
            <a:chOff x="8839203" y="1828800"/>
            <a:chExt cx="2133602" cy="1371600"/>
          </a:xfrm>
        </p:grpSpPr>
        <p:sp>
          <p:nvSpPr>
            <p:cNvPr id="30" name="Oval 29"/>
            <p:cNvSpPr/>
            <p:nvPr/>
          </p:nvSpPr>
          <p:spPr>
            <a:xfrm>
              <a:off x="8839203" y="1828800"/>
              <a:ext cx="2133602" cy="13716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8839203" y="2047022"/>
              <a:ext cx="2133599" cy="810478"/>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religious persecution</a:t>
              </a:r>
            </a:p>
          </p:txBody>
        </p:sp>
      </p:grpSp>
      <p:grpSp>
        <p:nvGrpSpPr>
          <p:cNvPr id="35" name="Group 34"/>
          <p:cNvGrpSpPr/>
          <p:nvPr/>
        </p:nvGrpSpPr>
        <p:grpSpPr>
          <a:xfrm>
            <a:off x="2209799" y="2267712"/>
            <a:ext cx="2209801" cy="1219200"/>
            <a:chOff x="8763001" y="1752600"/>
            <a:chExt cx="2209801" cy="1219200"/>
          </a:xfrm>
        </p:grpSpPr>
        <p:sp>
          <p:nvSpPr>
            <p:cNvPr id="36" name="Oval 35"/>
            <p:cNvSpPr/>
            <p:nvPr/>
          </p:nvSpPr>
          <p:spPr>
            <a:xfrm>
              <a:off x="8915401" y="1752600"/>
              <a:ext cx="2057401" cy="1219200"/>
            </a:xfrm>
            <a:prstGeom prst="ellipse">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8763001" y="1932722"/>
              <a:ext cx="2209799" cy="810478"/>
            </a:xfrm>
            <a:prstGeom prst="rect">
              <a:avLst/>
            </a:prstGeom>
            <a:noFill/>
          </p:spPr>
          <p:txBody>
            <a:bodyPr wrap="square">
              <a:spAutoFit/>
            </a:bodyPr>
            <a:lstStyle/>
            <a:p>
              <a:pPr algn="ctr">
                <a:lnSpc>
                  <a:spcPts val="2800"/>
                </a:lnSpc>
              </a:pPr>
              <a:r>
                <a:rPr lang="en-US" sz="2800" b="1" dirty="0" smtClean="0">
                  <a:ln>
                    <a:solidFill>
                      <a:srgbClr val="002060"/>
                    </a:solidFill>
                  </a:ln>
                  <a:solidFill>
                    <a:srgbClr val="002060"/>
                  </a:solidFill>
                  <a:latin typeface="Tempus Sans ITC" pitchFamily="82" charset="0"/>
                </a:rPr>
                <a:t>English</a:t>
              </a:r>
            </a:p>
            <a:p>
              <a:pPr algn="ctr">
                <a:lnSpc>
                  <a:spcPts val="2800"/>
                </a:lnSpc>
              </a:pPr>
              <a:r>
                <a:rPr lang="en-US" sz="2800" b="1" dirty="0" smtClean="0">
                  <a:ln>
                    <a:solidFill>
                      <a:srgbClr val="002060"/>
                    </a:solidFill>
                  </a:ln>
                  <a:solidFill>
                    <a:srgbClr val="002060"/>
                  </a:solidFill>
                  <a:latin typeface="Tempus Sans ITC" pitchFamily="82" charset="0"/>
                </a:rPr>
                <a:t>subjugation</a:t>
              </a:r>
            </a:p>
          </p:txBody>
        </p:sp>
      </p:grpSp>
      <p:sp>
        <p:nvSpPr>
          <p:cNvPr id="64" name="Rectangle 63"/>
          <p:cNvSpPr/>
          <p:nvPr/>
        </p:nvSpPr>
        <p:spPr>
          <a:xfrm rot="20664478">
            <a:off x="234498" y="2729974"/>
            <a:ext cx="3950608" cy="584775"/>
          </a:xfrm>
          <a:prstGeom prst="rect">
            <a:avLst/>
          </a:prstGeom>
          <a:solidFill>
            <a:schemeClr val="tx2">
              <a:lumMod val="20000"/>
              <a:lumOff val="80000"/>
            </a:schemeClr>
          </a:solidFill>
        </p:spPr>
        <p:txBody>
          <a:bodyPr wrap="square">
            <a:spAutoFit/>
          </a:bodyPr>
          <a:lstStyle/>
          <a:p>
            <a:r>
              <a:rPr lang="en-US" sz="3200" b="1" dirty="0" smtClean="0">
                <a:ln>
                  <a:solidFill>
                    <a:srgbClr val="002060"/>
                  </a:solidFill>
                </a:ln>
                <a:solidFill>
                  <a:srgbClr val="002060"/>
                </a:solidFill>
                <a:latin typeface="Tempus Sans ITC" pitchFamily="82" charset="0"/>
              </a:rPr>
              <a:t>Who will lead them?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childTnLst>
                          </p:cTn>
                        </p:par>
                        <p:par>
                          <p:cTn id="8" fill="hold">
                            <p:stCondLst>
                              <p:cond delay="1000"/>
                            </p:stCondLst>
                            <p:childTnLst>
                              <p:par>
                                <p:cTn id="9" presetID="3" presetClass="emph" presetSubtype="2" fill="hold" nodeType="afterEffect">
                                  <p:stCondLst>
                                    <p:cond delay="0"/>
                                  </p:stCondLst>
                                  <p:childTnLst>
                                    <p:animClr clrSpc="rgb">
                                      <p:cBhvr override="childStyle">
                                        <p:cTn id="10" dur="1000" fill="hold"/>
                                        <p:tgtEl>
                                          <p:spTgt spid="21"/>
                                        </p:tgtEl>
                                        <p:attrNameLst>
                                          <p:attrName>style.color</p:attrName>
                                        </p:attrNameLst>
                                      </p:cBhvr>
                                      <p:to>
                                        <a:srgbClr val="CC0000"/>
                                      </p:to>
                                    </p:animClr>
                                  </p:childTnLst>
                                </p:cTn>
                              </p:par>
                              <p:par>
                                <p:cTn id="11" presetID="6" presetClass="emph" presetSubtype="0" fill="hold" nodeType="withEffect">
                                  <p:stCondLst>
                                    <p:cond delay="0"/>
                                  </p:stCondLst>
                                  <p:childTnLst>
                                    <p:animScale>
                                      <p:cBhvr>
                                        <p:cTn id="12" dur="1000" fill="hold"/>
                                        <p:tgtEl>
                                          <p:spTgt spid="21"/>
                                        </p:tgtEl>
                                      </p:cBhvr>
                                      <p:by x="120000" y="120000"/>
                                    </p:animScale>
                                  </p:childTnLst>
                                </p:cTn>
                              </p:par>
                              <p:par>
                                <p:cTn id="13" presetID="10" presetClass="exit" presetSubtype="0" fill="hold" nodeType="withEffect">
                                  <p:stCondLst>
                                    <p:cond delay="0"/>
                                  </p:stCondLst>
                                  <p:childTnLst>
                                    <p:animEffect transition="out" filter="fade">
                                      <p:cBhvr>
                                        <p:cTn id="14" dur="1000"/>
                                        <p:tgtEl>
                                          <p:spTgt spid="20"/>
                                        </p:tgtEl>
                                      </p:cBhvr>
                                    </p:animEffect>
                                    <p:set>
                                      <p:cBhvr>
                                        <p:cTn id="15" dur="1" fill="hold">
                                          <p:stCondLst>
                                            <p:cond delay="999"/>
                                          </p:stCondLst>
                                        </p:cTn>
                                        <p:tgtEl>
                                          <p:spTgt spid="2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8"/>
                                        </p:tgtEl>
                                      </p:cBhvr>
                                    </p:animEffect>
                                    <p:set>
                                      <p:cBhvr>
                                        <p:cTn id="18" dur="1" fill="hold">
                                          <p:stCondLst>
                                            <p:cond delay="999"/>
                                          </p:stCondLst>
                                        </p:cTn>
                                        <p:tgtEl>
                                          <p:spTgt spid="18"/>
                                        </p:tgtEl>
                                        <p:attrNameLst>
                                          <p:attrName>style.visibility</p:attrName>
                                        </p:attrNameLst>
                                      </p:cBhvr>
                                      <p:to>
                                        <p:strVal val="hidden"/>
                                      </p:to>
                                    </p:set>
                                  </p:childTnLst>
                                </p:cTn>
                              </p:par>
                            </p:childTnLst>
                          </p:cTn>
                        </p:par>
                        <p:par>
                          <p:cTn id="19" fill="hold">
                            <p:stCondLst>
                              <p:cond delay="2000"/>
                            </p:stCondLst>
                            <p:childTnLst>
                              <p:par>
                                <p:cTn id="20" presetID="53"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Effect transition="in" filter="fade">
                                      <p:cBhvr>
                                        <p:cTn id="24" dur="10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childTnLst>
                                </p:cTn>
                              </p:par>
                            </p:childTnLst>
                          </p:cTn>
                        </p:par>
                        <p:par>
                          <p:cTn id="33" fill="hold">
                            <p:stCondLst>
                              <p:cond delay="1000"/>
                            </p:stCondLst>
                            <p:childTnLst>
                              <p:par>
                                <p:cTn id="34" presetID="10" presetClass="exit" presetSubtype="0" fill="hold" grpId="0" nodeType="afterEffect">
                                  <p:stCondLst>
                                    <p:cond delay="0"/>
                                  </p:stCondLst>
                                  <p:childTnLst>
                                    <p:animEffect transition="out" filter="fade">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cTn>
                              </p:par>
                              <p:par>
                                <p:cTn id="37" presetID="3" presetClass="emph" presetSubtype="2" fill="hold" grpId="0" nodeType="withEffect">
                                  <p:stCondLst>
                                    <p:cond delay="0"/>
                                  </p:stCondLst>
                                  <p:childTnLst>
                                    <p:animClr clrSpc="rgb">
                                      <p:cBhvr override="childStyle">
                                        <p:cTn id="38" dur="1000" fill="hold"/>
                                        <p:tgtEl>
                                          <p:spTgt spid="22"/>
                                        </p:tgtEl>
                                        <p:attrNameLst>
                                          <p:attrName>style.color</p:attrName>
                                        </p:attrNameLst>
                                      </p:cBhvr>
                                      <p:to>
                                        <a:srgbClr val="CC0000"/>
                                      </p:to>
                                    </p:animClr>
                                  </p:childTnLst>
                                </p:cTn>
                              </p:par>
                              <p:par>
                                <p:cTn id="39" presetID="6" presetClass="emph" presetSubtype="0" fill="hold" grpId="1" nodeType="withEffect">
                                  <p:stCondLst>
                                    <p:cond delay="0"/>
                                  </p:stCondLst>
                                  <p:childTnLst>
                                    <p:animScale>
                                      <p:cBhvr>
                                        <p:cTn id="40" dur="1000" fill="hold"/>
                                        <p:tgtEl>
                                          <p:spTgt spid="22"/>
                                        </p:tgtEl>
                                      </p:cBhvr>
                                      <p:by x="120000" y="120000"/>
                                    </p:animScale>
                                  </p:childTnLst>
                                </p:cTn>
                              </p:par>
                              <p:par>
                                <p:cTn id="41" presetID="63" presetClass="path" presetSubtype="0" fill="hold" grpId="2" nodeType="withEffect">
                                  <p:stCondLst>
                                    <p:cond delay="0"/>
                                  </p:stCondLst>
                                  <p:childTnLst>
                                    <p:animMotion origin="layout" path="M 0 3.33333E-6 L 0.01667 0.00046 " pathEditMode="relative" rAng="0" ptsTypes="AA">
                                      <p:cBhvr>
                                        <p:cTn id="42" dur="1000" fill="hold"/>
                                        <p:tgtEl>
                                          <p:spTgt spid="22"/>
                                        </p:tgtEl>
                                        <p:attrNameLst>
                                          <p:attrName>ppt_x</p:attrName>
                                          <p:attrName>ppt_y</p:attrName>
                                        </p:attrNameLst>
                                      </p:cBhvr>
                                      <p:rCtr x="8" y="0"/>
                                    </p:animMotion>
                                  </p:childTnLst>
                                </p:cTn>
                              </p:par>
                            </p:childTnLst>
                          </p:cTn>
                        </p:par>
                        <p:par>
                          <p:cTn id="43" fill="hold">
                            <p:stCondLst>
                              <p:cond delay="2000"/>
                            </p:stCondLst>
                            <p:childTnLst>
                              <p:par>
                                <p:cTn id="44" presetID="53"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Effect transition="in" filter="fade">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childTnLst>
                                </p:cTn>
                              </p:par>
                            </p:childTnLst>
                          </p:cTn>
                        </p:par>
                        <p:par>
                          <p:cTn id="54" fill="hold">
                            <p:stCondLst>
                              <p:cond delay="1000"/>
                            </p:stCondLst>
                            <p:childTnLst>
                              <p:par>
                                <p:cTn id="55" presetID="3" presetClass="emph" presetSubtype="2" fill="hold" grpId="0" nodeType="afterEffect">
                                  <p:stCondLst>
                                    <p:cond delay="0"/>
                                  </p:stCondLst>
                                  <p:childTnLst>
                                    <p:animClr clrSpc="rgb">
                                      <p:cBhvr override="childStyle">
                                        <p:cTn id="56" dur="1000" fill="hold"/>
                                        <p:tgtEl>
                                          <p:spTgt spid="24"/>
                                        </p:tgtEl>
                                        <p:attrNameLst>
                                          <p:attrName>style.color</p:attrName>
                                        </p:attrNameLst>
                                      </p:cBhvr>
                                      <p:to>
                                        <a:srgbClr val="CC0000"/>
                                      </p:to>
                                    </p:animClr>
                                  </p:childTnLst>
                                </p:cTn>
                              </p:par>
                              <p:par>
                                <p:cTn id="57" presetID="6" presetClass="emph" presetSubtype="0" fill="hold" grpId="1" nodeType="withEffect">
                                  <p:stCondLst>
                                    <p:cond delay="0"/>
                                  </p:stCondLst>
                                  <p:childTnLst>
                                    <p:animScale>
                                      <p:cBhvr>
                                        <p:cTn id="58" dur="1000" fill="hold"/>
                                        <p:tgtEl>
                                          <p:spTgt spid="24"/>
                                        </p:tgtEl>
                                      </p:cBhvr>
                                      <p:by x="120000" y="120000"/>
                                    </p:animScale>
                                  </p:childTnLst>
                                </p:cTn>
                              </p:par>
                              <p:par>
                                <p:cTn id="59" presetID="10" presetClass="exit" presetSubtype="0" fill="hold" grpId="0" nodeType="withEffect">
                                  <p:stCondLst>
                                    <p:cond delay="0"/>
                                  </p:stCondLst>
                                  <p:childTnLst>
                                    <p:animEffect transition="out" filter="fade">
                                      <p:cBhvr>
                                        <p:cTn id="60" dur="1000"/>
                                        <p:tgtEl>
                                          <p:spTgt spid="25"/>
                                        </p:tgtEl>
                                      </p:cBhvr>
                                    </p:animEffect>
                                    <p:set>
                                      <p:cBhvr>
                                        <p:cTn id="61" dur="1" fill="hold">
                                          <p:stCondLst>
                                            <p:cond delay="999"/>
                                          </p:stCondLst>
                                        </p:cTn>
                                        <p:tgtEl>
                                          <p:spTgt spid="25"/>
                                        </p:tgtEl>
                                        <p:attrNameLst>
                                          <p:attrName>style.visibility</p:attrName>
                                        </p:attrNameLst>
                                      </p:cBhvr>
                                      <p:to>
                                        <p:strVal val="hidden"/>
                                      </p:to>
                                    </p:set>
                                  </p:childTnLst>
                                </p:cTn>
                              </p:par>
                            </p:childTnLst>
                          </p:cTn>
                        </p:par>
                        <p:par>
                          <p:cTn id="62" fill="hold">
                            <p:stCondLst>
                              <p:cond delay="2000"/>
                            </p:stCondLst>
                            <p:childTnLst>
                              <p:par>
                                <p:cTn id="63" presetID="53" presetClass="entr" presetSubtype="0" fill="hold" nodeType="after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p:cTn id="65" dur="1000" fill="hold"/>
                                        <p:tgtEl>
                                          <p:spTgt spid="45"/>
                                        </p:tgtEl>
                                        <p:attrNameLst>
                                          <p:attrName>ppt_w</p:attrName>
                                        </p:attrNameLst>
                                      </p:cBhvr>
                                      <p:tavLst>
                                        <p:tav tm="0">
                                          <p:val>
                                            <p:fltVal val="0"/>
                                          </p:val>
                                        </p:tav>
                                        <p:tav tm="100000">
                                          <p:val>
                                            <p:strVal val="#ppt_w"/>
                                          </p:val>
                                        </p:tav>
                                      </p:tavLst>
                                    </p:anim>
                                    <p:anim calcmode="lin" valueType="num">
                                      <p:cBhvr>
                                        <p:cTn id="66" dur="1000" fill="hold"/>
                                        <p:tgtEl>
                                          <p:spTgt spid="45"/>
                                        </p:tgtEl>
                                        <p:attrNameLst>
                                          <p:attrName>ppt_h</p:attrName>
                                        </p:attrNameLst>
                                      </p:cBhvr>
                                      <p:tavLst>
                                        <p:tav tm="0">
                                          <p:val>
                                            <p:fltVal val="0"/>
                                          </p:val>
                                        </p:tav>
                                        <p:tav tm="100000">
                                          <p:val>
                                            <p:strVal val="#ppt_h"/>
                                          </p:val>
                                        </p:tav>
                                      </p:tavLst>
                                    </p:anim>
                                    <p:animEffect transition="in" filter="fade">
                                      <p:cBhvr>
                                        <p:cTn id="67" dur="1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1000"/>
                                        <p:tgtEl>
                                          <p:spTgt spid="50"/>
                                        </p:tgtEl>
                                      </p:cBhvr>
                                    </p:animEffect>
                                  </p:childTnLst>
                                </p:cTn>
                              </p:par>
                            </p:childTnLst>
                          </p:cTn>
                        </p:par>
                        <p:par>
                          <p:cTn id="73" fill="hold">
                            <p:stCondLst>
                              <p:cond delay="1000"/>
                            </p:stCondLst>
                            <p:childTnLst>
                              <p:par>
                                <p:cTn id="74" presetID="3" presetClass="emph" presetSubtype="2" fill="hold" grpId="0" nodeType="afterEffect">
                                  <p:stCondLst>
                                    <p:cond delay="0"/>
                                  </p:stCondLst>
                                  <p:childTnLst>
                                    <p:animClr clrSpc="rgb">
                                      <p:cBhvr override="childStyle">
                                        <p:cTn id="75" dur="1000" fill="hold"/>
                                        <p:tgtEl>
                                          <p:spTgt spid="40"/>
                                        </p:tgtEl>
                                        <p:attrNameLst>
                                          <p:attrName>style.color</p:attrName>
                                        </p:attrNameLst>
                                      </p:cBhvr>
                                      <p:to>
                                        <a:srgbClr val="CC0000"/>
                                      </p:to>
                                    </p:animClr>
                                  </p:childTnLst>
                                </p:cTn>
                              </p:par>
                              <p:par>
                                <p:cTn id="76" presetID="6" presetClass="emph" presetSubtype="0" fill="hold" grpId="1" nodeType="withEffect">
                                  <p:stCondLst>
                                    <p:cond delay="0"/>
                                  </p:stCondLst>
                                  <p:childTnLst>
                                    <p:animScale>
                                      <p:cBhvr>
                                        <p:cTn id="77" dur="1000" fill="hold"/>
                                        <p:tgtEl>
                                          <p:spTgt spid="40"/>
                                        </p:tgtEl>
                                      </p:cBhvr>
                                      <p:by x="120000" y="120000"/>
                                    </p:animScale>
                                  </p:childTnLst>
                                </p:cTn>
                              </p:par>
                            </p:childTnLst>
                          </p:cTn>
                        </p:par>
                        <p:par>
                          <p:cTn id="78" fill="hold">
                            <p:stCondLst>
                              <p:cond delay="2000"/>
                            </p:stCondLst>
                            <p:childTnLst>
                              <p:par>
                                <p:cTn id="79" presetID="53" presetClass="entr" presetSubtype="0" fill="hold" nodeType="after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p:cTn id="81" dur="1000" fill="hold"/>
                                        <p:tgtEl>
                                          <p:spTgt spid="51"/>
                                        </p:tgtEl>
                                        <p:attrNameLst>
                                          <p:attrName>ppt_w</p:attrName>
                                        </p:attrNameLst>
                                      </p:cBhvr>
                                      <p:tavLst>
                                        <p:tav tm="0">
                                          <p:val>
                                            <p:fltVal val="0"/>
                                          </p:val>
                                        </p:tav>
                                        <p:tav tm="100000">
                                          <p:val>
                                            <p:strVal val="#ppt_w"/>
                                          </p:val>
                                        </p:tav>
                                      </p:tavLst>
                                    </p:anim>
                                    <p:anim calcmode="lin" valueType="num">
                                      <p:cBhvr>
                                        <p:cTn id="82" dur="1000" fill="hold"/>
                                        <p:tgtEl>
                                          <p:spTgt spid="51"/>
                                        </p:tgtEl>
                                        <p:attrNameLst>
                                          <p:attrName>ppt_h</p:attrName>
                                        </p:attrNameLst>
                                      </p:cBhvr>
                                      <p:tavLst>
                                        <p:tav tm="0">
                                          <p:val>
                                            <p:fltVal val="0"/>
                                          </p:val>
                                        </p:tav>
                                        <p:tav tm="100000">
                                          <p:val>
                                            <p:strVal val="#ppt_h"/>
                                          </p:val>
                                        </p:tav>
                                      </p:tavLst>
                                    </p:anim>
                                    <p:animEffect transition="in" filter="fade">
                                      <p:cBhvr>
                                        <p:cTn id="83" dur="1000"/>
                                        <p:tgtEl>
                                          <p:spTgt spid="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1000"/>
                                        <p:tgtEl>
                                          <p:spTgt spid="32"/>
                                        </p:tgtEl>
                                      </p:cBhvr>
                                    </p:animEffect>
                                  </p:childTnLst>
                                </p:cTn>
                              </p:par>
                            </p:childTnLst>
                          </p:cTn>
                        </p:par>
                        <p:par>
                          <p:cTn id="89" fill="hold">
                            <p:stCondLst>
                              <p:cond delay="1000"/>
                            </p:stCondLst>
                            <p:childTnLst>
                              <p:par>
                                <p:cTn id="90" presetID="3" presetClass="emph" presetSubtype="2" fill="hold" grpId="0" nodeType="afterEffect">
                                  <p:stCondLst>
                                    <p:cond delay="0"/>
                                  </p:stCondLst>
                                  <p:childTnLst>
                                    <p:animClr clrSpc="rgb">
                                      <p:cBhvr override="childStyle">
                                        <p:cTn id="91" dur="1000" fill="hold"/>
                                        <p:tgtEl>
                                          <p:spTgt spid="26"/>
                                        </p:tgtEl>
                                        <p:attrNameLst>
                                          <p:attrName>style.color</p:attrName>
                                        </p:attrNameLst>
                                      </p:cBhvr>
                                      <p:to>
                                        <a:srgbClr val="CC0000"/>
                                      </p:to>
                                    </p:animClr>
                                  </p:childTnLst>
                                </p:cTn>
                              </p:par>
                              <p:par>
                                <p:cTn id="92" presetID="6" presetClass="emph" presetSubtype="0" fill="hold" grpId="1" nodeType="withEffect">
                                  <p:stCondLst>
                                    <p:cond delay="0"/>
                                  </p:stCondLst>
                                  <p:childTnLst>
                                    <p:animScale>
                                      <p:cBhvr>
                                        <p:cTn id="93" dur="1000" fill="hold"/>
                                        <p:tgtEl>
                                          <p:spTgt spid="26"/>
                                        </p:tgtEl>
                                      </p:cBhvr>
                                      <p:by x="120000" y="120000"/>
                                    </p:animScale>
                                  </p:childTnLst>
                                </p:cTn>
                              </p:par>
                              <p:par>
                                <p:cTn id="94" presetID="10" presetClass="exit" presetSubtype="0" fill="hold" grpId="0" nodeType="withEffect">
                                  <p:stCondLst>
                                    <p:cond delay="0"/>
                                  </p:stCondLst>
                                  <p:childTnLst>
                                    <p:animEffect transition="out" filter="fade">
                                      <p:cBhvr>
                                        <p:cTn id="95" dur="1000"/>
                                        <p:tgtEl>
                                          <p:spTgt spid="27"/>
                                        </p:tgtEl>
                                      </p:cBhvr>
                                    </p:animEffect>
                                    <p:set>
                                      <p:cBhvr>
                                        <p:cTn id="96" dur="1" fill="hold">
                                          <p:stCondLst>
                                            <p:cond delay="999"/>
                                          </p:stCondLst>
                                        </p:cTn>
                                        <p:tgtEl>
                                          <p:spTgt spid="27"/>
                                        </p:tgtEl>
                                        <p:attrNameLst>
                                          <p:attrName>style.visibility</p:attrName>
                                        </p:attrNameLst>
                                      </p:cBhvr>
                                      <p:to>
                                        <p:strVal val="hidden"/>
                                      </p:to>
                                    </p:set>
                                  </p:childTnLst>
                                </p:cTn>
                              </p:par>
                            </p:childTnLst>
                          </p:cTn>
                        </p:par>
                        <p:par>
                          <p:cTn id="97" fill="hold">
                            <p:stCondLst>
                              <p:cond delay="2000"/>
                            </p:stCondLst>
                            <p:childTnLst>
                              <p:par>
                                <p:cTn id="98" presetID="53" presetClass="entr" presetSubtype="0" fill="hold" nodeType="after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1000" fill="hold"/>
                                        <p:tgtEl>
                                          <p:spTgt spid="29"/>
                                        </p:tgtEl>
                                        <p:attrNameLst>
                                          <p:attrName>ppt_w</p:attrName>
                                        </p:attrNameLst>
                                      </p:cBhvr>
                                      <p:tavLst>
                                        <p:tav tm="0">
                                          <p:val>
                                            <p:fltVal val="0"/>
                                          </p:val>
                                        </p:tav>
                                        <p:tav tm="100000">
                                          <p:val>
                                            <p:strVal val="#ppt_w"/>
                                          </p:val>
                                        </p:tav>
                                      </p:tavLst>
                                    </p:anim>
                                    <p:anim calcmode="lin" valueType="num">
                                      <p:cBhvr>
                                        <p:cTn id="101" dur="1000" fill="hold"/>
                                        <p:tgtEl>
                                          <p:spTgt spid="29"/>
                                        </p:tgtEl>
                                        <p:attrNameLst>
                                          <p:attrName>ppt_h</p:attrName>
                                        </p:attrNameLst>
                                      </p:cBhvr>
                                      <p:tavLst>
                                        <p:tav tm="0">
                                          <p:val>
                                            <p:fltVal val="0"/>
                                          </p:val>
                                        </p:tav>
                                        <p:tav tm="100000">
                                          <p:val>
                                            <p:strVal val="#ppt_h"/>
                                          </p:val>
                                        </p:tav>
                                      </p:tavLst>
                                    </p:anim>
                                    <p:animEffect transition="in" filter="fade">
                                      <p:cBhvr>
                                        <p:cTn id="102" dur="10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2" nodeType="clickEffect">
                                  <p:stCondLst>
                                    <p:cond delay="0"/>
                                  </p:stCondLst>
                                  <p:childTnLst>
                                    <p:animEffect transition="out" filter="fade">
                                      <p:cBhvr>
                                        <p:cTn id="106" dur="1000"/>
                                        <p:tgtEl>
                                          <p:spTgt spid="21"/>
                                        </p:tgtEl>
                                      </p:cBhvr>
                                    </p:animEffect>
                                    <p:set>
                                      <p:cBhvr>
                                        <p:cTn id="107" dur="1" fill="hold">
                                          <p:stCondLst>
                                            <p:cond delay="999"/>
                                          </p:stCondLst>
                                        </p:cTn>
                                        <p:tgtEl>
                                          <p:spTgt spid="21"/>
                                        </p:tgtEl>
                                        <p:attrNameLst>
                                          <p:attrName>style.visibility</p:attrName>
                                        </p:attrNameLst>
                                      </p:cBhvr>
                                      <p:to>
                                        <p:strVal val="hidden"/>
                                      </p:to>
                                    </p:set>
                                  </p:childTnLst>
                                </p:cTn>
                              </p:par>
                              <p:par>
                                <p:cTn id="108" presetID="10" presetClass="exit" presetSubtype="0" fill="hold" grpId="3" nodeType="withEffect">
                                  <p:stCondLst>
                                    <p:cond delay="0"/>
                                  </p:stCondLst>
                                  <p:childTnLst>
                                    <p:animEffect transition="out" filter="fade">
                                      <p:cBhvr>
                                        <p:cTn id="109" dur="1000"/>
                                        <p:tgtEl>
                                          <p:spTgt spid="22"/>
                                        </p:tgtEl>
                                      </p:cBhvr>
                                    </p:animEffect>
                                    <p:set>
                                      <p:cBhvr>
                                        <p:cTn id="110" dur="1" fill="hold">
                                          <p:stCondLst>
                                            <p:cond delay="999"/>
                                          </p:stCondLst>
                                        </p:cTn>
                                        <p:tgtEl>
                                          <p:spTgt spid="22"/>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1000"/>
                                        <p:tgtEl>
                                          <p:spTgt spid="24"/>
                                        </p:tgtEl>
                                      </p:cBhvr>
                                    </p:animEffect>
                                    <p:set>
                                      <p:cBhvr>
                                        <p:cTn id="113" dur="1" fill="hold">
                                          <p:stCondLst>
                                            <p:cond delay="9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1000"/>
                                        <p:tgtEl>
                                          <p:spTgt spid="26"/>
                                        </p:tgtEl>
                                      </p:cBhvr>
                                    </p:animEffect>
                                    <p:set>
                                      <p:cBhvr>
                                        <p:cTn id="116" dur="1" fill="hold">
                                          <p:stCondLst>
                                            <p:cond delay="999"/>
                                          </p:stCondLst>
                                        </p:cTn>
                                        <p:tgtEl>
                                          <p:spTgt spid="26"/>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1000"/>
                                        <p:tgtEl>
                                          <p:spTgt spid="40"/>
                                        </p:tgtEl>
                                      </p:cBhvr>
                                    </p:animEffect>
                                    <p:set>
                                      <p:cBhvr>
                                        <p:cTn id="119" dur="1" fill="hold">
                                          <p:stCondLst>
                                            <p:cond delay="999"/>
                                          </p:stCondLst>
                                        </p:cTn>
                                        <p:tgtEl>
                                          <p:spTgt spid="40"/>
                                        </p:tgtEl>
                                        <p:attrNameLst>
                                          <p:attrName>style.visibility</p:attrName>
                                        </p:attrNameLst>
                                      </p:cBhvr>
                                      <p:to>
                                        <p:strVal val="hidden"/>
                                      </p:to>
                                    </p:set>
                                  </p:childTnLst>
                                </p:cTn>
                              </p:par>
                            </p:childTnLst>
                          </p:cTn>
                        </p:par>
                        <p:par>
                          <p:cTn id="120" fill="hold">
                            <p:stCondLst>
                              <p:cond delay="1000"/>
                            </p:stCondLst>
                            <p:childTnLst>
                              <p:par>
                                <p:cTn id="121" presetID="22" presetClass="entr" presetSubtype="8" fill="hold" grpId="0" nodeType="after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wipe(left)">
                                      <p:cBhvr>
                                        <p:cTn id="123" dur="1000"/>
                                        <p:tgtEl>
                                          <p:spTgt spid="63"/>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00"/>
                                        <p:tgtEl>
                                          <p:spTgt spid="42"/>
                                        </p:tgtEl>
                                      </p:cBhvr>
                                    </p:animEffect>
                                    <p:set>
                                      <p:cBhvr>
                                        <p:cTn id="128" dur="1" fill="hold">
                                          <p:stCondLst>
                                            <p:cond delay="999"/>
                                          </p:stCondLst>
                                        </p:cTn>
                                        <p:tgtEl>
                                          <p:spTgt spid="42"/>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1000"/>
                                        <p:tgtEl>
                                          <p:spTgt spid="35"/>
                                        </p:tgtEl>
                                      </p:cBhvr>
                                    </p:animEffect>
                                    <p:set>
                                      <p:cBhvr>
                                        <p:cTn id="131" dur="1" fill="hold">
                                          <p:stCondLst>
                                            <p:cond delay="999"/>
                                          </p:stCondLst>
                                        </p:cTn>
                                        <p:tgtEl>
                                          <p:spTgt spid="35"/>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1000"/>
                                        <p:tgtEl>
                                          <p:spTgt spid="45"/>
                                        </p:tgtEl>
                                      </p:cBhvr>
                                    </p:animEffect>
                                    <p:set>
                                      <p:cBhvr>
                                        <p:cTn id="134" dur="1" fill="hold">
                                          <p:stCondLst>
                                            <p:cond delay="999"/>
                                          </p:stCondLst>
                                        </p:cTn>
                                        <p:tgtEl>
                                          <p:spTgt spid="45"/>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1000"/>
                                        <p:tgtEl>
                                          <p:spTgt spid="29"/>
                                        </p:tgtEl>
                                      </p:cBhvr>
                                    </p:animEffect>
                                    <p:set>
                                      <p:cBhvr>
                                        <p:cTn id="137" dur="1" fill="hold">
                                          <p:stCondLst>
                                            <p:cond delay="999"/>
                                          </p:stCondLst>
                                        </p:cTn>
                                        <p:tgtEl>
                                          <p:spTgt spid="29"/>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1000"/>
                                        <p:tgtEl>
                                          <p:spTgt spid="51"/>
                                        </p:tgtEl>
                                      </p:cBhvr>
                                    </p:animEffect>
                                    <p:set>
                                      <p:cBhvr>
                                        <p:cTn id="140" dur="1" fill="hold">
                                          <p:stCondLst>
                                            <p:cond delay="999"/>
                                          </p:stCondLst>
                                        </p:cTn>
                                        <p:tgtEl>
                                          <p:spTgt spid="51"/>
                                        </p:tgtEl>
                                        <p:attrNameLst>
                                          <p:attrName>style.visibility</p:attrName>
                                        </p:attrNameLst>
                                      </p:cBhvr>
                                      <p:to>
                                        <p:strVal val="hidden"/>
                                      </p:to>
                                    </p:set>
                                  </p:childTnLst>
                                </p:cTn>
                              </p:par>
                            </p:childTnLst>
                          </p:cTn>
                        </p:par>
                        <p:par>
                          <p:cTn id="141" fill="hold">
                            <p:stCondLst>
                              <p:cond delay="1000"/>
                            </p:stCondLst>
                            <p:childTnLst>
                              <p:par>
                                <p:cTn id="142" presetID="53" presetClass="entr" presetSubtype="0" fill="hold" grpId="0" nodeType="afterEffect">
                                  <p:stCondLst>
                                    <p:cond delay="0"/>
                                  </p:stCondLst>
                                  <p:childTnLst>
                                    <p:set>
                                      <p:cBhvr>
                                        <p:cTn id="143" dur="1" fill="hold">
                                          <p:stCondLst>
                                            <p:cond delay="0"/>
                                          </p:stCondLst>
                                        </p:cTn>
                                        <p:tgtEl>
                                          <p:spTgt spid="64"/>
                                        </p:tgtEl>
                                        <p:attrNameLst>
                                          <p:attrName>style.visibility</p:attrName>
                                        </p:attrNameLst>
                                      </p:cBhvr>
                                      <p:to>
                                        <p:strVal val="visible"/>
                                      </p:to>
                                    </p:set>
                                    <p:anim calcmode="lin" valueType="num">
                                      <p:cBhvr>
                                        <p:cTn id="144" dur="1000" fill="hold"/>
                                        <p:tgtEl>
                                          <p:spTgt spid="64"/>
                                        </p:tgtEl>
                                        <p:attrNameLst>
                                          <p:attrName>ppt_w</p:attrName>
                                        </p:attrNameLst>
                                      </p:cBhvr>
                                      <p:tavLst>
                                        <p:tav tm="0">
                                          <p:val>
                                            <p:fltVal val="0"/>
                                          </p:val>
                                        </p:tav>
                                        <p:tav tm="100000">
                                          <p:val>
                                            <p:strVal val="#ppt_w"/>
                                          </p:val>
                                        </p:tav>
                                      </p:tavLst>
                                    </p:anim>
                                    <p:anim calcmode="lin" valueType="num">
                                      <p:cBhvr>
                                        <p:cTn id="145" dur="1000" fill="hold"/>
                                        <p:tgtEl>
                                          <p:spTgt spid="64"/>
                                        </p:tgtEl>
                                        <p:attrNameLst>
                                          <p:attrName>ppt_h</p:attrName>
                                        </p:attrNameLst>
                                      </p:cBhvr>
                                      <p:tavLst>
                                        <p:tav tm="0">
                                          <p:val>
                                            <p:fltVal val="0"/>
                                          </p:val>
                                        </p:tav>
                                        <p:tav tm="100000">
                                          <p:val>
                                            <p:strVal val="#ppt_h"/>
                                          </p:val>
                                        </p:tav>
                                      </p:tavLst>
                                    </p:anim>
                                    <p:animEffect transition="in" filter="fade">
                                      <p:cBhvr>
                                        <p:cTn id="146"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5" grpId="0"/>
      <p:bldP spid="23" grpId="0"/>
      <p:bldP spid="32" grpId="0" animBg="1"/>
      <p:bldP spid="48" grpId="0" animBg="1"/>
      <p:bldP spid="39" grpId="0" animBg="1"/>
      <p:bldP spid="22" grpId="0"/>
      <p:bldP spid="22" grpId="1"/>
      <p:bldP spid="22" grpId="2"/>
      <p:bldP spid="22" grpId="3"/>
      <p:bldP spid="38" grpId="0" animBg="1"/>
      <p:bldP spid="21" grpId="2"/>
      <p:bldP spid="24" grpId="0"/>
      <p:bldP spid="24" grpId="1"/>
      <p:bldP spid="24" grpId="2"/>
      <p:bldP spid="26" grpId="0"/>
      <p:bldP spid="26" grpId="1"/>
      <p:bldP spid="26" grpId="2"/>
      <p:bldP spid="63" grpId="0" animBg="1"/>
      <p:bldP spid="40" grpId="0"/>
      <p:bldP spid="40" grpId="1"/>
      <p:bldP spid="40" grpId="2"/>
      <p:bldP spid="50" grpId="0" animBg="1"/>
      <p:bldP spid="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
          <p:cNvGrpSpPr/>
          <p:nvPr/>
        </p:nvGrpSpPr>
        <p:grpSpPr>
          <a:xfrm>
            <a:off x="4572000" y="1981200"/>
            <a:ext cx="4487863" cy="4413345"/>
            <a:chOff x="4656137" y="2362200"/>
            <a:chExt cx="4487863" cy="4413345"/>
          </a:xfrm>
        </p:grpSpPr>
        <p:pic>
          <p:nvPicPr>
            <p:cNvPr id="5" name="Picture 4"/>
            <p:cNvPicPr>
              <a:picLocks noChangeAspect="1" noChangeArrowheads="1"/>
            </p:cNvPicPr>
            <p:nvPr/>
          </p:nvPicPr>
          <p:blipFill>
            <a:blip r:embed="rId3" cstate="print"/>
            <a:srcRect/>
            <a:stretch>
              <a:fillRect/>
            </a:stretch>
          </p:blipFill>
          <p:spPr bwMode="auto">
            <a:xfrm>
              <a:off x="4656137" y="2362200"/>
              <a:ext cx="4487863" cy="4413345"/>
            </a:xfrm>
            <a:prstGeom prst="rect">
              <a:avLst/>
            </a:prstGeom>
            <a:noFill/>
            <a:ln w="50800">
              <a:solidFill>
                <a:schemeClr val="tx1"/>
              </a:solidFill>
              <a:miter lim="800000"/>
              <a:headEnd/>
              <a:tailEnd/>
            </a:ln>
            <a:effectLst/>
          </p:spPr>
        </p:pic>
        <p:pic>
          <p:nvPicPr>
            <p:cNvPr id="6" name="Picture 4"/>
            <p:cNvPicPr>
              <a:picLocks noChangeAspect="1" noChangeArrowheads="1"/>
            </p:cNvPicPr>
            <p:nvPr/>
          </p:nvPicPr>
          <p:blipFill>
            <a:blip r:embed="rId3" cstate="print"/>
            <a:srcRect l="-177" t="65610" r="76406" b="27484"/>
            <a:stretch>
              <a:fillRect/>
            </a:stretch>
          </p:blipFill>
          <p:spPr bwMode="auto">
            <a:xfrm>
              <a:off x="4709160" y="6379029"/>
              <a:ext cx="1143000" cy="326571"/>
            </a:xfrm>
            <a:prstGeom prst="rect">
              <a:avLst/>
            </a:prstGeom>
            <a:noFill/>
            <a:ln w="9525">
              <a:noFill/>
              <a:miter lim="800000"/>
              <a:headEnd/>
              <a:tailEnd/>
            </a:ln>
            <a:effectLst/>
          </p:spPr>
        </p:pic>
      </p:grpSp>
      <p:pic>
        <p:nvPicPr>
          <p:cNvPr id="52" name="Picture 3"/>
          <p:cNvPicPr>
            <a:picLocks noChangeAspect="1" noChangeArrowheads="1"/>
          </p:cNvPicPr>
          <p:nvPr/>
        </p:nvPicPr>
        <p:blipFill>
          <a:blip r:embed="rId4" cstate="print"/>
          <a:srcRect l="7202" b="-136"/>
          <a:stretch>
            <a:fillRect/>
          </a:stretch>
        </p:blipFill>
        <p:spPr bwMode="auto">
          <a:xfrm>
            <a:off x="914400" y="1921385"/>
            <a:ext cx="2667000" cy="4760497"/>
          </a:xfrm>
          <a:prstGeom prst="rect">
            <a:avLst/>
          </a:prstGeom>
          <a:noFill/>
          <a:ln w="38100">
            <a:solidFill>
              <a:schemeClr val="tx1">
                <a:lumMod val="75000"/>
                <a:lumOff val="25000"/>
              </a:schemeClr>
            </a:solidFill>
            <a:miter lim="800000"/>
            <a:headEnd/>
            <a:tailEnd/>
          </a:ln>
          <a:effectLst/>
        </p:spPr>
      </p:pic>
      <p:sp>
        <p:nvSpPr>
          <p:cNvPr id="50" name="Rectangle 49"/>
          <p:cNvSpPr/>
          <p:nvPr/>
        </p:nvSpPr>
        <p:spPr>
          <a:xfrm rot="20664478">
            <a:off x="234499" y="2729974"/>
            <a:ext cx="3950608" cy="584775"/>
          </a:xfrm>
          <a:prstGeom prst="rect">
            <a:avLst/>
          </a:prstGeom>
          <a:noFill/>
        </p:spPr>
        <p:txBody>
          <a:bodyPr wrap="square">
            <a:spAutoFit/>
          </a:bodyPr>
          <a:lstStyle/>
          <a:p>
            <a:r>
              <a:rPr lang="en-US" sz="3200" b="1" dirty="0" smtClean="0">
                <a:ln>
                  <a:solidFill>
                    <a:srgbClr val="002060"/>
                  </a:solidFill>
                </a:ln>
                <a:solidFill>
                  <a:srgbClr val="002060"/>
                </a:solidFill>
                <a:latin typeface="Tempus Sans ITC" pitchFamily="82" charset="0"/>
              </a:rPr>
              <a:t>Who will lead them?     </a:t>
            </a:r>
          </a:p>
        </p:txBody>
      </p:sp>
      <p:sp useBgFill="1">
        <p:nvSpPr>
          <p:cNvPr id="56" name="Rectangle 7"/>
          <p:cNvSpPr/>
          <p:nvPr/>
        </p:nvSpPr>
        <p:spPr>
          <a:xfrm>
            <a:off x="0" y="3343791"/>
            <a:ext cx="4419600" cy="541174"/>
          </a:xfrm>
          <a:prstGeom prst="rect">
            <a:avLst/>
          </a:prstGeom>
        </p:spPr>
        <p:txBody>
          <a:bodyPr wrap="square">
            <a:spAutoFit/>
          </a:bodyPr>
          <a:lstStyle/>
          <a:p>
            <a:pPr>
              <a:lnSpc>
                <a:spcPts val="3500"/>
              </a:lnSpc>
            </a:pPr>
            <a:r>
              <a:rPr lang="en-US" sz="2800" dirty="0" smtClean="0"/>
              <a:t> - fights in Fr. Religious Wars</a:t>
            </a:r>
          </a:p>
        </p:txBody>
      </p:sp>
      <p:sp>
        <p:nvSpPr>
          <p:cNvPr id="20" name="Rectangle 19"/>
          <p:cNvSpPr/>
          <p:nvPr/>
        </p:nvSpPr>
        <p:spPr>
          <a:xfrm>
            <a:off x="0" y="1295400"/>
            <a:ext cx="4191000" cy="605294"/>
          </a:xfrm>
          <a:prstGeom prst="rect">
            <a:avLst/>
          </a:prstGeom>
          <a:noFill/>
        </p:spPr>
        <p:txBody>
          <a:bodyPr wrap="square">
            <a:spAutoFit/>
          </a:bodyPr>
          <a:lstStyle/>
          <a:p>
            <a:pPr algn="ctr">
              <a:lnSpc>
                <a:spcPts val="4000"/>
              </a:lnSpc>
            </a:pPr>
            <a:r>
              <a:rPr lang="en-US" sz="2800" b="1" dirty="0" smtClean="0"/>
              <a:t>   Pierre </a:t>
            </a:r>
            <a:r>
              <a:rPr lang="en-US" sz="2800" b="1" dirty="0" err="1" smtClean="0"/>
              <a:t>Dugua</a:t>
            </a:r>
            <a:endParaRPr lang="en-US" sz="2800" b="1" dirty="0" smtClean="0"/>
          </a:p>
        </p:txBody>
      </p:sp>
      <p:sp>
        <p:nvSpPr>
          <p:cNvPr id="19" name="Rectangle 18"/>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sp>
        <p:nvSpPr>
          <p:cNvPr id="28" name="TextBox 27"/>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3" name="Freeform 12"/>
          <p:cNvSpPr/>
          <p:nvPr/>
        </p:nvSpPr>
        <p:spPr>
          <a:xfrm>
            <a:off x="5331178" y="3872089"/>
            <a:ext cx="1428044" cy="668866"/>
          </a:xfrm>
          <a:custGeom>
            <a:avLst/>
            <a:gdLst>
              <a:gd name="connsiteX0" fmla="*/ 87489 w 1428044"/>
              <a:gd name="connsiteY0" fmla="*/ 39511 h 668866"/>
              <a:gd name="connsiteX1" fmla="*/ 646289 w 1428044"/>
              <a:gd name="connsiteY1" fmla="*/ 22578 h 668866"/>
              <a:gd name="connsiteX2" fmla="*/ 1222022 w 1428044"/>
              <a:gd name="connsiteY2" fmla="*/ 158044 h 668866"/>
              <a:gd name="connsiteX3" fmla="*/ 1357489 w 1428044"/>
              <a:gd name="connsiteY3" fmla="*/ 445911 h 668866"/>
              <a:gd name="connsiteX4" fmla="*/ 798689 w 1428044"/>
              <a:gd name="connsiteY4" fmla="*/ 649111 h 668866"/>
              <a:gd name="connsiteX5" fmla="*/ 341489 w 1428044"/>
              <a:gd name="connsiteY5" fmla="*/ 564444 h 668866"/>
              <a:gd name="connsiteX6" fmla="*/ 121355 w 1428044"/>
              <a:gd name="connsiteY6" fmla="*/ 259644 h 668866"/>
              <a:gd name="connsiteX7" fmla="*/ 87489 w 1428044"/>
              <a:gd name="connsiteY7" fmla="*/ 39511 h 66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044" h="668866">
                <a:moveTo>
                  <a:pt x="87489" y="39511"/>
                </a:moveTo>
                <a:cubicBezTo>
                  <a:pt x="174978" y="0"/>
                  <a:pt x="457200" y="2823"/>
                  <a:pt x="646289" y="22578"/>
                </a:cubicBezTo>
                <a:cubicBezTo>
                  <a:pt x="835378" y="42334"/>
                  <a:pt x="1103489" y="87489"/>
                  <a:pt x="1222022" y="158044"/>
                </a:cubicBezTo>
                <a:cubicBezTo>
                  <a:pt x="1340555" y="228600"/>
                  <a:pt x="1428044" y="364067"/>
                  <a:pt x="1357489" y="445911"/>
                </a:cubicBezTo>
                <a:cubicBezTo>
                  <a:pt x="1286934" y="527755"/>
                  <a:pt x="968022" y="629356"/>
                  <a:pt x="798689" y="649111"/>
                </a:cubicBezTo>
                <a:cubicBezTo>
                  <a:pt x="629356" y="668866"/>
                  <a:pt x="454378" y="629355"/>
                  <a:pt x="341489" y="564444"/>
                </a:cubicBezTo>
                <a:cubicBezTo>
                  <a:pt x="228600" y="499533"/>
                  <a:pt x="160866" y="344311"/>
                  <a:pt x="121355" y="259644"/>
                </a:cubicBezTo>
                <a:cubicBezTo>
                  <a:pt x="81844" y="174977"/>
                  <a:pt x="0" y="79022"/>
                  <a:pt x="87489" y="39511"/>
                </a:cubicBezTo>
                <a:close/>
              </a:path>
            </a:pathLst>
          </a:cu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p:cNvSpPr/>
          <p:nvPr/>
        </p:nvSpPr>
        <p:spPr>
          <a:xfrm>
            <a:off x="0" y="685800"/>
            <a:ext cx="9144000" cy="605294"/>
          </a:xfrm>
          <a:prstGeom prst="rect">
            <a:avLst/>
          </a:prstGeom>
          <a:solidFill>
            <a:schemeClr val="tx2">
              <a:lumMod val="20000"/>
              <a:lumOff val="80000"/>
            </a:schemeClr>
          </a:solidFill>
        </p:spPr>
        <p:txBody>
          <a:bodyPr wrap="square">
            <a:spAutoFit/>
          </a:bodyPr>
          <a:lstStyle/>
          <a:p>
            <a:pPr algn="ctr"/>
            <a:r>
              <a:rPr lang="en-US" sz="3200" dirty="0" smtClean="0">
                <a:ln>
                  <a:solidFill>
                    <a:srgbClr val="002060"/>
                  </a:solidFill>
                </a:ln>
                <a:solidFill>
                  <a:srgbClr val="002060"/>
                </a:solidFill>
              </a:rPr>
              <a:t>French Catholics will leave their homeland</a:t>
            </a:r>
          </a:p>
        </p:txBody>
      </p:sp>
      <p:sp useBgFill="1">
        <p:nvSpPr>
          <p:cNvPr id="18" name="Rectangle 2"/>
          <p:cNvSpPr/>
          <p:nvPr/>
        </p:nvSpPr>
        <p:spPr>
          <a:xfrm>
            <a:off x="0" y="2304288"/>
            <a:ext cx="4495800" cy="523220"/>
          </a:xfrm>
          <a:prstGeom prst="rect">
            <a:avLst/>
          </a:prstGeom>
        </p:spPr>
        <p:txBody>
          <a:bodyPr wrap="square">
            <a:spAutoFit/>
          </a:bodyPr>
          <a:lstStyle/>
          <a:p>
            <a:r>
              <a:rPr lang="en-US" sz="2800" dirty="0" smtClean="0"/>
              <a:t> - born 1558 in </a:t>
            </a:r>
            <a:r>
              <a:rPr lang="en-US" sz="2800" dirty="0" err="1" smtClean="0"/>
              <a:t>Royan</a:t>
            </a:r>
            <a:r>
              <a:rPr lang="en-US" sz="2800" dirty="0" smtClean="0"/>
              <a:t>, France</a:t>
            </a:r>
          </a:p>
        </p:txBody>
      </p:sp>
      <p:sp useBgFill="1">
        <p:nvSpPr>
          <p:cNvPr id="27" name="Rectangle 26"/>
          <p:cNvSpPr/>
          <p:nvPr/>
        </p:nvSpPr>
        <p:spPr>
          <a:xfrm>
            <a:off x="0" y="3877191"/>
            <a:ext cx="4343400" cy="907941"/>
          </a:xfrm>
          <a:prstGeom prst="rect">
            <a:avLst/>
          </a:prstGeom>
        </p:spPr>
        <p:txBody>
          <a:bodyPr wrap="square">
            <a:spAutoFit/>
          </a:bodyPr>
          <a:lstStyle/>
          <a:p>
            <a:r>
              <a:rPr lang="en-US" sz="2800" b="1" dirty="0" smtClean="0"/>
              <a:t> - </a:t>
            </a:r>
            <a:r>
              <a:rPr lang="en-US" sz="2800" dirty="0" smtClean="0"/>
              <a:t>marries Judith </a:t>
            </a:r>
            <a:r>
              <a:rPr lang="en-US" sz="2800" dirty="0" err="1" smtClean="0"/>
              <a:t>Chesnel</a:t>
            </a:r>
            <a:r>
              <a:rPr lang="en-US" sz="2800" dirty="0" smtClean="0"/>
              <a:t>, a</a:t>
            </a:r>
          </a:p>
          <a:p>
            <a:pPr>
              <a:lnSpc>
                <a:spcPts val="3000"/>
              </a:lnSpc>
            </a:pPr>
            <a:r>
              <a:rPr lang="en-US" sz="2800" dirty="0" smtClean="0"/>
              <a:t>   French Catholic</a:t>
            </a:r>
          </a:p>
        </p:txBody>
      </p:sp>
      <p:sp useBgFill="1">
        <p:nvSpPr>
          <p:cNvPr id="54" name="Rectangle 53"/>
          <p:cNvSpPr/>
          <p:nvPr/>
        </p:nvSpPr>
        <p:spPr>
          <a:xfrm>
            <a:off x="0" y="4803338"/>
            <a:ext cx="4495800" cy="1292662"/>
          </a:xfrm>
          <a:prstGeom prst="rect">
            <a:avLst/>
          </a:prstGeom>
        </p:spPr>
        <p:txBody>
          <a:bodyPr wrap="square">
            <a:spAutoFit/>
          </a:bodyPr>
          <a:lstStyle/>
          <a:p>
            <a:r>
              <a:rPr lang="en-US" sz="2800" b="1" dirty="0" smtClean="0"/>
              <a:t> - </a:t>
            </a:r>
            <a:r>
              <a:rPr lang="en-US" sz="2800" dirty="0" smtClean="0"/>
              <a:t>French king Henri IV grants   </a:t>
            </a:r>
          </a:p>
          <a:p>
            <a:pPr>
              <a:lnSpc>
                <a:spcPts val="3000"/>
              </a:lnSpc>
            </a:pPr>
            <a:r>
              <a:rPr lang="en-US" sz="2800" dirty="0" smtClean="0"/>
              <a:t>       - monopoly on fur trade </a:t>
            </a:r>
          </a:p>
          <a:p>
            <a:pPr>
              <a:lnSpc>
                <a:spcPts val="3000"/>
              </a:lnSpc>
            </a:pPr>
            <a:r>
              <a:rPr lang="en-US" sz="2800" dirty="0" smtClean="0"/>
              <a:t>       - w/obligation to colonize </a:t>
            </a:r>
          </a:p>
        </p:txBody>
      </p:sp>
      <p:sp useBgFill="1">
        <p:nvSpPr>
          <p:cNvPr id="65" name="Rectangle 2"/>
          <p:cNvSpPr/>
          <p:nvPr/>
        </p:nvSpPr>
        <p:spPr>
          <a:xfrm>
            <a:off x="0" y="1828800"/>
            <a:ext cx="4495800" cy="515526"/>
          </a:xfrm>
          <a:prstGeom prst="rect">
            <a:avLst/>
          </a:prstGeom>
        </p:spPr>
        <p:txBody>
          <a:bodyPr wrap="square">
            <a:spAutoFit/>
          </a:bodyPr>
          <a:lstStyle/>
          <a:p>
            <a:r>
              <a:rPr lang="en-US" sz="2750" dirty="0" smtClean="0"/>
              <a:t> - French merchant &amp; explorer</a:t>
            </a:r>
          </a:p>
        </p:txBody>
      </p:sp>
      <p:sp useBgFill="1">
        <p:nvSpPr>
          <p:cNvPr id="23" name="Rectangle 7"/>
          <p:cNvSpPr/>
          <p:nvPr/>
        </p:nvSpPr>
        <p:spPr>
          <a:xfrm>
            <a:off x="0" y="2802617"/>
            <a:ext cx="3962400" cy="541174"/>
          </a:xfrm>
          <a:prstGeom prst="rect">
            <a:avLst/>
          </a:prstGeom>
        </p:spPr>
        <p:txBody>
          <a:bodyPr wrap="square">
            <a:spAutoFit/>
          </a:bodyPr>
          <a:lstStyle/>
          <a:p>
            <a:pPr>
              <a:lnSpc>
                <a:spcPts val="3500"/>
              </a:lnSpc>
            </a:pPr>
            <a:r>
              <a:rPr lang="en-US" sz="2800" dirty="0" smtClean="0"/>
              <a:t> - a Protestant Huguenot</a:t>
            </a:r>
          </a:p>
        </p:txBody>
      </p:sp>
      <p:sp>
        <p:nvSpPr>
          <p:cNvPr id="80" name="Rectangle 79"/>
          <p:cNvSpPr/>
          <p:nvPr/>
        </p:nvSpPr>
        <p:spPr>
          <a:xfrm>
            <a:off x="0" y="1261872"/>
            <a:ext cx="9144000" cy="605294"/>
          </a:xfrm>
          <a:prstGeom prst="rect">
            <a:avLst/>
          </a:prstGeom>
          <a:solidFill>
            <a:schemeClr val="tx2">
              <a:lumMod val="20000"/>
              <a:lumOff val="80000"/>
            </a:schemeClr>
          </a:solidFill>
        </p:spPr>
        <p:txBody>
          <a:bodyPr wrap="square">
            <a:spAutoFit/>
          </a:bodyPr>
          <a:lstStyle/>
          <a:p>
            <a:pPr algn="ctr"/>
            <a:r>
              <a:rPr lang="en-US" sz="3200" dirty="0" smtClean="0">
                <a:ln>
                  <a:solidFill>
                    <a:srgbClr val="002060"/>
                  </a:solidFill>
                </a:ln>
                <a:solidFill>
                  <a:srgbClr val="002060"/>
                </a:solidFill>
              </a:rPr>
              <a:t>Where will they go?</a:t>
            </a:r>
          </a:p>
        </p:txBody>
      </p:sp>
      <p:sp>
        <p:nvSpPr>
          <p:cNvPr id="81" name="5-Point Star 80"/>
          <p:cNvSpPr/>
          <p:nvPr/>
        </p:nvSpPr>
        <p:spPr>
          <a:xfrm>
            <a:off x="5715000" y="4419600"/>
            <a:ext cx="381000" cy="381000"/>
          </a:xfrm>
          <a:prstGeom prst="star5">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https://upload.wikimedia.org/wikipedia/commons/thumb/8/87/Augustins_-_Henri_IV%2C_roi_de_France_et_de_Navarre_-_Jacques_Boulb%C3%A8ne.jpg/220px-Augustins_-_Henri_IV%2C_roi_de_France_et_de_Navarre_-_Jacques_Boulb%C3%A8ne.jpg"/>
          <p:cNvPicPr>
            <a:picLocks noChangeAspect="1" noChangeArrowheads="1"/>
          </p:cNvPicPr>
          <p:nvPr/>
        </p:nvPicPr>
        <p:blipFill>
          <a:blip r:embed="rId5" cstate="print"/>
          <a:srcRect l="4499" r="7297"/>
          <a:stretch>
            <a:fillRect/>
          </a:stretch>
        </p:blipFill>
        <p:spPr bwMode="auto">
          <a:xfrm>
            <a:off x="4568357" y="3124200"/>
            <a:ext cx="2061043" cy="3643088"/>
          </a:xfrm>
          <a:prstGeom prst="rect">
            <a:avLst/>
          </a:prstGeom>
          <a:noFill/>
          <a:ln w="381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1" nodeType="withEffect">
                                  <p:stCondLst>
                                    <p:cond delay="0"/>
                                  </p:stCondLst>
                                  <p:childTnLst>
                                    <p:animMotion origin="layout" path="M 3.33333E-6 0.0037 L 0.5 -0.20741 " pathEditMode="relative" rAng="0" ptsTypes="AA">
                                      <p:cBhvr>
                                        <p:cTn id="6" dur="1000" fill="hold"/>
                                        <p:tgtEl>
                                          <p:spTgt spid="50"/>
                                        </p:tgtEl>
                                        <p:attrNameLst>
                                          <p:attrName>ppt_x</p:attrName>
                                          <p:attrName>ppt_y</p:attrName>
                                        </p:attrNameLst>
                                      </p:cBhvr>
                                      <p:rCtr x="250" y="-106"/>
                                    </p:animMotion>
                                  </p:childTnLst>
                                </p:cTn>
                              </p:par>
                              <p:par>
                                <p:cTn id="7" presetID="8" presetClass="emph" presetSubtype="0" fill="hold" grpId="0" nodeType="withEffect">
                                  <p:stCondLst>
                                    <p:cond delay="0"/>
                                  </p:stCondLst>
                                  <p:childTnLst>
                                    <p:animRot by="960000">
                                      <p:cBhvr>
                                        <p:cTn id="8" dur="1000" fill="hold"/>
                                        <p:tgtEl>
                                          <p:spTgt spid="50"/>
                                        </p:tgtEl>
                                        <p:attrNameLst>
                                          <p:attrName>r</p:attrName>
                                        </p:attrNameLst>
                                      </p:cBhvr>
                                    </p:animRot>
                                  </p:childTnLst>
                                </p:cTn>
                              </p:par>
                              <p:par>
                                <p:cTn id="9" presetID="10" presetClass="exit" presetSubtype="0" fill="hold" grpId="0" nodeType="withEffect">
                                  <p:stCondLst>
                                    <p:cond delay="0"/>
                                  </p:stCondLst>
                                  <p:childTnLst>
                                    <p:animEffect transition="out" filter="fade">
                                      <p:cBhvr>
                                        <p:cTn id="10" dur="1000"/>
                                        <p:tgtEl>
                                          <p:spTgt spid="13"/>
                                        </p:tgtEl>
                                      </p:cBhvr>
                                    </p:animEffect>
                                    <p:set>
                                      <p:cBhvr>
                                        <p:cTn id="11" dur="1" fill="hold">
                                          <p:stCondLst>
                                            <p:cond delay="9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5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10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0" fill="hold"/>
                                        <p:tgtEl>
                                          <p:spTgt spid="52"/>
                                        </p:tgtEl>
                                      </p:cBhvr>
                                      <p:by x="75000" y="75000"/>
                                    </p:animScale>
                                  </p:childTnLst>
                                </p:cTn>
                              </p:par>
                              <p:par>
                                <p:cTn id="23" presetID="42" presetClass="path" presetSubtype="0" accel="50000" decel="50000" fill="hold" nodeType="withEffect">
                                  <p:stCondLst>
                                    <p:cond delay="0"/>
                                  </p:stCondLst>
                                  <p:childTnLst>
                                    <p:animMotion origin="layout" path="M -3.33333E-6 -3.33333E-6 L 0.62084 0.09514 " pathEditMode="relative" rAng="0" ptsTypes="AA">
                                      <p:cBhvr>
                                        <p:cTn id="24" dur="1000" fill="hold"/>
                                        <p:tgtEl>
                                          <p:spTgt spid="52"/>
                                        </p:tgtEl>
                                        <p:attrNameLst>
                                          <p:attrName>ppt_x</p:attrName>
                                          <p:attrName>ppt_y</p:attrName>
                                        </p:attrNameLst>
                                      </p:cBhvr>
                                      <p:rCtr x="310" y="47"/>
                                    </p:animMotion>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1000"/>
                                        <p:tgtEl>
                                          <p:spTgt spid="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30"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800" decel="100000"/>
                                        <p:tgtEl>
                                          <p:spTgt spid="81"/>
                                        </p:tgtEl>
                                      </p:cBhvr>
                                    </p:animEffect>
                                    <p:anim calcmode="lin" valueType="num">
                                      <p:cBhvr>
                                        <p:cTn id="37" dur="800" decel="100000" fill="hold"/>
                                        <p:tgtEl>
                                          <p:spTgt spid="81"/>
                                        </p:tgtEl>
                                        <p:attrNameLst>
                                          <p:attrName>style.rotation</p:attrName>
                                        </p:attrNameLst>
                                      </p:cBhvr>
                                      <p:tavLst>
                                        <p:tav tm="0">
                                          <p:val>
                                            <p:fltVal val="-90"/>
                                          </p:val>
                                        </p:tav>
                                        <p:tav tm="100000">
                                          <p:val>
                                            <p:fltVal val="0"/>
                                          </p:val>
                                        </p:tav>
                                      </p:tavLst>
                                    </p:anim>
                                    <p:anim calcmode="lin" valueType="num">
                                      <p:cBhvr>
                                        <p:cTn id="38" dur="800" decel="100000" fill="hold"/>
                                        <p:tgtEl>
                                          <p:spTgt spid="81"/>
                                        </p:tgtEl>
                                        <p:attrNameLst>
                                          <p:attrName>ppt_x</p:attrName>
                                        </p:attrNameLst>
                                      </p:cBhvr>
                                      <p:tavLst>
                                        <p:tav tm="0">
                                          <p:val>
                                            <p:strVal val="#ppt_x+0.4"/>
                                          </p:val>
                                        </p:tav>
                                        <p:tav tm="100000">
                                          <p:val>
                                            <p:strVal val="#ppt_x-0.05"/>
                                          </p:val>
                                        </p:tav>
                                      </p:tavLst>
                                    </p:anim>
                                    <p:anim calcmode="lin" valueType="num">
                                      <p:cBhvr>
                                        <p:cTn id="39" dur="800" decel="100000" fill="hold"/>
                                        <p:tgtEl>
                                          <p:spTgt spid="81"/>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81"/>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81"/>
                                        </p:tgtEl>
                                        <p:attrNameLst>
                                          <p:attrName>ppt_y</p:attrName>
                                        </p:attrNameLst>
                                      </p:cBhvr>
                                      <p:tavLst>
                                        <p:tav tm="0">
                                          <p:val>
                                            <p:strVal val="#ppt_y+0.1"/>
                                          </p:val>
                                        </p:tav>
                                        <p:tav tm="100000">
                                          <p:val>
                                            <p:strVal val="#ppt_y"/>
                                          </p:val>
                                        </p:tav>
                                      </p:tavLst>
                                    </p:anim>
                                  </p:childTnLst>
                                </p:cTn>
                              </p:par>
                            </p:childTnLst>
                          </p:cTn>
                        </p:par>
                        <p:par>
                          <p:cTn id="42" fill="hold">
                            <p:stCondLst>
                              <p:cond delay="1000"/>
                            </p:stCondLst>
                            <p:childTnLst>
                              <p:par>
                                <p:cTn id="43" presetID="8" presetClass="emph" presetSubtype="0" fill="hold" grpId="1" nodeType="afterEffect">
                                  <p:stCondLst>
                                    <p:cond delay="0"/>
                                  </p:stCondLst>
                                  <p:childTnLst>
                                    <p:animRot by="21600000">
                                      <p:cBhvr>
                                        <p:cTn id="44" dur="1000" fill="hold"/>
                                        <p:tgtEl>
                                          <p:spTgt spid="81"/>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10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1000"/>
                                        <p:tgtEl>
                                          <p:spTgt spid="54"/>
                                        </p:tgtEl>
                                      </p:cBhvr>
                                    </p:animEffect>
                                  </p:childTnLst>
                                </p:cTn>
                              </p:par>
                              <p:par>
                                <p:cTn id="65" presetID="10" presetClass="entr" presetSubtype="0" fill="hold" nodeType="withEffect">
                                  <p:stCondLst>
                                    <p:cond delay="0"/>
                                  </p:stCondLst>
                                  <p:childTnLst>
                                    <p:set>
                                      <p:cBhvr>
                                        <p:cTn id="66" dur="1" fill="hold">
                                          <p:stCondLst>
                                            <p:cond delay="0"/>
                                          </p:stCondLst>
                                        </p:cTn>
                                        <p:tgtEl>
                                          <p:spTgt spid="2050"/>
                                        </p:tgtEl>
                                        <p:attrNameLst>
                                          <p:attrName>style.visibility</p:attrName>
                                        </p:attrNameLst>
                                      </p:cBhvr>
                                      <p:to>
                                        <p:strVal val="visible"/>
                                      </p:to>
                                    </p:set>
                                    <p:animEffect transition="in" filter="fade">
                                      <p:cBhvr>
                                        <p:cTn id="67" dur="1000"/>
                                        <p:tgtEl>
                                          <p:spTgt spid="205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52"/>
                                        </p:tgtEl>
                                      </p:cBhvr>
                                    </p:animEffect>
                                    <p:set>
                                      <p:cBhvr>
                                        <p:cTn id="72" dur="1" fill="hold">
                                          <p:stCondLst>
                                            <p:cond delay="999"/>
                                          </p:stCondLst>
                                        </p:cTn>
                                        <p:tgtEl>
                                          <p:spTgt spid="52"/>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0"/>
                                        </p:tgtEl>
                                      </p:cBhvr>
                                    </p:animEffect>
                                    <p:set>
                                      <p:cBhvr>
                                        <p:cTn id="75" dur="1" fill="hold">
                                          <p:stCondLst>
                                            <p:cond delay="999"/>
                                          </p:stCondLst>
                                        </p:cTn>
                                        <p:tgtEl>
                                          <p:spTgt spid="20"/>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65"/>
                                        </p:tgtEl>
                                      </p:cBhvr>
                                    </p:animEffect>
                                    <p:set>
                                      <p:cBhvr>
                                        <p:cTn id="78" dur="1" fill="hold">
                                          <p:stCondLst>
                                            <p:cond delay="999"/>
                                          </p:stCondLst>
                                        </p:cTn>
                                        <p:tgtEl>
                                          <p:spTgt spid="65"/>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18"/>
                                        </p:tgtEl>
                                      </p:cBhvr>
                                    </p:animEffect>
                                    <p:set>
                                      <p:cBhvr>
                                        <p:cTn id="81" dur="1" fill="hold">
                                          <p:stCondLst>
                                            <p:cond delay="999"/>
                                          </p:stCondLst>
                                        </p:cTn>
                                        <p:tgtEl>
                                          <p:spTgt spid="1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23"/>
                                        </p:tgtEl>
                                      </p:cBhvr>
                                    </p:animEffect>
                                    <p:set>
                                      <p:cBhvr>
                                        <p:cTn id="84" dur="1" fill="hold">
                                          <p:stCondLst>
                                            <p:cond delay="999"/>
                                          </p:stCondLst>
                                        </p:cTn>
                                        <p:tgtEl>
                                          <p:spTgt spid="2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56"/>
                                        </p:tgtEl>
                                      </p:cBhvr>
                                    </p:animEffect>
                                    <p:set>
                                      <p:cBhvr>
                                        <p:cTn id="87" dur="1" fill="hold">
                                          <p:stCondLst>
                                            <p:cond delay="999"/>
                                          </p:stCondLst>
                                        </p:cTn>
                                        <p:tgtEl>
                                          <p:spTgt spid="5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27"/>
                                        </p:tgtEl>
                                      </p:cBhvr>
                                    </p:animEffect>
                                    <p:set>
                                      <p:cBhvr>
                                        <p:cTn id="90" dur="1" fill="hold">
                                          <p:stCondLst>
                                            <p:cond delay="999"/>
                                          </p:stCondLst>
                                        </p:cTn>
                                        <p:tgtEl>
                                          <p:spTgt spid="2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54"/>
                                        </p:tgtEl>
                                      </p:cBhvr>
                                    </p:animEffect>
                                    <p:set>
                                      <p:cBhvr>
                                        <p:cTn id="93" dur="1" fill="hold">
                                          <p:stCondLst>
                                            <p:cond delay="999"/>
                                          </p:stCondLst>
                                        </p:cTn>
                                        <p:tgtEl>
                                          <p:spTgt spid="54"/>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1000"/>
                                        <p:tgtEl>
                                          <p:spTgt spid="50"/>
                                        </p:tgtEl>
                                      </p:cBhvr>
                                    </p:animEffect>
                                    <p:set>
                                      <p:cBhvr>
                                        <p:cTn id="96" dur="1" fill="hold">
                                          <p:stCondLst>
                                            <p:cond delay="999"/>
                                          </p:stCondLst>
                                        </p:cTn>
                                        <p:tgtEl>
                                          <p:spTgt spid="5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2050"/>
                                        </p:tgtEl>
                                      </p:cBhvr>
                                    </p:animEffect>
                                    <p:set>
                                      <p:cBhvr>
                                        <p:cTn id="99" dur="1" fill="hold">
                                          <p:stCondLst>
                                            <p:cond delay="999"/>
                                          </p:stCondLst>
                                        </p:cTn>
                                        <p:tgtEl>
                                          <p:spTgt spid="2050"/>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1000"/>
                                        <p:tgtEl>
                                          <p:spTgt spid="81"/>
                                        </p:tgtEl>
                                      </p:cBhvr>
                                    </p:animEffect>
                                    <p:set>
                                      <p:cBhvr>
                                        <p:cTn id="102" dur="1" fill="hold">
                                          <p:stCondLst>
                                            <p:cond delay="999"/>
                                          </p:stCondLst>
                                        </p:cTn>
                                        <p:tgtEl>
                                          <p:spTgt spid="81"/>
                                        </p:tgtEl>
                                        <p:attrNameLst>
                                          <p:attrName>style.visibility</p:attrName>
                                        </p:attrNameLst>
                                      </p:cBhvr>
                                      <p:to>
                                        <p:strVal val="hidden"/>
                                      </p:to>
                                    </p:se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80"/>
                                        </p:tgtEl>
                                        <p:attrNameLst>
                                          <p:attrName>style.visibility</p:attrName>
                                        </p:attrNameLst>
                                      </p:cBhvr>
                                      <p:to>
                                        <p:strVal val="visible"/>
                                      </p:to>
                                    </p:set>
                                    <p:animEffect transition="in" filter="wipe(left)">
                                      <p:cBhvr>
                                        <p:cTn id="106"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0" grpId="2"/>
      <p:bldP spid="56" grpId="0" animBg="1"/>
      <p:bldP spid="56" grpId="1" animBg="1"/>
      <p:bldP spid="20" grpId="0"/>
      <p:bldP spid="13" grpId="0" animBg="1"/>
      <p:bldP spid="18" grpId="0" animBg="1"/>
      <p:bldP spid="27" grpId="0" animBg="1"/>
      <p:bldP spid="27" grpId="1" animBg="1"/>
      <p:bldP spid="54" grpId="0" animBg="1"/>
      <p:bldP spid="54" grpId="1" animBg="1"/>
      <p:bldP spid="65" grpId="0" animBg="1"/>
      <p:bldP spid="23" grpId="0" animBg="1"/>
      <p:bldP spid="23" grpId="1" animBg="1"/>
      <p:bldP spid="80" grpId="0" animBg="1"/>
      <p:bldP spid="81" grpId="0" animBg="1"/>
      <p:bldP spid="81" grpId="1" animBg="1"/>
      <p:bldP spid="8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TextBox 58"/>
          <p:cNvSpPr txBox="1"/>
          <p:nvPr/>
        </p:nvSpPr>
        <p:spPr>
          <a:xfrm>
            <a:off x="0" y="0"/>
            <a:ext cx="7543800"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Westward Journeys!</a:t>
            </a:r>
            <a:endParaRPr lang="en-US" sz="4800" b="1" i="1" dirty="0">
              <a:ln>
                <a:solidFill>
                  <a:schemeClr val="tx1"/>
                </a:solidFill>
              </a:ln>
              <a:latin typeface="Tempus Sans ITC" pitchFamily="82" charset="0"/>
            </a:endParaRPr>
          </a:p>
        </p:txBody>
      </p:sp>
      <p:grpSp>
        <p:nvGrpSpPr>
          <p:cNvPr id="2" name="Group 41"/>
          <p:cNvGrpSpPr/>
          <p:nvPr/>
        </p:nvGrpSpPr>
        <p:grpSpPr>
          <a:xfrm>
            <a:off x="-152401" y="762000"/>
            <a:ext cx="9912096" cy="6477000"/>
            <a:chOff x="-302030" y="609600"/>
            <a:chExt cx="9869977" cy="6477000"/>
          </a:xfrm>
        </p:grpSpPr>
        <p:pic>
          <p:nvPicPr>
            <p:cNvPr id="43" name="Picture 2" descr="File:United States 1821-08-1822.png"/>
            <p:cNvPicPr preferRelativeResize="0">
              <a:picLocks noChangeArrowheads="1"/>
            </p:cNvPicPr>
            <p:nvPr/>
          </p:nvPicPr>
          <p:blipFill>
            <a:blip r:embed="rId3" cstate="print"/>
            <a:srcRect/>
            <a:stretch>
              <a:fillRect/>
            </a:stretch>
          </p:blipFill>
          <p:spPr bwMode="auto">
            <a:xfrm>
              <a:off x="-289560" y="609600"/>
              <a:ext cx="9296353" cy="6327648"/>
            </a:xfrm>
            <a:prstGeom prst="rect">
              <a:avLst/>
            </a:prstGeom>
            <a:noFill/>
          </p:spPr>
        </p:pic>
        <p:pic>
          <p:nvPicPr>
            <p:cNvPr id="44" name="Picture 43" descr="File:United States 1821-08-1822.png"/>
            <p:cNvPicPr>
              <a:picLocks noChangeAspect="1" noChangeArrowheads="1"/>
            </p:cNvPicPr>
            <p:nvPr/>
          </p:nvPicPr>
          <p:blipFill>
            <a:blip r:embed="rId3" cstate="print"/>
            <a:srcRect l="8811" t="37379" r="75687" b="54191"/>
            <a:stretch>
              <a:fillRect/>
            </a:stretch>
          </p:blipFill>
          <p:spPr bwMode="auto">
            <a:xfrm>
              <a:off x="2057400" y="4227576"/>
              <a:ext cx="1600200" cy="591312"/>
            </a:xfrm>
            <a:prstGeom prst="rect">
              <a:avLst/>
            </a:prstGeom>
            <a:noFill/>
          </p:spPr>
        </p:pic>
        <p:pic>
          <p:nvPicPr>
            <p:cNvPr id="45" name="Picture 2" descr="File:United States 1821-08-1822.png"/>
            <p:cNvPicPr>
              <a:picLocks noChangeAspect="1" noChangeArrowheads="1"/>
            </p:cNvPicPr>
            <p:nvPr/>
          </p:nvPicPr>
          <p:blipFill>
            <a:blip r:embed="rId3" cstate="print"/>
            <a:srcRect l="30024" t="15703" r="53658" b="74663"/>
            <a:stretch>
              <a:fillRect/>
            </a:stretch>
          </p:blipFill>
          <p:spPr bwMode="auto">
            <a:xfrm>
              <a:off x="536170" y="1600200"/>
              <a:ext cx="1524000" cy="152400"/>
            </a:xfrm>
            <a:prstGeom prst="rect">
              <a:avLst/>
            </a:prstGeom>
            <a:noFill/>
          </p:spPr>
        </p:pic>
        <p:pic>
          <p:nvPicPr>
            <p:cNvPr id="46" name="Picture 2" descr="File:United States 1821-08-1822.png"/>
            <p:cNvPicPr preferRelativeResize="0">
              <a:picLocks noChangeArrowheads="1"/>
            </p:cNvPicPr>
            <p:nvPr/>
          </p:nvPicPr>
          <p:blipFill>
            <a:blip r:embed="rId3" cstate="print"/>
            <a:srcRect l="30024" t="15703" r="53658" b="74663"/>
            <a:stretch>
              <a:fillRect/>
            </a:stretch>
          </p:blipFill>
          <p:spPr bwMode="auto">
            <a:xfrm>
              <a:off x="840970" y="1676400"/>
              <a:ext cx="822960" cy="457200"/>
            </a:xfrm>
            <a:prstGeom prst="rect">
              <a:avLst/>
            </a:prstGeom>
            <a:noFill/>
          </p:spPr>
        </p:pic>
        <p:pic>
          <p:nvPicPr>
            <p:cNvPr id="47" name="Picture 46" descr="File:United States 1821-08-1822.png"/>
            <p:cNvPicPr>
              <a:picLocks noChangeAspect="1" noChangeArrowheads="1"/>
            </p:cNvPicPr>
            <p:nvPr/>
          </p:nvPicPr>
          <p:blipFill>
            <a:blip r:embed="rId3" cstate="print"/>
            <a:srcRect l="8811" t="37379" r="75687" b="54191"/>
            <a:stretch>
              <a:fillRect/>
            </a:stretch>
          </p:blipFill>
          <p:spPr bwMode="auto">
            <a:xfrm>
              <a:off x="3431770" y="4876800"/>
              <a:ext cx="1371600" cy="457200"/>
            </a:xfrm>
            <a:prstGeom prst="rect">
              <a:avLst/>
            </a:prstGeom>
            <a:noFill/>
          </p:spPr>
        </p:pic>
        <p:pic>
          <p:nvPicPr>
            <p:cNvPr id="48" name="Picture 47" descr="File:United States 1821-08-1822.png"/>
            <p:cNvPicPr>
              <a:picLocks noChangeAspect="1" noChangeArrowheads="1"/>
            </p:cNvPicPr>
            <p:nvPr/>
          </p:nvPicPr>
          <p:blipFill>
            <a:blip r:embed="rId3" cstate="print"/>
            <a:srcRect l="8811" t="37379" r="75687" b="54191"/>
            <a:stretch>
              <a:fillRect/>
            </a:stretch>
          </p:blipFill>
          <p:spPr bwMode="auto">
            <a:xfrm>
              <a:off x="3431770" y="4800600"/>
              <a:ext cx="1066800" cy="457200"/>
            </a:xfrm>
            <a:prstGeom prst="rect">
              <a:avLst/>
            </a:prstGeom>
            <a:noFill/>
          </p:spPr>
        </p:pic>
        <p:grpSp>
          <p:nvGrpSpPr>
            <p:cNvPr id="6" name="Group 35"/>
            <p:cNvGrpSpPr/>
            <p:nvPr/>
          </p:nvGrpSpPr>
          <p:grpSpPr>
            <a:xfrm>
              <a:off x="-302030" y="753689"/>
              <a:ext cx="9869977" cy="6332911"/>
              <a:chOff x="-302030" y="750641"/>
              <a:chExt cx="9869977" cy="6332911"/>
            </a:xfrm>
          </p:grpSpPr>
          <p:grpSp>
            <p:nvGrpSpPr>
              <p:cNvPr id="7" name="Group 34"/>
              <p:cNvGrpSpPr/>
              <p:nvPr/>
            </p:nvGrpSpPr>
            <p:grpSpPr>
              <a:xfrm>
                <a:off x="-302030" y="750641"/>
                <a:ext cx="9869977" cy="6332911"/>
                <a:chOff x="-302030" y="750641"/>
                <a:chExt cx="9869977" cy="6332911"/>
              </a:xfrm>
            </p:grpSpPr>
            <p:grpSp>
              <p:nvGrpSpPr>
                <p:cNvPr id="8" name="Group 33"/>
                <p:cNvGrpSpPr/>
                <p:nvPr/>
              </p:nvGrpSpPr>
              <p:grpSpPr>
                <a:xfrm>
                  <a:off x="3203170" y="750641"/>
                  <a:ext cx="6364777" cy="6255326"/>
                  <a:chOff x="3203170" y="750641"/>
                  <a:chExt cx="6364777" cy="6255326"/>
                </a:xfrm>
              </p:grpSpPr>
              <p:sp>
                <p:nvSpPr>
                  <p:cNvPr id="57" name="Freeform 56"/>
                  <p:cNvSpPr/>
                  <p:nvPr/>
                </p:nvSpPr>
                <p:spPr>
                  <a:xfrm>
                    <a:off x="3447010" y="750641"/>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Freeform 57"/>
                  <p:cNvSpPr/>
                  <p:nvPr/>
                </p:nvSpPr>
                <p:spPr>
                  <a:xfrm>
                    <a:off x="3203170" y="19019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53"/>
                <p:cNvGrpSpPr/>
                <p:nvPr/>
              </p:nvGrpSpPr>
              <p:grpSpPr>
                <a:xfrm>
                  <a:off x="-302030" y="5178552"/>
                  <a:ext cx="3654830" cy="1905000"/>
                  <a:chOff x="-302030" y="5178552"/>
                  <a:chExt cx="3654830" cy="1905000"/>
                </a:xfrm>
              </p:grpSpPr>
              <p:sp>
                <p:nvSpPr>
                  <p:cNvPr id="55" name="Rectangle 54"/>
                  <p:cNvSpPr/>
                  <p:nvPr/>
                </p:nvSpPr>
                <p:spPr>
                  <a:xfrm>
                    <a:off x="-302030" y="51785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52" name="Picture 2" descr="Image result for united states in 1783"/>
              <p:cNvPicPr>
                <a:picLocks noChangeAspect="1" noChangeArrowheads="1"/>
              </p:cNvPicPr>
              <p:nvPr/>
            </p:nvPicPr>
            <p:blipFill>
              <a:blip r:embed="rId4" cstate="print"/>
              <a:srcRect l="17500" t="47037" r="70000" b="45572"/>
              <a:stretch>
                <a:fillRect/>
              </a:stretch>
            </p:blipFill>
            <p:spPr bwMode="auto">
              <a:xfrm>
                <a:off x="2209800" y="4340352"/>
                <a:ext cx="1143000" cy="457200"/>
              </a:xfrm>
              <a:prstGeom prst="rect">
                <a:avLst/>
              </a:prstGeom>
              <a:noFill/>
            </p:spPr>
          </p:pic>
        </p:grpSp>
        <p:sp>
          <p:nvSpPr>
            <p:cNvPr id="50" name="Freeform 49"/>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4" name="Group 23"/>
          <p:cNvGrpSpPr/>
          <p:nvPr/>
        </p:nvGrpSpPr>
        <p:grpSpPr>
          <a:xfrm>
            <a:off x="-152400" y="758952"/>
            <a:ext cx="9908770" cy="6402463"/>
            <a:chOff x="-152400" y="758952"/>
            <a:chExt cx="9908770" cy="6402463"/>
          </a:xfrm>
        </p:grpSpPr>
        <p:grpSp>
          <p:nvGrpSpPr>
            <p:cNvPr id="16" name="Group 5"/>
            <p:cNvGrpSpPr/>
            <p:nvPr/>
          </p:nvGrpSpPr>
          <p:grpSpPr>
            <a:xfrm>
              <a:off x="-137160" y="758952"/>
              <a:ext cx="9339702" cy="6327648"/>
              <a:chOff x="-137160" y="758952"/>
              <a:chExt cx="9339702" cy="6327648"/>
            </a:xfrm>
          </p:grpSpPr>
          <p:pic>
            <p:nvPicPr>
              <p:cNvPr id="319490" name="Picture 2" descr="File:United States 1834-1836-03.png"/>
              <p:cNvPicPr>
                <a:picLocks noChangeAspect="1" noChangeArrowheads="1"/>
              </p:cNvPicPr>
              <p:nvPr/>
            </p:nvPicPr>
            <p:blipFill>
              <a:blip r:embed="rId5" cstate="print"/>
              <a:srcRect/>
              <a:stretch>
                <a:fillRect/>
              </a:stretch>
            </p:blipFill>
            <p:spPr bwMode="auto">
              <a:xfrm>
                <a:off x="-137160" y="758952"/>
                <a:ext cx="9339702" cy="6327648"/>
              </a:xfrm>
              <a:prstGeom prst="rect">
                <a:avLst/>
              </a:prstGeom>
              <a:noFill/>
            </p:spPr>
          </p:pic>
          <p:pic>
            <p:nvPicPr>
              <p:cNvPr id="3" name="Picture 2" descr="File:United States 1821-08-1822.png"/>
              <p:cNvPicPr preferRelativeResize="0">
                <a:picLocks noChangeArrowheads="1"/>
              </p:cNvPicPr>
              <p:nvPr/>
            </p:nvPicPr>
            <p:blipFill>
              <a:blip r:embed="rId3" cstate="print"/>
              <a:srcRect l="30024" t="15703" r="53658" b="74663"/>
              <a:stretch>
                <a:fillRect/>
              </a:stretch>
            </p:blipFill>
            <p:spPr bwMode="auto">
              <a:xfrm>
                <a:off x="1066800" y="1828800"/>
                <a:ext cx="822960" cy="457200"/>
              </a:xfrm>
              <a:prstGeom prst="rect">
                <a:avLst/>
              </a:prstGeom>
              <a:noFill/>
            </p:spPr>
          </p:pic>
          <p:pic>
            <p:nvPicPr>
              <p:cNvPr id="4" name="Picture 2" descr="File:United States 1821-08-1822.png"/>
              <p:cNvPicPr>
                <a:picLocks noChangeAspect="1" noChangeArrowheads="1"/>
              </p:cNvPicPr>
              <p:nvPr/>
            </p:nvPicPr>
            <p:blipFill>
              <a:blip r:embed="rId3" cstate="print"/>
              <a:srcRect l="30024" t="15703" r="53658" b="74663"/>
              <a:stretch>
                <a:fillRect/>
              </a:stretch>
            </p:blipFill>
            <p:spPr bwMode="auto">
              <a:xfrm>
                <a:off x="685800" y="1752600"/>
                <a:ext cx="1524000" cy="152400"/>
              </a:xfrm>
              <a:prstGeom prst="rect">
                <a:avLst/>
              </a:prstGeom>
              <a:noFill/>
            </p:spPr>
          </p:pic>
          <p:pic>
            <p:nvPicPr>
              <p:cNvPr id="5" name="Picture 4" descr="File:United States 1821-08-1822.png"/>
              <p:cNvPicPr>
                <a:picLocks noChangeAspect="1" noChangeArrowheads="1"/>
              </p:cNvPicPr>
              <p:nvPr/>
            </p:nvPicPr>
            <p:blipFill>
              <a:blip r:embed="rId3" cstate="print"/>
              <a:srcRect l="8811" t="37379" r="75687" b="54191"/>
              <a:stretch>
                <a:fillRect/>
              </a:stretch>
            </p:blipFill>
            <p:spPr bwMode="auto">
              <a:xfrm rot="338799">
                <a:off x="3721832" y="4949634"/>
                <a:ext cx="1135229" cy="457200"/>
              </a:xfrm>
              <a:prstGeom prst="rect">
                <a:avLst/>
              </a:prstGeom>
              <a:noFill/>
            </p:spPr>
          </p:pic>
        </p:grpSp>
        <p:grpSp>
          <p:nvGrpSpPr>
            <p:cNvPr id="17" name="Group 6"/>
            <p:cNvGrpSpPr/>
            <p:nvPr/>
          </p:nvGrpSpPr>
          <p:grpSpPr>
            <a:xfrm>
              <a:off x="-152400" y="879764"/>
              <a:ext cx="9908770" cy="6281651"/>
              <a:chOff x="-152400" y="879764"/>
              <a:chExt cx="9908770" cy="6281651"/>
            </a:xfrm>
          </p:grpSpPr>
          <p:pic>
            <p:nvPicPr>
              <p:cNvPr id="10" name="Picture 2" descr="File:United States 1821-08-1822.png"/>
              <p:cNvPicPr>
                <a:picLocks noChangeAspect="1" noChangeArrowheads="1"/>
              </p:cNvPicPr>
              <p:nvPr/>
            </p:nvPicPr>
            <p:blipFill>
              <a:blip r:embed="rId3" cstate="print"/>
              <a:srcRect l="30024" t="15703" r="53658" b="74663"/>
              <a:stretch>
                <a:fillRect/>
              </a:stretch>
            </p:blipFill>
            <p:spPr bwMode="auto">
              <a:xfrm>
                <a:off x="685800" y="1752600"/>
                <a:ext cx="1524000" cy="152400"/>
              </a:xfrm>
              <a:prstGeom prst="rect">
                <a:avLst/>
              </a:prstGeom>
              <a:noFill/>
            </p:spPr>
          </p:pic>
          <p:pic>
            <p:nvPicPr>
              <p:cNvPr id="11" name="Picture 2" descr="File:United States 1821-08-1822.png"/>
              <p:cNvPicPr preferRelativeResize="0">
                <a:picLocks noChangeArrowheads="1"/>
              </p:cNvPicPr>
              <p:nvPr/>
            </p:nvPicPr>
            <p:blipFill>
              <a:blip r:embed="rId3" cstate="print"/>
              <a:srcRect l="30024" t="15703" r="53658" b="74663"/>
              <a:stretch>
                <a:fillRect/>
              </a:stretch>
            </p:blipFill>
            <p:spPr bwMode="auto">
              <a:xfrm>
                <a:off x="1066800" y="1828800"/>
                <a:ext cx="822960" cy="457200"/>
              </a:xfrm>
              <a:prstGeom prst="rect">
                <a:avLst/>
              </a:prstGeom>
              <a:noFill/>
            </p:spPr>
          </p:pic>
          <p:pic>
            <p:nvPicPr>
              <p:cNvPr id="12" name="Picture 11" descr="File:United States 1821-08-1822.png"/>
              <p:cNvPicPr>
                <a:picLocks noChangeAspect="1" noChangeArrowheads="1"/>
              </p:cNvPicPr>
              <p:nvPr/>
            </p:nvPicPr>
            <p:blipFill>
              <a:blip r:embed="rId3" cstate="print"/>
              <a:srcRect l="8811" t="37379" r="75687" b="54191"/>
              <a:stretch>
                <a:fillRect/>
              </a:stretch>
            </p:blipFill>
            <p:spPr bwMode="auto">
              <a:xfrm>
                <a:off x="3581400" y="4953000"/>
                <a:ext cx="1066800" cy="457200"/>
              </a:xfrm>
              <a:prstGeom prst="rect">
                <a:avLst/>
              </a:prstGeom>
              <a:noFill/>
            </p:spPr>
          </p:pic>
          <p:pic>
            <p:nvPicPr>
              <p:cNvPr id="13" name="Picture 12" descr="File:United States 1821-08-1822.png"/>
              <p:cNvPicPr>
                <a:picLocks noChangeAspect="1" noChangeArrowheads="1"/>
              </p:cNvPicPr>
              <p:nvPr/>
            </p:nvPicPr>
            <p:blipFill>
              <a:blip r:embed="rId3" cstate="print"/>
              <a:srcRect l="8811" t="37379" r="75687" b="54191"/>
              <a:stretch>
                <a:fillRect/>
              </a:stretch>
            </p:blipFill>
            <p:spPr bwMode="auto">
              <a:xfrm>
                <a:off x="3886200" y="5029200"/>
                <a:ext cx="1066800" cy="457200"/>
              </a:xfrm>
              <a:prstGeom prst="rect">
                <a:avLst/>
              </a:prstGeom>
              <a:noFill/>
            </p:spPr>
          </p:pic>
          <p:grpSp>
            <p:nvGrpSpPr>
              <p:cNvPr id="18" name="Group 34"/>
              <p:cNvGrpSpPr/>
              <p:nvPr/>
            </p:nvGrpSpPr>
            <p:grpSpPr>
              <a:xfrm>
                <a:off x="-152400" y="879764"/>
                <a:ext cx="9908770" cy="6281651"/>
                <a:chOff x="-152400" y="876716"/>
                <a:chExt cx="9908770" cy="6281651"/>
              </a:xfrm>
            </p:grpSpPr>
            <p:grpSp>
              <p:nvGrpSpPr>
                <p:cNvPr id="19" name="Group 33"/>
                <p:cNvGrpSpPr/>
                <p:nvPr/>
              </p:nvGrpSpPr>
              <p:grpSpPr>
                <a:xfrm>
                  <a:off x="3391593" y="876716"/>
                  <a:ext cx="6364777" cy="6281651"/>
                  <a:chOff x="3391593" y="876716"/>
                  <a:chExt cx="6364777" cy="6281651"/>
                </a:xfrm>
              </p:grpSpPr>
              <p:sp>
                <p:nvSpPr>
                  <p:cNvPr id="22" name="Freeform 21"/>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22"/>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53"/>
                <p:cNvGrpSpPr/>
                <p:nvPr/>
              </p:nvGrpSpPr>
              <p:grpSpPr>
                <a:xfrm>
                  <a:off x="-152400" y="5330952"/>
                  <a:ext cx="3505200" cy="1752600"/>
                  <a:chOff x="-152400" y="5330952"/>
                  <a:chExt cx="3505200" cy="1752600"/>
                </a:xfrm>
              </p:grpSpPr>
              <p:sp>
                <p:nvSpPr>
                  <p:cNvPr id="20" name="Rectangle 19"/>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 name="Freeform 14"/>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77" name="TextBox 76"/>
          <p:cNvSpPr txBox="1"/>
          <p:nvPr/>
        </p:nvSpPr>
        <p:spPr>
          <a:xfrm>
            <a:off x="7467600"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1821</a:t>
            </a:r>
            <a:endParaRPr lang="en-US" sz="4800" dirty="0">
              <a:ln>
                <a:solidFill>
                  <a:schemeClr val="tx1"/>
                </a:solidFill>
              </a:ln>
              <a:effectLst>
                <a:outerShdw dist="50800" dir="7200000" algn="ctr" rotWithShape="0">
                  <a:schemeClr val="tx1"/>
                </a:outerShdw>
              </a:effectLst>
            </a:endParaRPr>
          </a:p>
        </p:txBody>
      </p:sp>
      <p:sp>
        <p:nvSpPr>
          <p:cNvPr id="78" name="TextBox 77"/>
          <p:cNvSpPr txBox="1"/>
          <p:nvPr/>
        </p:nvSpPr>
        <p:spPr>
          <a:xfrm>
            <a:off x="7470648"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1831</a:t>
            </a:r>
            <a:endParaRPr lang="en-US" sz="4800" dirty="0">
              <a:ln>
                <a:solidFill>
                  <a:schemeClr val="tx1"/>
                </a:solidFill>
              </a:ln>
              <a:effectLst>
                <a:outerShdw dist="50800" dir="7200000" algn="ctr" rotWithShape="0">
                  <a:schemeClr val="tx1"/>
                </a:outerShdw>
              </a:effectLst>
            </a:endParaRPr>
          </a:p>
        </p:txBody>
      </p:sp>
      <p:sp>
        <p:nvSpPr>
          <p:cNvPr id="64" name="TextBox 63"/>
          <p:cNvSpPr txBox="1"/>
          <p:nvPr/>
        </p:nvSpPr>
        <p:spPr>
          <a:xfrm>
            <a:off x="1071177" y="5334000"/>
            <a:ext cx="1976823" cy="584775"/>
          </a:xfrm>
          <a:prstGeom prst="rect">
            <a:avLst/>
          </a:prstGeom>
          <a:noFill/>
        </p:spPr>
        <p:txBody>
          <a:bodyPr wrap="none" rtlCol="0">
            <a:spAutoFit/>
          </a:bodyPr>
          <a:lstStyle/>
          <a:p>
            <a:r>
              <a:rPr lang="en-US" sz="3200" dirty="0" smtClean="0">
                <a:ln>
                  <a:solidFill>
                    <a:srgbClr val="0070C0"/>
                  </a:solidFill>
                </a:ln>
                <a:solidFill>
                  <a:srgbClr val="0000FF"/>
                </a:solidFill>
                <a:effectLst>
                  <a:outerShdw dist="50800" dir="7200000" algn="ctr" rotWithShape="0">
                    <a:schemeClr val="tx1"/>
                  </a:outerShdw>
                </a:effectLst>
              </a:rPr>
              <a:t>1821-1880</a:t>
            </a:r>
            <a:endParaRPr lang="en-US" sz="3200" dirty="0">
              <a:ln>
                <a:solidFill>
                  <a:srgbClr val="0070C0"/>
                </a:solidFill>
              </a:ln>
              <a:solidFill>
                <a:srgbClr val="0000FF"/>
              </a:solidFill>
              <a:effectLst>
                <a:outerShdw dist="50800" dir="7200000" algn="ctr" rotWithShape="0">
                  <a:schemeClr val="tx1"/>
                </a:outerShdw>
              </a:effectLst>
            </a:endParaRPr>
          </a:p>
        </p:txBody>
      </p:sp>
      <p:grpSp>
        <p:nvGrpSpPr>
          <p:cNvPr id="27" name="Group 102"/>
          <p:cNvGrpSpPr/>
          <p:nvPr/>
        </p:nvGrpSpPr>
        <p:grpSpPr>
          <a:xfrm rot="21102751">
            <a:off x="2024608" y="3607647"/>
            <a:ext cx="3237839" cy="1519426"/>
            <a:chOff x="2119519" y="1502125"/>
            <a:chExt cx="5028826" cy="1448865"/>
          </a:xfrm>
        </p:grpSpPr>
        <p:sp>
          <p:nvSpPr>
            <p:cNvPr id="74" name="Freeform 73"/>
            <p:cNvSpPr/>
            <p:nvPr/>
          </p:nvSpPr>
          <p:spPr>
            <a:xfrm>
              <a:off x="2119519" y="1502125"/>
              <a:ext cx="4715247" cy="1448865"/>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254000">
              <a:gradFill flip="none" rotWithShape="1">
                <a:gsLst>
                  <a:gs pos="0">
                    <a:srgbClr val="000000">
                      <a:alpha val="33000"/>
                    </a:srgbClr>
                  </a:gs>
                  <a:gs pos="39999">
                    <a:srgbClr val="0A128C"/>
                  </a:gs>
                  <a:gs pos="70000">
                    <a:srgbClr val="181CC7"/>
                  </a:gs>
                  <a:gs pos="88000">
                    <a:srgbClr val="7005D4"/>
                  </a:gs>
                  <a:gs pos="100000">
                    <a:srgbClr val="8C3D91"/>
                  </a:gs>
                </a:gsLst>
                <a:path path="rect">
                  <a:fillToRect l="100000" b="100000"/>
                </a:path>
                <a:tileRect t="-100000" r="-100000"/>
              </a:gra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p:cNvSpPr txBox="1"/>
            <p:nvPr/>
          </p:nvSpPr>
          <p:spPr>
            <a:xfrm rot="20926317">
              <a:off x="2689605" y="1615715"/>
              <a:ext cx="4458740" cy="1159431"/>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SANTA  FE  TRAIL</a:t>
              </a:r>
              <a:endParaRPr lang="en-US" sz="2400" dirty="0">
                <a:solidFill>
                  <a:schemeClr val="bg1"/>
                </a:solidFill>
                <a:effectLst>
                  <a:outerShdw dist="50800" dir="5400000" algn="ctr" rotWithShape="0">
                    <a:schemeClr val="tx1"/>
                  </a:outerShdw>
                </a:effectLst>
              </a:endParaRPr>
            </a:p>
          </p:txBody>
        </p:sp>
      </p:grpSp>
      <p:grpSp>
        <p:nvGrpSpPr>
          <p:cNvPr id="26" name="Group 39"/>
          <p:cNvGrpSpPr/>
          <p:nvPr/>
        </p:nvGrpSpPr>
        <p:grpSpPr>
          <a:xfrm>
            <a:off x="533400" y="1538326"/>
            <a:ext cx="7436526" cy="2583682"/>
            <a:chOff x="640674" y="1537741"/>
            <a:chExt cx="7436526" cy="2583682"/>
          </a:xfrm>
        </p:grpSpPr>
        <p:sp>
          <p:nvSpPr>
            <p:cNvPr id="67" name="Freeform 66"/>
            <p:cNvSpPr/>
            <p:nvPr/>
          </p:nvSpPr>
          <p:spPr>
            <a:xfrm>
              <a:off x="5855281" y="2906713"/>
              <a:ext cx="2221919" cy="1214710"/>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 name="connsiteX0" fmla="*/ 2221919 w 2221919"/>
                <a:gd name="connsiteY0" fmla="*/ 0 h 1214710"/>
                <a:gd name="connsiteX1" fmla="*/ 1911676 w 2221919"/>
                <a:gd name="connsiteY1" fmla="*/ 653143 h 1214710"/>
                <a:gd name="connsiteX2" fmla="*/ 2025976 w 2221919"/>
                <a:gd name="connsiteY2" fmla="*/ 489857 h 1214710"/>
                <a:gd name="connsiteX3" fmla="*/ 1862690 w 2221919"/>
                <a:gd name="connsiteY3" fmla="*/ 391886 h 1214710"/>
                <a:gd name="connsiteX4" fmla="*/ 1405490 w 2221919"/>
                <a:gd name="connsiteY4" fmla="*/ 195943 h 1214710"/>
                <a:gd name="connsiteX5" fmla="*/ 1405490 w 2221919"/>
                <a:gd name="connsiteY5" fmla="*/ 277586 h 1214710"/>
                <a:gd name="connsiteX6" fmla="*/ 1405490 w 2221919"/>
                <a:gd name="connsiteY6" fmla="*/ 457200 h 1214710"/>
                <a:gd name="connsiteX7" fmla="*/ 1029933 w 2221919"/>
                <a:gd name="connsiteY7" fmla="*/ 718457 h 1214710"/>
                <a:gd name="connsiteX8" fmla="*/ 785005 w 2221919"/>
                <a:gd name="connsiteY8" fmla="*/ 653143 h 1214710"/>
                <a:gd name="connsiteX9" fmla="*/ 703362 w 2221919"/>
                <a:gd name="connsiteY9" fmla="*/ 816429 h 1214710"/>
                <a:gd name="connsiteX10" fmla="*/ 523748 w 2221919"/>
                <a:gd name="connsiteY10" fmla="*/ 898072 h 1214710"/>
                <a:gd name="connsiteX11" fmla="*/ 360462 w 2221919"/>
                <a:gd name="connsiteY11" fmla="*/ 914400 h 1214710"/>
                <a:gd name="connsiteX12" fmla="*/ 262490 w 2221919"/>
                <a:gd name="connsiteY12" fmla="*/ 996043 h 1214710"/>
                <a:gd name="connsiteX13" fmla="*/ 82876 w 2221919"/>
                <a:gd name="connsiteY13" fmla="*/ 1191986 h 1214710"/>
                <a:gd name="connsiteX0" fmla="*/ 2221919 w 2221919"/>
                <a:gd name="connsiteY0" fmla="*/ 0 h 1214710"/>
                <a:gd name="connsiteX1" fmla="*/ 2025976 w 2221919"/>
                <a:gd name="connsiteY1" fmla="*/ 489857 h 1214710"/>
                <a:gd name="connsiteX2" fmla="*/ 1862690 w 2221919"/>
                <a:gd name="connsiteY2" fmla="*/ 391886 h 1214710"/>
                <a:gd name="connsiteX3" fmla="*/ 1405490 w 2221919"/>
                <a:gd name="connsiteY3" fmla="*/ 195943 h 1214710"/>
                <a:gd name="connsiteX4" fmla="*/ 1405490 w 2221919"/>
                <a:gd name="connsiteY4" fmla="*/ 277586 h 1214710"/>
                <a:gd name="connsiteX5" fmla="*/ 1405490 w 2221919"/>
                <a:gd name="connsiteY5" fmla="*/ 457200 h 1214710"/>
                <a:gd name="connsiteX6" fmla="*/ 1029933 w 2221919"/>
                <a:gd name="connsiteY6" fmla="*/ 718457 h 1214710"/>
                <a:gd name="connsiteX7" fmla="*/ 785005 w 2221919"/>
                <a:gd name="connsiteY7" fmla="*/ 653143 h 1214710"/>
                <a:gd name="connsiteX8" fmla="*/ 703362 w 2221919"/>
                <a:gd name="connsiteY8" fmla="*/ 816429 h 1214710"/>
                <a:gd name="connsiteX9" fmla="*/ 523748 w 2221919"/>
                <a:gd name="connsiteY9" fmla="*/ 898072 h 1214710"/>
                <a:gd name="connsiteX10" fmla="*/ 360462 w 2221919"/>
                <a:gd name="connsiteY10" fmla="*/ 914400 h 1214710"/>
                <a:gd name="connsiteX11" fmla="*/ 262490 w 2221919"/>
                <a:gd name="connsiteY11" fmla="*/ 996043 h 1214710"/>
                <a:gd name="connsiteX12" fmla="*/ 82876 w 2221919"/>
                <a:gd name="connsiteY12" fmla="*/ 1191986 h 121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919" h="1214710">
                  <a:moveTo>
                    <a:pt x="2221919" y="0"/>
                  </a:moveTo>
                  <a:cubicBezTo>
                    <a:pt x="2181098" y="102054"/>
                    <a:pt x="2085847" y="424543"/>
                    <a:pt x="2025976" y="489857"/>
                  </a:cubicBezTo>
                  <a:cubicBezTo>
                    <a:pt x="1966105" y="555171"/>
                    <a:pt x="1966104" y="440872"/>
                    <a:pt x="1862690" y="391886"/>
                  </a:cubicBezTo>
                  <a:cubicBezTo>
                    <a:pt x="1759276" y="342900"/>
                    <a:pt x="1481690" y="214993"/>
                    <a:pt x="1405490" y="195943"/>
                  </a:cubicBezTo>
                  <a:cubicBezTo>
                    <a:pt x="1329290" y="176893"/>
                    <a:pt x="1405490" y="277586"/>
                    <a:pt x="1405490" y="277586"/>
                  </a:cubicBezTo>
                  <a:cubicBezTo>
                    <a:pt x="1405490" y="321129"/>
                    <a:pt x="1468083" y="383722"/>
                    <a:pt x="1405490" y="457200"/>
                  </a:cubicBezTo>
                  <a:cubicBezTo>
                    <a:pt x="1342897" y="530678"/>
                    <a:pt x="1133347" y="685800"/>
                    <a:pt x="1029933" y="718457"/>
                  </a:cubicBezTo>
                  <a:cubicBezTo>
                    <a:pt x="926519" y="751114"/>
                    <a:pt x="839433" y="636814"/>
                    <a:pt x="785005" y="653143"/>
                  </a:cubicBezTo>
                  <a:cubicBezTo>
                    <a:pt x="730577" y="669472"/>
                    <a:pt x="746905" y="775608"/>
                    <a:pt x="703362" y="816429"/>
                  </a:cubicBezTo>
                  <a:cubicBezTo>
                    <a:pt x="659819" y="857251"/>
                    <a:pt x="580898" y="881744"/>
                    <a:pt x="523748" y="898072"/>
                  </a:cubicBezTo>
                  <a:cubicBezTo>
                    <a:pt x="466598" y="914401"/>
                    <a:pt x="404005" y="898072"/>
                    <a:pt x="360462" y="914400"/>
                  </a:cubicBezTo>
                  <a:cubicBezTo>
                    <a:pt x="316919" y="930728"/>
                    <a:pt x="308754" y="949779"/>
                    <a:pt x="262490" y="996043"/>
                  </a:cubicBezTo>
                  <a:cubicBezTo>
                    <a:pt x="216226" y="1042307"/>
                    <a:pt x="0" y="1214710"/>
                    <a:pt x="82876" y="1191986"/>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Freeform 67"/>
            <p:cNvSpPr/>
            <p:nvPr/>
          </p:nvSpPr>
          <p:spPr>
            <a:xfrm>
              <a:off x="3966413" y="1928146"/>
              <a:ext cx="1895576"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04165 w 1804165"/>
                <a:gd name="connsiteY0" fmla="*/ 2080954 h 2080954"/>
                <a:gd name="connsiteX1" fmla="*/ 1625639 w 1804165"/>
                <a:gd name="connsiteY1" fmla="*/ 1654960 h 2080954"/>
                <a:gd name="connsiteX2" fmla="*/ 1330636 w 1804165"/>
                <a:gd name="connsiteY2" fmla="*/ 1825140 h 2080954"/>
                <a:gd name="connsiteX3" fmla="*/ 1134693 w 1804165"/>
                <a:gd name="connsiteY3" fmla="*/ 1612869 h 2080954"/>
                <a:gd name="connsiteX4" fmla="*/ 1020393 w 1804165"/>
                <a:gd name="connsiteY4" fmla="*/ 1645526 h 2080954"/>
                <a:gd name="connsiteX5" fmla="*/ 922422 w 1804165"/>
                <a:gd name="connsiteY5" fmla="*/ 1694511 h 2080954"/>
                <a:gd name="connsiteX6" fmla="*/ 710150 w 1804165"/>
                <a:gd name="connsiteY6" fmla="*/ 1498569 h 2080954"/>
                <a:gd name="connsiteX7" fmla="*/ 693822 w 1804165"/>
                <a:gd name="connsiteY7" fmla="*/ 1253640 h 2080954"/>
                <a:gd name="connsiteX8" fmla="*/ 612179 w 1804165"/>
                <a:gd name="connsiteY8" fmla="*/ 943397 h 2080954"/>
                <a:gd name="connsiteX9" fmla="*/ 318265 w 1804165"/>
                <a:gd name="connsiteY9" fmla="*/ 845426 h 2080954"/>
                <a:gd name="connsiteX10" fmla="*/ 171308 w 1804165"/>
                <a:gd name="connsiteY10" fmla="*/ 812769 h 2080954"/>
                <a:gd name="connsiteX11" fmla="*/ 24350 w 1804165"/>
                <a:gd name="connsiteY11" fmla="*/ 518854 h 2080954"/>
                <a:gd name="connsiteX12" fmla="*/ 71430 w 1804165"/>
                <a:gd name="connsiteY12" fmla="*/ 371897 h 2080954"/>
                <a:gd name="connsiteX13" fmla="*/ 0 w 1804165"/>
                <a:gd name="connsiteY13"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165" h="2080954">
                  <a:moveTo>
                    <a:pt x="1804165" y="2080954"/>
                  </a:moveTo>
                  <a:cubicBezTo>
                    <a:pt x="1749011" y="2048055"/>
                    <a:pt x="1704560" y="1697596"/>
                    <a:pt x="1625639" y="1654960"/>
                  </a:cubicBezTo>
                  <a:cubicBezTo>
                    <a:pt x="1546718" y="1612324"/>
                    <a:pt x="1412460" y="1832155"/>
                    <a:pt x="1330636" y="1825140"/>
                  </a:cubicBezTo>
                  <a:cubicBezTo>
                    <a:pt x="1248812" y="1818125"/>
                    <a:pt x="1186400" y="1642805"/>
                    <a:pt x="1134693" y="1612869"/>
                  </a:cubicBezTo>
                  <a:cubicBezTo>
                    <a:pt x="1082986" y="1582933"/>
                    <a:pt x="1055771" y="1631919"/>
                    <a:pt x="1020393" y="1645526"/>
                  </a:cubicBezTo>
                  <a:cubicBezTo>
                    <a:pt x="985015" y="1659133"/>
                    <a:pt x="974129" y="1719004"/>
                    <a:pt x="922422" y="1694511"/>
                  </a:cubicBezTo>
                  <a:cubicBezTo>
                    <a:pt x="870715" y="1670018"/>
                    <a:pt x="748250" y="1572047"/>
                    <a:pt x="710150" y="1498569"/>
                  </a:cubicBezTo>
                  <a:cubicBezTo>
                    <a:pt x="672050" y="1425091"/>
                    <a:pt x="710151" y="1346169"/>
                    <a:pt x="693822" y="1253640"/>
                  </a:cubicBezTo>
                  <a:cubicBezTo>
                    <a:pt x="677494" y="1161111"/>
                    <a:pt x="674772" y="1011433"/>
                    <a:pt x="612179" y="943397"/>
                  </a:cubicBezTo>
                  <a:cubicBezTo>
                    <a:pt x="549586" y="875361"/>
                    <a:pt x="391744" y="867197"/>
                    <a:pt x="318265" y="845426"/>
                  </a:cubicBezTo>
                  <a:cubicBezTo>
                    <a:pt x="244787" y="823655"/>
                    <a:pt x="220294" y="867198"/>
                    <a:pt x="171308" y="812769"/>
                  </a:cubicBezTo>
                  <a:cubicBezTo>
                    <a:pt x="122322" y="758340"/>
                    <a:pt x="40996" y="592333"/>
                    <a:pt x="24350" y="518854"/>
                  </a:cubicBezTo>
                  <a:cubicBezTo>
                    <a:pt x="7704" y="445375"/>
                    <a:pt x="75488" y="458373"/>
                    <a:pt x="71430" y="371897"/>
                  </a:cubicBezTo>
                  <a:cubicBezTo>
                    <a:pt x="80979" y="288143"/>
                    <a:pt x="0" y="51707"/>
                    <a:pt x="0" y="0"/>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Freeform 68"/>
            <p:cNvSpPr/>
            <p:nvPr/>
          </p:nvSpPr>
          <p:spPr>
            <a:xfrm>
              <a:off x="640674" y="1722151"/>
              <a:ext cx="831372" cy="112568"/>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 name="connsiteX0" fmla="*/ 973283 w 973283"/>
                <a:gd name="connsiteY0" fmla="*/ 176646 h 206087"/>
                <a:gd name="connsiteX1" fmla="*/ 879765 w 973283"/>
                <a:gd name="connsiteY1" fmla="*/ 103910 h 206087"/>
                <a:gd name="connsiteX2" fmla="*/ 578428 w 973283"/>
                <a:gd name="connsiteY2" fmla="*/ 114300 h 206087"/>
                <a:gd name="connsiteX3" fmla="*/ 484910 w 973283"/>
                <a:gd name="connsiteY3" fmla="*/ 197428 h 206087"/>
                <a:gd name="connsiteX4" fmla="*/ 214746 w 973283"/>
                <a:gd name="connsiteY4" fmla="*/ 166255 h 206087"/>
                <a:gd name="connsiteX5" fmla="*/ 79665 w 973283"/>
                <a:gd name="connsiteY5" fmla="*/ 155864 h 206087"/>
                <a:gd name="connsiteX6" fmla="*/ 6928 w 973283"/>
                <a:gd name="connsiteY6" fmla="*/ 135082 h 206087"/>
                <a:gd name="connsiteX7" fmla="*/ 38101 w 973283"/>
                <a:gd name="connsiteY7" fmla="*/ 0 h 206087"/>
                <a:gd name="connsiteX0" fmla="*/ 966355 w 966355"/>
                <a:gd name="connsiteY0" fmla="*/ 83127 h 112568"/>
                <a:gd name="connsiteX1" fmla="*/ 872837 w 966355"/>
                <a:gd name="connsiteY1" fmla="*/ 10391 h 112568"/>
                <a:gd name="connsiteX2" fmla="*/ 571500 w 966355"/>
                <a:gd name="connsiteY2" fmla="*/ 20781 h 112568"/>
                <a:gd name="connsiteX3" fmla="*/ 477982 w 966355"/>
                <a:gd name="connsiteY3" fmla="*/ 103909 h 112568"/>
                <a:gd name="connsiteX4" fmla="*/ 207818 w 966355"/>
                <a:gd name="connsiteY4" fmla="*/ 72736 h 112568"/>
                <a:gd name="connsiteX5" fmla="*/ 72737 w 966355"/>
                <a:gd name="connsiteY5" fmla="*/ 62345 h 112568"/>
                <a:gd name="connsiteX6" fmla="*/ 0 w 966355"/>
                <a:gd name="connsiteY6" fmla="*/ 41563 h 1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355" h="112568">
                  <a:moveTo>
                    <a:pt x="966355" y="83127"/>
                  </a:moveTo>
                  <a:cubicBezTo>
                    <a:pt x="898814" y="65809"/>
                    <a:pt x="938646" y="20782"/>
                    <a:pt x="872837" y="10391"/>
                  </a:cubicBezTo>
                  <a:cubicBezTo>
                    <a:pt x="807028" y="0"/>
                    <a:pt x="637309" y="5195"/>
                    <a:pt x="571500" y="20781"/>
                  </a:cubicBezTo>
                  <a:cubicBezTo>
                    <a:pt x="505691" y="36367"/>
                    <a:pt x="538596" y="95250"/>
                    <a:pt x="477982" y="103909"/>
                  </a:cubicBezTo>
                  <a:cubicBezTo>
                    <a:pt x="417368" y="112568"/>
                    <a:pt x="275359" y="79663"/>
                    <a:pt x="207818" y="72736"/>
                  </a:cubicBezTo>
                  <a:cubicBezTo>
                    <a:pt x="140277" y="65809"/>
                    <a:pt x="107373" y="67541"/>
                    <a:pt x="72737" y="62345"/>
                  </a:cubicBezTo>
                  <a:cubicBezTo>
                    <a:pt x="38101" y="57150"/>
                    <a:pt x="6927" y="67540"/>
                    <a:pt x="0" y="41563"/>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69"/>
            <p:cNvSpPr/>
            <p:nvPr/>
          </p:nvSpPr>
          <p:spPr>
            <a:xfrm>
              <a:off x="1466194" y="1537741"/>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0" name="TextBox 3"/>
          <p:cNvSpPr txBox="1">
            <a:spLocks noChangeArrowheads="1"/>
          </p:cNvSpPr>
          <p:nvPr/>
        </p:nvSpPr>
        <p:spPr bwMode="auto">
          <a:xfrm rot="938842">
            <a:off x="1583125" y="1371600"/>
            <a:ext cx="3064717" cy="762000"/>
          </a:xfrm>
          <a:prstGeom prst="rect">
            <a:avLst/>
          </a:prstGeom>
          <a:noFill/>
          <a:ln w="9525">
            <a:noFill/>
            <a:miter lim="800000"/>
            <a:headEnd/>
            <a:tailEnd/>
          </a:ln>
        </p:spPr>
        <p:txBody>
          <a:bodyPr wrap="square">
            <a:prstTxWarp prst="textArchUp">
              <a:avLst>
                <a:gd name="adj" fmla="val 11314010"/>
              </a:avLst>
            </a:prstTxWarp>
            <a:spAutoFit/>
          </a:bodyPr>
          <a:lstStyle/>
          <a:p>
            <a:pPr>
              <a:defRPr/>
            </a:pPr>
            <a:r>
              <a:rPr lang="en-US" sz="2800" b="1" dirty="0" smtClean="0">
                <a:ln>
                  <a:solidFill>
                    <a:schemeClr val="accent6">
                      <a:lumMod val="50000"/>
                    </a:schemeClr>
                  </a:solidFill>
                </a:ln>
                <a:solidFill>
                  <a:schemeClr val="accent6">
                    <a:lumMod val="50000"/>
                  </a:schemeClr>
                </a:solidFill>
                <a:effectLst>
                  <a:outerShdw dist="38100" dir="2400000" algn="ctr" rotWithShape="0">
                    <a:schemeClr val="tx1"/>
                  </a:outerShdw>
                </a:effectLst>
              </a:rPr>
              <a:t> Corps of Discovery</a:t>
            </a:r>
            <a:endParaRPr lang="en-US" sz="2800" b="1" dirty="0">
              <a:ln>
                <a:solidFill>
                  <a:schemeClr val="accent6">
                    <a:lumMod val="50000"/>
                  </a:schemeClr>
                </a:solidFill>
              </a:ln>
              <a:solidFill>
                <a:schemeClr val="accent6">
                  <a:lumMod val="50000"/>
                </a:schemeClr>
              </a:solidFill>
              <a:effectLst>
                <a:outerShdw dist="38100" dir="2400000" algn="ctr" rotWithShape="0">
                  <a:schemeClr val="tx1"/>
                </a:outerShdw>
              </a:effectLst>
            </a:endParaRPr>
          </a:p>
        </p:txBody>
      </p:sp>
      <p:pic>
        <p:nvPicPr>
          <p:cNvPr id="3074" name="Picture 2"/>
          <p:cNvPicPr>
            <a:picLocks noChangeAspect="1" noChangeArrowheads="1"/>
          </p:cNvPicPr>
          <p:nvPr/>
        </p:nvPicPr>
        <p:blipFill>
          <a:blip r:embed="rId6" cstate="print"/>
          <a:srcRect/>
          <a:stretch>
            <a:fillRect/>
          </a:stretch>
        </p:blipFill>
        <p:spPr bwMode="auto">
          <a:xfrm>
            <a:off x="4724400" y="4876800"/>
            <a:ext cx="1814947" cy="2293938"/>
          </a:xfrm>
          <a:prstGeom prst="rect">
            <a:avLst/>
          </a:prstGeom>
          <a:noFill/>
          <a:ln w="50800">
            <a:solidFill>
              <a:srgbClr val="FF6600"/>
            </a:solidFill>
            <a:miter lim="800000"/>
            <a:headEnd/>
            <a:tailEnd/>
          </a:ln>
          <a:effectLst/>
        </p:spPr>
      </p:pic>
      <p:grpSp>
        <p:nvGrpSpPr>
          <p:cNvPr id="28" name="Group 80"/>
          <p:cNvGrpSpPr/>
          <p:nvPr/>
        </p:nvGrpSpPr>
        <p:grpSpPr>
          <a:xfrm>
            <a:off x="2743200" y="3952331"/>
            <a:ext cx="4576068" cy="1433044"/>
            <a:chOff x="2743200" y="3952331"/>
            <a:chExt cx="4576068" cy="1433044"/>
          </a:xfrm>
        </p:grpSpPr>
        <p:sp>
          <p:nvSpPr>
            <p:cNvPr id="62" name="TextBox 61"/>
            <p:cNvSpPr txBox="1"/>
            <p:nvPr/>
          </p:nvSpPr>
          <p:spPr>
            <a:xfrm>
              <a:off x="2743200" y="4800600"/>
              <a:ext cx="1976823" cy="584775"/>
            </a:xfrm>
            <a:prstGeom prst="rect">
              <a:avLst/>
            </a:prstGeom>
            <a:noFill/>
          </p:spPr>
          <p:txBody>
            <a:bodyPr wrap="none" rtlCol="0">
              <a:spAutoFit/>
            </a:bodyPr>
            <a:lstStyle/>
            <a:p>
              <a:r>
                <a:rPr lang="en-US" sz="3200" dirty="0" smtClean="0">
                  <a:ln>
                    <a:solidFill>
                      <a:srgbClr val="FF3300"/>
                    </a:solidFill>
                  </a:ln>
                  <a:solidFill>
                    <a:srgbClr val="FF6600"/>
                  </a:solidFill>
                  <a:effectLst>
                    <a:outerShdw dist="50800" dir="7200000" algn="ctr" rotWithShape="0">
                      <a:schemeClr val="tx1"/>
                    </a:outerShdw>
                  </a:effectLst>
                </a:rPr>
                <a:t>1831-1850</a:t>
              </a:r>
              <a:endParaRPr lang="en-US" sz="3200" dirty="0">
                <a:ln>
                  <a:solidFill>
                    <a:srgbClr val="FF3300"/>
                  </a:solidFill>
                </a:ln>
                <a:solidFill>
                  <a:srgbClr val="FF6600"/>
                </a:solidFill>
                <a:effectLst>
                  <a:outerShdw dist="50800" dir="7200000" algn="ctr" rotWithShape="0">
                    <a:schemeClr val="tx1"/>
                  </a:outerShdw>
                </a:effectLst>
              </a:endParaRPr>
            </a:p>
          </p:txBody>
        </p:sp>
        <p:grpSp>
          <p:nvGrpSpPr>
            <p:cNvPr id="29" name="Group 103"/>
            <p:cNvGrpSpPr/>
            <p:nvPr/>
          </p:nvGrpSpPr>
          <p:grpSpPr>
            <a:xfrm rot="420000">
              <a:off x="4071614" y="3952331"/>
              <a:ext cx="3247654" cy="1382387"/>
              <a:chOff x="2038286" y="1893796"/>
              <a:chExt cx="5917641" cy="2140999"/>
            </a:xfrm>
          </p:grpSpPr>
          <p:sp>
            <p:nvSpPr>
              <p:cNvPr id="72" name="Freeform 71"/>
              <p:cNvSpPr/>
              <p:nvPr/>
            </p:nvSpPr>
            <p:spPr>
              <a:xfrm rot="21321277">
                <a:off x="2038286" y="1893796"/>
                <a:ext cx="5917641" cy="2140999"/>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715451 w 5715451"/>
                  <a:gd name="connsiteY0" fmla="*/ 906087 h 2371074"/>
                  <a:gd name="connsiteX1" fmla="*/ 4219160 w 5715451"/>
                  <a:gd name="connsiteY1" fmla="*/ 141316 h 2371074"/>
                  <a:gd name="connsiteX2" fmla="*/ 2473488 w 5715451"/>
                  <a:gd name="connsiteY2" fmla="*/ 58189 h 2371074"/>
                  <a:gd name="connsiteX3" fmla="*/ 1592339 w 5715451"/>
                  <a:gd name="connsiteY3" fmla="*/ 340822 h 2371074"/>
                  <a:gd name="connsiteX4" fmla="*/ 628062 w 5715451"/>
                  <a:gd name="connsiteY4" fmla="*/ 773083 h 2371074"/>
                  <a:gd name="connsiteX5" fmla="*/ 611437 w 5715451"/>
                  <a:gd name="connsiteY5" fmla="*/ 523702 h 2371074"/>
                  <a:gd name="connsiteX6" fmla="*/ 0 w 5715451"/>
                  <a:gd name="connsiteY6" fmla="*/ 1087157 h 2371074"/>
                  <a:gd name="connsiteX7" fmla="*/ 894070 w 5715451"/>
                  <a:gd name="connsiteY7" fmla="*/ 1321723 h 2371074"/>
                  <a:gd name="connsiteX8" fmla="*/ 906804 w 5715451"/>
                  <a:gd name="connsiteY8" fmla="*/ 1310758 h 2371074"/>
                  <a:gd name="connsiteX9" fmla="*/ 777691 w 5715451"/>
                  <a:gd name="connsiteY9" fmla="*/ 1138843 h 2371074"/>
                  <a:gd name="connsiteX10" fmla="*/ 1309706 w 5715451"/>
                  <a:gd name="connsiteY10" fmla="*/ 1221971 h 2371074"/>
                  <a:gd name="connsiteX11" fmla="*/ 4827051 w 5715451"/>
                  <a:gd name="connsiteY11" fmla="*/ 2371074 h 2371074"/>
                  <a:gd name="connsiteX12" fmla="*/ 5715451 w 5715451"/>
                  <a:gd name="connsiteY12" fmla="*/ 906087 h 2371074"/>
                  <a:gd name="connsiteX0" fmla="*/ 5893195 w 5893195"/>
                  <a:gd name="connsiteY0" fmla="*/ 906087 h 2371074"/>
                  <a:gd name="connsiteX1" fmla="*/ 4396904 w 5893195"/>
                  <a:gd name="connsiteY1" fmla="*/ 141316 h 2371074"/>
                  <a:gd name="connsiteX2" fmla="*/ 2651232 w 5893195"/>
                  <a:gd name="connsiteY2" fmla="*/ 58189 h 2371074"/>
                  <a:gd name="connsiteX3" fmla="*/ 1770083 w 5893195"/>
                  <a:gd name="connsiteY3" fmla="*/ 340822 h 2371074"/>
                  <a:gd name="connsiteX4" fmla="*/ 805806 w 5893195"/>
                  <a:gd name="connsiteY4" fmla="*/ 773083 h 2371074"/>
                  <a:gd name="connsiteX5" fmla="*/ 789181 w 5893195"/>
                  <a:gd name="connsiteY5" fmla="*/ 523702 h 2371074"/>
                  <a:gd name="connsiteX6" fmla="*/ 177744 w 5893195"/>
                  <a:gd name="connsiteY6" fmla="*/ 1087157 h 2371074"/>
                  <a:gd name="connsiteX7" fmla="*/ 149012 w 5893195"/>
                  <a:gd name="connsiteY7" fmla="*/ 1268334 h 2371074"/>
                  <a:gd name="connsiteX8" fmla="*/ 1071814 w 5893195"/>
                  <a:gd name="connsiteY8" fmla="*/ 1321723 h 2371074"/>
                  <a:gd name="connsiteX9" fmla="*/ 1084548 w 5893195"/>
                  <a:gd name="connsiteY9" fmla="*/ 1310758 h 2371074"/>
                  <a:gd name="connsiteX10" fmla="*/ 955435 w 5893195"/>
                  <a:gd name="connsiteY10" fmla="*/ 1138843 h 2371074"/>
                  <a:gd name="connsiteX11" fmla="*/ 1487450 w 5893195"/>
                  <a:gd name="connsiteY11" fmla="*/ 1221971 h 2371074"/>
                  <a:gd name="connsiteX12" fmla="*/ 5004795 w 5893195"/>
                  <a:gd name="connsiteY12" fmla="*/ 2371074 h 2371074"/>
                  <a:gd name="connsiteX13" fmla="*/ 5893195 w 5893195"/>
                  <a:gd name="connsiteY13"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3195" h="2371074">
                    <a:moveTo>
                      <a:pt x="5893195" y="906087"/>
                    </a:moveTo>
                    <a:cubicBezTo>
                      <a:pt x="5563280" y="587963"/>
                      <a:pt x="4937231" y="282632"/>
                      <a:pt x="4396904" y="141316"/>
                    </a:cubicBezTo>
                    <a:cubicBezTo>
                      <a:pt x="3856577" y="0"/>
                      <a:pt x="3089035" y="24938"/>
                      <a:pt x="2651232" y="58189"/>
                    </a:cubicBezTo>
                    <a:cubicBezTo>
                      <a:pt x="2213429" y="91440"/>
                      <a:pt x="2077654" y="221673"/>
                      <a:pt x="1770083" y="340822"/>
                    </a:cubicBezTo>
                    <a:cubicBezTo>
                      <a:pt x="1462512" y="459971"/>
                      <a:pt x="969290" y="742603"/>
                      <a:pt x="805806" y="773083"/>
                    </a:cubicBezTo>
                    <a:cubicBezTo>
                      <a:pt x="642322" y="803563"/>
                      <a:pt x="893858" y="471356"/>
                      <a:pt x="789181" y="523702"/>
                    </a:cubicBezTo>
                    <a:cubicBezTo>
                      <a:pt x="684504" y="576048"/>
                      <a:pt x="284439" y="963052"/>
                      <a:pt x="177744" y="1087157"/>
                    </a:cubicBezTo>
                    <a:cubicBezTo>
                      <a:pt x="71049" y="1211262"/>
                      <a:pt x="0" y="1229240"/>
                      <a:pt x="149012" y="1268334"/>
                    </a:cubicBezTo>
                    <a:lnTo>
                      <a:pt x="1071814" y="1321723"/>
                    </a:lnTo>
                    <a:cubicBezTo>
                      <a:pt x="1227737" y="1328794"/>
                      <a:pt x="787795" y="1230992"/>
                      <a:pt x="1084548" y="1310758"/>
                    </a:cubicBezTo>
                    <a:cubicBezTo>
                      <a:pt x="1065152" y="1280278"/>
                      <a:pt x="888285" y="1153641"/>
                      <a:pt x="955435" y="1138843"/>
                    </a:cubicBezTo>
                    <a:cubicBezTo>
                      <a:pt x="1022585" y="1124045"/>
                      <a:pt x="812557" y="1016599"/>
                      <a:pt x="1487450" y="1221971"/>
                    </a:cubicBezTo>
                    <a:cubicBezTo>
                      <a:pt x="2162343" y="1427343"/>
                      <a:pt x="4340219" y="1747649"/>
                      <a:pt x="5004795" y="2371074"/>
                    </a:cubicBezTo>
                    <a:cubicBezTo>
                      <a:pt x="5129486" y="1650461"/>
                      <a:pt x="5457867" y="1287441"/>
                      <a:pt x="589319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rot="480000">
                <a:off x="3740362" y="2812051"/>
                <a:ext cx="3368991" cy="942945"/>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TRAIL OF  TEARS</a:t>
                </a:r>
                <a:endParaRPr lang="en-US" sz="2400" dirty="0">
                  <a:solidFill>
                    <a:schemeClr val="bg1"/>
                  </a:solidFill>
                  <a:effectLst>
                    <a:outerShdw dist="50800" dir="5400000" algn="ctr" rotWithShape="0">
                      <a:schemeClr val="tx1"/>
                    </a:outerShdw>
                  </a:effectLs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4"/>
                                        </p:tgtEl>
                                      </p:cBhvr>
                                    </p:animEffect>
                                    <p:set>
                                      <p:cBhvr>
                                        <p:cTn id="7" dur="1" fill="hold">
                                          <p:stCondLst>
                                            <p:cond delay="999"/>
                                          </p:stCondLst>
                                        </p:cTn>
                                        <p:tgtEl>
                                          <p:spTgt spid="6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77"/>
                                        </p:tgtEl>
                                        <p:attrNameLst>
                                          <p:attrName>ppt_w</p:attrName>
                                        </p:attrNameLst>
                                      </p:cBhvr>
                                      <p:tavLst>
                                        <p:tav tm="0">
                                          <p:val>
                                            <p:strVal val="ppt_w"/>
                                          </p:val>
                                        </p:tav>
                                        <p:tav tm="100000">
                                          <p:val>
                                            <p:fltVal val="0"/>
                                          </p:val>
                                        </p:tav>
                                      </p:tavLst>
                                    </p:anim>
                                    <p:anim calcmode="lin" valueType="num">
                                      <p:cBhvr>
                                        <p:cTn id="10" dur="1000"/>
                                        <p:tgtEl>
                                          <p:spTgt spid="77"/>
                                        </p:tgtEl>
                                        <p:attrNameLst>
                                          <p:attrName>ppt_h</p:attrName>
                                        </p:attrNameLst>
                                      </p:cBhvr>
                                      <p:tavLst>
                                        <p:tav tm="0">
                                          <p:val>
                                            <p:strVal val="ppt_h"/>
                                          </p:val>
                                        </p:tav>
                                        <p:tav tm="100000">
                                          <p:val>
                                            <p:fltVal val="0"/>
                                          </p:val>
                                        </p:tav>
                                      </p:tavLst>
                                    </p:anim>
                                    <p:anim calcmode="lin" valueType="num">
                                      <p:cBhvr>
                                        <p:cTn id="11" dur="1000"/>
                                        <p:tgtEl>
                                          <p:spTgt spid="77"/>
                                        </p:tgtEl>
                                        <p:attrNameLst>
                                          <p:attrName>style.rotation</p:attrName>
                                        </p:attrNameLst>
                                      </p:cBhvr>
                                      <p:tavLst>
                                        <p:tav tm="0">
                                          <p:val>
                                            <p:fltVal val="0"/>
                                          </p:val>
                                        </p:tav>
                                        <p:tav tm="100000">
                                          <p:val>
                                            <p:fltVal val="360"/>
                                          </p:val>
                                        </p:tav>
                                      </p:tavLst>
                                    </p:anim>
                                    <p:animEffect transition="out" filter="fade">
                                      <p:cBhvr>
                                        <p:cTn id="12" dur="1000"/>
                                        <p:tgtEl>
                                          <p:spTgt spid="77"/>
                                        </p:tgtEl>
                                      </p:cBhvr>
                                    </p:animEffect>
                                    <p:set>
                                      <p:cBhvr>
                                        <p:cTn id="13" dur="1" fill="hold">
                                          <p:stCondLst>
                                            <p:cond delay="999"/>
                                          </p:stCondLst>
                                        </p:cTn>
                                        <p:tgtEl>
                                          <p:spTgt spid="77"/>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78"/>
                                        </p:tgtEl>
                                        <p:attrNameLst>
                                          <p:attrName>style.visibility</p:attrName>
                                        </p:attrNameLst>
                                      </p:cBhvr>
                                      <p:to>
                                        <p:strVal val="visible"/>
                                      </p:to>
                                    </p:set>
                                    <p:anim calcmode="lin" valueType="num">
                                      <p:cBhvr>
                                        <p:cTn id="16" dur="1000" fill="hold"/>
                                        <p:tgtEl>
                                          <p:spTgt spid="78"/>
                                        </p:tgtEl>
                                        <p:attrNameLst>
                                          <p:attrName>ppt_w</p:attrName>
                                        </p:attrNameLst>
                                      </p:cBhvr>
                                      <p:tavLst>
                                        <p:tav tm="0">
                                          <p:val>
                                            <p:fltVal val="0"/>
                                          </p:val>
                                        </p:tav>
                                        <p:tav tm="100000">
                                          <p:val>
                                            <p:strVal val="#ppt_w"/>
                                          </p:val>
                                        </p:tav>
                                      </p:tavLst>
                                    </p:anim>
                                    <p:anim calcmode="lin" valueType="num">
                                      <p:cBhvr>
                                        <p:cTn id="17" dur="1000" fill="hold"/>
                                        <p:tgtEl>
                                          <p:spTgt spid="78"/>
                                        </p:tgtEl>
                                        <p:attrNameLst>
                                          <p:attrName>ppt_h</p:attrName>
                                        </p:attrNameLst>
                                      </p:cBhvr>
                                      <p:tavLst>
                                        <p:tav tm="0">
                                          <p:val>
                                            <p:fltVal val="0"/>
                                          </p:val>
                                        </p:tav>
                                        <p:tav tm="100000">
                                          <p:val>
                                            <p:strVal val="#ppt_h"/>
                                          </p:val>
                                        </p:tav>
                                      </p:tavLst>
                                    </p:anim>
                                    <p:anim calcmode="lin" valueType="num">
                                      <p:cBhvr>
                                        <p:cTn id="18" dur="1000" fill="hold"/>
                                        <p:tgtEl>
                                          <p:spTgt spid="78"/>
                                        </p:tgtEl>
                                        <p:attrNameLst>
                                          <p:attrName>style.rotation</p:attrName>
                                        </p:attrNameLst>
                                      </p:cBhvr>
                                      <p:tavLst>
                                        <p:tav tm="0">
                                          <p:val>
                                            <p:fltVal val="360"/>
                                          </p:val>
                                        </p:tav>
                                        <p:tav tm="100000">
                                          <p:val>
                                            <p:fltVal val="0"/>
                                          </p:val>
                                        </p:tav>
                                      </p:tavLst>
                                    </p:anim>
                                    <p:animEffect transition="in" filter="fade">
                                      <p:cBhvr>
                                        <p:cTn id="19" dur="1000"/>
                                        <p:tgtEl>
                                          <p:spTgt spid="78"/>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1000"/>
                                        <p:tgtEl>
                                          <p:spTgt spid="14"/>
                                        </p:tgtEl>
                                      </p:cBhvr>
                                    </p:animEffect>
                                  </p:childTnLst>
                                </p:cTn>
                              </p:par>
                              <p:par>
                                <p:cTn id="24" presetID="10" presetClass="exit" presetSubtype="0" fill="hold" nodeType="withEffect">
                                  <p:stCondLst>
                                    <p:cond delay="1000"/>
                                  </p:stCondLst>
                                  <p:childTnLst>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10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74"/>
                                        </p:tgtEl>
                                        <p:attrNameLst>
                                          <p:attrName>style.visibility</p:attrName>
                                        </p:attrNameLst>
                                      </p:cBhvr>
                                      <p:to>
                                        <p:strVal val="visible"/>
                                      </p:to>
                                    </p:set>
                                    <p:animEffect transition="in" filter="fade">
                                      <p:cBhvr>
                                        <p:cTn id="3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64"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031325"/>
          </a:xfrm>
          <a:prstGeom prst="rect">
            <a:avLst/>
          </a:prstGeom>
        </p:spPr>
        <p:txBody>
          <a:bodyPr wrap="square">
            <a:spAutoFit/>
          </a:bodyPr>
          <a:lstStyle/>
          <a:p>
            <a:r>
              <a:rPr lang="en-US" dirty="0" smtClean="0">
                <a:hlinkClick r:id="rId2"/>
              </a:rPr>
              <a:t>http://www.biographi.ca/en/bio/du_gua_de_monts_pierre_1E.html</a:t>
            </a:r>
            <a:endParaRPr lang="en-US" dirty="0" smtClean="0"/>
          </a:p>
          <a:p>
            <a:endParaRPr lang="en-US" dirty="0" smtClean="0"/>
          </a:p>
          <a:p>
            <a:r>
              <a:rPr lang="en-US" dirty="0" smtClean="0"/>
              <a:t>PIERRE </a:t>
            </a:r>
            <a:r>
              <a:rPr lang="en-US" dirty="0" err="1" smtClean="0"/>
              <a:t>Dugua</a:t>
            </a:r>
            <a:r>
              <a:rPr lang="en-US" dirty="0" smtClean="0"/>
              <a:t>  de </a:t>
            </a:r>
            <a:r>
              <a:rPr lang="en-US" dirty="0" err="1" smtClean="0"/>
              <a:t>Monts</a:t>
            </a:r>
            <a:r>
              <a:rPr lang="en-US" dirty="0" smtClean="0"/>
              <a:t>(also known as Du </a:t>
            </a:r>
            <a:r>
              <a:rPr lang="en-US" dirty="0" err="1" smtClean="0"/>
              <a:t>Gua</a:t>
            </a:r>
            <a:r>
              <a:rPr lang="en-US" dirty="0" smtClean="0"/>
              <a:t> and de Mons), explorer, trader, governor of Acadia, and founder of the first permanent settlement in Canada; b. about 1558 in </a:t>
            </a:r>
            <a:r>
              <a:rPr lang="en-US" dirty="0" err="1" smtClean="0"/>
              <a:t>Saintonge</a:t>
            </a:r>
            <a:r>
              <a:rPr lang="en-US" dirty="0" smtClean="0"/>
              <a:t>, France, probably at Le </a:t>
            </a:r>
            <a:r>
              <a:rPr lang="en-US" dirty="0" err="1" smtClean="0"/>
              <a:t>Gua</a:t>
            </a:r>
            <a:r>
              <a:rPr lang="en-US" dirty="0" smtClean="0"/>
              <a:t>; d. 22 Feb. 1628 and was buried near his home, the Château </a:t>
            </a:r>
            <a:r>
              <a:rPr lang="en-US" dirty="0" err="1" smtClean="0"/>
              <a:t>d’Ardennes</a:t>
            </a:r>
            <a:r>
              <a:rPr lang="en-US" dirty="0" smtClean="0"/>
              <a:t>, at </a:t>
            </a:r>
            <a:r>
              <a:rPr lang="en-US" dirty="0" err="1" smtClean="0"/>
              <a:t>Fléac</a:t>
            </a:r>
            <a:r>
              <a:rPr lang="en-US" dirty="0" smtClean="0"/>
              <a:t> (</a:t>
            </a:r>
            <a:r>
              <a:rPr lang="en-US" dirty="0" err="1" smtClean="0"/>
              <a:t>Fléac-sur-Seugne</a:t>
            </a:r>
            <a:r>
              <a:rPr lang="en-US" dirty="0" smtClean="0"/>
              <a:t>, France).  READ MORE ONLINE</a:t>
            </a:r>
          </a:p>
          <a:p>
            <a:endParaRPr lang="en-US" dirty="0" smtClean="0"/>
          </a:p>
        </p:txBody>
      </p:sp>
      <p:pic>
        <p:nvPicPr>
          <p:cNvPr id="1027" name="Picture 3"/>
          <p:cNvPicPr>
            <a:picLocks noChangeAspect="1" noChangeArrowheads="1"/>
          </p:cNvPicPr>
          <p:nvPr/>
        </p:nvPicPr>
        <p:blipFill>
          <a:blip r:embed="rId3" cstate="print"/>
          <a:srcRect l="7202" b="-136"/>
          <a:stretch>
            <a:fillRect/>
          </a:stretch>
        </p:blipFill>
        <p:spPr bwMode="auto">
          <a:xfrm>
            <a:off x="4038600" y="1981200"/>
            <a:ext cx="2649538" cy="4729328"/>
          </a:xfrm>
          <a:prstGeom prst="rect">
            <a:avLst/>
          </a:prstGeom>
          <a:noFill/>
          <a:ln w="38100">
            <a:solidFill>
              <a:schemeClr val="tx1">
                <a:lumMod val="75000"/>
                <a:lumOff val="25000"/>
              </a:schemeClr>
            </a:solidFill>
            <a:miter lim="800000"/>
            <a:headEnd/>
            <a:tailEnd/>
          </a:ln>
          <a:effec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003286"/>
          </a:xfrm>
          <a:prstGeom prst="rect">
            <a:avLst/>
          </a:prstGeom>
        </p:spPr>
        <p:txBody>
          <a:bodyPr wrap="square">
            <a:spAutoFit/>
          </a:bodyPr>
          <a:lstStyle/>
          <a:p>
            <a:r>
              <a:rPr lang="en-US" dirty="0" smtClean="0">
                <a:hlinkClick r:id="rId2"/>
              </a:rPr>
              <a:t>https://www.thecanadianencyclopedia.ca/en/article/pierre-du-gua-de-monts</a:t>
            </a:r>
            <a:endParaRPr lang="en-US" dirty="0" smtClean="0"/>
          </a:p>
          <a:p>
            <a:r>
              <a:rPr lang="en-US" dirty="0" smtClean="0"/>
              <a:t>	</a:t>
            </a:r>
            <a:r>
              <a:rPr lang="en-US" b="1" dirty="0" smtClean="0"/>
              <a:t>Pierre </a:t>
            </a:r>
            <a:r>
              <a:rPr lang="en-US" b="1" dirty="0" err="1" smtClean="0"/>
              <a:t>Dugua</a:t>
            </a:r>
            <a:r>
              <a:rPr lang="en-US" b="1" dirty="0" smtClean="0"/>
              <a:t> de Mons </a:t>
            </a:r>
            <a:r>
              <a:rPr lang="en-US" dirty="0" smtClean="0"/>
              <a:t>(or Du </a:t>
            </a:r>
            <a:r>
              <a:rPr lang="en-US" dirty="0" err="1" smtClean="0"/>
              <a:t>Gua</a:t>
            </a:r>
            <a:r>
              <a:rPr lang="en-US" dirty="0" smtClean="0"/>
              <a:t> de </a:t>
            </a:r>
            <a:r>
              <a:rPr lang="en-US" dirty="0" err="1" smtClean="0"/>
              <a:t>Monts</a:t>
            </a:r>
            <a:r>
              <a:rPr lang="en-US" dirty="0" smtClean="0"/>
              <a:t>), colonizer, explorer, trader (</a:t>
            </a:r>
            <a:r>
              <a:rPr lang="en-US" b="1" dirty="0" smtClean="0"/>
              <a:t>born c. 1558 in </a:t>
            </a:r>
            <a:r>
              <a:rPr lang="en-US" b="1" dirty="0" err="1" smtClean="0"/>
              <a:t>Royan</a:t>
            </a:r>
            <a:r>
              <a:rPr lang="en-US" b="1" dirty="0" smtClean="0"/>
              <a:t>, France</a:t>
            </a:r>
            <a:r>
              <a:rPr lang="en-US" dirty="0" smtClean="0"/>
              <a:t>; died 22 February1628 near </a:t>
            </a:r>
            <a:r>
              <a:rPr lang="en-US" dirty="0" err="1" smtClean="0"/>
              <a:t>Fléac-sur-Seugne</a:t>
            </a:r>
            <a:r>
              <a:rPr lang="en-US" dirty="0" smtClean="0"/>
              <a:t>, France). Pierre </a:t>
            </a:r>
            <a:r>
              <a:rPr lang="en-US" dirty="0" err="1" smtClean="0"/>
              <a:t>Dugua</a:t>
            </a:r>
            <a:r>
              <a:rPr lang="en-US" dirty="0" smtClean="0"/>
              <a:t> de Mons oversaw the founding of Port Royal, in Acadia (present-day Annapolis Royal), and Quebec City, Quebec. These two places were the first successful French settlements in North America. At a time of significant religious tension in France, there were few people involved in that kingdom’s exploration and settlement of North America that better represent the social, political and religious context of the early 17th century. Both Samuel de Champlain and Mathieu </a:t>
            </a:r>
            <a:r>
              <a:rPr lang="en-US" dirty="0" err="1" smtClean="0"/>
              <a:t>Da</a:t>
            </a:r>
            <a:r>
              <a:rPr lang="en-US" dirty="0" smtClean="0"/>
              <a:t> Costa, who are better known from this period, were de Mons’s employees and acted under his direction. De Mons’s legacy has been overshadowed by Champlain in part because Champlain wrote extensively about his work, whereas de Mons did not. In addition, in some of Champlain’s writings he replaced de Mons with himself.</a:t>
            </a:r>
          </a:p>
          <a:p>
            <a:r>
              <a:rPr lang="en-US" dirty="0" smtClean="0"/>
              <a:t>	De Mons was born into the turmoil of France’s Reformation and Counter-Reformation. During the Reformation, some Europeans chose to break away from the Catholic Church and become Protestants. The Counter-Reformation was a reaction to this movement, as many fought to preserve the Catholic Church’s power. In the late 1500s, France fought the Wars of Religion, a series of conflicts between Catholics and Protestants. During these wars, </a:t>
            </a:r>
            <a:r>
              <a:rPr lang="en-US" b="1" dirty="0" smtClean="0"/>
              <a:t>de Mons fought alongside King Henri IV’s royal forces</a:t>
            </a:r>
            <a:r>
              <a:rPr lang="en-US" dirty="0" smtClean="0"/>
              <a:t>. Like the King before his conversion to Catholicism in 1593, </a:t>
            </a:r>
            <a:r>
              <a:rPr lang="en-US" b="1" dirty="0" smtClean="0"/>
              <a:t>de Mons was a Protestant </a:t>
            </a:r>
            <a:r>
              <a:rPr lang="en-US" dirty="0" smtClean="0"/>
              <a:t>(also known as Huguenot). For his commitment to the Crown during the conflict, de Mons received a large pension, governorship of the town of Pons and royal patronage. Upon the King’s assassination in 1610, de Mons was banished from the royal court by Henri’s widow, Queen Marie de Medici. Champlain, however, continued to represent de Mons’s interests at court.</a:t>
            </a:r>
          </a:p>
          <a:p>
            <a:r>
              <a:rPr lang="en-US" dirty="0" smtClean="0"/>
              <a:t>	Much like King Henri IV, who converted from Protestantism to Catholicism to maintain the crown, de Mons </a:t>
            </a:r>
            <a:r>
              <a:rPr lang="en-US" b="1" dirty="0" smtClean="0"/>
              <a:t>married a Catholic (Judith </a:t>
            </a:r>
            <a:r>
              <a:rPr lang="en-US" b="1" dirty="0" err="1" smtClean="0"/>
              <a:t>Chesnel</a:t>
            </a:r>
            <a:r>
              <a:rPr lang="en-US" b="1" dirty="0" smtClean="0"/>
              <a:t>). </a:t>
            </a:r>
            <a:r>
              <a:rPr lang="en-US" dirty="0" smtClean="0"/>
              <a:t>When de Mons travelled to North America he went with both Protestants and Catholics.</a:t>
            </a:r>
          </a:p>
          <a:p>
            <a:r>
              <a:rPr lang="en-US" dirty="0" smtClean="0"/>
              <a:t>	Pierre </a:t>
            </a:r>
            <a:r>
              <a:rPr lang="en-US" dirty="0" err="1" smtClean="0"/>
              <a:t>Dugua</a:t>
            </a:r>
            <a:r>
              <a:rPr lang="en-US" dirty="0" smtClean="0"/>
              <a:t> de Mons likely </a:t>
            </a:r>
            <a:r>
              <a:rPr lang="en-US" b="1" dirty="0" smtClean="0"/>
              <a:t>traveled to North America during the late 1500s</a:t>
            </a:r>
            <a:r>
              <a:rPr lang="en-US" dirty="0" smtClean="0"/>
              <a:t>. He rose to prominence in 1603, however, when King Henri IV granted him a trading monopoly in Acadia. Acadia was a French colony that included parts of what would become Quebec, the Maritime provinces, and Maine. It was common at the time for the state to grant merchants exclusive rights to trade in order to reduce its expenses and exposure to risk. Under his commission, de Mons’s monopoly included all of the North American coastline between present-day Philadelphia and Cape Breton. In addition to trade, de Mons was to “people, cultivate, and settle the said lands as promptly, carefully, and wisely as time, place and circumstances will permit.” Under this commission he founded the </a:t>
            </a:r>
            <a:r>
              <a:rPr lang="en-US" dirty="0" err="1" smtClean="0"/>
              <a:t>Compagnie</a:t>
            </a:r>
            <a:r>
              <a:rPr lang="en-US" dirty="0" smtClean="0"/>
              <a:t> de Rouen, also known as the </a:t>
            </a:r>
            <a:r>
              <a:rPr lang="en-US" dirty="0" err="1" smtClean="0"/>
              <a:t>Compagnie</a:t>
            </a:r>
            <a:r>
              <a:rPr lang="en-US" dirty="0" smtClean="0"/>
              <a:t> de Mons.</a:t>
            </a:r>
          </a:p>
          <a:p>
            <a:r>
              <a:rPr lang="en-US" dirty="0" smtClean="0"/>
              <a:t>	Before de Mons received this grant, the French were focused on building relationships with the Innu at the fishing station at </a:t>
            </a:r>
            <a:r>
              <a:rPr lang="en-US" dirty="0" err="1" smtClean="0"/>
              <a:t>Tadoussac</a:t>
            </a:r>
            <a:r>
              <a:rPr lang="en-US" dirty="0" smtClean="0"/>
              <a:t>. De Mons, however, found the climate along the St. Lawrence River too harsh. He cast his eyes further south to </a:t>
            </a:r>
            <a:r>
              <a:rPr lang="en-US" dirty="0" err="1" smtClean="0"/>
              <a:t>Wabanaki</a:t>
            </a:r>
            <a:r>
              <a:rPr lang="en-US" dirty="0" smtClean="0"/>
              <a:t> and </a:t>
            </a:r>
            <a:r>
              <a:rPr lang="en-US" dirty="0" err="1" smtClean="0"/>
              <a:t>Mi’kmaw</a:t>
            </a:r>
            <a:r>
              <a:rPr lang="en-US" dirty="0" smtClean="0"/>
              <a:t> homelands, which were increasingly being claimed by the English. The formative years of his monopoly (1604–1607) focused on the area around the Bay of Fundy, specifically the St. Croix River, Saint John River, and Annapolis Basin.</a:t>
            </a:r>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665279"/>
          </a:xfrm>
          <a:prstGeom prst="rect">
            <a:avLst/>
          </a:prstGeom>
        </p:spPr>
        <p:txBody>
          <a:bodyPr wrap="square">
            <a:spAutoFit/>
          </a:bodyPr>
          <a:lstStyle/>
          <a:p>
            <a:r>
              <a:rPr lang="en-US" dirty="0" smtClean="0">
                <a:hlinkClick r:id="rId2"/>
              </a:rPr>
              <a:t>https://en.wikipedia.org/wiki/Pierre_Dugua,_Sieur_de_Mons</a:t>
            </a:r>
            <a:endParaRPr lang="en-US" dirty="0" smtClean="0"/>
          </a:p>
          <a:p>
            <a:r>
              <a:rPr lang="en-US" dirty="0" smtClean="0"/>
              <a:t>	Pierre </a:t>
            </a:r>
            <a:r>
              <a:rPr lang="en-US" dirty="0" err="1" smtClean="0"/>
              <a:t>Dugua</a:t>
            </a:r>
            <a:r>
              <a:rPr lang="en-US" dirty="0" smtClean="0"/>
              <a:t> de Mons (or Du </a:t>
            </a:r>
            <a:r>
              <a:rPr lang="en-US" dirty="0" err="1" smtClean="0"/>
              <a:t>Gua</a:t>
            </a:r>
            <a:r>
              <a:rPr lang="en-US" dirty="0" smtClean="0"/>
              <a:t> de </a:t>
            </a:r>
            <a:r>
              <a:rPr lang="en-US" dirty="0" err="1" smtClean="0"/>
              <a:t>Monts</a:t>
            </a:r>
            <a:r>
              <a:rPr lang="en-US" dirty="0" smtClean="0"/>
              <a:t>; c. 1558 – 1628) was a French merchant, explorer and colonizer. A Calvinist, he was born in the Château de Mons, in </a:t>
            </a:r>
            <a:r>
              <a:rPr lang="en-US" dirty="0" err="1" smtClean="0"/>
              <a:t>Royan</a:t>
            </a:r>
            <a:r>
              <a:rPr lang="en-US" dirty="0" smtClean="0"/>
              <a:t>, </a:t>
            </a:r>
            <a:r>
              <a:rPr lang="en-US" dirty="0" err="1" smtClean="0"/>
              <a:t>Saintonge</a:t>
            </a:r>
            <a:r>
              <a:rPr lang="en-US" dirty="0" smtClean="0"/>
              <a:t> (southwestern France) and founded the first permanent French settlement in Canada.</a:t>
            </a:r>
          </a:p>
          <a:p>
            <a:r>
              <a:rPr lang="en-US" dirty="0" smtClean="0"/>
              <a:t>	Pierre Du </a:t>
            </a:r>
            <a:r>
              <a:rPr lang="en-US" dirty="0" err="1" smtClean="0"/>
              <a:t>Gua</a:t>
            </a:r>
            <a:r>
              <a:rPr lang="en-US" dirty="0" smtClean="0"/>
              <a:t> de Mons was born about 1558 in </a:t>
            </a:r>
            <a:r>
              <a:rPr lang="en-US" dirty="0" err="1" smtClean="0"/>
              <a:t>Saintonge</a:t>
            </a:r>
            <a:r>
              <a:rPr lang="en-US" dirty="0" smtClean="0"/>
              <a:t>, France to Guy and Claire </a:t>
            </a:r>
            <a:r>
              <a:rPr lang="en-US" dirty="0" err="1" smtClean="0"/>
              <a:t>Goumard</a:t>
            </a:r>
            <a:r>
              <a:rPr lang="en-US" dirty="0" smtClean="0"/>
              <a:t> Du </a:t>
            </a:r>
            <a:r>
              <a:rPr lang="en-US" dirty="0" err="1" smtClean="0"/>
              <a:t>Gua</a:t>
            </a:r>
            <a:r>
              <a:rPr lang="en-US" dirty="0" smtClean="0"/>
              <a:t>. He fought for the cause of Henri IV during the religious wars in France. The king later awarded him an annual pension of 1,200 crowns and the governorship of the town of Pons in </a:t>
            </a:r>
            <a:r>
              <a:rPr lang="en-US" dirty="0" err="1" smtClean="0"/>
              <a:t>Saintonge</a:t>
            </a:r>
            <a:r>
              <a:rPr lang="en-US" dirty="0" smtClean="0"/>
              <a:t> in recognition of his outstanding service.</a:t>
            </a:r>
          </a:p>
          <a:p>
            <a:r>
              <a:rPr lang="en-US" dirty="0" smtClean="0"/>
              <a:t>	 In 1603, King Henry granted Du </a:t>
            </a:r>
            <a:r>
              <a:rPr lang="en-US" dirty="0" err="1" smtClean="0"/>
              <a:t>Gua</a:t>
            </a:r>
            <a:r>
              <a:rPr lang="en-US" dirty="0" smtClean="0"/>
              <a:t> exclusive right to colonize lands in North America between 40°–60° North latitude. The King also gave Du </a:t>
            </a:r>
            <a:r>
              <a:rPr lang="en-US" dirty="0" err="1" smtClean="0"/>
              <a:t>Gua</a:t>
            </a:r>
            <a:r>
              <a:rPr lang="en-US" dirty="0" smtClean="0"/>
              <a:t> a monopoly in the fur trade for these territories and named him Lieutenant General for Acadia and New France. In return, Du </a:t>
            </a:r>
            <a:r>
              <a:rPr lang="en-US" dirty="0" err="1" smtClean="0"/>
              <a:t>Gua</a:t>
            </a:r>
            <a:r>
              <a:rPr lang="en-US" dirty="0" smtClean="0"/>
              <a:t> promised to bring 60 new colonists each year.</a:t>
            </a:r>
          </a:p>
          <a:p>
            <a:r>
              <a:rPr lang="en-US" dirty="0" smtClean="0"/>
              <a:t>	In 1604, Du </a:t>
            </a:r>
            <a:r>
              <a:rPr lang="en-US" dirty="0" err="1" smtClean="0"/>
              <a:t>Gua</a:t>
            </a:r>
            <a:r>
              <a:rPr lang="en-US" dirty="0" smtClean="0"/>
              <a:t> organized an expedition, underwritten by merchants in Rouen, Saint-Malo, and La Rochelle, and left France with 79 settlers including François </a:t>
            </a:r>
            <a:r>
              <a:rPr lang="en-US" dirty="0" err="1" smtClean="0"/>
              <a:t>Gravé</a:t>
            </a:r>
            <a:r>
              <a:rPr lang="en-US" dirty="0" smtClean="0"/>
              <a:t> Du Pont as senior officer, Royal cartographer Samuel de Champlain, the Baron de </a:t>
            </a:r>
            <a:r>
              <a:rPr lang="en-US" dirty="0" err="1" smtClean="0"/>
              <a:t>Poutrincourt</a:t>
            </a:r>
            <a:r>
              <a:rPr lang="en-US" dirty="0" smtClean="0"/>
              <a:t>, apothecary Louis </a:t>
            </a:r>
            <a:r>
              <a:rPr lang="en-US" dirty="0" err="1" smtClean="0"/>
              <a:t>Hébert</a:t>
            </a:r>
            <a:r>
              <a:rPr lang="en-US" dirty="0" smtClean="0"/>
              <a:t>, a priest Nicolas </a:t>
            </a:r>
            <a:r>
              <a:rPr lang="en-US" dirty="0" err="1" smtClean="0"/>
              <a:t>Aubry</a:t>
            </a:r>
            <a:r>
              <a:rPr lang="en-US" dirty="0" smtClean="0"/>
              <a:t>, and Mathieu de Costa: a legendary linguist, the first registered black man to set foot in North America, and a Protestant member of the clergy.</a:t>
            </a:r>
          </a:p>
          <a:p>
            <a:r>
              <a:rPr lang="en-US" dirty="0" smtClean="0"/>
              <a:t>	Entering </a:t>
            </a:r>
            <a:r>
              <a:rPr lang="en-US" dirty="0" err="1" smtClean="0"/>
              <a:t>Baie</a:t>
            </a:r>
            <a:r>
              <a:rPr lang="en-US" dirty="0" smtClean="0"/>
              <a:t> </a:t>
            </a:r>
            <a:r>
              <a:rPr lang="en-US" dirty="0" err="1" smtClean="0"/>
              <a:t>Française</a:t>
            </a:r>
            <a:r>
              <a:rPr lang="en-US" dirty="0" smtClean="0"/>
              <a:t> (the Bay of Fundy) in June 1604, he and his settlers founded a colony on St. Croix Island. Numerous settlers succumbed to the harsh winter climate and malnutrition disease as they exhausted the limited natural resources on the island. The colony moved to better land on the south shore of </a:t>
            </a:r>
            <a:r>
              <a:rPr lang="en-US" dirty="0" err="1" smtClean="0"/>
              <a:t>Baie</a:t>
            </a:r>
            <a:r>
              <a:rPr lang="en-US" dirty="0" smtClean="0"/>
              <a:t> </a:t>
            </a:r>
            <a:r>
              <a:rPr lang="en-US" dirty="0" err="1" smtClean="0"/>
              <a:t>Française</a:t>
            </a:r>
            <a:r>
              <a:rPr lang="en-US" dirty="0" smtClean="0"/>
              <a:t> at Port-Royal in 1605.</a:t>
            </a:r>
          </a:p>
          <a:p>
            <a:r>
              <a:rPr lang="en-US" dirty="0" smtClean="0"/>
              <a:t>	Following the disaster of the Saint Croix settlement in the winter of 1604-1605, the French began to look for a more hospitable location for a colony. During this time, they encountered Native Americans along the northeastern coast of the continent, and also had a pair of Native guides in their party, the man who is named as </a:t>
            </a:r>
            <a:r>
              <a:rPr lang="en-US" dirty="0" err="1" smtClean="0"/>
              <a:t>Panounias</a:t>
            </a:r>
            <a:r>
              <a:rPr lang="en-US" dirty="0" smtClean="0"/>
              <a:t>, and his wife who came from the part of the country they were exploring. Traveling along the coast, Samuel de Champlain is given to have recounted their meetings with the natives, noting when the languages between the groups began to vary. Also, it was noted that the Natives who lived in this area also practiced cultivation, particularly methods of farming that were new to the French explorers. It was from these signs and the trading that occurred between the French and the natives that the explorers felt as though they were on the correct track, for if the Natives were living off of this land, this area offered far more hope than Saint Croix Island ever did.</a:t>
            </a:r>
          </a:p>
          <a:p>
            <a:r>
              <a:rPr lang="en-US" dirty="0" smtClean="0"/>
              <a:t>	In 1606, </a:t>
            </a:r>
            <a:r>
              <a:rPr lang="en-US" dirty="0" err="1" smtClean="0"/>
              <a:t>Hendrick</a:t>
            </a:r>
            <a:r>
              <a:rPr lang="en-US" dirty="0" smtClean="0"/>
              <a:t> </a:t>
            </a:r>
            <a:r>
              <a:rPr lang="en-US" dirty="0" err="1" smtClean="0"/>
              <a:t>Lonck</a:t>
            </a:r>
            <a:r>
              <a:rPr lang="en-US" dirty="0" smtClean="0"/>
              <a:t>, the Dutch West India Company sea captain boarded two of Du </a:t>
            </a:r>
            <a:r>
              <a:rPr lang="en-US" dirty="0" err="1" smtClean="0"/>
              <a:t>Gua's</a:t>
            </a:r>
            <a:r>
              <a:rPr lang="en-US" dirty="0" smtClean="0"/>
              <a:t> boats, and pillaged them for furs and munitions. The Port-Royal settlement survived and prospered somewhat until 1607 when other merchants protested the monopoly, which the King had to revoke. As a consequence, Du </a:t>
            </a:r>
            <a:r>
              <a:rPr lang="en-US" dirty="0" err="1" smtClean="0"/>
              <a:t>Gua</a:t>
            </a:r>
            <a:r>
              <a:rPr lang="en-US" dirty="0" smtClean="0"/>
              <a:t> and the settlers had to abandon the colony and return to France.</a:t>
            </a:r>
          </a:p>
          <a:p>
            <a:r>
              <a:rPr lang="en-US" dirty="0" smtClean="0"/>
              <a:t>	Du </a:t>
            </a:r>
            <a:r>
              <a:rPr lang="en-US" dirty="0" err="1" smtClean="0"/>
              <a:t>Gua</a:t>
            </a:r>
            <a:r>
              <a:rPr lang="en-US" dirty="0" smtClean="0"/>
              <a:t> then turned his attention to the colony of Nouvelle-France in the St. Lawrence River valley, after ceding Port-Royal to </a:t>
            </a:r>
            <a:r>
              <a:rPr lang="en-US" dirty="0" err="1" smtClean="0"/>
              <a:t>Poutrincourt</a:t>
            </a:r>
            <a:r>
              <a:rPr lang="en-US" dirty="0" smtClean="0"/>
              <a:t>. He never came back to the New World but he sent Champlain to open a colony at Quebec in 1608, thus playing a major role in the foundation of the first permanent French colony in North America.</a:t>
            </a:r>
          </a:p>
          <a:p>
            <a:r>
              <a:rPr lang="en-US" dirty="0" smtClean="0"/>
              <a:t>	Henry IV appointed him as Governor of the Protestant city of Pons, Charente-Maritime from 1610 to 1617, when he retired. He then oversaw the construction of the monumental grand staircase along the ramparts near the Keep of Pons.[6] This 6 level staircase connected the once segregated upper city to the lower city. He died in 1628, in the nearby Château </a:t>
            </a:r>
            <a:r>
              <a:rPr lang="en-US" dirty="0" err="1" smtClean="0"/>
              <a:t>d'Ardenne</a:t>
            </a:r>
            <a:r>
              <a:rPr lang="en-US" dirty="0" smtClean="0"/>
              <a:t> in </a:t>
            </a:r>
            <a:r>
              <a:rPr lang="en-US" dirty="0" err="1" smtClean="0"/>
              <a:t>Fléac-sur-Seugne</a:t>
            </a:r>
            <a:r>
              <a:rPr lang="en-US" dirty="0" smtClean="0"/>
              <a:t>.</a:t>
            </a:r>
          </a:p>
          <a:p>
            <a:endParaRPr lang="en-US" dirty="0" smtClean="0"/>
          </a:p>
          <a:p>
            <a:endParaRPr lang="en-US" dirty="0" smtClean="0"/>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p:nvPr/>
        </p:nvSpPr>
        <p:spPr>
          <a:xfrm>
            <a:off x="0" y="838200"/>
            <a:ext cx="9144000" cy="6019800"/>
          </a:xfrm>
          <a:prstGeom prst="rect">
            <a:avLst/>
          </a:prstGeom>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48"/>
          <p:cNvGrpSpPr/>
          <p:nvPr/>
        </p:nvGrpSpPr>
        <p:grpSpPr>
          <a:xfrm>
            <a:off x="0" y="1066800"/>
            <a:ext cx="9139786" cy="5867400"/>
            <a:chOff x="0" y="990600"/>
            <a:chExt cx="9139786" cy="5867400"/>
          </a:xfrm>
        </p:grpSpPr>
        <p:grpSp>
          <p:nvGrpSpPr>
            <p:cNvPr id="3" name="Group 1"/>
            <p:cNvGrpSpPr/>
            <p:nvPr/>
          </p:nvGrpSpPr>
          <p:grpSpPr>
            <a:xfrm>
              <a:off x="0" y="990600"/>
              <a:ext cx="9139786" cy="5867400"/>
              <a:chOff x="0" y="990600"/>
              <a:chExt cx="9139786" cy="5867400"/>
            </a:xfrm>
          </p:grpSpPr>
          <p:grpSp>
            <p:nvGrpSpPr>
              <p:cNvPr id="4" name="Group 19"/>
              <p:cNvGrpSpPr/>
              <p:nvPr/>
            </p:nvGrpSpPr>
            <p:grpSpPr>
              <a:xfrm>
                <a:off x="0" y="990600"/>
                <a:ext cx="9139786" cy="5867400"/>
                <a:chOff x="0" y="990600"/>
                <a:chExt cx="9139786" cy="5867400"/>
              </a:xfrm>
            </p:grpSpPr>
            <p:grpSp>
              <p:nvGrpSpPr>
                <p:cNvPr id="7" name="Group 24"/>
                <p:cNvGrpSpPr/>
                <p:nvPr/>
              </p:nvGrpSpPr>
              <p:grpSpPr>
                <a:xfrm>
                  <a:off x="0" y="990600"/>
                  <a:ext cx="9139786" cy="5867400"/>
                  <a:chOff x="0" y="990600"/>
                  <a:chExt cx="9139786" cy="5867400"/>
                </a:xfrm>
              </p:grpSpPr>
              <p:pic>
                <p:nvPicPr>
                  <p:cNvPr id="61" name="Picture 3"/>
                  <p:cNvPicPr>
                    <a:picLocks noChangeAspect="1" noChangeArrowheads="1"/>
                  </p:cNvPicPr>
                  <p:nvPr/>
                </p:nvPicPr>
                <p:blipFill>
                  <a:blip r:embed="rId2"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62" name="Straight Connector 61"/>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rot="19970243">
                  <a:off x="3792883" y="4117771"/>
                  <a:ext cx="2476241" cy="523220"/>
                </a:xfrm>
                <a:prstGeom prst="rect">
                  <a:avLst/>
                </a:prstGeom>
                <a:noFill/>
              </p:spPr>
              <p:txBody>
                <a:bodyPr wrap="square">
                  <a:spAutoFit/>
                </a:bodyPr>
                <a:lstStyle/>
                <a:p>
                  <a:r>
                    <a:rPr lang="en-US" sz="2800" b="1" dirty="0" smtClean="0">
                      <a:ln>
                        <a:solidFill>
                          <a:schemeClr val="tx1">
                            <a:lumMod val="65000"/>
                            <a:lumOff val="35000"/>
                          </a:schemeClr>
                        </a:solidFill>
                      </a:ln>
                      <a:solidFill>
                        <a:schemeClr val="bg1"/>
                      </a:solidFill>
                    </a:rPr>
                    <a:t>Atlantic Ocean</a:t>
                  </a:r>
                </a:p>
              </p:txBody>
            </p:sp>
            <p:cxnSp>
              <p:nvCxnSpPr>
                <p:cNvPr id="58" name="Straight Connector 6"/>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60" name="Straight Connector 8"/>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noChangeArrowheads="1"/>
              </p:cNvPicPr>
              <p:nvPr/>
            </p:nvPicPr>
            <p:blipFill>
              <a:blip r:embed="rId2"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p:nvSpPr>
            <p:cNvPr id="51" name="Rectangle 50"/>
            <p:cNvSpPr/>
            <p:nvPr/>
          </p:nvSpPr>
          <p:spPr>
            <a:xfrm>
              <a:off x="6096000" y="2438400"/>
              <a:ext cx="1981200" cy="769441"/>
            </a:xfrm>
            <a:prstGeom prst="rect">
              <a:avLst/>
            </a:prstGeom>
            <a:noFill/>
          </p:spPr>
          <p:txBody>
            <a:bodyPr wrap="square">
              <a:spAutoFit/>
            </a:bodyPr>
            <a:lstStyle/>
            <a:p>
              <a:r>
                <a:rPr lang="en-US" sz="4400" b="1" dirty="0" smtClean="0">
                  <a:solidFill>
                    <a:srgbClr val="002060"/>
                  </a:solidFill>
                </a:rPr>
                <a:t>France</a:t>
              </a:r>
            </a:p>
          </p:txBody>
        </p:sp>
        <p:sp>
          <p:nvSpPr>
            <p:cNvPr id="53" name="Freeform 52"/>
            <p:cNvSpPr/>
            <p:nvPr/>
          </p:nvSpPr>
          <p:spPr>
            <a:xfrm>
              <a:off x="7946136" y="2639568"/>
              <a:ext cx="914399" cy="1208116"/>
            </a:xfrm>
            <a:custGeom>
              <a:avLst/>
              <a:gdLst>
                <a:gd name="connsiteX0" fmla="*/ 532014 w 914399"/>
                <a:gd name="connsiteY0" fmla="*/ 13855 h 1208116"/>
                <a:gd name="connsiteX1" fmla="*/ 714894 w 914399"/>
                <a:gd name="connsiteY1" fmla="*/ 196735 h 1208116"/>
                <a:gd name="connsiteX2" fmla="*/ 914399 w 914399"/>
                <a:gd name="connsiteY2" fmla="*/ 279862 h 1208116"/>
                <a:gd name="connsiteX3" fmla="*/ 714894 w 914399"/>
                <a:gd name="connsiteY3" fmla="*/ 579120 h 1208116"/>
                <a:gd name="connsiteX4" fmla="*/ 798021 w 914399"/>
                <a:gd name="connsiteY4" fmla="*/ 695498 h 1208116"/>
                <a:gd name="connsiteX5" fmla="*/ 798021 w 914399"/>
                <a:gd name="connsiteY5" fmla="*/ 811876 h 1208116"/>
                <a:gd name="connsiteX6" fmla="*/ 847897 w 914399"/>
                <a:gd name="connsiteY6" fmla="*/ 978131 h 1208116"/>
                <a:gd name="connsiteX7" fmla="*/ 847897 w 914399"/>
                <a:gd name="connsiteY7" fmla="*/ 1044633 h 1208116"/>
                <a:gd name="connsiteX8" fmla="*/ 665017 w 914399"/>
                <a:gd name="connsiteY8" fmla="*/ 1111135 h 1208116"/>
                <a:gd name="connsiteX9" fmla="*/ 548639 w 914399"/>
                <a:gd name="connsiteY9" fmla="*/ 994756 h 1208116"/>
                <a:gd name="connsiteX10" fmla="*/ 532014 w 914399"/>
                <a:gd name="connsiteY10" fmla="*/ 1177636 h 1208116"/>
                <a:gd name="connsiteX11" fmla="*/ 399010 w 914399"/>
                <a:gd name="connsiteY11" fmla="*/ 1177636 h 1208116"/>
                <a:gd name="connsiteX12" fmla="*/ 149628 w 914399"/>
                <a:gd name="connsiteY12" fmla="*/ 1111135 h 1208116"/>
                <a:gd name="connsiteX13" fmla="*/ 266007 w 914399"/>
                <a:gd name="connsiteY13" fmla="*/ 895004 h 1208116"/>
                <a:gd name="connsiteX14" fmla="*/ 182879 w 914399"/>
                <a:gd name="connsiteY14" fmla="*/ 595745 h 1208116"/>
                <a:gd name="connsiteX15" fmla="*/ 133003 w 914399"/>
                <a:gd name="connsiteY15" fmla="*/ 462742 h 1208116"/>
                <a:gd name="connsiteX16" fmla="*/ 16625 w 914399"/>
                <a:gd name="connsiteY16" fmla="*/ 479367 h 1208116"/>
                <a:gd name="connsiteX17" fmla="*/ 33250 w 914399"/>
                <a:gd name="connsiteY17" fmla="*/ 296487 h 1208116"/>
                <a:gd name="connsiteX18" fmla="*/ 166254 w 914399"/>
                <a:gd name="connsiteY18" fmla="*/ 379615 h 1208116"/>
                <a:gd name="connsiteX19" fmla="*/ 166254 w 914399"/>
                <a:gd name="connsiteY19" fmla="*/ 180109 h 1208116"/>
                <a:gd name="connsiteX20" fmla="*/ 299257 w 914399"/>
                <a:gd name="connsiteY20" fmla="*/ 213360 h 1208116"/>
                <a:gd name="connsiteX21" fmla="*/ 448887 w 914399"/>
                <a:gd name="connsiteY21" fmla="*/ 113607 h 1208116"/>
                <a:gd name="connsiteX22" fmla="*/ 532014 w 914399"/>
                <a:gd name="connsiteY22" fmla="*/ 13855 h 12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399" h="1208116">
                  <a:moveTo>
                    <a:pt x="532014" y="13855"/>
                  </a:moveTo>
                  <a:cubicBezTo>
                    <a:pt x="576349" y="27710"/>
                    <a:pt x="651163" y="152401"/>
                    <a:pt x="714894" y="196735"/>
                  </a:cubicBezTo>
                  <a:cubicBezTo>
                    <a:pt x="778625" y="241070"/>
                    <a:pt x="914399" y="216131"/>
                    <a:pt x="914399" y="279862"/>
                  </a:cubicBezTo>
                  <a:cubicBezTo>
                    <a:pt x="914399" y="343593"/>
                    <a:pt x="734290" y="509847"/>
                    <a:pt x="714894" y="579120"/>
                  </a:cubicBezTo>
                  <a:cubicBezTo>
                    <a:pt x="695498" y="648393"/>
                    <a:pt x="784167" y="656705"/>
                    <a:pt x="798021" y="695498"/>
                  </a:cubicBezTo>
                  <a:cubicBezTo>
                    <a:pt x="811876" y="734291"/>
                    <a:pt x="789708" y="764771"/>
                    <a:pt x="798021" y="811876"/>
                  </a:cubicBezTo>
                  <a:cubicBezTo>
                    <a:pt x="806334" y="858981"/>
                    <a:pt x="839584" y="939338"/>
                    <a:pt x="847897" y="978131"/>
                  </a:cubicBezTo>
                  <a:cubicBezTo>
                    <a:pt x="856210" y="1016924"/>
                    <a:pt x="878377" y="1022466"/>
                    <a:pt x="847897" y="1044633"/>
                  </a:cubicBezTo>
                  <a:cubicBezTo>
                    <a:pt x="817417" y="1066800"/>
                    <a:pt x="714893" y="1119448"/>
                    <a:pt x="665017" y="1111135"/>
                  </a:cubicBezTo>
                  <a:cubicBezTo>
                    <a:pt x="615141" y="1102822"/>
                    <a:pt x="570806" y="983673"/>
                    <a:pt x="548639" y="994756"/>
                  </a:cubicBezTo>
                  <a:cubicBezTo>
                    <a:pt x="526472" y="1005839"/>
                    <a:pt x="556952" y="1147156"/>
                    <a:pt x="532014" y="1177636"/>
                  </a:cubicBezTo>
                  <a:cubicBezTo>
                    <a:pt x="507076" y="1208116"/>
                    <a:pt x="462741" y="1188720"/>
                    <a:pt x="399010" y="1177636"/>
                  </a:cubicBezTo>
                  <a:cubicBezTo>
                    <a:pt x="335279" y="1166553"/>
                    <a:pt x="171795" y="1158240"/>
                    <a:pt x="149628" y="1111135"/>
                  </a:cubicBezTo>
                  <a:cubicBezTo>
                    <a:pt x="127461" y="1064030"/>
                    <a:pt x="260465" y="980902"/>
                    <a:pt x="266007" y="895004"/>
                  </a:cubicBezTo>
                  <a:cubicBezTo>
                    <a:pt x="271549" y="809106"/>
                    <a:pt x="205046" y="667789"/>
                    <a:pt x="182879" y="595745"/>
                  </a:cubicBezTo>
                  <a:cubicBezTo>
                    <a:pt x="160712" y="523701"/>
                    <a:pt x="160712" y="482138"/>
                    <a:pt x="133003" y="462742"/>
                  </a:cubicBezTo>
                  <a:cubicBezTo>
                    <a:pt x="105294" y="443346"/>
                    <a:pt x="33250" y="507076"/>
                    <a:pt x="16625" y="479367"/>
                  </a:cubicBezTo>
                  <a:cubicBezTo>
                    <a:pt x="0" y="451658"/>
                    <a:pt x="8312" y="313112"/>
                    <a:pt x="33250" y="296487"/>
                  </a:cubicBezTo>
                  <a:cubicBezTo>
                    <a:pt x="58188" y="279862"/>
                    <a:pt x="144087" y="399011"/>
                    <a:pt x="166254" y="379615"/>
                  </a:cubicBezTo>
                  <a:cubicBezTo>
                    <a:pt x="188421" y="360219"/>
                    <a:pt x="144087" y="207818"/>
                    <a:pt x="166254" y="180109"/>
                  </a:cubicBezTo>
                  <a:cubicBezTo>
                    <a:pt x="188421" y="152400"/>
                    <a:pt x="252152" y="224444"/>
                    <a:pt x="299257" y="213360"/>
                  </a:cubicBezTo>
                  <a:cubicBezTo>
                    <a:pt x="346363" y="202276"/>
                    <a:pt x="415636" y="141316"/>
                    <a:pt x="448887" y="113607"/>
                  </a:cubicBezTo>
                  <a:cubicBezTo>
                    <a:pt x="482138" y="85898"/>
                    <a:pt x="487680" y="0"/>
                    <a:pt x="532014" y="13855"/>
                  </a:cubicBezTo>
                  <a:close/>
                </a:path>
              </a:pathLst>
            </a:custGeom>
            <a:solidFill>
              <a:schemeClr val="tx1">
                <a:alpha val="50000"/>
              </a:schemeClr>
            </a:solidFill>
            <a:ln w="63500">
              <a:solidFill>
                <a:srgbClr val="FF0000"/>
              </a:solidFill>
              <a:prstDash val="solid"/>
              <a:tailEnd type="arrow"/>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3"/>
          <p:cNvGrpSpPr/>
          <p:nvPr/>
        </p:nvGrpSpPr>
        <p:grpSpPr>
          <a:xfrm>
            <a:off x="4572000" y="1981200"/>
            <a:ext cx="4487863" cy="4413345"/>
            <a:chOff x="4656137" y="2362200"/>
            <a:chExt cx="4487863" cy="4413345"/>
          </a:xfrm>
        </p:grpSpPr>
        <p:pic>
          <p:nvPicPr>
            <p:cNvPr id="5" name="Picture 4"/>
            <p:cNvPicPr>
              <a:picLocks noChangeAspect="1" noChangeArrowheads="1"/>
            </p:cNvPicPr>
            <p:nvPr/>
          </p:nvPicPr>
          <p:blipFill>
            <a:blip r:embed="rId3" cstate="print"/>
            <a:srcRect/>
            <a:stretch>
              <a:fillRect/>
            </a:stretch>
          </p:blipFill>
          <p:spPr bwMode="auto">
            <a:xfrm>
              <a:off x="4656137" y="2362200"/>
              <a:ext cx="4487863" cy="4413345"/>
            </a:xfrm>
            <a:prstGeom prst="rect">
              <a:avLst/>
            </a:prstGeom>
            <a:noFill/>
            <a:ln w="50800">
              <a:solidFill>
                <a:schemeClr val="tx1"/>
              </a:solidFill>
              <a:miter lim="800000"/>
              <a:headEnd/>
              <a:tailEnd/>
            </a:ln>
            <a:effectLst/>
          </p:spPr>
        </p:pic>
        <p:pic>
          <p:nvPicPr>
            <p:cNvPr id="6" name="Picture 4"/>
            <p:cNvPicPr>
              <a:picLocks noChangeAspect="1" noChangeArrowheads="1"/>
            </p:cNvPicPr>
            <p:nvPr/>
          </p:nvPicPr>
          <p:blipFill>
            <a:blip r:embed="rId3" cstate="print"/>
            <a:srcRect l="-177" t="65610" r="76406" b="27484"/>
            <a:stretch>
              <a:fillRect/>
            </a:stretch>
          </p:blipFill>
          <p:spPr bwMode="auto">
            <a:xfrm>
              <a:off x="4709160" y="6379029"/>
              <a:ext cx="1143000" cy="326571"/>
            </a:xfrm>
            <a:prstGeom prst="rect">
              <a:avLst/>
            </a:prstGeom>
            <a:noFill/>
            <a:ln w="9525">
              <a:noFill/>
              <a:miter lim="800000"/>
              <a:headEnd/>
              <a:tailEnd/>
            </a:ln>
            <a:effectLst/>
          </p:spPr>
        </p:pic>
      </p:grpSp>
      <p:sp>
        <p:nvSpPr>
          <p:cNvPr id="28" name="TextBox 27"/>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sp>
        <p:nvSpPr>
          <p:cNvPr id="19" name="Rectangle 18"/>
          <p:cNvSpPr/>
          <p:nvPr/>
        </p:nvSpPr>
        <p:spPr>
          <a:xfrm>
            <a:off x="0" y="762000"/>
            <a:ext cx="9144000" cy="612475"/>
          </a:xfrm>
          <a:prstGeom prst="rect">
            <a:avLst/>
          </a:prstGeom>
          <a:noFill/>
        </p:spPr>
        <p:txBody>
          <a:bodyPr wrap="square">
            <a:spAutoFit/>
          </a:bodyPr>
          <a:lstStyle/>
          <a:p>
            <a:pPr algn="ctr">
              <a:lnSpc>
                <a:spcPts val="4000"/>
              </a:lnSpc>
            </a:pPr>
            <a:r>
              <a:rPr lang="en-US" sz="4000" b="1" dirty="0" smtClean="0"/>
              <a:t>THE MIDDLE AGES</a:t>
            </a:r>
          </a:p>
        </p:txBody>
      </p:sp>
      <p:sp>
        <p:nvSpPr>
          <p:cNvPr id="49" name="Rectangle 48"/>
          <p:cNvSpPr/>
          <p:nvPr/>
        </p:nvSpPr>
        <p:spPr>
          <a:xfrm>
            <a:off x="0" y="685800"/>
            <a:ext cx="9144000" cy="605294"/>
          </a:xfrm>
          <a:prstGeom prst="rect">
            <a:avLst/>
          </a:prstGeom>
          <a:solidFill>
            <a:schemeClr val="tx2">
              <a:lumMod val="20000"/>
              <a:lumOff val="80000"/>
            </a:schemeClr>
          </a:solidFill>
        </p:spPr>
        <p:txBody>
          <a:bodyPr wrap="square">
            <a:spAutoFit/>
          </a:bodyPr>
          <a:lstStyle/>
          <a:p>
            <a:pPr algn="ctr"/>
            <a:r>
              <a:rPr lang="en-US" sz="3200" dirty="0" smtClean="0">
                <a:ln>
                  <a:solidFill>
                    <a:srgbClr val="002060"/>
                  </a:solidFill>
                </a:ln>
                <a:solidFill>
                  <a:srgbClr val="002060"/>
                </a:solidFill>
              </a:rPr>
              <a:t>French Catholics will leave their homeland</a:t>
            </a:r>
          </a:p>
        </p:txBody>
      </p:sp>
      <p:sp>
        <p:nvSpPr>
          <p:cNvPr id="50" name="Rectangle 49"/>
          <p:cNvSpPr/>
          <p:nvPr/>
        </p:nvSpPr>
        <p:spPr>
          <a:xfrm>
            <a:off x="0" y="1261872"/>
            <a:ext cx="9144000" cy="605294"/>
          </a:xfrm>
          <a:prstGeom prst="rect">
            <a:avLst/>
          </a:prstGeom>
          <a:solidFill>
            <a:schemeClr val="tx2">
              <a:lumMod val="20000"/>
              <a:lumOff val="80000"/>
            </a:schemeClr>
          </a:solidFill>
        </p:spPr>
        <p:txBody>
          <a:bodyPr wrap="square">
            <a:spAutoFit/>
          </a:bodyPr>
          <a:lstStyle/>
          <a:p>
            <a:pPr algn="ctr"/>
            <a:r>
              <a:rPr lang="en-US" sz="3200" dirty="0" smtClean="0">
                <a:ln>
                  <a:solidFill>
                    <a:srgbClr val="002060"/>
                  </a:solidFill>
                </a:ln>
                <a:solidFill>
                  <a:srgbClr val="002060"/>
                </a:solidFill>
              </a:rPr>
              <a:t>Where will they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par>
                                <p:cTn id="8" presetID="53" presetClass="exit" presetSubtype="0" fill="hold" nodeType="withEffect">
                                  <p:stCondLst>
                                    <p:cond delay="0"/>
                                  </p:stCondLst>
                                  <p:childTnLst>
                                    <p:anim calcmode="lin" valueType="num">
                                      <p:cBhvr>
                                        <p:cTn id="9" dur="1000"/>
                                        <p:tgtEl>
                                          <p:spTgt spid="14"/>
                                        </p:tgtEl>
                                        <p:attrNameLst>
                                          <p:attrName>ppt_w</p:attrName>
                                        </p:attrNameLst>
                                      </p:cBhvr>
                                      <p:tavLst>
                                        <p:tav tm="0">
                                          <p:val>
                                            <p:strVal val="ppt_w"/>
                                          </p:val>
                                        </p:tav>
                                        <p:tav tm="100000">
                                          <p:val>
                                            <p:fltVal val="0"/>
                                          </p:val>
                                        </p:tav>
                                      </p:tavLst>
                                    </p:anim>
                                    <p:anim calcmode="lin" valueType="num">
                                      <p:cBhvr>
                                        <p:cTn id="10" dur="1000"/>
                                        <p:tgtEl>
                                          <p:spTgt spid="14"/>
                                        </p:tgtEl>
                                        <p:attrNameLst>
                                          <p:attrName>ppt_h</p:attrName>
                                        </p:attrNameLst>
                                      </p:cBhvr>
                                      <p:tavLst>
                                        <p:tav tm="0">
                                          <p:val>
                                            <p:strVal val="ppt_h"/>
                                          </p:val>
                                        </p:tav>
                                        <p:tav tm="100000">
                                          <p:val>
                                            <p:fltVal val="0"/>
                                          </p:val>
                                        </p:tav>
                                      </p:tavLst>
                                    </p:anim>
                                    <p:animEffect transition="out" filter="fade">
                                      <p:cBhvr>
                                        <p:cTn id="11" dur="1000"/>
                                        <p:tgtEl>
                                          <p:spTgt spid="14"/>
                                        </p:tgtEl>
                                      </p:cBhvr>
                                    </p:animEffect>
                                    <p:set>
                                      <p:cBhvr>
                                        <p:cTn id="12" dur="1" fill="hold">
                                          <p:stCondLst>
                                            <p:cond delay="999"/>
                                          </p:stCondLst>
                                        </p:cTn>
                                        <p:tgtEl>
                                          <p:spTgt spid="14"/>
                                        </p:tgtEl>
                                        <p:attrNameLst>
                                          <p:attrName>style.visibility</p:attrName>
                                        </p:attrNameLst>
                                      </p:cBhvr>
                                      <p:to>
                                        <p:strVal val="hidden"/>
                                      </p:to>
                                    </p:set>
                                  </p:childTnLst>
                                </p:cTn>
                              </p:par>
                              <p:par>
                                <p:cTn id="13" presetID="63" presetClass="path" presetSubtype="0" accel="50000" decel="50000" fill="hold" nodeType="withEffect">
                                  <p:stCondLst>
                                    <p:cond delay="0"/>
                                  </p:stCondLst>
                                  <p:childTnLst>
                                    <p:animMotion origin="layout" path="M 1.11022E-16 -4.10079E-6 L 0.18802 -0.15487 " pathEditMode="relative" rAng="0" ptsTypes="AA">
                                      <p:cBhvr>
                                        <p:cTn id="14" dur="1000" fill="hold"/>
                                        <p:tgtEl>
                                          <p:spTgt spid="14"/>
                                        </p:tgtEl>
                                        <p:attrNameLst>
                                          <p:attrName>ppt_x</p:attrName>
                                          <p:attrName>ppt_y</p:attrName>
                                        </p:attrNameLst>
                                      </p:cBhvr>
                                      <p:rCtr x="94" y="-77"/>
                                    </p:animMotion>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xit" presetSubtype="0" fill="hold" grpId="0" nodeType="withEffect">
                                  <p:stCondLst>
                                    <p:cond delay="0"/>
                                  </p:stCondLst>
                                  <p:childTnLst>
                                    <p:animEffect transition="out" filter="fade">
                                      <p:cBhvr>
                                        <p:cTn id="19" dur="1000"/>
                                        <p:tgtEl>
                                          <p:spTgt spid="8"/>
                                        </p:tgtEl>
                                      </p:cBhvr>
                                    </p:animEffect>
                                    <p:set>
                                      <p:cBhvr>
                                        <p:cTn id="2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TextBox 10"/>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27" name="TextBox 26"/>
          <p:cNvSpPr txBox="1"/>
          <p:nvPr/>
        </p:nvSpPr>
        <p:spPr>
          <a:xfrm>
            <a:off x="0" y="0"/>
            <a:ext cx="9144000" cy="830997"/>
          </a:xfrm>
          <a:prstGeom prst="rect">
            <a:avLst/>
          </a:prstGeom>
          <a:noFill/>
        </p:spPr>
        <p:txBody>
          <a:bodyPr wrap="square" rtlCol="0">
            <a:spAutoFit/>
          </a:bodyPr>
          <a:lstStyle/>
          <a:p>
            <a:pPr algn="ctr"/>
            <a:r>
              <a:rPr lang="en-US" sz="4800" b="1" dirty="0" smtClean="0">
                <a:solidFill>
                  <a:srgbClr val="002060"/>
                </a:solidFill>
              </a:rPr>
              <a:t>France: before 1600</a:t>
            </a:r>
          </a:p>
        </p:txBody>
      </p:sp>
      <p:grpSp>
        <p:nvGrpSpPr>
          <p:cNvPr id="22" name="Group 21"/>
          <p:cNvGrpSpPr/>
          <p:nvPr/>
        </p:nvGrpSpPr>
        <p:grpSpPr>
          <a:xfrm>
            <a:off x="0" y="1066800"/>
            <a:ext cx="9139786" cy="5867400"/>
            <a:chOff x="0" y="990600"/>
            <a:chExt cx="9139786" cy="5867400"/>
          </a:xfrm>
        </p:grpSpPr>
        <p:grpSp>
          <p:nvGrpSpPr>
            <p:cNvPr id="20" name="Group 19"/>
            <p:cNvGrpSpPr/>
            <p:nvPr/>
          </p:nvGrpSpPr>
          <p:grpSpPr>
            <a:xfrm>
              <a:off x="0" y="990600"/>
              <a:ext cx="9139786" cy="5867400"/>
              <a:chOff x="0" y="990600"/>
              <a:chExt cx="9139786" cy="5867400"/>
            </a:xfrm>
          </p:grpSpPr>
          <p:grpSp>
            <p:nvGrpSpPr>
              <p:cNvPr id="2" name="Group 24"/>
              <p:cNvGrpSpPr/>
              <p:nvPr/>
            </p:nvGrpSpPr>
            <p:grpSpPr>
              <a:xfrm>
                <a:off x="0" y="990600"/>
                <a:ext cx="9139786" cy="5867400"/>
                <a:chOff x="0" y="990600"/>
                <a:chExt cx="9139786" cy="5867400"/>
              </a:xfrm>
            </p:grpSpPr>
            <p:pic>
              <p:nvPicPr>
                <p:cNvPr id="12" name="Picture 3"/>
                <p:cNvPicPr>
                  <a:picLocks noChangeAspect="1" noChangeArrowheads="1"/>
                </p:cNvPicPr>
                <p:nvPr/>
              </p:nvPicPr>
              <p:blipFill>
                <a:blip r:embed="rId3"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21" name="Straight Connector 20"/>
                <p:cNvCxnSpPr>
                  <a:stCxn id="17" idx="9"/>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rot="19970243">
                <a:off x="3792883" y="4117771"/>
                <a:ext cx="2476241" cy="523220"/>
              </a:xfrm>
              <a:prstGeom prst="rect">
                <a:avLst/>
              </a:prstGeom>
              <a:noFill/>
            </p:spPr>
            <p:txBody>
              <a:bodyPr wrap="square">
                <a:spAutoFit/>
              </a:bodyPr>
              <a:lstStyle/>
              <a:p>
                <a:r>
                  <a:rPr lang="en-US" sz="2800" b="1" dirty="0" smtClean="0">
                    <a:ln>
                      <a:solidFill>
                        <a:schemeClr val="tx1">
                          <a:lumMod val="65000"/>
                          <a:lumOff val="35000"/>
                        </a:schemeClr>
                      </a:solidFill>
                    </a:ln>
                    <a:solidFill>
                      <a:schemeClr val="bg1"/>
                    </a:solidFill>
                  </a:rPr>
                  <a:t>Atlantic Ocean</a:t>
                </a:r>
              </a:p>
            </p:txBody>
          </p:sp>
          <p:cxnSp>
            <p:nvCxnSpPr>
              <p:cNvPr id="26" name="Straight Connector 25"/>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pic>
          <p:nvPicPr>
            <p:cNvPr id="32" name="Picture 3"/>
            <p:cNvPicPr>
              <a:picLocks noChangeAspect="1" noChangeArrowheads="1"/>
            </p:cNvPicPr>
            <p:nvPr/>
          </p:nvPicPr>
          <p:blipFill>
            <a:blip r:embed="rId3"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p:nvSpPr>
          <p:cNvPr id="14" name="Rectangle 13"/>
          <p:cNvSpPr/>
          <p:nvPr/>
        </p:nvSpPr>
        <p:spPr>
          <a:xfrm>
            <a:off x="6096000" y="2514600"/>
            <a:ext cx="1981200" cy="769441"/>
          </a:xfrm>
          <a:prstGeom prst="rect">
            <a:avLst/>
          </a:prstGeom>
          <a:noFill/>
        </p:spPr>
        <p:txBody>
          <a:bodyPr wrap="square">
            <a:spAutoFit/>
          </a:bodyPr>
          <a:lstStyle/>
          <a:p>
            <a:r>
              <a:rPr lang="en-US" sz="4400" b="1" dirty="0" smtClean="0">
                <a:solidFill>
                  <a:srgbClr val="002060"/>
                </a:solidFill>
              </a:rPr>
              <a:t>France</a:t>
            </a:r>
          </a:p>
        </p:txBody>
      </p:sp>
      <p:sp>
        <p:nvSpPr>
          <p:cNvPr id="17" name="Freeform 16"/>
          <p:cNvSpPr/>
          <p:nvPr/>
        </p:nvSpPr>
        <p:spPr>
          <a:xfrm>
            <a:off x="2895600" y="2971800"/>
            <a:ext cx="936567" cy="872836"/>
          </a:xfrm>
          <a:custGeom>
            <a:avLst/>
            <a:gdLst>
              <a:gd name="connsiteX0" fmla="*/ 130233 w 936567"/>
              <a:gd name="connsiteY0" fmla="*/ 180109 h 872836"/>
              <a:gd name="connsiteX1" fmla="*/ 545869 w 936567"/>
              <a:gd name="connsiteY1" fmla="*/ 13854 h 872836"/>
              <a:gd name="connsiteX2" fmla="*/ 695498 w 936567"/>
              <a:gd name="connsiteY2" fmla="*/ 96982 h 872836"/>
              <a:gd name="connsiteX3" fmla="*/ 479367 w 936567"/>
              <a:gd name="connsiteY3" fmla="*/ 163483 h 872836"/>
              <a:gd name="connsiteX4" fmla="*/ 595745 w 936567"/>
              <a:gd name="connsiteY4" fmla="*/ 296487 h 872836"/>
              <a:gd name="connsiteX5" fmla="*/ 595745 w 936567"/>
              <a:gd name="connsiteY5" fmla="*/ 412865 h 872836"/>
              <a:gd name="connsiteX6" fmla="*/ 678873 w 936567"/>
              <a:gd name="connsiteY6" fmla="*/ 446116 h 872836"/>
              <a:gd name="connsiteX7" fmla="*/ 911629 w 936567"/>
              <a:gd name="connsiteY7" fmla="*/ 296487 h 872836"/>
              <a:gd name="connsiteX8" fmla="*/ 828502 w 936567"/>
              <a:gd name="connsiteY8" fmla="*/ 479367 h 872836"/>
              <a:gd name="connsiteX9" fmla="*/ 712124 w 936567"/>
              <a:gd name="connsiteY9" fmla="*/ 628996 h 872836"/>
              <a:gd name="connsiteX10" fmla="*/ 512618 w 936567"/>
              <a:gd name="connsiteY10" fmla="*/ 695498 h 872836"/>
              <a:gd name="connsiteX11" fmla="*/ 412865 w 936567"/>
              <a:gd name="connsiteY11" fmla="*/ 845127 h 872836"/>
              <a:gd name="connsiteX12" fmla="*/ 329738 w 936567"/>
              <a:gd name="connsiteY12" fmla="*/ 828502 h 872836"/>
              <a:gd name="connsiteX13" fmla="*/ 412865 w 936567"/>
              <a:gd name="connsiteY13" fmla="*/ 579120 h 872836"/>
              <a:gd name="connsiteX14" fmla="*/ 296487 w 936567"/>
              <a:gd name="connsiteY14" fmla="*/ 612371 h 872836"/>
              <a:gd name="connsiteX15" fmla="*/ 263236 w 936567"/>
              <a:gd name="connsiteY15" fmla="*/ 362989 h 872836"/>
              <a:gd name="connsiteX16" fmla="*/ 196734 w 936567"/>
              <a:gd name="connsiteY16" fmla="*/ 329738 h 872836"/>
              <a:gd name="connsiteX17" fmla="*/ 13854 w 936567"/>
              <a:gd name="connsiteY17" fmla="*/ 462742 h 872836"/>
              <a:gd name="connsiteX18" fmla="*/ 130233 w 936567"/>
              <a:gd name="connsiteY18" fmla="*/ 180109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67" h="872836">
                <a:moveTo>
                  <a:pt x="130233" y="180109"/>
                </a:moveTo>
                <a:cubicBezTo>
                  <a:pt x="218902" y="105294"/>
                  <a:pt x="451658" y="27708"/>
                  <a:pt x="545869" y="13854"/>
                </a:cubicBezTo>
                <a:cubicBezTo>
                  <a:pt x="640080" y="0"/>
                  <a:pt x="706582" y="72044"/>
                  <a:pt x="695498" y="96982"/>
                </a:cubicBezTo>
                <a:cubicBezTo>
                  <a:pt x="684414" y="121920"/>
                  <a:pt x="495992" y="130232"/>
                  <a:pt x="479367" y="163483"/>
                </a:cubicBezTo>
                <a:cubicBezTo>
                  <a:pt x="462742" y="196734"/>
                  <a:pt x="576349" y="254923"/>
                  <a:pt x="595745" y="296487"/>
                </a:cubicBezTo>
                <a:cubicBezTo>
                  <a:pt x="615141" y="338051"/>
                  <a:pt x="581890" y="387927"/>
                  <a:pt x="595745" y="412865"/>
                </a:cubicBezTo>
                <a:cubicBezTo>
                  <a:pt x="609600" y="437803"/>
                  <a:pt x="626226" y="465512"/>
                  <a:pt x="678873" y="446116"/>
                </a:cubicBezTo>
                <a:cubicBezTo>
                  <a:pt x="731520" y="426720"/>
                  <a:pt x="886691" y="290945"/>
                  <a:pt x="911629" y="296487"/>
                </a:cubicBezTo>
                <a:cubicBezTo>
                  <a:pt x="936567" y="302029"/>
                  <a:pt x="861753" y="423949"/>
                  <a:pt x="828502" y="479367"/>
                </a:cubicBezTo>
                <a:cubicBezTo>
                  <a:pt x="795251" y="534785"/>
                  <a:pt x="764771" y="592974"/>
                  <a:pt x="712124" y="628996"/>
                </a:cubicBezTo>
                <a:cubicBezTo>
                  <a:pt x="659477" y="665018"/>
                  <a:pt x="562494" y="659476"/>
                  <a:pt x="512618" y="695498"/>
                </a:cubicBezTo>
                <a:cubicBezTo>
                  <a:pt x="462742" y="731520"/>
                  <a:pt x="443345" y="822960"/>
                  <a:pt x="412865" y="845127"/>
                </a:cubicBezTo>
                <a:cubicBezTo>
                  <a:pt x="382385" y="867294"/>
                  <a:pt x="329738" y="872836"/>
                  <a:pt x="329738" y="828502"/>
                </a:cubicBezTo>
                <a:cubicBezTo>
                  <a:pt x="329738" y="784168"/>
                  <a:pt x="418407" y="615142"/>
                  <a:pt x="412865" y="579120"/>
                </a:cubicBezTo>
                <a:cubicBezTo>
                  <a:pt x="407323" y="543098"/>
                  <a:pt x="321425" y="648393"/>
                  <a:pt x="296487" y="612371"/>
                </a:cubicBezTo>
                <a:cubicBezTo>
                  <a:pt x="271549" y="576349"/>
                  <a:pt x="279861" y="410094"/>
                  <a:pt x="263236" y="362989"/>
                </a:cubicBezTo>
                <a:cubicBezTo>
                  <a:pt x="246611" y="315884"/>
                  <a:pt x="238298" y="313112"/>
                  <a:pt x="196734" y="329738"/>
                </a:cubicBezTo>
                <a:cubicBezTo>
                  <a:pt x="155170" y="346364"/>
                  <a:pt x="27708" y="493222"/>
                  <a:pt x="13854" y="462742"/>
                </a:cubicBezTo>
                <a:cubicBezTo>
                  <a:pt x="0" y="432262"/>
                  <a:pt x="41564" y="254924"/>
                  <a:pt x="130233" y="180109"/>
                </a:cubicBezTo>
                <a:close/>
              </a:path>
            </a:pathLst>
          </a:custGeom>
          <a:solidFill>
            <a:schemeClr val="tx1">
              <a:alpha val="75000"/>
            </a:schemeClr>
          </a:solidFill>
          <a:ln w="63500">
            <a:solidFill>
              <a:srgbClr val="FF000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946136" y="2715768"/>
            <a:ext cx="914399" cy="1208116"/>
          </a:xfrm>
          <a:custGeom>
            <a:avLst/>
            <a:gdLst>
              <a:gd name="connsiteX0" fmla="*/ 532014 w 914399"/>
              <a:gd name="connsiteY0" fmla="*/ 13855 h 1208116"/>
              <a:gd name="connsiteX1" fmla="*/ 714894 w 914399"/>
              <a:gd name="connsiteY1" fmla="*/ 196735 h 1208116"/>
              <a:gd name="connsiteX2" fmla="*/ 914399 w 914399"/>
              <a:gd name="connsiteY2" fmla="*/ 279862 h 1208116"/>
              <a:gd name="connsiteX3" fmla="*/ 714894 w 914399"/>
              <a:gd name="connsiteY3" fmla="*/ 579120 h 1208116"/>
              <a:gd name="connsiteX4" fmla="*/ 798021 w 914399"/>
              <a:gd name="connsiteY4" fmla="*/ 695498 h 1208116"/>
              <a:gd name="connsiteX5" fmla="*/ 798021 w 914399"/>
              <a:gd name="connsiteY5" fmla="*/ 811876 h 1208116"/>
              <a:gd name="connsiteX6" fmla="*/ 847897 w 914399"/>
              <a:gd name="connsiteY6" fmla="*/ 978131 h 1208116"/>
              <a:gd name="connsiteX7" fmla="*/ 847897 w 914399"/>
              <a:gd name="connsiteY7" fmla="*/ 1044633 h 1208116"/>
              <a:gd name="connsiteX8" fmla="*/ 665017 w 914399"/>
              <a:gd name="connsiteY8" fmla="*/ 1111135 h 1208116"/>
              <a:gd name="connsiteX9" fmla="*/ 548639 w 914399"/>
              <a:gd name="connsiteY9" fmla="*/ 994756 h 1208116"/>
              <a:gd name="connsiteX10" fmla="*/ 532014 w 914399"/>
              <a:gd name="connsiteY10" fmla="*/ 1177636 h 1208116"/>
              <a:gd name="connsiteX11" fmla="*/ 399010 w 914399"/>
              <a:gd name="connsiteY11" fmla="*/ 1177636 h 1208116"/>
              <a:gd name="connsiteX12" fmla="*/ 149628 w 914399"/>
              <a:gd name="connsiteY12" fmla="*/ 1111135 h 1208116"/>
              <a:gd name="connsiteX13" fmla="*/ 266007 w 914399"/>
              <a:gd name="connsiteY13" fmla="*/ 895004 h 1208116"/>
              <a:gd name="connsiteX14" fmla="*/ 182879 w 914399"/>
              <a:gd name="connsiteY14" fmla="*/ 595745 h 1208116"/>
              <a:gd name="connsiteX15" fmla="*/ 133003 w 914399"/>
              <a:gd name="connsiteY15" fmla="*/ 462742 h 1208116"/>
              <a:gd name="connsiteX16" fmla="*/ 16625 w 914399"/>
              <a:gd name="connsiteY16" fmla="*/ 479367 h 1208116"/>
              <a:gd name="connsiteX17" fmla="*/ 33250 w 914399"/>
              <a:gd name="connsiteY17" fmla="*/ 296487 h 1208116"/>
              <a:gd name="connsiteX18" fmla="*/ 166254 w 914399"/>
              <a:gd name="connsiteY18" fmla="*/ 379615 h 1208116"/>
              <a:gd name="connsiteX19" fmla="*/ 166254 w 914399"/>
              <a:gd name="connsiteY19" fmla="*/ 180109 h 1208116"/>
              <a:gd name="connsiteX20" fmla="*/ 299257 w 914399"/>
              <a:gd name="connsiteY20" fmla="*/ 213360 h 1208116"/>
              <a:gd name="connsiteX21" fmla="*/ 448887 w 914399"/>
              <a:gd name="connsiteY21" fmla="*/ 113607 h 1208116"/>
              <a:gd name="connsiteX22" fmla="*/ 532014 w 914399"/>
              <a:gd name="connsiteY22" fmla="*/ 13855 h 12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399" h="1208116">
                <a:moveTo>
                  <a:pt x="532014" y="13855"/>
                </a:moveTo>
                <a:cubicBezTo>
                  <a:pt x="576349" y="27710"/>
                  <a:pt x="651163" y="152401"/>
                  <a:pt x="714894" y="196735"/>
                </a:cubicBezTo>
                <a:cubicBezTo>
                  <a:pt x="778625" y="241070"/>
                  <a:pt x="914399" y="216131"/>
                  <a:pt x="914399" y="279862"/>
                </a:cubicBezTo>
                <a:cubicBezTo>
                  <a:pt x="914399" y="343593"/>
                  <a:pt x="734290" y="509847"/>
                  <a:pt x="714894" y="579120"/>
                </a:cubicBezTo>
                <a:cubicBezTo>
                  <a:pt x="695498" y="648393"/>
                  <a:pt x="784167" y="656705"/>
                  <a:pt x="798021" y="695498"/>
                </a:cubicBezTo>
                <a:cubicBezTo>
                  <a:pt x="811876" y="734291"/>
                  <a:pt x="789708" y="764771"/>
                  <a:pt x="798021" y="811876"/>
                </a:cubicBezTo>
                <a:cubicBezTo>
                  <a:pt x="806334" y="858981"/>
                  <a:pt x="839584" y="939338"/>
                  <a:pt x="847897" y="978131"/>
                </a:cubicBezTo>
                <a:cubicBezTo>
                  <a:pt x="856210" y="1016924"/>
                  <a:pt x="878377" y="1022466"/>
                  <a:pt x="847897" y="1044633"/>
                </a:cubicBezTo>
                <a:cubicBezTo>
                  <a:pt x="817417" y="1066800"/>
                  <a:pt x="714893" y="1119448"/>
                  <a:pt x="665017" y="1111135"/>
                </a:cubicBezTo>
                <a:cubicBezTo>
                  <a:pt x="615141" y="1102822"/>
                  <a:pt x="570806" y="983673"/>
                  <a:pt x="548639" y="994756"/>
                </a:cubicBezTo>
                <a:cubicBezTo>
                  <a:pt x="526472" y="1005839"/>
                  <a:pt x="556952" y="1147156"/>
                  <a:pt x="532014" y="1177636"/>
                </a:cubicBezTo>
                <a:cubicBezTo>
                  <a:pt x="507076" y="1208116"/>
                  <a:pt x="462741" y="1188720"/>
                  <a:pt x="399010" y="1177636"/>
                </a:cubicBezTo>
                <a:cubicBezTo>
                  <a:pt x="335279" y="1166553"/>
                  <a:pt x="171795" y="1158240"/>
                  <a:pt x="149628" y="1111135"/>
                </a:cubicBezTo>
                <a:cubicBezTo>
                  <a:pt x="127461" y="1064030"/>
                  <a:pt x="260465" y="980902"/>
                  <a:pt x="266007" y="895004"/>
                </a:cubicBezTo>
                <a:cubicBezTo>
                  <a:pt x="271549" y="809106"/>
                  <a:pt x="205046" y="667789"/>
                  <a:pt x="182879" y="595745"/>
                </a:cubicBezTo>
                <a:cubicBezTo>
                  <a:pt x="160712" y="523701"/>
                  <a:pt x="160712" y="482138"/>
                  <a:pt x="133003" y="462742"/>
                </a:cubicBezTo>
                <a:cubicBezTo>
                  <a:pt x="105294" y="443346"/>
                  <a:pt x="33250" y="507076"/>
                  <a:pt x="16625" y="479367"/>
                </a:cubicBezTo>
                <a:cubicBezTo>
                  <a:pt x="0" y="451658"/>
                  <a:pt x="8312" y="313112"/>
                  <a:pt x="33250" y="296487"/>
                </a:cubicBezTo>
                <a:cubicBezTo>
                  <a:pt x="58188" y="279862"/>
                  <a:pt x="144087" y="399011"/>
                  <a:pt x="166254" y="379615"/>
                </a:cubicBezTo>
                <a:cubicBezTo>
                  <a:pt x="188421" y="360219"/>
                  <a:pt x="144087" y="207818"/>
                  <a:pt x="166254" y="180109"/>
                </a:cubicBezTo>
                <a:cubicBezTo>
                  <a:pt x="188421" y="152400"/>
                  <a:pt x="252152" y="224444"/>
                  <a:pt x="299257" y="213360"/>
                </a:cubicBezTo>
                <a:cubicBezTo>
                  <a:pt x="346363" y="202276"/>
                  <a:pt x="415636" y="141316"/>
                  <a:pt x="448887" y="113607"/>
                </a:cubicBezTo>
                <a:cubicBezTo>
                  <a:pt x="482138" y="85898"/>
                  <a:pt x="487680" y="0"/>
                  <a:pt x="532014" y="13855"/>
                </a:cubicBezTo>
                <a:close/>
              </a:path>
            </a:pathLst>
          </a:custGeom>
          <a:solidFill>
            <a:schemeClr val="tx1">
              <a:alpha val="50000"/>
            </a:schemeClr>
          </a:solidFill>
          <a:ln w="63500">
            <a:solidFill>
              <a:srgbClr val="FF0000"/>
            </a:solidFill>
            <a:prstDash val="solid"/>
            <a:tailEnd type="arrow"/>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457200" y="2895600"/>
            <a:ext cx="1752600" cy="1143000"/>
          </a:xfrm>
          <a:prstGeom prst="rect">
            <a:avLst/>
          </a:prstGeom>
          <a:noFill/>
        </p:spPr>
        <p:txBody>
          <a:bodyPr wrap="square">
            <a:spAutoFit/>
          </a:bodyPr>
          <a:lstStyle/>
          <a:p>
            <a:pPr>
              <a:lnSpc>
                <a:spcPts val="4000"/>
              </a:lnSpc>
            </a:pPr>
            <a:r>
              <a:rPr lang="en-US" sz="4200" b="1" dirty="0" smtClean="0">
                <a:solidFill>
                  <a:schemeClr val="bg1"/>
                </a:solidFill>
                <a:effectLst>
                  <a:outerShdw dist="50800" dir="5400000" algn="ctr" rotWithShape="0">
                    <a:schemeClr val="tx1"/>
                  </a:outerShdw>
                </a:effectLst>
              </a:rPr>
              <a:t>  New </a:t>
            </a:r>
          </a:p>
          <a:p>
            <a:pPr>
              <a:lnSpc>
                <a:spcPts val="4000"/>
              </a:lnSpc>
            </a:pPr>
            <a:r>
              <a:rPr lang="en-US" sz="4200" b="1" dirty="0" smtClean="0">
                <a:solidFill>
                  <a:schemeClr val="bg1"/>
                </a:solidFill>
                <a:effectLst>
                  <a:outerShdw dist="50800" dir="5400000" algn="ctr" rotWithShape="0">
                    <a:schemeClr val="tx1"/>
                  </a:outerShdw>
                </a:effectLst>
              </a:rPr>
              <a:t>World </a:t>
            </a:r>
          </a:p>
        </p:txBody>
      </p:sp>
      <p:sp>
        <p:nvSpPr>
          <p:cNvPr id="24" name="Rectangle 23"/>
          <p:cNvSpPr/>
          <p:nvPr/>
        </p:nvSpPr>
        <p:spPr>
          <a:xfrm>
            <a:off x="0" y="6088559"/>
            <a:ext cx="9144000" cy="769441"/>
          </a:xfrm>
          <a:prstGeom prst="rect">
            <a:avLst/>
          </a:prstGeom>
          <a:solidFill>
            <a:schemeClr val="bg1"/>
          </a:solidFill>
        </p:spPr>
        <p:txBody>
          <a:bodyPr wrap="square">
            <a:spAutoFit/>
          </a:bodyPr>
          <a:lstStyle/>
          <a:p>
            <a:pPr algn="ctr">
              <a:lnSpc>
                <a:spcPct val="150000"/>
              </a:lnSpc>
              <a:spcAft>
                <a:spcPts val="1200"/>
              </a:spcAft>
            </a:pPr>
            <a:r>
              <a:rPr lang="en-US" sz="3200" b="1" dirty="0" smtClean="0">
                <a:ln>
                  <a:solidFill>
                    <a:srgbClr val="002060"/>
                  </a:solidFill>
                </a:ln>
                <a:solidFill>
                  <a:srgbClr val="002060"/>
                </a:solidFill>
                <a:latin typeface="Tempus Sans ITC" pitchFamily="82" charset="0"/>
              </a:rPr>
              <a:t>Who will they find living there?</a:t>
            </a:r>
          </a:p>
        </p:txBody>
      </p:sp>
      <p:sp>
        <p:nvSpPr>
          <p:cNvPr id="25" name="Rectangle 24"/>
          <p:cNvSpPr/>
          <p:nvPr/>
        </p:nvSpPr>
        <p:spPr>
          <a:xfrm>
            <a:off x="0" y="1066800"/>
            <a:ext cx="4495800" cy="2819400"/>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0" y="685800"/>
            <a:ext cx="9144000" cy="605294"/>
          </a:xfrm>
          <a:prstGeom prst="rect">
            <a:avLst/>
          </a:prstGeom>
          <a:solidFill>
            <a:schemeClr val="tx2">
              <a:lumMod val="20000"/>
              <a:lumOff val="80000"/>
            </a:schemeClr>
          </a:solidFill>
        </p:spPr>
        <p:txBody>
          <a:bodyPr wrap="square">
            <a:spAutoFit/>
          </a:bodyPr>
          <a:lstStyle/>
          <a:p>
            <a:pPr algn="ctr"/>
            <a:r>
              <a:rPr lang="en-US" sz="3200" dirty="0" smtClean="0">
                <a:ln>
                  <a:solidFill>
                    <a:srgbClr val="002060"/>
                  </a:solidFill>
                </a:ln>
                <a:solidFill>
                  <a:srgbClr val="002060"/>
                </a:solidFill>
              </a:rPr>
              <a:t>French Catholics will leave their homeland</a:t>
            </a:r>
          </a:p>
        </p:txBody>
      </p:sp>
      <p:sp>
        <p:nvSpPr>
          <p:cNvPr id="30" name="Rectangle 29"/>
          <p:cNvSpPr/>
          <p:nvPr/>
        </p:nvSpPr>
        <p:spPr>
          <a:xfrm>
            <a:off x="0" y="1261872"/>
            <a:ext cx="9144000" cy="605294"/>
          </a:xfrm>
          <a:prstGeom prst="rect">
            <a:avLst/>
          </a:prstGeom>
          <a:solidFill>
            <a:schemeClr val="tx2">
              <a:lumMod val="20000"/>
              <a:lumOff val="80000"/>
            </a:schemeClr>
          </a:solidFill>
        </p:spPr>
        <p:txBody>
          <a:bodyPr wrap="square">
            <a:spAutoFit/>
          </a:bodyPr>
          <a:lstStyle/>
          <a:p>
            <a:pPr algn="ctr"/>
            <a:r>
              <a:rPr lang="en-US" sz="3200" dirty="0" smtClean="0">
                <a:ln>
                  <a:solidFill>
                    <a:srgbClr val="002060"/>
                  </a:solidFill>
                </a:ln>
                <a:solidFill>
                  <a:srgbClr val="002060"/>
                </a:solidFill>
              </a:rPr>
              <a:t>Where will they go?</a:t>
            </a:r>
          </a:p>
        </p:txBody>
      </p:sp>
      <p:sp>
        <p:nvSpPr>
          <p:cNvPr id="10" name="Rectangle 9"/>
          <p:cNvSpPr/>
          <p:nvPr/>
        </p:nvSpPr>
        <p:spPr>
          <a:xfrm>
            <a:off x="304800" y="2743200"/>
            <a:ext cx="1905000" cy="769441"/>
          </a:xfrm>
          <a:prstGeom prst="rect">
            <a:avLst/>
          </a:prstGeom>
          <a:noFill/>
        </p:spPr>
        <p:txBody>
          <a:bodyPr wrap="square">
            <a:spAutoFit/>
          </a:bodyPr>
          <a:lstStyle/>
          <a:p>
            <a:pPr algn="ctr"/>
            <a:r>
              <a:rPr lang="en-US" sz="4400" b="1" dirty="0" smtClean="0">
                <a:solidFill>
                  <a:srgbClr val="002060"/>
                </a:solidFill>
              </a:rPr>
              <a:t>New</a:t>
            </a:r>
          </a:p>
        </p:txBody>
      </p:sp>
      <p:sp>
        <p:nvSpPr>
          <p:cNvPr id="19" name="Rectangle 18"/>
          <p:cNvSpPr/>
          <p:nvPr/>
        </p:nvSpPr>
        <p:spPr>
          <a:xfrm>
            <a:off x="304800" y="3352800"/>
            <a:ext cx="1905000" cy="769441"/>
          </a:xfrm>
          <a:prstGeom prst="rect">
            <a:avLst/>
          </a:prstGeom>
          <a:noFill/>
        </p:spPr>
        <p:txBody>
          <a:bodyPr wrap="square">
            <a:spAutoFit/>
          </a:bodyPr>
          <a:lstStyle/>
          <a:p>
            <a:pPr algn="ctr"/>
            <a:r>
              <a:rPr lang="en-US" sz="4400" b="1" dirty="0" smtClean="0">
                <a:solidFill>
                  <a:srgbClr val="002060"/>
                </a:solidFill>
              </a:rPr>
              <a:t>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afterEffect">
                                  <p:stCondLst>
                                    <p:cond delay="0"/>
                                  </p:stCondLst>
                                  <p:childTnLst>
                                    <p:animEffect transition="out" filter="fade">
                                      <p:cBhvr>
                                        <p:cTn id="6" dur="1000"/>
                                        <p:tgtEl>
                                          <p:spTgt spid="14">
                                            <p:txEl>
                                              <p:pRg st="0" end="0"/>
                                            </p:txEl>
                                          </p:spTgt>
                                        </p:tgtEl>
                                      </p:cBhvr>
                                    </p:animEffect>
                                    <p:set>
                                      <p:cBhvr>
                                        <p:cTn id="7" dur="1" fill="hold">
                                          <p:stCondLst>
                                            <p:cond delay="999"/>
                                          </p:stCondLst>
                                        </p:cTn>
                                        <p:tgtEl>
                                          <p:spTgt spid="14">
                                            <p:txEl>
                                              <p:pRg st="0" end="0"/>
                                            </p:txEl>
                                          </p:spTgt>
                                        </p:tgtEl>
                                        <p:attrNameLst>
                                          <p:attrName>style.visibility</p:attrName>
                                        </p:attrNameLst>
                                      </p:cBhvr>
                                      <p:to>
                                        <p:strVal val="hidden"/>
                                      </p:to>
                                    </p:set>
                                  </p:childTnLst>
                                </p:cTn>
                              </p:par>
                              <p:par>
                                <p:cTn id="8" presetID="39" presetClass="exit" presetSubtype="0" decel="100000" fill="hold" grpId="1" nodeType="withEffect">
                                  <p:stCondLst>
                                    <p:cond delay="0"/>
                                  </p:stCondLst>
                                  <p:childTnLst>
                                    <p:anim calcmode="lin" valueType="num">
                                      <p:cBhvr>
                                        <p:cTn id="9" dur="1000"/>
                                        <p:tgtEl>
                                          <p:spTgt spid="15"/>
                                        </p:tgtEl>
                                        <p:attrNameLst>
                                          <p:attrName>ppt_h</p:attrName>
                                        </p:attrNameLst>
                                      </p:cBhvr>
                                      <p:tavLst>
                                        <p:tav tm="0">
                                          <p:val>
                                            <p:strVal val="ppt_h"/>
                                          </p:val>
                                        </p:tav>
                                        <p:tav tm="50000">
                                          <p:val>
                                            <p:strVal val="ppt_h/20"/>
                                          </p:val>
                                        </p:tav>
                                        <p:tav tm="100000">
                                          <p:val>
                                            <p:strVal val="ppt_h/20"/>
                                          </p:val>
                                        </p:tav>
                                      </p:tavLst>
                                    </p:anim>
                                    <p:anim calcmode="lin" valueType="num">
                                      <p:cBhvr>
                                        <p:cTn id="10" dur="1000"/>
                                        <p:tgtEl>
                                          <p:spTgt spid="15"/>
                                        </p:tgtEl>
                                        <p:attrNameLst>
                                          <p:attrName>ppt_w</p:attrName>
                                        </p:attrNameLst>
                                      </p:cBhvr>
                                      <p:tavLst>
                                        <p:tav tm="0">
                                          <p:val>
                                            <p:strVal val="ppt_w"/>
                                          </p:val>
                                        </p:tav>
                                        <p:tav tm="50000">
                                          <p:val>
                                            <p:strVal val="ppt_w+.3"/>
                                          </p:val>
                                        </p:tav>
                                        <p:tav tm="100000">
                                          <p:val>
                                            <p:strVal val="ppt_w+.3"/>
                                          </p:val>
                                        </p:tav>
                                      </p:tavLst>
                                    </p:anim>
                                    <p:anim calcmode="lin" valueType="num">
                                      <p:cBhvr>
                                        <p:cTn id="11" dur="1000"/>
                                        <p:tgtEl>
                                          <p:spTgt spid="15"/>
                                        </p:tgtEl>
                                        <p:attrNameLst>
                                          <p:attrName>ppt_x</p:attrName>
                                        </p:attrNameLst>
                                      </p:cBhvr>
                                      <p:tavLst>
                                        <p:tav tm="0">
                                          <p:val>
                                            <p:strVal val="ppt_x"/>
                                          </p:val>
                                        </p:tav>
                                        <p:tav tm="50000">
                                          <p:val>
                                            <p:strVal val="ppt_x"/>
                                          </p:val>
                                        </p:tav>
                                        <p:tav tm="100000">
                                          <p:val>
                                            <p:strVal val="ppt_x-.3"/>
                                          </p:val>
                                        </p:tav>
                                      </p:tavLst>
                                    </p:anim>
                                    <p:anim calcmode="lin" valueType="num">
                                      <p:cBhvr>
                                        <p:cTn id="12" dur="1000"/>
                                        <p:tgtEl>
                                          <p:spTgt spid="15"/>
                                        </p:tgtEl>
                                        <p:attrNameLst>
                                          <p:attrName>ppt_y</p:attrName>
                                        </p:attrNameLst>
                                      </p:cBhvr>
                                      <p:tavLst>
                                        <p:tav tm="0">
                                          <p:val>
                                            <p:strVal val="ppt_y"/>
                                          </p:val>
                                        </p:tav>
                                        <p:tav tm="100000">
                                          <p:val>
                                            <p:strVal val="ppt_y"/>
                                          </p:val>
                                        </p:tav>
                                      </p:tavLst>
                                    </p:anim>
                                    <p:set>
                                      <p:cBhvr>
                                        <p:cTn id="13" dur="1" fill="hold">
                                          <p:stCondLst>
                                            <p:cond delay="999"/>
                                          </p:stCondLst>
                                        </p:cTn>
                                        <p:tgtEl>
                                          <p:spTgt spid="15"/>
                                        </p:tgtEl>
                                        <p:attrNameLst>
                                          <p:attrName>style.visibility</p:attrName>
                                        </p:attrNameLst>
                                      </p:cBhvr>
                                      <p:to>
                                        <p:strVal val="hidden"/>
                                      </p:to>
                                    </p:set>
                                  </p:childTnLst>
                                </p:cTn>
                              </p:par>
                              <p:par>
                                <p:cTn id="14" presetID="22" presetClass="entr" presetSubtype="2"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1000"/>
                                        <p:tgtEl>
                                          <p:spTgt spid="17"/>
                                        </p:tgtEl>
                                      </p:cBhvr>
                                    </p:animEffect>
                                  </p:childTnLst>
                                </p:cTn>
                              </p:par>
                              <p:par>
                                <p:cTn id="17" presetID="10" presetClass="entr" presetSubtype="0" fill="hold" nodeType="withEffect">
                                  <p:stCondLst>
                                    <p:cond delay="5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1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8">
                                            <p:txEl>
                                              <p:pRg st="0" end="0"/>
                                            </p:txEl>
                                          </p:spTgt>
                                        </p:tgtEl>
                                      </p:cBhvr>
                                    </p:animEffect>
                                    <p:set>
                                      <p:cBhvr>
                                        <p:cTn id="32" dur="1" fill="hold">
                                          <p:stCondLst>
                                            <p:cond delay="999"/>
                                          </p:stCondLst>
                                        </p:cTn>
                                        <p:tgtEl>
                                          <p:spTgt spid="8">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8">
                                            <p:txEl>
                                              <p:pRg st="1" end="1"/>
                                            </p:txEl>
                                          </p:spTgt>
                                        </p:tgtEl>
                                      </p:cBhvr>
                                    </p:animEffect>
                                    <p:set>
                                      <p:cBhvr>
                                        <p:cTn id="35" dur="1" fill="hold">
                                          <p:stCondLst>
                                            <p:cond delay="999"/>
                                          </p:stCondLst>
                                        </p:cTn>
                                        <p:tgtEl>
                                          <p:spTgt spid="8">
                                            <p:txEl>
                                              <p:pRg st="1" end="1"/>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8">
                                            <p:bg/>
                                          </p:spTgt>
                                        </p:tgtEl>
                                      </p:cBhvr>
                                    </p:animEffect>
                                    <p:set>
                                      <p:cBhvr>
                                        <p:cTn id="38" dur="1" fill="hold">
                                          <p:stCondLst>
                                            <p:cond delay="999"/>
                                          </p:stCondLst>
                                        </p:cTn>
                                        <p:tgtEl>
                                          <p:spTgt spid="8">
                                            <p:bg/>
                                          </p:spTgt>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64" presetClass="path" presetSubtype="0" accel="50000" decel="50000" fill="hold" grpId="1" nodeType="withEffect">
                                  <p:stCondLst>
                                    <p:cond delay="0"/>
                                  </p:stCondLst>
                                  <p:childTnLst>
                                    <p:animMotion origin="layout" path="M 0 1.48148E-6 L 0.07917 -0.36713 " pathEditMode="relative" rAng="0" ptsTypes="AA">
                                      <p:cBhvr>
                                        <p:cTn id="42" dur="1000" fill="hold"/>
                                        <p:tgtEl>
                                          <p:spTgt spid="10"/>
                                        </p:tgtEl>
                                        <p:attrNameLst>
                                          <p:attrName>ppt_x</p:attrName>
                                          <p:attrName>ppt_y</p:attrName>
                                        </p:attrNameLst>
                                      </p:cBhvr>
                                      <p:rCtr x="40" y="-184"/>
                                    </p:animMotion>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64" presetClass="path" presetSubtype="0" accel="50000" decel="50000" fill="hold" grpId="1" nodeType="withEffect">
                                  <p:stCondLst>
                                    <p:cond delay="0"/>
                                  </p:stCondLst>
                                  <p:childTnLst>
                                    <p:animMotion origin="layout" path="M 0 2.59259E-6 L 0.25417 -0.46713 " pathEditMode="relative" rAng="0" ptsTypes="AA">
                                      <p:cBhvr>
                                        <p:cTn id="46" dur="1000" fill="hold"/>
                                        <p:tgtEl>
                                          <p:spTgt spid="19"/>
                                        </p:tgtEl>
                                        <p:attrNameLst>
                                          <p:attrName>ppt_x</p:attrName>
                                          <p:attrName>ppt_y</p:attrName>
                                        </p:attrNameLst>
                                      </p:cBhvr>
                                      <p:rCtr x="127" y="-234"/>
                                    </p:animMotion>
                                  </p:childTnLst>
                                </p:cTn>
                              </p:par>
                              <p:par>
                                <p:cTn id="47" presetID="10" presetClass="exit" presetSubtype="0" fill="hold" grpId="2" nodeType="withEffect">
                                  <p:stCondLst>
                                    <p:cond delay="500"/>
                                  </p:stCondLst>
                                  <p:childTnLst>
                                    <p:animEffect transition="out" filter="fade">
                                      <p:cBhvr>
                                        <p:cTn id="48" dur="1000"/>
                                        <p:tgtEl>
                                          <p:spTgt spid="19"/>
                                        </p:tgtEl>
                                      </p:cBhvr>
                                    </p:animEffect>
                                    <p:set>
                                      <p:cBhvr>
                                        <p:cTn id="49" dur="1" fill="hold">
                                          <p:stCondLst>
                                            <p:cond delay="999"/>
                                          </p:stCondLst>
                                        </p:cTn>
                                        <p:tgtEl>
                                          <p:spTgt spid="19"/>
                                        </p:tgtEl>
                                        <p:attrNameLst>
                                          <p:attrName>style.visibility</p:attrName>
                                        </p:attrNameLst>
                                      </p:cBhvr>
                                      <p:to>
                                        <p:strVal val="hidden"/>
                                      </p:to>
                                    </p:set>
                                  </p:childTnLst>
                                </p:cTn>
                              </p:par>
                              <p:par>
                                <p:cTn id="50" presetID="10" presetClass="exit" presetSubtype="0" fill="hold" grpId="2" nodeType="withEffect">
                                  <p:stCondLst>
                                    <p:cond delay="500"/>
                                  </p:stCondLst>
                                  <p:childTnLst>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par>
                                <p:cTn id="53" presetID="10" presetClass="entr" presetSubtype="0" fill="hold" grpId="0"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childTnLst>
                                </p:cTn>
                              </p:par>
                              <p:par>
                                <p:cTn id="56" presetID="10" presetClass="exit" presetSubtype="0" fill="hold" grpId="3" nodeType="withEffect">
                                  <p:stCondLst>
                                    <p:cond delay="500"/>
                                  </p:stCondLst>
                                  <p:childTnLst>
                                    <p:animEffect transition="out" filter="fade">
                                      <p:cBhvr>
                                        <p:cTn id="57" dur="1000"/>
                                        <p:tgtEl>
                                          <p:spTgt spid="14">
                                            <p:txEl>
                                              <p:pRg st="0" end="0"/>
                                            </p:txEl>
                                          </p:spTgt>
                                        </p:tgtEl>
                                      </p:cBhvr>
                                    </p:animEffect>
                                    <p:set>
                                      <p:cBhvr>
                                        <p:cTn id="58" dur="1" fill="hold">
                                          <p:stCondLst>
                                            <p:cond delay="999"/>
                                          </p:stCondLst>
                                        </p:cTn>
                                        <p:tgtEl>
                                          <p:spTgt spid="14">
                                            <p:txEl>
                                              <p:pRg st="0" end="0"/>
                                            </p:txEl>
                                          </p:spTgt>
                                        </p:tgtEl>
                                        <p:attrNameLst>
                                          <p:attrName>style.visibility</p:attrName>
                                        </p:attrNameLst>
                                      </p:cBhvr>
                                      <p:to>
                                        <p:strVal val="hidden"/>
                                      </p:to>
                                    </p:set>
                                  </p:childTnLst>
                                </p:cTn>
                              </p:par>
                              <p:par>
                                <p:cTn id="59" presetID="10" presetClass="exit" presetSubtype="0" fill="hold" grpId="1" nodeType="withEffect">
                                  <p:stCondLst>
                                    <p:cond delay="500"/>
                                  </p:stCondLst>
                                  <p:childTnLst>
                                    <p:animEffect transition="out" filter="fade">
                                      <p:cBhvr>
                                        <p:cTn id="60" dur="1000"/>
                                        <p:tgtEl>
                                          <p:spTgt spid="17"/>
                                        </p:tgtEl>
                                      </p:cBhvr>
                                    </p:animEffect>
                                    <p:set>
                                      <p:cBhvr>
                                        <p:cTn id="61" dur="1" fill="hold">
                                          <p:stCondLst>
                                            <p:cond delay="999"/>
                                          </p:stCondLst>
                                        </p:cTn>
                                        <p:tgtEl>
                                          <p:spTgt spid="17"/>
                                        </p:tgtEl>
                                        <p:attrNameLst>
                                          <p:attrName>style.visibility</p:attrName>
                                        </p:attrNameLst>
                                      </p:cBhvr>
                                      <p:to>
                                        <p:strVal val="hidden"/>
                                      </p:to>
                                    </p:set>
                                  </p:childTnLst>
                                </p:cTn>
                              </p:par>
                              <p:par>
                                <p:cTn id="62" presetID="10" presetClass="exit" presetSubtype="0" fill="hold" grpId="1" nodeType="withEffect">
                                  <p:stCondLst>
                                    <p:cond delay="500"/>
                                  </p:stCondLst>
                                  <p:childTnLst>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1000"/>
                                        <p:tgtEl>
                                          <p:spTgt spid="30"/>
                                        </p:tgtEl>
                                      </p:cBhvr>
                                    </p:animEffect>
                                    <p:set>
                                      <p:cBhvr>
                                        <p:cTn id="67" dur="1" fill="hold">
                                          <p:stCondLst>
                                            <p:cond delay="999"/>
                                          </p:stCondLst>
                                        </p:cTn>
                                        <p:tgtEl>
                                          <p:spTgt spid="3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1000"/>
                                        <p:tgtEl>
                                          <p:spTgt spid="27"/>
                                        </p:tgtEl>
                                      </p:cBhvr>
                                    </p:animEffect>
                                    <p:set>
                                      <p:cBhvr>
                                        <p:cTn id="70" dur="1" fill="hold">
                                          <p:stCondLst>
                                            <p:cond delay="999"/>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up)">
                                      <p:cBhvr>
                                        <p:cTn id="7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p:bldP spid="14" grpId="1" build="allAtOnce"/>
      <p:bldP spid="14" grpId="3" build="allAtOnce"/>
      <p:bldP spid="17" grpId="0" animBg="1"/>
      <p:bldP spid="17" grpId="1" animBg="1"/>
      <p:bldP spid="15" grpId="1" animBg="1"/>
      <p:bldP spid="8" grpId="0" uiExpand="1" build="allAtOnce" animBg="1"/>
      <p:bldP spid="24" grpId="0" animBg="1"/>
      <p:bldP spid="25" grpId="0" animBg="1"/>
      <p:bldP spid="23" grpId="1" animBg="1"/>
      <p:bldP spid="30" grpId="0" animBg="1"/>
      <p:bldP spid="10" grpId="0"/>
      <p:bldP spid="10" grpId="1"/>
      <p:bldP spid="10" grpId="2"/>
      <p:bldP spid="19" grpId="0"/>
      <p:bldP spid="19" grpId="1"/>
      <p:bldP spid="19"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069848"/>
            <a:ext cx="9139786" cy="5867400"/>
            <a:chOff x="0" y="990600"/>
            <a:chExt cx="9139786" cy="5867400"/>
          </a:xfrm>
        </p:grpSpPr>
        <p:grpSp>
          <p:nvGrpSpPr>
            <p:cNvPr id="7" name="Group 19"/>
            <p:cNvGrpSpPr/>
            <p:nvPr/>
          </p:nvGrpSpPr>
          <p:grpSpPr>
            <a:xfrm>
              <a:off x="0" y="990600"/>
              <a:ext cx="9139786" cy="5867400"/>
              <a:chOff x="0" y="990600"/>
              <a:chExt cx="9139786" cy="5867400"/>
            </a:xfrm>
          </p:grpSpPr>
          <p:grpSp>
            <p:nvGrpSpPr>
              <p:cNvPr id="9" name="Group 24"/>
              <p:cNvGrpSpPr/>
              <p:nvPr/>
            </p:nvGrpSpPr>
            <p:grpSpPr>
              <a:xfrm>
                <a:off x="0" y="990600"/>
                <a:ext cx="9139786" cy="5867400"/>
                <a:chOff x="0" y="990600"/>
                <a:chExt cx="9139786" cy="5867400"/>
              </a:xfrm>
            </p:grpSpPr>
            <p:pic>
              <p:nvPicPr>
                <p:cNvPr id="14" name="Picture 3"/>
                <p:cNvPicPr>
                  <a:picLocks noChangeAspect="1" noChangeArrowheads="1"/>
                </p:cNvPicPr>
                <p:nvPr/>
              </p:nvPicPr>
              <p:blipFill>
                <a:blip r:embed="rId2"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15" name="Straight Connector 14"/>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rot="19970243">
                <a:off x="3792883" y="4117771"/>
                <a:ext cx="2476241" cy="523220"/>
              </a:xfrm>
              <a:prstGeom prst="rect">
                <a:avLst/>
              </a:prstGeom>
              <a:noFill/>
            </p:spPr>
            <p:txBody>
              <a:bodyPr wrap="square">
                <a:spAutoFit/>
              </a:bodyPr>
              <a:lstStyle/>
              <a:p>
                <a:r>
                  <a:rPr lang="en-US" sz="2800" b="1" dirty="0" smtClean="0">
                    <a:ln>
                      <a:solidFill>
                        <a:schemeClr val="tx1">
                          <a:lumMod val="65000"/>
                          <a:lumOff val="35000"/>
                        </a:schemeClr>
                      </a:solidFill>
                    </a:ln>
                    <a:solidFill>
                      <a:schemeClr val="bg1"/>
                    </a:solidFill>
                  </a:rPr>
                  <a:t>Atlantic Ocean</a:t>
                </a:r>
              </a:p>
            </p:txBody>
          </p:sp>
          <p:cxnSp>
            <p:nvCxnSpPr>
              <p:cNvPr id="11" name="Straight Connector 10"/>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pic>
          <p:nvPicPr>
            <p:cNvPr id="8" name="Picture 3"/>
            <p:cNvPicPr>
              <a:picLocks noChangeAspect="1" noChangeArrowheads="1"/>
            </p:cNvPicPr>
            <p:nvPr/>
          </p:nvPicPr>
          <p:blipFill>
            <a:blip r:embed="rId2"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p:nvSpPr>
          <p:cNvPr id="17" name="Rectangle 16"/>
          <p:cNvSpPr/>
          <p:nvPr/>
        </p:nvSpPr>
        <p:spPr>
          <a:xfrm>
            <a:off x="0" y="1066800"/>
            <a:ext cx="4495800" cy="2819400"/>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 name="Group 42"/>
          <p:cNvGrpSpPr/>
          <p:nvPr/>
        </p:nvGrpSpPr>
        <p:grpSpPr>
          <a:xfrm>
            <a:off x="-2066544" y="-603504"/>
            <a:ext cx="9144000" cy="6858000"/>
            <a:chOff x="-1981200" y="-533400"/>
            <a:chExt cx="9144000" cy="6858000"/>
          </a:xfrm>
        </p:grpSpPr>
        <p:grpSp>
          <p:nvGrpSpPr>
            <p:cNvPr id="39" name="Group 38"/>
            <p:cNvGrpSpPr/>
            <p:nvPr/>
          </p:nvGrpSpPr>
          <p:grpSpPr>
            <a:xfrm>
              <a:off x="-1981200" y="-533400"/>
              <a:ext cx="9144000" cy="6858000"/>
              <a:chOff x="-1981200" y="-533400"/>
              <a:chExt cx="9144000" cy="6858000"/>
            </a:xfrm>
          </p:grpSpPr>
          <p:grpSp>
            <p:nvGrpSpPr>
              <p:cNvPr id="29" name="Group 28"/>
              <p:cNvGrpSpPr/>
              <p:nvPr/>
            </p:nvGrpSpPr>
            <p:grpSpPr>
              <a:xfrm>
                <a:off x="-1981200" y="-533400"/>
                <a:ext cx="9144000" cy="6858000"/>
                <a:chOff x="-1981200" y="-533400"/>
                <a:chExt cx="9144000" cy="6858000"/>
              </a:xfrm>
            </p:grpSpPr>
            <p:grpSp>
              <p:nvGrpSpPr>
                <p:cNvPr id="30" name="Group 45"/>
                <p:cNvGrpSpPr/>
                <p:nvPr/>
              </p:nvGrpSpPr>
              <p:grpSpPr>
                <a:xfrm>
                  <a:off x="-1981200" y="-533400"/>
                  <a:ext cx="9144000" cy="6858000"/>
                  <a:chOff x="0" y="0"/>
                  <a:chExt cx="9144000" cy="6858000"/>
                </a:xfrm>
              </p:grpSpPr>
              <p:pic>
                <p:nvPicPr>
                  <p:cNvPr id="37" name="Picture 36"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38" name="Rectangle 37"/>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30"/>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2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2" name="Straight Connector 41"/>
            <p:cNvCxnSpPr>
              <a:endCxn id="34"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useBgFill="1">
        <p:nvSpPr>
          <p:cNvPr id="16" name="TextBox 15"/>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28" name="Rectangle 27"/>
          <p:cNvSpPr/>
          <p:nvPr/>
        </p:nvSpPr>
        <p:spPr>
          <a:xfrm>
            <a:off x="0" y="6088559"/>
            <a:ext cx="9144000" cy="769441"/>
          </a:xfrm>
          <a:prstGeom prst="rect">
            <a:avLst/>
          </a:prstGeom>
          <a:solidFill>
            <a:schemeClr val="bg1"/>
          </a:solidFill>
        </p:spPr>
        <p:txBody>
          <a:bodyPr wrap="square">
            <a:spAutoFit/>
          </a:bodyPr>
          <a:lstStyle/>
          <a:p>
            <a:pPr algn="ctr">
              <a:lnSpc>
                <a:spcPct val="150000"/>
              </a:lnSpc>
              <a:spcAft>
                <a:spcPts val="1200"/>
              </a:spcAft>
            </a:pPr>
            <a:r>
              <a:rPr lang="en-US" sz="3200" b="1" dirty="0" smtClean="0">
                <a:ln>
                  <a:solidFill>
                    <a:srgbClr val="002060"/>
                  </a:solidFill>
                </a:ln>
                <a:solidFill>
                  <a:srgbClr val="002060"/>
                </a:solidFill>
                <a:latin typeface="Tempus Sans ITC" pitchFamily="82" charset="0"/>
              </a:rPr>
              <a:t>Who will they find living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3.33333E-6 -1.11111E-6 L 0.24584 0.09445 " pathEditMode="relative" rAng="0" ptsTypes="AA">
                                      <p:cBhvr>
                                        <p:cTn id="9" dur="1000" fill="hold"/>
                                        <p:tgtEl>
                                          <p:spTgt spid="17"/>
                                        </p:tgtEl>
                                        <p:attrNameLst>
                                          <p:attrName>ppt_x</p:attrName>
                                          <p:attrName>ppt_y</p:attrName>
                                        </p:attrNameLst>
                                      </p:cBhvr>
                                      <p:rCtr x="123" y="47"/>
                                    </p:animMotion>
                                  </p:childTnLst>
                                </p:cTn>
                              </p:par>
                              <p:par>
                                <p:cTn id="10" presetID="50" presetClass="exit" presetSubtype="0" accel="100000" fill="hold" grpId="2" nodeType="withEffect">
                                  <p:stCondLst>
                                    <p:cond delay="0"/>
                                  </p:stCondLst>
                                  <p:childTnLst>
                                    <p:anim calcmode="lin" valueType="num">
                                      <p:cBhvr>
                                        <p:cTn id="11" dur="1000"/>
                                        <p:tgtEl>
                                          <p:spTgt spid="17"/>
                                        </p:tgtEl>
                                        <p:attrNameLst>
                                          <p:attrName>ppt_w</p:attrName>
                                        </p:attrNameLst>
                                      </p:cBhvr>
                                      <p:tavLst>
                                        <p:tav tm="0">
                                          <p:val>
                                            <p:strVal val="ppt_w"/>
                                          </p:val>
                                        </p:tav>
                                        <p:tav tm="100000">
                                          <p:val>
                                            <p:strVal val="ppt_w+.3"/>
                                          </p:val>
                                        </p:tav>
                                      </p:tavLst>
                                    </p:anim>
                                    <p:anim calcmode="lin" valueType="num">
                                      <p:cBhvr>
                                        <p:cTn id="12" dur="1000"/>
                                        <p:tgtEl>
                                          <p:spTgt spid="17"/>
                                        </p:tgtEl>
                                        <p:attrNameLst>
                                          <p:attrName>ppt_h</p:attrName>
                                        </p:attrNameLst>
                                      </p:cBhvr>
                                      <p:tavLst>
                                        <p:tav tm="0">
                                          <p:val>
                                            <p:strVal val="ppt_h"/>
                                          </p:val>
                                        </p:tav>
                                        <p:tav tm="100000">
                                          <p:val>
                                            <p:strVal val="ppt_h"/>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childTnLst>
                                </p:cTn>
                              </p:par>
                              <p:par>
                                <p:cTn id="18" presetID="63" presetClass="path" presetSubtype="0" accel="50000" decel="50000" fill="hold" nodeType="withEffect">
                                  <p:stCondLst>
                                    <p:cond delay="0"/>
                                  </p:stCondLst>
                                  <p:childTnLst>
                                    <p:animMotion origin="layout" path="M -0.025 -0.01111 L 0.225 0.08889 " pathEditMode="relative" rAng="0" ptsTypes="AA">
                                      <p:cBhvr>
                                        <p:cTn id="19" dur="1000" fill="hold"/>
                                        <p:tgtEl>
                                          <p:spTgt spid="43"/>
                                        </p:tgtEl>
                                        <p:attrNameLst>
                                          <p:attrName>ppt_x</p:attrName>
                                          <p:attrName>ppt_y</p:attrName>
                                        </p:attrNameLst>
                                      </p:cBhvr>
                                      <p:rCtr x="125" y="50"/>
                                    </p:animMotion>
                                  </p:childTnLst>
                                </p:cTn>
                              </p:par>
                              <p:par>
                                <p:cTn id="20" presetID="10" presetClass="exit" presetSubtype="0" fill="hold" nodeType="withEffect">
                                  <p:stCondLst>
                                    <p:cond delay="50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7" grpId="2"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0"/>
            <a:ext cx="9144000" cy="6858000"/>
            <a:chOff x="-1981200" y="-533400"/>
            <a:chExt cx="9144000" cy="6858000"/>
          </a:xfrm>
        </p:grpSpPr>
        <p:grpSp>
          <p:nvGrpSpPr>
            <p:cNvPr id="20" name="Group 38"/>
            <p:cNvGrpSpPr/>
            <p:nvPr/>
          </p:nvGrpSpPr>
          <p:grpSpPr>
            <a:xfrm>
              <a:off x="-1981200" y="-533400"/>
              <a:ext cx="9144000" cy="6858000"/>
              <a:chOff x="-1981200" y="-533400"/>
              <a:chExt cx="9144000" cy="6858000"/>
            </a:xfrm>
          </p:grpSpPr>
          <p:grpSp>
            <p:nvGrpSpPr>
              <p:cNvPr id="22" name="Group 28"/>
              <p:cNvGrpSpPr/>
              <p:nvPr/>
            </p:nvGrpSpPr>
            <p:grpSpPr>
              <a:xfrm>
                <a:off x="-1981200" y="-533400"/>
                <a:ext cx="9144000" cy="6858000"/>
                <a:chOff x="-1981200" y="-533400"/>
                <a:chExt cx="9144000" cy="6858000"/>
              </a:xfrm>
            </p:grpSpPr>
            <p:grpSp>
              <p:nvGrpSpPr>
                <p:cNvPr id="24" name="Group 45"/>
                <p:cNvGrpSpPr/>
                <p:nvPr/>
              </p:nvGrpSpPr>
              <p:grpSpPr>
                <a:xfrm>
                  <a:off x="-1981200" y="-533400"/>
                  <a:ext cx="9144000" cy="6858000"/>
                  <a:chOff x="0" y="0"/>
                  <a:chExt cx="9144000" cy="6858000"/>
                </a:xfrm>
              </p:grpSpPr>
              <p:pic>
                <p:nvPicPr>
                  <p:cNvPr id="31" name="Picture 30" descr="A clickable map of Canada exhibiting its ten provinces and three territories, and their capitals."/>
                  <p:cNvPicPr>
                    <a:picLocks noChangeAspect="1" noChangeArrowheads="1"/>
                  </p:cNvPicPr>
                  <p:nvPr/>
                </p:nvPicPr>
                <p:blipFill>
                  <a:blip r:embed="rId2" cstate="print"/>
                  <a:srcRect l="5050" t="11212" r="1010" b="7009"/>
                  <a:stretch>
                    <a:fillRect/>
                  </a:stretch>
                </p:blipFill>
                <p:spPr bwMode="auto">
                  <a:xfrm>
                    <a:off x="0" y="0"/>
                    <a:ext cx="9144000" cy="6858000"/>
                  </a:xfrm>
                  <a:prstGeom prst="rect">
                    <a:avLst/>
                  </a:prstGeom>
                  <a:noFill/>
                </p:spPr>
              </p:pic>
              <p:sp>
                <p:nvSpPr>
                  <p:cNvPr id="32" name="Rectangle 31"/>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24"/>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Rectangle 22"/>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1" name="Straight Connector 20"/>
            <p:cNvCxnSpPr>
              <a:endCxn id="28"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Freeform 7"/>
          <p:cNvSpPr/>
          <p:nvPr/>
        </p:nvSpPr>
        <p:spPr>
          <a:xfrm>
            <a:off x="-30487" y="809469"/>
            <a:ext cx="9171987" cy="6073931"/>
          </a:xfrm>
          <a:custGeom>
            <a:avLst/>
            <a:gdLst>
              <a:gd name="connsiteX0" fmla="*/ 97436 w 8774242"/>
              <a:gd name="connsiteY0" fmla="*/ 2308485 h 5703757"/>
              <a:gd name="connsiteX1" fmla="*/ 442210 w 8774242"/>
              <a:gd name="connsiteY1" fmla="*/ 3028013 h 5703757"/>
              <a:gd name="connsiteX2" fmla="*/ 1206708 w 8774242"/>
              <a:gd name="connsiteY2" fmla="*/ 4002374 h 5703757"/>
              <a:gd name="connsiteX3" fmla="*/ 2121108 w 8774242"/>
              <a:gd name="connsiteY3" fmla="*/ 4467069 h 5703757"/>
              <a:gd name="connsiteX4" fmla="*/ 2825646 w 8774242"/>
              <a:gd name="connsiteY4" fmla="*/ 5081665 h 5703757"/>
              <a:gd name="connsiteX5" fmla="*/ 3635115 w 8774242"/>
              <a:gd name="connsiteY5" fmla="*/ 5066675 h 5703757"/>
              <a:gd name="connsiteX6" fmla="*/ 4504544 w 8774242"/>
              <a:gd name="connsiteY6" fmla="*/ 5471410 h 5703757"/>
              <a:gd name="connsiteX7" fmla="*/ 4909279 w 8774242"/>
              <a:gd name="connsiteY7" fmla="*/ 5636301 h 5703757"/>
              <a:gd name="connsiteX8" fmla="*/ 5329003 w 8774242"/>
              <a:gd name="connsiteY8" fmla="*/ 5696262 h 5703757"/>
              <a:gd name="connsiteX9" fmla="*/ 5793698 w 8774242"/>
              <a:gd name="connsiteY9" fmla="*/ 5666282 h 5703757"/>
              <a:gd name="connsiteX10" fmla="*/ 6153462 w 8774242"/>
              <a:gd name="connsiteY10" fmla="*/ 5471410 h 5703757"/>
              <a:gd name="connsiteX11" fmla="*/ 6468256 w 8774242"/>
              <a:gd name="connsiteY11" fmla="*/ 5231567 h 5703757"/>
              <a:gd name="connsiteX12" fmla="*/ 7082852 w 8774242"/>
              <a:gd name="connsiteY12" fmla="*/ 5186597 h 5703757"/>
              <a:gd name="connsiteX13" fmla="*/ 7277725 w 8774242"/>
              <a:gd name="connsiteY13" fmla="*/ 5006715 h 5703757"/>
              <a:gd name="connsiteX14" fmla="*/ 7592518 w 8774242"/>
              <a:gd name="connsiteY14" fmla="*/ 4721901 h 5703757"/>
              <a:gd name="connsiteX15" fmla="*/ 7712439 w 8774242"/>
              <a:gd name="connsiteY15" fmla="*/ 4452079 h 5703757"/>
              <a:gd name="connsiteX16" fmla="*/ 7832361 w 8774242"/>
              <a:gd name="connsiteY16" fmla="*/ 4122295 h 5703757"/>
              <a:gd name="connsiteX17" fmla="*/ 8282066 w 8774242"/>
              <a:gd name="connsiteY17" fmla="*/ 3822492 h 5703757"/>
              <a:gd name="connsiteX18" fmla="*/ 8491928 w 8774242"/>
              <a:gd name="connsiteY18" fmla="*/ 3537679 h 5703757"/>
              <a:gd name="connsiteX19" fmla="*/ 8656820 w 8774242"/>
              <a:gd name="connsiteY19" fmla="*/ 2968052 h 5703757"/>
              <a:gd name="connsiteX20" fmla="*/ 8731771 w 8774242"/>
              <a:gd name="connsiteY20" fmla="*/ 1828800 h 5703757"/>
              <a:gd name="connsiteX21" fmla="*/ 8731771 w 8774242"/>
              <a:gd name="connsiteY21" fmla="*/ 1573967 h 5703757"/>
              <a:gd name="connsiteX22" fmla="*/ 8746761 w 8774242"/>
              <a:gd name="connsiteY22" fmla="*/ 839449 h 5703757"/>
              <a:gd name="connsiteX23" fmla="*/ 8731771 w 8774242"/>
              <a:gd name="connsiteY23" fmla="*/ 239842 h 5703757"/>
              <a:gd name="connsiteX24" fmla="*/ 8716780 w 8774242"/>
              <a:gd name="connsiteY24" fmla="*/ 119921 h 5703757"/>
              <a:gd name="connsiteX25" fmla="*/ 8386997 w 8774242"/>
              <a:gd name="connsiteY25" fmla="*/ 104931 h 5703757"/>
              <a:gd name="connsiteX26" fmla="*/ 3410262 w 8774242"/>
              <a:gd name="connsiteY26" fmla="*/ 14990 h 5703757"/>
              <a:gd name="connsiteX27" fmla="*/ 1326630 w 8774242"/>
              <a:gd name="connsiteY27" fmla="*/ 14990 h 5703757"/>
              <a:gd name="connsiteX28" fmla="*/ 831954 w 8774242"/>
              <a:gd name="connsiteY28" fmla="*/ 44970 h 5703757"/>
              <a:gd name="connsiteX29" fmla="*/ 367259 w 8774242"/>
              <a:gd name="connsiteY29" fmla="*/ 59961 h 5703757"/>
              <a:gd name="connsiteX30" fmla="*/ 292308 w 8774242"/>
              <a:gd name="connsiteY30" fmla="*/ 329783 h 5703757"/>
              <a:gd name="connsiteX31" fmla="*/ 697043 w 8774242"/>
              <a:gd name="connsiteY31" fmla="*/ 1439056 h 5703757"/>
              <a:gd name="connsiteX32" fmla="*/ 1026826 w 8774242"/>
              <a:gd name="connsiteY32" fmla="*/ 2488367 h 5703757"/>
              <a:gd name="connsiteX33" fmla="*/ 97436 w 8774242"/>
              <a:gd name="connsiteY33" fmla="*/ 2308485 h 5703757"/>
              <a:gd name="connsiteX0" fmla="*/ 789482 w 8536898"/>
              <a:gd name="connsiteY0" fmla="*/ 2488367 h 5703757"/>
              <a:gd name="connsiteX1" fmla="*/ 204866 w 8536898"/>
              <a:gd name="connsiteY1" fmla="*/ 3028013 h 5703757"/>
              <a:gd name="connsiteX2" fmla="*/ 969364 w 8536898"/>
              <a:gd name="connsiteY2" fmla="*/ 4002374 h 5703757"/>
              <a:gd name="connsiteX3" fmla="*/ 1883764 w 8536898"/>
              <a:gd name="connsiteY3" fmla="*/ 4467069 h 5703757"/>
              <a:gd name="connsiteX4" fmla="*/ 2588302 w 8536898"/>
              <a:gd name="connsiteY4" fmla="*/ 5081665 h 5703757"/>
              <a:gd name="connsiteX5" fmla="*/ 3397771 w 8536898"/>
              <a:gd name="connsiteY5" fmla="*/ 5066675 h 5703757"/>
              <a:gd name="connsiteX6" fmla="*/ 4267200 w 8536898"/>
              <a:gd name="connsiteY6" fmla="*/ 5471410 h 5703757"/>
              <a:gd name="connsiteX7" fmla="*/ 4671935 w 8536898"/>
              <a:gd name="connsiteY7" fmla="*/ 5636301 h 5703757"/>
              <a:gd name="connsiteX8" fmla="*/ 5091659 w 8536898"/>
              <a:gd name="connsiteY8" fmla="*/ 5696262 h 5703757"/>
              <a:gd name="connsiteX9" fmla="*/ 5556354 w 8536898"/>
              <a:gd name="connsiteY9" fmla="*/ 5666282 h 5703757"/>
              <a:gd name="connsiteX10" fmla="*/ 5916118 w 8536898"/>
              <a:gd name="connsiteY10" fmla="*/ 5471410 h 5703757"/>
              <a:gd name="connsiteX11" fmla="*/ 6230912 w 8536898"/>
              <a:gd name="connsiteY11" fmla="*/ 5231567 h 5703757"/>
              <a:gd name="connsiteX12" fmla="*/ 6845508 w 8536898"/>
              <a:gd name="connsiteY12" fmla="*/ 5186597 h 5703757"/>
              <a:gd name="connsiteX13" fmla="*/ 7040381 w 8536898"/>
              <a:gd name="connsiteY13" fmla="*/ 5006715 h 5703757"/>
              <a:gd name="connsiteX14" fmla="*/ 7355174 w 8536898"/>
              <a:gd name="connsiteY14" fmla="*/ 4721901 h 5703757"/>
              <a:gd name="connsiteX15" fmla="*/ 7475095 w 8536898"/>
              <a:gd name="connsiteY15" fmla="*/ 4452079 h 5703757"/>
              <a:gd name="connsiteX16" fmla="*/ 7595017 w 8536898"/>
              <a:gd name="connsiteY16" fmla="*/ 4122295 h 5703757"/>
              <a:gd name="connsiteX17" fmla="*/ 8044722 w 8536898"/>
              <a:gd name="connsiteY17" fmla="*/ 3822492 h 5703757"/>
              <a:gd name="connsiteX18" fmla="*/ 8254584 w 8536898"/>
              <a:gd name="connsiteY18" fmla="*/ 3537679 h 5703757"/>
              <a:gd name="connsiteX19" fmla="*/ 8419476 w 8536898"/>
              <a:gd name="connsiteY19" fmla="*/ 2968052 h 5703757"/>
              <a:gd name="connsiteX20" fmla="*/ 8494427 w 8536898"/>
              <a:gd name="connsiteY20" fmla="*/ 1828800 h 5703757"/>
              <a:gd name="connsiteX21" fmla="*/ 8494427 w 8536898"/>
              <a:gd name="connsiteY21" fmla="*/ 1573967 h 5703757"/>
              <a:gd name="connsiteX22" fmla="*/ 8509417 w 8536898"/>
              <a:gd name="connsiteY22" fmla="*/ 839449 h 5703757"/>
              <a:gd name="connsiteX23" fmla="*/ 8494427 w 8536898"/>
              <a:gd name="connsiteY23" fmla="*/ 239842 h 5703757"/>
              <a:gd name="connsiteX24" fmla="*/ 8479436 w 8536898"/>
              <a:gd name="connsiteY24" fmla="*/ 119921 h 5703757"/>
              <a:gd name="connsiteX25" fmla="*/ 8149653 w 8536898"/>
              <a:gd name="connsiteY25" fmla="*/ 104931 h 5703757"/>
              <a:gd name="connsiteX26" fmla="*/ 3172918 w 8536898"/>
              <a:gd name="connsiteY26" fmla="*/ 14990 h 5703757"/>
              <a:gd name="connsiteX27" fmla="*/ 1089286 w 8536898"/>
              <a:gd name="connsiteY27" fmla="*/ 14990 h 5703757"/>
              <a:gd name="connsiteX28" fmla="*/ 594610 w 8536898"/>
              <a:gd name="connsiteY28" fmla="*/ 44970 h 5703757"/>
              <a:gd name="connsiteX29" fmla="*/ 129915 w 8536898"/>
              <a:gd name="connsiteY29" fmla="*/ 59961 h 5703757"/>
              <a:gd name="connsiteX30" fmla="*/ 54964 w 8536898"/>
              <a:gd name="connsiteY30" fmla="*/ 329783 h 5703757"/>
              <a:gd name="connsiteX31" fmla="*/ 459699 w 8536898"/>
              <a:gd name="connsiteY31" fmla="*/ 1439056 h 5703757"/>
              <a:gd name="connsiteX32" fmla="*/ 789482 w 8536898"/>
              <a:gd name="connsiteY32" fmla="*/ 2488367 h 5703757"/>
              <a:gd name="connsiteX0" fmla="*/ 789482 w 8536898"/>
              <a:gd name="connsiteY0" fmla="*/ 2488367 h 5703757"/>
              <a:gd name="connsiteX1" fmla="*/ 969364 w 8536898"/>
              <a:gd name="connsiteY1" fmla="*/ 4002374 h 5703757"/>
              <a:gd name="connsiteX2" fmla="*/ 1883764 w 8536898"/>
              <a:gd name="connsiteY2" fmla="*/ 4467069 h 5703757"/>
              <a:gd name="connsiteX3" fmla="*/ 2588302 w 8536898"/>
              <a:gd name="connsiteY3" fmla="*/ 5081665 h 5703757"/>
              <a:gd name="connsiteX4" fmla="*/ 3397771 w 8536898"/>
              <a:gd name="connsiteY4" fmla="*/ 5066675 h 5703757"/>
              <a:gd name="connsiteX5" fmla="*/ 4267200 w 8536898"/>
              <a:gd name="connsiteY5" fmla="*/ 5471410 h 5703757"/>
              <a:gd name="connsiteX6" fmla="*/ 4671935 w 8536898"/>
              <a:gd name="connsiteY6" fmla="*/ 5636301 h 5703757"/>
              <a:gd name="connsiteX7" fmla="*/ 5091659 w 8536898"/>
              <a:gd name="connsiteY7" fmla="*/ 5696262 h 5703757"/>
              <a:gd name="connsiteX8" fmla="*/ 5556354 w 8536898"/>
              <a:gd name="connsiteY8" fmla="*/ 5666282 h 5703757"/>
              <a:gd name="connsiteX9" fmla="*/ 5916118 w 8536898"/>
              <a:gd name="connsiteY9" fmla="*/ 5471410 h 5703757"/>
              <a:gd name="connsiteX10" fmla="*/ 6230912 w 8536898"/>
              <a:gd name="connsiteY10" fmla="*/ 5231567 h 5703757"/>
              <a:gd name="connsiteX11" fmla="*/ 6845508 w 8536898"/>
              <a:gd name="connsiteY11" fmla="*/ 5186597 h 5703757"/>
              <a:gd name="connsiteX12" fmla="*/ 7040381 w 8536898"/>
              <a:gd name="connsiteY12" fmla="*/ 5006715 h 5703757"/>
              <a:gd name="connsiteX13" fmla="*/ 7355174 w 8536898"/>
              <a:gd name="connsiteY13" fmla="*/ 4721901 h 5703757"/>
              <a:gd name="connsiteX14" fmla="*/ 7475095 w 8536898"/>
              <a:gd name="connsiteY14" fmla="*/ 4452079 h 5703757"/>
              <a:gd name="connsiteX15" fmla="*/ 7595017 w 8536898"/>
              <a:gd name="connsiteY15" fmla="*/ 4122295 h 5703757"/>
              <a:gd name="connsiteX16" fmla="*/ 8044722 w 8536898"/>
              <a:gd name="connsiteY16" fmla="*/ 3822492 h 5703757"/>
              <a:gd name="connsiteX17" fmla="*/ 8254584 w 8536898"/>
              <a:gd name="connsiteY17" fmla="*/ 3537679 h 5703757"/>
              <a:gd name="connsiteX18" fmla="*/ 8419476 w 8536898"/>
              <a:gd name="connsiteY18" fmla="*/ 2968052 h 5703757"/>
              <a:gd name="connsiteX19" fmla="*/ 8494427 w 8536898"/>
              <a:gd name="connsiteY19" fmla="*/ 1828800 h 5703757"/>
              <a:gd name="connsiteX20" fmla="*/ 8494427 w 8536898"/>
              <a:gd name="connsiteY20" fmla="*/ 1573967 h 5703757"/>
              <a:gd name="connsiteX21" fmla="*/ 8509417 w 8536898"/>
              <a:gd name="connsiteY21" fmla="*/ 839449 h 5703757"/>
              <a:gd name="connsiteX22" fmla="*/ 8494427 w 8536898"/>
              <a:gd name="connsiteY22" fmla="*/ 239842 h 5703757"/>
              <a:gd name="connsiteX23" fmla="*/ 8479436 w 8536898"/>
              <a:gd name="connsiteY23" fmla="*/ 119921 h 5703757"/>
              <a:gd name="connsiteX24" fmla="*/ 8149653 w 8536898"/>
              <a:gd name="connsiteY24" fmla="*/ 104931 h 5703757"/>
              <a:gd name="connsiteX25" fmla="*/ 3172918 w 8536898"/>
              <a:gd name="connsiteY25" fmla="*/ 14990 h 5703757"/>
              <a:gd name="connsiteX26" fmla="*/ 1089286 w 8536898"/>
              <a:gd name="connsiteY26" fmla="*/ 14990 h 5703757"/>
              <a:gd name="connsiteX27" fmla="*/ 594610 w 8536898"/>
              <a:gd name="connsiteY27" fmla="*/ 44970 h 5703757"/>
              <a:gd name="connsiteX28" fmla="*/ 129915 w 8536898"/>
              <a:gd name="connsiteY28" fmla="*/ 59961 h 5703757"/>
              <a:gd name="connsiteX29" fmla="*/ 54964 w 8536898"/>
              <a:gd name="connsiteY29" fmla="*/ 329783 h 5703757"/>
              <a:gd name="connsiteX30" fmla="*/ 459699 w 8536898"/>
              <a:gd name="connsiteY30" fmla="*/ 1439056 h 5703757"/>
              <a:gd name="connsiteX31" fmla="*/ 789482 w 8536898"/>
              <a:gd name="connsiteY31" fmla="*/ 2488367 h 5703757"/>
              <a:gd name="connsiteX0" fmla="*/ 789482 w 8536898"/>
              <a:gd name="connsiteY0" fmla="*/ 2488367 h 5703757"/>
              <a:gd name="connsiteX1" fmla="*/ 1883764 w 8536898"/>
              <a:gd name="connsiteY1" fmla="*/ 4467069 h 5703757"/>
              <a:gd name="connsiteX2" fmla="*/ 2588302 w 8536898"/>
              <a:gd name="connsiteY2" fmla="*/ 5081665 h 5703757"/>
              <a:gd name="connsiteX3" fmla="*/ 3397771 w 8536898"/>
              <a:gd name="connsiteY3" fmla="*/ 5066675 h 5703757"/>
              <a:gd name="connsiteX4" fmla="*/ 4267200 w 8536898"/>
              <a:gd name="connsiteY4" fmla="*/ 5471410 h 5703757"/>
              <a:gd name="connsiteX5" fmla="*/ 4671935 w 8536898"/>
              <a:gd name="connsiteY5" fmla="*/ 5636301 h 5703757"/>
              <a:gd name="connsiteX6" fmla="*/ 5091659 w 8536898"/>
              <a:gd name="connsiteY6" fmla="*/ 5696262 h 5703757"/>
              <a:gd name="connsiteX7" fmla="*/ 5556354 w 8536898"/>
              <a:gd name="connsiteY7" fmla="*/ 5666282 h 5703757"/>
              <a:gd name="connsiteX8" fmla="*/ 5916118 w 8536898"/>
              <a:gd name="connsiteY8" fmla="*/ 5471410 h 5703757"/>
              <a:gd name="connsiteX9" fmla="*/ 6230912 w 8536898"/>
              <a:gd name="connsiteY9" fmla="*/ 5231567 h 5703757"/>
              <a:gd name="connsiteX10" fmla="*/ 6845508 w 8536898"/>
              <a:gd name="connsiteY10" fmla="*/ 5186597 h 5703757"/>
              <a:gd name="connsiteX11" fmla="*/ 7040381 w 8536898"/>
              <a:gd name="connsiteY11" fmla="*/ 5006715 h 5703757"/>
              <a:gd name="connsiteX12" fmla="*/ 7355174 w 8536898"/>
              <a:gd name="connsiteY12" fmla="*/ 4721901 h 5703757"/>
              <a:gd name="connsiteX13" fmla="*/ 7475095 w 8536898"/>
              <a:gd name="connsiteY13" fmla="*/ 4452079 h 5703757"/>
              <a:gd name="connsiteX14" fmla="*/ 7595017 w 8536898"/>
              <a:gd name="connsiteY14" fmla="*/ 4122295 h 5703757"/>
              <a:gd name="connsiteX15" fmla="*/ 8044722 w 8536898"/>
              <a:gd name="connsiteY15" fmla="*/ 3822492 h 5703757"/>
              <a:gd name="connsiteX16" fmla="*/ 8254584 w 8536898"/>
              <a:gd name="connsiteY16" fmla="*/ 3537679 h 5703757"/>
              <a:gd name="connsiteX17" fmla="*/ 8419476 w 8536898"/>
              <a:gd name="connsiteY17" fmla="*/ 2968052 h 5703757"/>
              <a:gd name="connsiteX18" fmla="*/ 8494427 w 8536898"/>
              <a:gd name="connsiteY18" fmla="*/ 1828800 h 5703757"/>
              <a:gd name="connsiteX19" fmla="*/ 8494427 w 8536898"/>
              <a:gd name="connsiteY19" fmla="*/ 1573967 h 5703757"/>
              <a:gd name="connsiteX20" fmla="*/ 8509417 w 8536898"/>
              <a:gd name="connsiteY20" fmla="*/ 839449 h 5703757"/>
              <a:gd name="connsiteX21" fmla="*/ 8494427 w 8536898"/>
              <a:gd name="connsiteY21" fmla="*/ 239842 h 5703757"/>
              <a:gd name="connsiteX22" fmla="*/ 8479436 w 8536898"/>
              <a:gd name="connsiteY22" fmla="*/ 119921 h 5703757"/>
              <a:gd name="connsiteX23" fmla="*/ 8149653 w 8536898"/>
              <a:gd name="connsiteY23" fmla="*/ 104931 h 5703757"/>
              <a:gd name="connsiteX24" fmla="*/ 3172918 w 8536898"/>
              <a:gd name="connsiteY24" fmla="*/ 14990 h 5703757"/>
              <a:gd name="connsiteX25" fmla="*/ 1089286 w 8536898"/>
              <a:gd name="connsiteY25" fmla="*/ 14990 h 5703757"/>
              <a:gd name="connsiteX26" fmla="*/ 594610 w 8536898"/>
              <a:gd name="connsiteY26" fmla="*/ 44970 h 5703757"/>
              <a:gd name="connsiteX27" fmla="*/ 129915 w 8536898"/>
              <a:gd name="connsiteY27" fmla="*/ 59961 h 5703757"/>
              <a:gd name="connsiteX28" fmla="*/ 54964 w 8536898"/>
              <a:gd name="connsiteY28" fmla="*/ 329783 h 5703757"/>
              <a:gd name="connsiteX29" fmla="*/ 459699 w 8536898"/>
              <a:gd name="connsiteY29" fmla="*/ 1439056 h 5703757"/>
              <a:gd name="connsiteX30" fmla="*/ 789482 w 8536898"/>
              <a:gd name="connsiteY30" fmla="*/ 2488367 h 5703757"/>
              <a:gd name="connsiteX0" fmla="*/ 690797 w 8536898"/>
              <a:gd name="connsiteY0" fmla="*/ 2771931 h 5703757"/>
              <a:gd name="connsiteX1" fmla="*/ 1883764 w 8536898"/>
              <a:gd name="connsiteY1" fmla="*/ 4467069 h 5703757"/>
              <a:gd name="connsiteX2" fmla="*/ 2588302 w 8536898"/>
              <a:gd name="connsiteY2" fmla="*/ 5081665 h 5703757"/>
              <a:gd name="connsiteX3" fmla="*/ 3397771 w 8536898"/>
              <a:gd name="connsiteY3" fmla="*/ 5066675 h 5703757"/>
              <a:gd name="connsiteX4" fmla="*/ 4267200 w 8536898"/>
              <a:gd name="connsiteY4" fmla="*/ 5471410 h 5703757"/>
              <a:gd name="connsiteX5" fmla="*/ 4671935 w 8536898"/>
              <a:gd name="connsiteY5" fmla="*/ 5636301 h 5703757"/>
              <a:gd name="connsiteX6" fmla="*/ 5091659 w 8536898"/>
              <a:gd name="connsiteY6" fmla="*/ 5696262 h 5703757"/>
              <a:gd name="connsiteX7" fmla="*/ 5556354 w 8536898"/>
              <a:gd name="connsiteY7" fmla="*/ 5666282 h 5703757"/>
              <a:gd name="connsiteX8" fmla="*/ 5916118 w 8536898"/>
              <a:gd name="connsiteY8" fmla="*/ 5471410 h 5703757"/>
              <a:gd name="connsiteX9" fmla="*/ 6230912 w 8536898"/>
              <a:gd name="connsiteY9" fmla="*/ 5231567 h 5703757"/>
              <a:gd name="connsiteX10" fmla="*/ 6845508 w 8536898"/>
              <a:gd name="connsiteY10" fmla="*/ 5186597 h 5703757"/>
              <a:gd name="connsiteX11" fmla="*/ 7040381 w 8536898"/>
              <a:gd name="connsiteY11" fmla="*/ 5006715 h 5703757"/>
              <a:gd name="connsiteX12" fmla="*/ 7355174 w 8536898"/>
              <a:gd name="connsiteY12" fmla="*/ 4721901 h 5703757"/>
              <a:gd name="connsiteX13" fmla="*/ 7475095 w 8536898"/>
              <a:gd name="connsiteY13" fmla="*/ 4452079 h 5703757"/>
              <a:gd name="connsiteX14" fmla="*/ 7595017 w 8536898"/>
              <a:gd name="connsiteY14" fmla="*/ 4122295 h 5703757"/>
              <a:gd name="connsiteX15" fmla="*/ 8044722 w 8536898"/>
              <a:gd name="connsiteY15" fmla="*/ 3822492 h 5703757"/>
              <a:gd name="connsiteX16" fmla="*/ 8254584 w 8536898"/>
              <a:gd name="connsiteY16" fmla="*/ 3537679 h 5703757"/>
              <a:gd name="connsiteX17" fmla="*/ 8419476 w 8536898"/>
              <a:gd name="connsiteY17" fmla="*/ 2968052 h 5703757"/>
              <a:gd name="connsiteX18" fmla="*/ 8494427 w 8536898"/>
              <a:gd name="connsiteY18" fmla="*/ 1828800 h 5703757"/>
              <a:gd name="connsiteX19" fmla="*/ 8494427 w 8536898"/>
              <a:gd name="connsiteY19" fmla="*/ 1573967 h 5703757"/>
              <a:gd name="connsiteX20" fmla="*/ 8509417 w 8536898"/>
              <a:gd name="connsiteY20" fmla="*/ 839449 h 5703757"/>
              <a:gd name="connsiteX21" fmla="*/ 8494427 w 8536898"/>
              <a:gd name="connsiteY21" fmla="*/ 239842 h 5703757"/>
              <a:gd name="connsiteX22" fmla="*/ 8479436 w 8536898"/>
              <a:gd name="connsiteY22" fmla="*/ 119921 h 5703757"/>
              <a:gd name="connsiteX23" fmla="*/ 8149653 w 8536898"/>
              <a:gd name="connsiteY23" fmla="*/ 104931 h 5703757"/>
              <a:gd name="connsiteX24" fmla="*/ 3172918 w 8536898"/>
              <a:gd name="connsiteY24" fmla="*/ 14990 h 5703757"/>
              <a:gd name="connsiteX25" fmla="*/ 1089286 w 8536898"/>
              <a:gd name="connsiteY25" fmla="*/ 14990 h 5703757"/>
              <a:gd name="connsiteX26" fmla="*/ 594610 w 8536898"/>
              <a:gd name="connsiteY26" fmla="*/ 44970 h 5703757"/>
              <a:gd name="connsiteX27" fmla="*/ 129915 w 8536898"/>
              <a:gd name="connsiteY27" fmla="*/ 59961 h 5703757"/>
              <a:gd name="connsiteX28" fmla="*/ 54964 w 8536898"/>
              <a:gd name="connsiteY28" fmla="*/ 329783 h 5703757"/>
              <a:gd name="connsiteX29" fmla="*/ 459699 w 8536898"/>
              <a:gd name="connsiteY29" fmla="*/ 1439056 h 5703757"/>
              <a:gd name="connsiteX30" fmla="*/ 690797 w 8536898"/>
              <a:gd name="connsiteY30" fmla="*/ 2771931 h 5703757"/>
              <a:gd name="connsiteX0" fmla="*/ 690797 w 8536898"/>
              <a:gd name="connsiteY0" fmla="*/ 2771931 h 5703757"/>
              <a:gd name="connsiteX1" fmla="*/ 1883764 w 8536898"/>
              <a:gd name="connsiteY1" fmla="*/ 4467069 h 5703757"/>
              <a:gd name="connsiteX2" fmla="*/ 2588302 w 8536898"/>
              <a:gd name="connsiteY2" fmla="*/ 5081665 h 5703757"/>
              <a:gd name="connsiteX3" fmla="*/ 3397771 w 8536898"/>
              <a:gd name="connsiteY3" fmla="*/ 5066675 h 5703757"/>
              <a:gd name="connsiteX4" fmla="*/ 4267200 w 8536898"/>
              <a:gd name="connsiteY4" fmla="*/ 5471410 h 5703757"/>
              <a:gd name="connsiteX5" fmla="*/ 4671935 w 8536898"/>
              <a:gd name="connsiteY5" fmla="*/ 5636301 h 5703757"/>
              <a:gd name="connsiteX6" fmla="*/ 5091659 w 8536898"/>
              <a:gd name="connsiteY6" fmla="*/ 5696262 h 5703757"/>
              <a:gd name="connsiteX7" fmla="*/ 5556354 w 8536898"/>
              <a:gd name="connsiteY7" fmla="*/ 5666282 h 5703757"/>
              <a:gd name="connsiteX8" fmla="*/ 5916118 w 8536898"/>
              <a:gd name="connsiteY8" fmla="*/ 5471410 h 5703757"/>
              <a:gd name="connsiteX9" fmla="*/ 6230912 w 8536898"/>
              <a:gd name="connsiteY9" fmla="*/ 5231567 h 5703757"/>
              <a:gd name="connsiteX10" fmla="*/ 6845508 w 8536898"/>
              <a:gd name="connsiteY10" fmla="*/ 5186597 h 5703757"/>
              <a:gd name="connsiteX11" fmla="*/ 7040381 w 8536898"/>
              <a:gd name="connsiteY11" fmla="*/ 5006715 h 5703757"/>
              <a:gd name="connsiteX12" fmla="*/ 7355174 w 8536898"/>
              <a:gd name="connsiteY12" fmla="*/ 4721901 h 5703757"/>
              <a:gd name="connsiteX13" fmla="*/ 7475095 w 8536898"/>
              <a:gd name="connsiteY13" fmla="*/ 4452079 h 5703757"/>
              <a:gd name="connsiteX14" fmla="*/ 7595017 w 8536898"/>
              <a:gd name="connsiteY14" fmla="*/ 4122295 h 5703757"/>
              <a:gd name="connsiteX15" fmla="*/ 8044722 w 8536898"/>
              <a:gd name="connsiteY15" fmla="*/ 3822492 h 5703757"/>
              <a:gd name="connsiteX16" fmla="*/ 8254584 w 8536898"/>
              <a:gd name="connsiteY16" fmla="*/ 3537679 h 5703757"/>
              <a:gd name="connsiteX17" fmla="*/ 8419476 w 8536898"/>
              <a:gd name="connsiteY17" fmla="*/ 2968052 h 5703757"/>
              <a:gd name="connsiteX18" fmla="*/ 8494427 w 8536898"/>
              <a:gd name="connsiteY18" fmla="*/ 1828800 h 5703757"/>
              <a:gd name="connsiteX19" fmla="*/ 8494427 w 8536898"/>
              <a:gd name="connsiteY19" fmla="*/ 1573967 h 5703757"/>
              <a:gd name="connsiteX20" fmla="*/ 8509417 w 8536898"/>
              <a:gd name="connsiteY20" fmla="*/ 839449 h 5703757"/>
              <a:gd name="connsiteX21" fmla="*/ 8494427 w 8536898"/>
              <a:gd name="connsiteY21" fmla="*/ 239842 h 5703757"/>
              <a:gd name="connsiteX22" fmla="*/ 8479436 w 8536898"/>
              <a:gd name="connsiteY22" fmla="*/ 119921 h 5703757"/>
              <a:gd name="connsiteX23" fmla="*/ 8149653 w 8536898"/>
              <a:gd name="connsiteY23" fmla="*/ 104931 h 5703757"/>
              <a:gd name="connsiteX24" fmla="*/ 3172918 w 8536898"/>
              <a:gd name="connsiteY24" fmla="*/ 14990 h 5703757"/>
              <a:gd name="connsiteX25" fmla="*/ 1089286 w 8536898"/>
              <a:gd name="connsiteY25" fmla="*/ 14990 h 5703757"/>
              <a:gd name="connsiteX26" fmla="*/ 594610 w 8536898"/>
              <a:gd name="connsiteY26" fmla="*/ 44970 h 5703757"/>
              <a:gd name="connsiteX27" fmla="*/ 129915 w 8536898"/>
              <a:gd name="connsiteY27" fmla="*/ 59961 h 5703757"/>
              <a:gd name="connsiteX28" fmla="*/ 54964 w 8536898"/>
              <a:gd name="connsiteY28" fmla="*/ 329783 h 5703757"/>
              <a:gd name="connsiteX29" fmla="*/ 459699 w 8536898"/>
              <a:gd name="connsiteY29" fmla="*/ 1439056 h 5703757"/>
              <a:gd name="connsiteX30" fmla="*/ 385997 w 8536898"/>
              <a:gd name="connsiteY30" fmla="*/ 1705131 h 5703757"/>
              <a:gd name="connsiteX31" fmla="*/ 690797 w 8536898"/>
              <a:gd name="connsiteY31" fmla="*/ 2771931 h 5703757"/>
              <a:gd name="connsiteX0" fmla="*/ 664772 w 8510873"/>
              <a:gd name="connsiteY0" fmla="*/ 2771931 h 5703757"/>
              <a:gd name="connsiteX1" fmla="*/ 1857739 w 8510873"/>
              <a:gd name="connsiteY1" fmla="*/ 4467069 h 5703757"/>
              <a:gd name="connsiteX2" fmla="*/ 2562277 w 8510873"/>
              <a:gd name="connsiteY2" fmla="*/ 5081665 h 5703757"/>
              <a:gd name="connsiteX3" fmla="*/ 3371746 w 8510873"/>
              <a:gd name="connsiteY3" fmla="*/ 5066675 h 5703757"/>
              <a:gd name="connsiteX4" fmla="*/ 4241175 w 8510873"/>
              <a:gd name="connsiteY4" fmla="*/ 5471410 h 5703757"/>
              <a:gd name="connsiteX5" fmla="*/ 4645910 w 8510873"/>
              <a:gd name="connsiteY5" fmla="*/ 5636301 h 5703757"/>
              <a:gd name="connsiteX6" fmla="*/ 5065634 w 8510873"/>
              <a:gd name="connsiteY6" fmla="*/ 5696262 h 5703757"/>
              <a:gd name="connsiteX7" fmla="*/ 5530329 w 8510873"/>
              <a:gd name="connsiteY7" fmla="*/ 5666282 h 5703757"/>
              <a:gd name="connsiteX8" fmla="*/ 5890093 w 8510873"/>
              <a:gd name="connsiteY8" fmla="*/ 5471410 h 5703757"/>
              <a:gd name="connsiteX9" fmla="*/ 6204887 w 8510873"/>
              <a:gd name="connsiteY9" fmla="*/ 5231567 h 5703757"/>
              <a:gd name="connsiteX10" fmla="*/ 6819483 w 8510873"/>
              <a:gd name="connsiteY10" fmla="*/ 5186597 h 5703757"/>
              <a:gd name="connsiteX11" fmla="*/ 7014356 w 8510873"/>
              <a:gd name="connsiteY11" fmla="*/ 5006715 h 5703757"/>
              <a:gd name="connsiteX12" fmla="*/ 7329149 w 8510873"/>
              <a:gd name="connsiteY12" fmla="*/ 4721901 h 5703757"/>
              <a:gd name="connsiteX13" fmla="*/ 7449070 w 8510873"/>
              <a:gd name="connsiteY13" fmla="*/ 4452079 h 5703757"/>
              <a:gd name="connsiteX14" fmla="*/ 7568992 w 8510873"/>
              <a:gd name="connsiteY14" fmla="*/ 4122295 h 5703757"/>
              <a:gd name="connsiteX15" fmla="*/ 8018697 w 8510873"/>
              <a:gd name="connsiteY15" fmla="*/ 3822492 h 5703757"/>
              <a:gd name="connsiteX16" fmla="*/ 8228559 w 8510873"/>
              <a:gd name="connsiteY16" fmla="*/ 3537679 h 5703757"/>
              <a:gd name="connsiteX17" fmla="*/ 8393451 w 8510873"/>
              <a:gd name="connsiteY17" fmla="*/ 2968052 h 5703757"/>
              <a:gd name="connsiteX18" fmla="*/ 8468402 w 8510873"/>
              <a:gd name="connsiteY18" fmla="*/ 1828800 h 5703757"/>
              <a:gd name="connsiteX19" fmla="*/ 8468402 w 8510873"/>
              <a:gd name="connsiteY19" fmla="*/ 1573967 h 5703757"/>
              <a:gd name="connsiteX20" fmla="*/ 8483392 w 8510873"/>
              <a:gd name="connsiteY20" fmla="*/ 839449 h 5703757"/>
              <a:gd name="connsiteX21" fmla="*/ 8468402 w 8510873"/>
              <a:gd name="connsiteY21" fmla="*/ 239842 h 5703757"/>
              <a:gd name="connsiteX22" fmla="*/ 8453411 w 8510873"/>
              <a:gd name="connsiteY22" fmla="*/ 119921 h 5703757"/>
              <a:gd name="connsiteX23" fmla="*/ 8123628 w 8510873"/>
              <a:gd name="connsiteY23" fmla="*/ 104931 h 5703757"/>
              <a:gd name="connsiteX24" fmla="*/ 3146893 w 8510873"/>
              <a:gd name="connsiteY24" fmla="*/ 14990 h 5703757"/>
              <a:gd name="connsiteX25" fmla="*/ 1063261 w 8510873"/>
              <a:gd name="connsiteY25" fmla="*/ 14990 h 5703757"/>
              <a:gd name="connsiteX26" fmla="*/ 568585 w 8510873"/>
              <a:gd name="connsiteY26" fmla="*/ 44970 h 5703757"/>
              <a:gd name="connsiteX27" fmla="*/ 103890 w 8510873"/>
              <a:gd name="connsiteY27" fmla="*/ 59961 h 5703757"/>
              <a:gd name="connsiteX28" fmla="*/ 28939 w 8510873"/>
              <a:gd name="connsiteY28" fmla="*/ 329783 h 5703757"/>
              <a:gd name="connsiteX29" fmla="*/ 55172 w 8510873"/>
              <a:gd name="connsiteY29" fmla="*/ 1324131 h 5703757"/>
              <a:gd name="connsiteX30" fmla="*/ 359972 w 8510873"/>
              <a:gd name="connsiteY30" fmla="*/ 1705131 h 5703757"/>
              <a:gd name="connsiteX31" fmla="*/ 664772 w 8510873"/>
              <a:gd name="connsiteY31" fmla="*/ 2771931 h 5703757"/>
              <a:gd name="connsiteX0" fmla="*/ 652072 w 8498173"/>
              <a:gd name="connsiteY0" fmla="*/ 2771931 h 5703757"/>
              <a:gd name="connsiteX1" fmla="*/ 1845039 w 8498173"/>
              <a:gd name="connsiteY1" fmla="*/ 4467069 h 5703757"/>
              <a:gd name="connsiteX2" fmla="*/ 2549577 w 8498173"/>
              <a:gd name="connsiteY2" fmla="*/ 5081665 h 5703757"/>
              <a:gd name="connsiteX3" fmla="*/ 3359046 w 8498173"/>
              <a:gd name="connsiteY3" fmla="*/ 5066675 h 5703757"/>
              <a:gd name="connsiteX4" fmla="*/ 4228475 w 8498173"/>
              <a:gd name="connsiteY4" fmla="*/ 5471410 h 5703757"/>
              <a:gd name="connsiteX5" fmla="*/ 4633210 w 8498173"/>
              <a:gd name="connsiteY5" fmla="*/ 5636301 h 5703757"/>
              <a:gd name="connsiteX6" fmla="*/ 5052934 w 8498173"/>
              <a:gd name="connsiteY6" fmla="*/ 5696262 h 5703757"/>
              <a:gd name="connsiteX7" fmla="*/ 5517629 w 8498173"/>
              <a:gd name="connsiteY7" fmla="*/ 5666282 h 5703757"/>
              <a:gd name="connsiteX8" fmla="*/ 5877393 w 8498173"/>
              <a:gd name="connsiteY8" fmla="*/ 5471410 h 5703757"/>
              <a:gd name="connsiteX9" fmla="*/ 6192187 w 8498173"/>
              <a:gd name="connsiteY9" fmla="*/ 5231567 h 5703757"/>
              <a:gd name="connsiteX10" fmla="*/ 6806783 w 8498173"/>
              <a:gd name="connsiteY10" fmla="*/ 5186597 h 5703757"/>
              <a:gd name="connsiteX11" fmla="*/ 7001656 w 8498173"/>
              <a:gd name="connsiteY11" fmla="*/ 5006715 h 5703757"/>
              <a:gd name="connsiteX12" fmla="*/ 7316449 w 8498173"/>
              <a:gd name="connsiteY12" fmla="*/ 4721901 h 5703757"/>
              <a:gd name="connsiteX13" fmla="*/ 7436370 w 8498173"/>
              <a:gd name="connsiteY13" fmla="*/ 4452079 h 5703757"/>
              <a:gd name="connsiteX14" fmla="*/ 7556292 w 8498173"/>
              <a:gd name="connsiteY14" fmla="*/ 4122295 h 5703757"/>
              <a:gd name="connsiteX15" fmla="*/ 8005997 w 8498173"/>
              <a:gd name="connsiteY15" fmla="*/ 3822492 h 5703757"/>
              <a:gd name="connsiteX16" fmla="*/ 8215859 w 8498173"/>
              <a:gd name="connsiteY16" fmla="*/ 3537679 h 5703757"/>
              <a:gd name="connsiteX17" fmla="*/ 8380751 w 8498173"/>
              <a:gd name="connsiteY17" fmla="*/ 2968052 h 5703757"/>
              <a:gd name="connsiteX18" fmla="*/ 8455702 w 8498173"/>
              <a:gd name="connsiteY18" fmla="*/ 1828800 h 5703757"/>
              <a:gd name="connsiteX19" fmla="*/ 8455702 w 8498173"/>
              <a:gd name="connsiteY19" fmla="*/ 1573967 h 5703757"/>
              <a:gd name="connsiteX20" fmla="*/ 8470692 w 8498173"/>
              <a:gd name="connsiteY20" fmla="*/ 839449 h 5703757"/>
              <a:gd name="connsiteX21" fmla="*/ 8455702 w 8498173"/>
              <a:gd name="connsiteY21" fmla="*/ 239842 h 5703757"/>
              <a:gd name="connsiteX22" fmla="*/ 8440711 w 8498173"/>
              <a:gd name="connsiteY22" fmla="*/ 119921 h 5703757"/>
              <a:gd name="connsiteX23" fmla="*/ 8110928 w 8498173"/>
              <a:gd name="connsiteY23" fmla="*/ 104931 h 5703757"/>
              <a:gd name="connsiteX24" fmla="*/ 3134193 w 8498173"/>
              <a:gd name="connsiteY24" fmla="*/ 14990 h 5703757"/>
              <a:gd name="connsiteX25" fmla="*/ 1050561 w 8498173"/>
              <a:gd name="connsiteY25" fmla="*/ 14990 h 5703757"/>
              <a:gd name="connsiteX26" fmla="*/ 555885 w 8498173"/>
              <a:gd name="connsiteY26" fmla="*/ 44970 h 5703757"/>
              <a:gd name="connsiteX27" fmla="*/ 91190 w 8498173"/>
              <a:gd name="connsiteY27" fmla="*/ 59961 h 5703757"/>
              <a:gd name="connsiteX28" fmla="*/ 16239 w 8498173"/>
              <a:gd name="connsiteY28" fmla="*/ 329783 h 5703757"/>
              <a:gd name="connsiteX29" fmla="*/ 42472 w 8498173"/>
              <a:gd name="connsiteY29" fmla="*/ 1324131 h 5703757"/>
              <a:gd name="connsiteX30" fmla="*/ 271072 w 8498173"/>
              <a:gd name="connsiteY30" fmla="*/ 1857531 h 5703757"/>
              <a:gd name="connsiteX31" fmla="*/ 652072 w 8498173"/>
              <a:gd name="connsiteY31" fmla="*/ 2771931 h 5703757"/>
              <a:gd name="connsiteX0" fmla="*/ 283350 w 8498173"/>
              <a:gd name="connsiteY0" fmla="*/ 3991131 h 5703757"/>
              <a:gd name="connsiteX1" fmla="*/ 1845039 w 8498173"/>
              <a:gd name="connsiteY1" fmla="*/ 4467069 h 5703757"/>
              <a:gd name="connsiteX2" fmla="*/ 2549577 w 8498173"/>
              <a:gd name="connsiteY2" fmla="*/ 5081665 h 5703757"/>
              <a:gd name="connsiteX3" fmla="*/ 3359046 w 8498173"/>
              <a:gd name="connsiteY3" fmla="*/ 5066675 h 5703757"/>
              <a:gd name="connsiteX4" fmla="*/ 4228475 w 8498173"/>
              <a:gd name="connsiteY4" fmla="*/ 5471410 h 5703757"/>
              <a:gd name="connsiteX5" fmla="*/ 4633210 w 8498173"/>
              <a:gd name="connsiteY5" fmla="*/ 5636301 h 5703757"/>
              <a:gd name="connsiteX6" fmla="*/ 5052934 w 8498173"/>
              <a:gd name="connsiteY6" fmla="*/ 5696262 h 5703757"/>
              <a:gd name="connsiteX7" fmla="*/ 5517629 w 8498173"/>
              <a:gd name="connsiteY7" fmla="*/ 5666282 h 5703757"/>
              <a:gd name="connsiteX8" fmla="*/ 5877393 w 8498173"/>
              <a:gd name="connsiteY8" fmla="*/ 5471410 h 5703757"/>
              <a:gd name="connsiteX9" fmla="*/ 6192187 w 8498173"/>
              <a:gd name="connsiteY9" fmla="*/ 5231567 h 5703757"/>
              <a:gd name="connsiteX10" fmla="*/ 6806783 w 8498173"/>
              <a:gd name="connsiteY10" fmla="*/ 5186597 h 5703757"/>
              <a:gd name="connsiteX11" fmla="*/ 7001656 w 8498173"/>
              <a:gd name="connsiteY11" fmla="*/ 5006715 h 5703757"/>
              <a:gd name="connsiteX12" fmla="*/ 7316449 w 8498173"/>
              <a:gd name="connsiteY12" fmla="*/ 4721901 h 5703757"/>
              <a:gd name="connsiteX13" fmla="*/ 7436370 w 8498173"/>
              <a:gd name="connsiteY13" fmla="*/ 4452079 h 5703757"/>
              <a:gd name="connsiteX14" fmla="*/ 7556292 w 8498173"/>
              <a:gd name="connsiteY14" fmla="*/ 4122295 h 5703757"/>
              <a:gd name="connsiteX15" fmla="*/ 8005997 w 8498173"/>
              <a:gd name="connsiteY15" fmla="*/ 3822492 h 5703757"/>
              <a:gd name="connsiteX16" fmla="*/ 8215859 w 8498173"/>
              <a:gd name="connsiteY16" fmla="*/ 3537679 h 5703757"/>
              <a:gd name="connsiteX17" fmla="*/ 8380751 w 8498173"/>
              <a:gd name="connsiteY17" fmla="*/ 2968052 h 5703757"/>
              <a:gd name="connsiteX18" fmla="*/ 8455702 w 8498173"/>
              <a:gd name="connsiteY18" fmla="*/ 1828800 h 5703757"/>
              <a:gd name="connsiteX19" fmla="*/ 8455702 w 8498173"/>
              <a:gd name="connsiteY19" fmla="*/ 1573967 h 5703757"/>
              <a:gd name="connsiteX20" fmla="*/ 8470692 w 8498173"/>
              <a:gd name="connsiteY20" fmla="*/ 839449 h 5703757"/>
              <a:gd name="connsiteX21" fmla="*/ 8455702 w 8498173"/>
              <a:gd name="connsiteY21" fmla="*/ 239842 h 5703757"/>
              <a:gd name="connsiteX22" fmla="*/ 8440711 w 8498173"/>
              <a:gd name="connsiteY22" fmla="*/ 119921 h 5703757"/>
              <a:gd name="connsiteX23" fmla="*/ 8110928 w 8498173"/>
              <a:gd name="connsiteY23" fmla="*/ 104931 h 5703757"/>
              <a:gd name="connsiteX24" fmla="*/ 3134193 w 8498173"/>
              <a:gd name="connsiteY24" fmla="*/ 14990 h 5703757"/>
              <a:gd name="connsiteX25" fmla="*/ 1050561 w 8498173"/>
              <a:gd name="connsiteY25" fmla="*/ 14990 h 5703757"/>
              <a:gd name="connsiteX26" fmla="*/ 555885 w 8498173"/>
              <a:gd name="connsiteY26" fmla="*/ 44970 h 5703757"/>
              <a:gd name="connsiteX27" fmla="*/ 91190 w 8498173"/>
              <a:gd name="connsiteY27" fmla="*/ 59961 h 5703757"/>
              <a:gd name="connsiteX28" fmla="*/ 16239 w 8498173"/>
              <a:gd name="connsiteY28" fmla="*/ 329783 h 5703757"/>
              <a:gd name="connsiteX29" fmla="*/ 42472 w 8498173"/>
              <a:gd name="connsiteY29" fmla="*/ 1324131 h 5703757"/>
              <a:gd name="connsiteX30" fmla="*/ 271072 w 8498173"/>
              <a:gd name="connsiteY30" fmla="*/ 1857531 h 5703757"/>
              <a:gd name="connsiteX31" fmla="*/ 283350 w 8498173"/>
              <a:gd name="connsiteY31" fmla="*/ 3991131 h 5703757"/>
              <a:gd name="connsiteX0" fmla="*/ 283350 w 8498173"/>
              <a:gd name="connsiteY0" fmla="*/ 3991131 h 5703757"/>
              <a:gd name="connsiteX1" fmla="*/ 1558424 w 8498173"/>
              <a:gd name="connsiteY1" fmla="*/ 4905531 h 5703757"/>
              <a:gd name="connsiteX2" fmla="*/ 2549577 w 8498173"/>
              <a:gd name="connsiteY2" fmla="*/ 5081665 h 5703757"/>
              <a:gd name="connsiteX3" fmla="*/ 3359046 w 8498173"/>
              <a:gd name="connsiteY3" fmla="*/ 5066675 h 5703757"/>
              <a:gd name="connsiteX4" fmla="*/ 4228475 w 8498173"/>
              <a:gd name="connsiteY4" fmla="*/ 5471410 h 5703757"/>
              <a:gd name="connsiteX5" fmla="*/ 4633210 w 8498173"/>
              <a:gd name="connsiteY5" fmla="*/ 5636301 h 5703757"/>
              <a:gd name="connsiteX6" fmla="*/ 5052934 w 8498173"/>
              <a:gd name="connsiteY6" fmla="*/ 5696262 h 5703757"/>
              <a:gd name="connsiteX7" fmla="*/ 5517629 w 8498173"/>
              <a:gd name="connsiteY7" fmla="*/ 5666282 h 5703757"/>
              <a:gd name="connsiteX8" fmla="*/ 5877393 w 8498173"/>
              <a:gd name="connsiteY8" fmla="*/ 5471410 h 5703757"/>
              <a:gd name="connsiteX9" fmla="*/ 6192187 w 8498173"/>
              <a:gd name="connsiteY9" fmla="*/ 5231567 h 5703757"/>
              <a:gd name="connsiteX10" fmla="*/ 6806783 w 8498173"/>
              <a:gd name="connsiteY10" fmla="*/ 5186597 h 5703757"/>
              <a:gd name="connsiteX11" fmla="*/ 7001656 w 8498173"/>
              <a:gd name="connsiteY11" fmla="*/ 5006715 h 5703757"/>
              <a:gd name="connsiteX12" fmla="*/ 7316449 w 8498173"/>
              <a:gd name="connsiteY12" fmla="*/ 4721901 h 5703757"/>
              <a:gd name="connsiteX13" fmla="*/ 7436370 w 8498173"/>
              <a:gd name="connsiteY13" fmla="*/ 4452079 h 5703757"/>
              <a:gd name="connsiteX14" fmla="*/ 7556292 w 8498173"/>
              <a:gd name="connsiteY14" fmla="*/ 4122295 h 5703757"/>
              <a:gd name="connsiteX15" fmla="*/ 8005997 w 8498173"/>
              <a:gd name="connsiteY15" fmla="*/ 3822492 h 5703757"/>
              <a:gd name="connsiteX16" fmla="*/ 8215859 w 8498173"/>
              <a:gd name="connsiteY16" fmla="*/ 3537679 h 5703757"/>
              <a:gd name="connsiteX17" fmla="*/ 8380751 w 8498173"/>
              <a:gd name="connsiteY17" fmla="*/ 2968052 h 5703757"/>
              <a:gd name="connsiteX18" fmla="*/ 8455702 w 8498173"/>
              <a:gd name="connsiteY18" fmla="*/ 1828800 h 5703757"/>
              <a:gd name="connsiteX19" fmla="*/ 8455702 w 8498173"/>
              <a:gd name="connsiteY19" fmla="*/ 1573967 h 5703757"/>
              <a:gd name="connsiteX20" fmla="*/ 8470692 w 8498173"/>
              <a:gd name="connsiteY20" fmla="*/ 839449 h 5703757"/>
              <a:gd name="connsiteX21" fmla="*/ 8455702 w 8498173"/>
              <a:gd name="connsiteY21" fmla="*/ 239842 h 5703757"/>
              <a:gd name="connsiteX22" fmla="*/ 8440711 w 8498173"/>
              <a:gd name="connsiteY22" fmla="*/ 119921 h 5703757"/>
              <a:gd name="connsiteX23" fmla="*/ 8110928 w 8498173"/>
              <a:gd name="connsiteY23" fmla="*/ 104931 h 5703757"/>
              <a:gd name="connsiteX24" fmla="*/ 3134193 w 8498173"/>
              <a:gd name="connsiteY24" fmla="*/ 14990 h 5703757"/>
              <a:gd name="connsiteX25" fmla="*/ 1050561 w 8498173"/>
              <a:gd name="connsiteY25" fmla="*/ 14990 h 5703757"/>
              <a:gd name="connsiteX26" fmla="*/ 555885 w 8498173"/>
              <a:gd name="connsiteY26" fmla="*/ 44970 h 5703757"/>
              <a:gd name="connsiteX27" fmla="*/ 91190 w 8498173"/>
              <a:gd name="connsiteY27" fmla="*/ 59961 h 5703757"/>
              <a:gd name="connsiteX28" fmla="*/ 16239 w 8498173"/>
              <a:gd name="connsiteY28" fmla="*/ 329783 h 5703757"/>
              <a:gd name="connsiteX29" fmla="*/ 42472 w 8498173"/>
              <a:gd name="connsiteY29" fmla="*/ 1324131 h 5703757"/>
              <a:gd name="connsiteX30" fmla="*/ 271072 w 8498173"/>
              <a:gd name="connsiteY30" fmla="*/ 1857531 h 5703757"/>
              <a:gd name="connsiteX31" fmla="*/ 283350 w 8498173"/>
              <a:gd name="connsiteY31" fmla="*/ 3991131 h 5703757"/>
              <a:gd name="connsiteX0" fmla="*/ 232347 w 8518008"/>
              <a:gd name="connsiteY0" fmla="*/ 4524531 h 5703757"/>
              <a:gd name="connsiteX1" fmla="*/ 1578259 w 8518008"/>
              <a:gd name="connsiteY1" fmla="*/ 4905531 h 5703757"/>
              <a:gd name="connsiteX2" fmla="*/ 2569412 w 8518008"/>
              <a:gd name="connsiteY2" fmla="*/ 5081665 h 5703757"/>
              <a:gd name="connsiteX3" fmla="*/ 3378881 w 8518008"/>
              <a:gd name="connsiteY3" fmla="*/ 5066675 h 5703757"/>
              <a:gd name="connsiteX4" fmla="*/ 4248310 w 8518008"/>
              <a:gd name="connsiteY4" fmla="*/ 5471410 h 5703757"/>
              <a:gd name="connsiteX5" fmla="*/ 4653045 w 8518008"/>
              <a:gd name="connsiteY5" fmla="*/ 5636301 h 5703757"/>
              <a:gd name="connsiteX6" fmla="*/ 5072769 w 8518008"/>
              <a:gd name="connsiteY6" fmla="*/ 5696262 h 5703757"/>
              <a:gd name="connsiteX7" fmla="*/ 5537464 w 8518008"/>
              <a:gd name="connsiteY7" fmla="*/ 5666282 h 5703757"/>
              <a:gd name="connsiteX8" fmla="*/ 5897228 w 8518008"/>
              <a:gd name="connsiteY8" fmla="*/ 5471410 h 5703757"/>
              <a:gd name="connsiteX9" fmla="*/ 6212022 w 8518008"/>
              <a:gd name="connsiteY9" fmla="*/ 5231567 h 5703757"/>
              <a:gd name="connsiteX10" fmla="*/ 6826618 w 8518008"/>
              <a:gd name="connsiteY10" fmla="*/ 5186597 h 5703757"/>
              <a:gd name="connsiteX11" fmla="*/ 7021491 w 8518008"/>
              <a:gd name="connsiteY11" fmla="*/ 5006715 h 5703757"/>
              <a:gd name="connsiteX12" fmla="*/ 7336284 w 8518008"/>
              <a:gd name="connsiteY12" fmla="*/ 4721901 h 5703757"/>
              <a:gd name="connsiteX13" fmla="*/ 7456205 w 8518008"/>
              <a:gd name="connsiteY13" fmla="*/ 4452079 h 5703757"/>
              <a:gd name="connsiteX14" fmla="*/ 7576127 w 8518008"/>
              <a:gd name="connsiteY14" fmla="*/ 4122295 h 5703757"/>
              <a:gd name="connsiteX15" fmla="*/ 8025832 w 8518008"/>
              <a:gd name="connsiteY15" fmla="*/ 3822492 h 5703757"/>
              <a:gd name="connsiteX16" fmla="*/ 8235694 w 8518008"/>
              <a:gd name="connsiteY16" fmla="*/ 3537679 h 5703757"/>
              <a:gd name="connsiteX17" fmla="*/ 8400586 w 8518008"/>
              <a:gd name="connsiteY17" fmla="*/ 2968052 h 5703757"/>
              <a:gd name="connsiteX18" fmla="*/ 8475537 w 8518008"/>
              <a:gd name="connsiteY18" fmla="*/ 1828800 h 5703757"/>
              <a:gd name="connsiteX19" fmla="*/ 8475537 w 8518008"/>
              <a:gd name="connsiteY19" fmla="*/ 1573967 h 5703757"/>
              <a:gd name="connsiteX20" fmla="*/ 8490527 w 8518008"/>
              <a:gd name="connsiteY20" fmla="*/ 839449 h 5703757"/>
              <a:gd name="connsiteX21" fmla="*/ 8475537 w 8518008"/>
              <a:gd name="connsiteY21" fmla="*/ 239842 h 5703757"/>
              <a:gd name="connsiteX22" fmla="*/ 8460546 w 8518008"/>
              <a:gd name="connsiteY22" fmla="*/ 119921 h 5703757"/>
              <a:gd name="connsiteX23" fmla="*/ 8130763 w 8518008"/>
              <a:gd name="connsiteY23" fmla="*/ 104931 h 5703757"/>
              <a:gd name="connsiteX24" fmla="*/ 3154028 w 8518008"/>
              <a:gd name="connsiteY24" fmla="*/ 14990 h 5703757"/>
              <a:gd name="connsiteX25" fmla="*/ 1070396 w 8518008"/>
              <a:gd name="connsiteY25" fmla="*/ 14990 h 5703757"/>
              <a:gd name="connsiteX26" fmla="*/ 575720 w 8518008"/>
              <a:gd name="connsiteY26" fmla="*/ 44970 h 5703757"/>
              <a:gd name="connsiteX27" fmla="*/ 111025 w 8518008"/>
              <a:gd name="connsiteY27" fmla="*/ 59961 h 5703757"/>
              <a:gd name="connsiteX28" fmla="*/ 36074 w 8518008"/>
              <a:gd name="connsiteY28" fmla="*/ 329783 h 5703757"/>
              <a:gd name="connsiteX29" fmla="*/ 62307 w 8518008"/>
              <a:gd name="connsiteY29" fmla="*/ 1324131 h 5703757"/>
              <a:gd name="connsiteX30" fmla="*/ 290907 w 8518008"/>
              <a:gd name="connsiteY30" fmla="*/ 1857531 h 5703757"/>
              <a:gd name="connsiteX31" fmla="*/ 232347 w 8518008"/>
              <a:gd name="connsiteY31" fmla="*/ 4524531 h 5703757"/>
              <a:gd name="connsiteX0" fmla="*/ 240852 w 8526513"/>
              <a:gd name="connsiteY0" fmla="*/ 4524531 h 5703757"/>
              <a:gd name="connsiteX1" fmla="*/ 1586764 w 8526513"/>
              <a:gd name="connsiteY1" fmla="*/ 4905531 h 5703757"/>
              <a:gd name="connsiteX2" fmla="*/ 2577917 w 8526513"/>
              <a:gd name="connsiteY2" fmla="*/ 5081665 h 5703757"/>
              <a:gd name="connsiteX3" fmla="*/ 3387386 w 8526513"/>
              <a:gd name="connsiteY3" fmla="*/ 5066675 h 5703757"/>
              <a:gd name="connsiteX4" fmla="*/ 4256815 w 8526513"/>
              <a:gd name="connsiteY4" fmla="*/ 5471410 h 5703757"/>
              <a:gd name="connsiteX5" fmla="*/ 4661550 w 8526513"/>
              <a:gd name="connsiteY5" fmla="*/ 5636301 h 5703757"/>
              <a:gd name="connsiteX6" fmla="*/ 5081274 w 8526513"/>
              <a:gd name="connsiteY6" fmla="*/ 5696262 h 5703757"/>
              <a:gd name="connsiteX7" fmla="*/ 5545969 w 8526513"/>
              <a:gd name="connsiteY7" fmla="*/ 5666282 h 5703757"/>
              <a:gd name="connsiteX8" fmla="*/ 5905733 w 8526513"/>
              <a:gd name="connsiteY8" fmla="*/ 5471410 h 5703757"/>
              <a:gd name="connsiteX9" fmla="*/ 6220527 w 8526513"/>
              <a:gd name="connsiteY9" fmla="*/ 5231567 h 5703757"/>
              <a:gd name="connsiteX10" fmla="*/ 6835123 w 8526513"/>
              <a:gd name="connsiteY10" fmla="*/ 5186597 h 5703757"/>
              <a:gd name="connsiteX11" fmla="*/ 7029996 w 8526513"/>
              <a:gd name="connsiteY11" fmla="*/ 5006715 h 5703757"/>
              <a:gd name="connsiteX12" fmla="*/ 7344789 w 8526513"/>
              <a:gd name="connsiteY12" fmla="*/ 4721901 h 5703757"/>
              <a:gd name="connsiteX13" fmla="*/ 7464710 w 8526513"/>
              <a:gd name="connsiteY13" fmla="*/ 4452079 h 5703757"/>
              <a:gd name="connsiteX14" fmla="*/ 7584632 w 8526513"/>
              <a:gd name="connsiteY14" fmla="*/ 4122295 h 5703757"/>
              <a:gd name="connsiteX15" fmla="*/ 8034337 w 8526513"/>
              <a:gd name="connsiteY15" fmla="*/ 3822492 h 5703757"/>
              <a:gd name="connsiteX16" fmla="*/ 8244199 w 8526513"/>
              <a:gd name="connsiteY16" fmla="*/ 3537679 h 5703757"/>
              <a:gd name="connsiteX17" fmla="*/ 8409091 w 8526513"/>
              <a:gd name="connsiteY17" fmla="*/ 2968052 h 5703757"/>
              <a:gd name="connsiteX18" fmla="*/ 8484042 w 8526513"/>
              <a:gd name="connsiteY18" fmla="*/ 1828800 h 5703757"/>
              <a:gd name="connsiteX19" fmla="*/ 8484042 w 8526513"/>
              <a:gd name="connsiteY19" fmla="*/ 1573967 h 5703757"/>
              <a:gd name="connsiteX20" fmla="*/ 8499032 w 8526513"/>
              <a:gd name="connsiteY20" fmla="*/ 839449 h 5703757"/>
              <a:gd name="connsiteX21" fmla="*/ 8484042 w 8526513"/>
              <a:gd name="connsiteY21" fmla="*/ 239842 h 5703757"/>
              <a:gd name="connsiteX22" fmla="*/ 8469051 w 8526513"/>
              <a:gd name="connsiteY22" fmla="*/ 119921 h 5703757"/>
              <a:gd name="connsiteX23" fmla="*/ 8139268 w 8526513"/>
              <a:gd name="connsiteY23" fmla="*/ 104931 h 5703757"/>
              <a:gd name="connsiteX24" fmla="*/ 3162533 w 8526513"/>
              <a:gd name="connsiteY24" fmla="*/ 14990 h 5703757"/>
              <a:gd name="connsiteX25" fmla="*/ 1078901 w 8526513"/>
              <a:gd name="connsiteY25" fmla="*/ 14990 h 5703757"/>
              <a:gd name="connsiteX26" fmla="*/ 584225 w 8526513"/>
              <a:gd name="connsiteY26" fmla="*/ 44970 h 5703757"/>
              <a:gd name="connsiteX27" fmla="*/ 119530 w 8526513"/>
              <a:gd name="connsiteY27" fmla="*/ 59961 h 5703757"/>
              <a:gd name="connsiteX28" fmla="*/ 44579 w 8526513"/>
              <a:gd name="connsiteY28" fmla="*/ 329783 h 5703757"/>
              <a:gd name="connsiteX29" fmla="*/ 70812 w 8526513"/>
              <a:gd name="connsiteY29" fmla="*/ 1324131 h 5703757"/>
              <a:gd name="connsiteX30" fmla="*/ 28340 w 8526513"/>
              <a:gd name="connsiteY30" fmla="*/ 2619531 h 5703757"/>
              <a:gd name="connsiteX31" fmla="*/ 240852 w 8526513"/>
              <a:gd name="connsiteY31" fmla="*/ 4524531 h 5703757"/>
              <a:gd name="connsiteX0" fmla="*/ 240854 w 8526513"/>
              <a:gd name="connsiteY0" fmla="*/ 4676931 h 5703757"/>
              <a:gd name="connsiteX1" fmla="*/ 1586764 w 8526513"/>
              <a:gd name="connsiteY1" fmla="*/ 4905531 h 5703757"/>
              <a:gd name="connsiteX2" fmla="*/ 2577917 w 8526513"/>
              <a:gd name="connsiteY2" fmla="*/ 5081665 h 5703757"/>
              <a:gd name="connsiteX3" fmla="*/ 3387386 w 8526513"/>
              <a:gd name="connsiteY3" fmla="*/ 5066675 h 5703757"/>
              <a:gd name="connsiteX4" fmla="*/ 4256815 w 8526513"/>
              <a:gd name="connsiteY4" fmla="*/ 5471410 h 5703757"/>
              <a:gd name="connsiteX5" fmla="*/ 4661550 w 8526513"/>
              <a:gd name="connsiteY5" fmla="*/ 5636301 h 5703757"/>
              <a:gd name="connsiteX6" fmla="*/ 5081274 w 8526513"/>
              <a:gd name="connsiteY6" fmla="*/ 5696262 h 5703757"/>
              <a:gd name="connsiteX7" fmla="*/ 5545969 w 8526513"/>
              <a:gd name="connsiteY7" fmla="*/ 5666282 h 5703757"/>
              <a:gd name="connsiteX8" fmla="*/ 5905733 w 8526513"/>
              <a:gd name="connsiteY8" fmla="*/ 5471410 h 5703757"/>
              <a:gd name="connsiteX9" fmla="*/ 6220527 w 8526513"/>
              <a:gd name="connsiteY9" fmla="*/ 5231567 h 5703757"/>
              <a:gd name="connsiteX10" fmla="*/ 6835123 w 8526513"/>
              <a:gd name="connsiteY10" fmla="*/ 5186597 h 5703757"/>
              <a:gd name="connsiteX11" fmla="*/ 7029996 w 8526513"/>
              <a:gd name="connsiteY11" fmla="*/ 5006715 h 5703757"/>
              <a:gd name="connsiteX12" fmla="*/ 7344789 w 8526513"/>
              <a:gd name="connsiteY12" fmla="*/ 4721901 h 5703757"/>
              <a:gd name="connsiteX13" fmla="*/ 7464710 w 8526513"/>
              <a:gd name="connsiteY13" fmla="*/ 4452079 h 5703757"/>
              <a:gd name="connsiteX14" fmla="*/ 7584632 w 8526513"/>
              <a:gd name="connsiteY14" fmla="*/ 4122295 h 5703757"/>
              <a:gd name="connsiteX15" fmla="*/ 8034337 w 8526513"/>
              <a:gd name="connsiteY15" fmla="*/ 3822492 h 5703757"/>
              <a:gd name="connsiteX16" fmla="*/ 8244199 w 8526513"/>
              <a:gd name="connsiteY16" fmla="*/ 3537679 h 5703757"/>
              <a:gd name="connsiteX17" fmla="*/ 8409091 w 8526513"/>
              <a:gd name="connsiteY17" fmla="*/ 2968052 h 5703757"/>
              <a:gd name="connsiteX18" fmla="*/ 8484042 w 8526513"/>
              <a:gd name="connsiteY18" fmla="*/ 1828800 h 5703757"/>
              <a:gd name="connsiteX19" fmla="*/ 8484042 w 8526513"/>
              <a:gd name="connsiteY19" fmla="*/ 1573967 h 5703757"/>
              <a:gd name="connsiteX20" fmla="*/ 8499032 w 8526513"/>
              <a:gd name="connsiteY20" fmla="*/ 839449 h 5703757"/>
              <a:gd name="connsiteX21" fmla="*/ 8484042 w 8526513"/>
              <a:gd name="connsiteY21" fmla="*/ 239842 h 5703757"/>
              <a:gd name="connsiteX22" fmla="*/ 8469051 w 8526513"/>
              <a:gd name="connsiteY22" fmla="*/ 119921 h 5703757"/>
              <a:gd name="connsiteX23" fmla="*/ 8139268 w 8526513"/>
              <a:gd name="connsiteY23" fmla="*/ 104931 h 5703757"/>
              <a:gd name="connsiteX24" fmla="*/ 3162533 w 8526513"/>
              <a:gd name="connsiteY24" fmla="*/ 14990 h 5703757"/>
              <a:gd name="connsiteX25" fmla="*/ 1078901 w 8526513"/>
              <a:gd name="connsiteY25" fmla="*/ 14990 h 5703757"/>
              <a:gd name="connsiteX26" fmla="*/ 584225 w 8526513"/>
              <a:gd name="connsiteY26" fmla="*/ 44970 h 5703757"/>
              <a:gd name="connsiteX27" fmla="*/ 119530 w 8526513"/>
              <a:gd name="connsiteY27" fmla="*/ 59961 h 5703757"/>
              <a:gd name="connsiteX28" fmla="*/ 44579 w 8526513"/>
              <a:gd name="connsiteY28" fmla="*/ 329783 h 5703757"/>
              <a:gd name="connsiteX29" fmla="*/ 70812 w 8526513"/>
              <a:gd name="connsiteY29" fmla="*/ 1324131 h 5703757"/>
              <a:gd name="connsiteX30" fmla="*/ 28340 w 8526513"/>
              <a:gd name="connsiteY30" fmla="*/ 2619531 h 5703757"/>
              <a:gd name="connsiteX31" fmla="*/ 240854 w 8526513"/>
              <a:gd name="connsiteY31" fmla="*/ 4676931 h 5703757"/>
              <a:gd name="connsiteX0" fmla="*/ 240854 w 8526513"/>
              <a:gd name="connsiteY0" fmla="*/ 4676931 h 6086006"/>
              <a:gd name="connsiteX1" fmla="*/ 1586764 w 8526513"/>
              <a:gd name="connsiteY1" fmla="*/ 4905531 h 6086006"/>
              <a:gd name="connsiteX2" fmla="*/ 2577917 w 8526513"/>
              <a:gd name="connsiteY2" fmla="*/ 5081665 h 6086006"/>
              <a:gd name="connsiteX3" fmla="*/ 3387386 w 8526513"/>
              <a:gd name="connsiteY3" fmla="*/ 5066675 h 6086006"/>
              <a:gd name="connsiteX4" fmla="*/ 4256815 w 8526513"/>
              <a:gd name="connsiteY4" fmla="*/ 5471410 h 6086006"/>
              <a:gd name="connsiteX5" fmla="*/ 4661550 w 8526513"/>
              <a:gd name="connsiteY5" fmla="*/ 5636301 h 6086006"/>
              <a:gd name="connsiteX6" fmla="*/ 5081274 w 8526513"/>
              <a:gd name="connsiteY6" fmla="*/ 5696262 h 6086006"/>
              <a:gd name="connsiteX7" fmla="*/ 5553664 w 8526513"/>
              <a:gd name="connsiteY7" fmla="*/ 6048531 h 6086006"/>
              <a:gd name="connsiteX8" fmla="*/ 5905733 w 8526513"/>
              <a:gd name="connsiteY8" fmla="*/ 5471410 h 6086006"/>
              <a:gd name="connsiteX9" fmla="*/ 6220527 w 8526513"/>
              <a:gd name="connsiteY9" fmla="*/ 5231567 h 6086006"/>
              <a:gd name="connsiteX10" fmla="*/ 6835123 w 8526513"/>
              <a:gd name="connsiteY10" fmla="*/ 5186597 h 6086006"/>
              <a:gd name="connsiteX11" fmla="*/ 7029996 w 8526513"/>
              <a:gd name="connsiteY11" fmla="*/ 5006715 h 6086006"/>
              <a:gd name="connsiteX12" fmla="*/ 7344789 w 8526513"/>
              <a:gd name="connsiteY12" fmla="*/ 4721901 h 6086006"/>
              <a:gd name="connsiteX13" fmla="*/ 7464710 w 8526513"/>
              <a:gd name="connsiteY13" fmla="*/ 4452079 h 6086006"/>
              <a:gd name="connsiteX14" fmla="*/ 7584632 w 8526513"/>
              <a:gd name="connsiteY14" fmla="*/ 4122295 h 6086006"/>
              <a:gd name="connsiteX15" fmla="*/ 8034337 w 8526513"/>
              <a:gd name="connsiteY15" fmla="*/ 3822492 h 6086006"/>
              <a:gd name="connsiteX16" fmla="*/ 8244199 w 8526513"/>
              <a:gd name="connsiteY16" fmla="*/ 3537679 h 6086006"/>
              <a:gd name="connsiteX17" fmla="*/ 8409091 w 8526513"/>
              <a:gd name="connsiteY17" fmla="*/ 2968052 h 6086006"/>
              <a:gd name="connsiteX18" fmla="*/ 8484042 w 8526513"/>
              <a:gd name="connsiteY18" fmla="*/ 1828800 h 6086006"/>
              <a:gd name="connsiteX19" fmla="*/ 8484042 w 8526513"/>
              <a:gd name="connsiteY19" fmla="*/ 1573967 h 6086006"/>
              <a:gd name="connsiteX20" fmla="*/ 8499032 w 8526513"/>
              <a:gd name="connsiteY20" fmla="*/ 839449 h 6086006"/>
              <a:gd name="connsiteX21" fmla="*/ 8484042 w 8526513"/>
              <a:gd name="connsiteY21" fmla="*/ 239842 h 6086006"/>
              <a:gd name="connsiteX22" fmla="*/ 8469051 w 8526513"/>
              <a:gd name="connsiteY22" fmla="*/ 119921 h 6086006"/>
              <a:gd name="connsiteX23" fmla="*/ 8139268 w 8526513"/>
              <a:gd name="connsiteY23" fmla="*/ 104931 h 6086006"/>
              <a:gd name="connsiteX24" fmla="*/ 3162533 w 8526513"/>
              <a:gd name="connsiteY24" fmla="*/ 14990 h 6086006"/>
              <a:gd name="connsiteX25" fmla="*/ 1078901 w 8526513"/>
              <a:gd name="connsiteY25" fmla="*/ 14990 h 6086006"/>
              <a:gd name="connsiteX26" fmla="*/ 584225 w 8526513"/>
              <a:gd name="connsiteY26" fmla="*/ 44970 h 6086006"/>
              <a:gd name="connsiteX27" fmla="*/ 119530 w 8526513"/>
              <a:gd name="connsiteY27" fmla="*/ 59961 h 6086006"/>
              <a:gd name="connsiteX28" fmla="*/ 44579 w 8526513"/>
              <a:gd name="connsiteY28" fmla="*/ 329783 h 6086006"/>
              <a:gd name="connsiteX29" fmla="*/ 70812 w 8526513"/>
              <a:gd name="connsiteY29" fmla="*/ 1324131 h 6086006"/>
              <a:gd name="connsiteX30" fmla="*/ 28340 w 8526513"/>
              <a:gd name="connsiteY30" fmla="*/ 2619531 h 6086006"/>
              <a:gd name="connsiteX31" fmla="*/ 240854 w 8526513"/>
              <a:gd name="connsiteY31" fmla="*/ 4676931 h 6086006"/>
              <a:gd name="connsiteX0" fmla="*/ 240854 w 8526513"/>
              <a:gd name="connsiteY0" fmla="*/ 4676931 h 6086006"/>
              <a:gd name="connsiteX1" fmla="*/ 1586764 w 8526513"/>
              <a:gd name="connsiteY1" fmla="*/ 4905531 h 6086006"/>
              <a:gd name="connsiteX2" fmla="*/ 2577917 w 8526513"/>
              <a:gd name="connsiteY2" fmla="*/ 5081665 h 6086006"/>
              <a:gd name="connsiteX3" fmla="*/ 3387386 w 8526513"/>
              <a:gd name="connsiteY3" fmla="*/ 5066675 h 6086006"/>
              <a:gd name="connsiteX4" fmla="*/ 4256815 w 8526513"/>
              <a:gd name="connsiteY4" fmla="*/ 5471410 h 6086006"/>
              <a:gd name="connsiteX5" fmla="*/ 4207752 w 8526513"/>
              <a:gd name="connsiteY5" fmla="*/ 5819930 h 6086006"/>
              <a:gd name="connsiteX6" fmla="*/ 5081274 w 8526513"/>
              <a:gd name="connsiteY6" fmla="*/ 5696262 h 6086006"/>
              <a:gd name="connsiteX7" fmla="*/ 5553664 w 8526513"/>
              <a:gd name="connsiteY7" fmla="*/ 6048531 h 6086006"/>
              <a:gd name="connsiteX8" fmla="*/ 5905733 w 8526513"/>
              <a:gd name="connsiteY8" fmla="*/ 5471410 h 6086006"/>
              <a:gd name="connsiteX9" fmla="*/ 6220527 w 8526513"/>
              <a:gd name="connsiteY9" fmla="*/ 5231567 h 6086006"/>
              <a:gd name="connsiteX10" fmla="*/ 6835123 w 8526513"/>
              <a:gd name="connsiteY10" fmla="*/ 5186597 h 6086006"/>
              <a:gd name="connsiteX11" fmla="*/ 7029996 w 8526513"/>
              <a:gd name="connsiteY11" fmla="*/ 5006715 h 6086006"/>
              <a:gd name="connsiteX12" fmla="*/ 7344789 w 8526513"/>
              <a:gd name="connsiteY12" fmla="*/ 4721901 h 6086006"/>
              <a:gd name="connsiteX13" fmla="*/ 7464710 w 8526513"/>
              <a:gd name="connsiteY13" fmla="*/ 4452079 h 6086006"/>
              <a:gd name="connsiteX14" fmla="*/ 7584632 w 8526513"/>
              <a:gd name="connsiteY14" fmla="*/ 4122295 h 6086006"/>
              <a:gd name="connsiteX15" fmla="*/ 8034337 w 8526513"/>
              <a:gd name="connsiteY15" fmla="*/ 3822492 h 6086006"/>
              <a:gd name="connsiteX16" fmla="*/ 8244199 w 8526513"/>
              <a:gd name="connsiteY16" fmla="*/ 3537679 h 6086006"/>
              <a:gd name="connsiteX17" fmla="*/ 8409091 w 8526513"/>
              <a:gd name="connsiteY17" fmla="*/ 2968052 h 6086006"/>
              <a:gd name="connsiteX18" fmla="*/ 8484042 w 8526513"/>
              <a:gd name="connsiteY18" fmla="*/ 1828800 h 6086006"/>
              <a:gd name="connsiteX19" fmla="*/ 8484042 w 8526513"/>
              <a:gd name="connsiteY19" fmla="*/ 1573967 h 6086006"/>
              <a:gd name="connsiteX20" fmla="*/ 8499032 w 8526513"/>
              <a:gd name="connsiteY20" fmla="*/ 839449 h 6086006"/>
              <a:gd name="connsiteX21" fmla="*/ 8484042 w 8526513"/>
              <a:gd name="connsiteY21" fmla="*/ 239842 h 6086006"/>
              <a:gd name="connsiteX22" fmla="*/ 8469051 w 8526513"/>
              <a:gd name="connsiteY22" fmla="*/ 119921 h 6086006"/>
              <a:gd name="connsiteX23" fmla="*/ 8139268 w 8526513"/>
              <a:gd name="connsiteY23" fmla="*/ 104931 h 6086006"/>
              <a:gd name="connsiteX24" fmla="*/ 3162533 w 8526513"/>
              <a:gd name="connsiteY24" fmla="*/ 14990 h 6086006"/>
              <a:gd name="connsiteX25" fmla="*/ 1078901 w 8526513"/>
              <a:gd name="connsiteY25" fmla="*/ 14990 h 6086006"/>
              <a:gd name="connsiteX26" fmla="*/ 584225 w 8526513"/>
              <a:gd name="connsiteY26" fmla="*/ 44970 h 6086006"/>
              <a:gd name="connsiteX27" fmla="*/ 119530 w 8526513"/>
              <a:gd name="connsiteY27" fmla="*/ 59961 h 6086006"/>
              <a:gd name="connsiteX28" fmla="*/ 44579 w 8526513"/>
              <a:gd name="connsiteY28" fmla="*/ 329783 h 6086006"/>
              <a:gd name="connsiteX29" fmla="*/ 70812 w 8526513"/>
              <a:gd name="connsiteY29" fmla="*/ 1324131 h 6086006"/>
              <a:gd name="connsiteX30" fmla="*/ 28340 w 8526513"/>
              <a:gd name="connsiteY30" fmla="*/ 2619531 h 6086006"/>
              <a:gd name="connsiteX31" fmla="*/ 240854 w 8526513"/>
              <a:gd name="connsiteY31" fmla="*/ 4676931 h 6086006"/>
              <a:gd name="connsiteX0" fmla="*/ 240854 w 8526513"/>
              <a:gd name="connsiteY0" fmla="*/ 4676931 h 6081218"/>
              <a:gd name="connsiteX1" fmla="*/ 1586764 w 8526513"/>
              <a:gd name="connsiteY1" fmla="*/ 4905531 h 6081218"/>
              <a:gd name="connsiteX2" fmla="*/ 2577917 w 8526513"/>
              <a:gd name="connsiteY2" fmla="*/ 5081665 h 6081218"/>
              <a:gd name="connsiteX3" fmla="*/ 3387386 w 8526513"/>
              <a:gd name="connsiteY3" fmla="*/ 5066675 h 6081218"/>
              <a:gd name="connsiteX4" fmla="*/ 4256815 w 8526513"/>
              <a:gd name="connsiteY4" fmla="*/ 5471410 h 6081218"/>
              <a:gd name="connsiteX5" fmla="*/ 4207752 w 8526513"/>
              <a:gd name="connsiteY5" fmla="*/ 5819930 h 6081218"/>
              <a:gd name="connsiteX6" fmla="*/ 5057801 w 8526513"/>
              <a:gd name="connsiteY6" fmla="*/ 5667530 h 6081218"/>
              <a:gd name="connsiteX7" fmla="*/ 5553664 w 8526513"/>
              <a:gd name="connsiteY7" fmla="*/ 6048531 h 6081218"/>
              <a:gd name="connsiteX8" fmla="*/ 5905733 w 8526513"/>
              <a:gd name="connsiteY8" fmla="*/ 5471410 h 6081218"/>
              <a:gd name="connsiteX9" fmla="*/ 6220527 w 8526513"/>
              <a:gd name="connsiteY9" fmla="*/ 5231567 h 6081218"/>
              <a:gd name="connsiteX10" fmla="*/ 6835123 w 8526513"/>
              <a:gd name="connsiteY10" fmla="*/ 5186597 h 6081218"/>
              <a:gd name="connsiteX11" fmla="*/ 7029996 w 8526513"/>
              <a:gd name="connsiteY11" fmla="*/ 5006715 h 6081218"/>
              <a:gd name="connsiteX12" fmla="*/ 7344789 w 8526513"/>
              <a:gd name="connsiteY12" fmla="*/ 4721901 h 6081218"/>
              <a:gd name="connsiteX13" fmla="*/ 7464710 w 8526513"/>
              <a:gd name="connsiteY13" fmla="*/ 4452079 h 6081218"/>
              <a:gd name="connsiteX14" fmla="*/ 7584632 w 8526513"/>
              <a:gd name="connsiteY14" fmla="*/ 4122295 h 6081218"/>
              <a:gd name="connsiteX15" fmla="*/ 8034337 w 8526513"/>
              <a:gd name="connsiteY15" fmla="*/ 3822492 h 6081218"/>
              <a:gd name="connsiteX16" fmla="*/ 8244199 w 8526513"/>
              <a:gd name="connsiteY16" fmla="*/ 3537679 h 6081218"/>
              <a:gd name="connsiteX17" fmla="*/ 8409091 w 8526513"/>
              <a:gd name="connsiteY17" fmla="*/ 2968052 h 6081218"/>
              <a:gd name="connsiteX18" fmla="*/ 8484042 w 8526513"/>
              <a:gd name="connsiteY18" fmla="*/ 1828800 h 6081218"/>
              <a:gd name="connsiteX19" fmla="*/ 8484042 w 8526513"/>
              <a:gd name="connsiteY19" fmla="*/ 1573967 h 6081218"/>
              <a:gd name="connsiteX20" fmla="*/ 8499032 w 8526513"/>
              <a:gd name="connsiteY20" fmla="*/ 839449 h 6081218"/>
              <a:gd name="connsiteX21" fmla="*/ 8484042 w 8526513"/>
              <a:gd name="connsiteY21" fmla="*/ 239842 h 6081218"/>
              <a:gd name="connsiteX22" fmla="*/ 8469051 w 8526513"/>
              <a:gd name="connsiteY22" fmla="*/ 119921 h 6081218"/>
              <a:gd name="connsiteX23" fmla="*/ 8139268 w 8526513"/>
              <a:gd name="connsiteY23" fmla="*/ 104931 h 6081218"/>
              <a:gd name="connsiteX24" fmla="*/ 3162533 w 8526513"/>
              <a:gd name="connsiteY24" fmla="*/ 14990 h 6081218"/>
              <a:gd name="connsiteX25" fmla="*/ 1078901 w 8526513"/>
              <a:gd name="connsiteY25" fmla="*/ 14990 h 6081218"/>
              <a:gd name="connsiteX26" fmla="*/ 584225 w 8526513"/>
              <a:gd name="connsiteY26" fmla="*/ 44970 h 6081218"/>
              <a:gd name="connsiteX27" fmla="*/ 119530 w 8526513"/>
              <a:gd name="connsiteY27" fmla="*/ 59961 h 6081218"/>
              <a:gd name="connsiteX28" fmla="*/ 44579 w 8526513"/>
              <a:gd name="connsiteY28" fmla="*/ 329783 h 6081218"/>
              <a:gd name="connsiteX29" fmla="*/ 70812 w 8526513"/>
              <a:gd name="connsiteY29" fmla="*/ 1324131 h 6081218"/>
              <a:gd name="connsiteX30" fmla="*/ 28340 w 8526513"/>
              <a:gd name="connsiteY30" fmla="*/ 2619531 h 6081218"/>
              <a:gd name="connsiteX31" fmla="*/ 240854 w 8526513"/>
              <a:gd name="connsiteY31" fmla="*/ 4676931 h 6081218"/>
              <a:gd name="connsiteX0" fmla="*/ 240854 w 8526513"/>
              <a:gd name="connsiteY0" fmla="*/ 4676931 h 6106618"/>
              <a:gd name="connsiteX1" fmla="*/ 1586764 w 8526513"/>
              <a:gd name="connsiteY1" fmla="*/ 4905531 h 6106618"/>
              <a:gd name="connsiteX2" fmla="*/ 2577917 w 8526513"/>
              <a:gd name="connsiteY2" fmla="*/ 5081665 h 6106618"/>
              <a:gd name="connsiteX3" fmla="*/ 3387386 w 8526513"/>
              <a:gd name="connsiteY3" fmla="*/ 5066675 h 6106618"/>
              <a:gd name="connsiteX4" fmla="*/ 4256815 w 8526513"/>
              <a:gd name="connsiteY4" fmla="*/ 5471410 h 6106618"/>
              <a:gd name="connsiteX5" fmla="*/ 4207752 w 8526513"/>
              <a:gd name="connsiteY5" fmla="*/ 5819930 h 6106618"/>
              <a:gd name="connsiteX6" fmla="*/ 5553664 w 8526513"/>
              <a:gd name="connsiteY6" fmla="*/ 6048531 h 6106618"/>
              <a:gd name="connsiteX7" fmla="*/ 5905733 w 8526513"/>
              <a:gd name="connsiteY7" fmla="*/ 5471410 h 6106618"/>
              <a:gd name="connsiteX8" fmla="*/ 6220527 w 8526513"/>
              <a:gd name="connsiteY8" fmla="*/ 5231567 h 6106618"/>
              <a:gd name="connsiteX9" fmla="*/ 6835123 w 8526513"/>
              <a:gd name="connsiteY9" fmla="*/ 5186597 h 6106618"/>
              <a:gd name="connsiteX10" fmla="*/ 7029996 w 8526513"/>
              <a:gd name="connsiteY10" fmla="*/ 5006715 h 6106618"/>
              <a:gd name="connsiteX11" fmla="*/ 7344789 w 8526513"/>
              <a:gd name="connsiteY11" fmla="*/ 4721901 h 6106618"/>
              <a:gd name="connsiteX12" fmla="*/ 7464710 w 8526513"/>
              <a:gd name="connsiteY12" fmla="*/ 4452079 h 6106618"/>
              <a:gd name="connsiteX13" fmla="*/ 7584632 w 8526513"/>
              <a:gd name="connsiteY13" fmla="*/ 4122295 h 6106618"/>
              <a:gd name="connsiteX14" fmla="*/ 8034337 w 8526513"/>
              <a:gd name="connsiteY14" fmla="*/ 3822492 h 6106618"/>
              <a:gd name="connsiteX15" fmla="*/ 8244199 w 8526513"/>
              <a:gd name="connsiteY15" fmla="*/ 3537679 h 6106618"/>
              <a:gd name="connsiteX16" fmla="*/ 8409091 w 8526513"/>
              <a:gd name="connsiteY16" fmla="*/ 2968052 h 6106618"/>
              <a:gd name="connsiteX17" fmla="*/ 8484042 w 8526513"/>
              <a:gd name="connsiteY17" fmla="*/ 1828800 h 6106618"/>
              <a:gd name="connsiteX18" fmla="*/ 8484042 w 8526513"/>
              <a:gd name="connsiteY18" fmla="*/ 1573967 h 6106618"/>
              <a:gd name="connsiteX19" fmla="*/ 8499032 w 8526513"/>
              <a:gd name="connsiteY19" fmla="*/ 839449 h 6106618"/>
              <a:gd name="connsiteX20" fmla="*/ 8484042 w 8526513"/>
              <a:gd name="connsiteY20" fmla="*/ 239842 h 6106618"/>
              <a:gd name="connsiteX21" fmla="*/ 8469051 w 8526513"/>
              <a:gd name="connsiteY21" fmla="*/ 119921 h 6106618"/>
              <a:gd name="connsiteX22" fmla="*/ 8139268 w 8526513"/>
              <a:gd name="connsiteY22" fmla="*/ 104931 h 6106618"/>
              <a:gd name="connsiteX23" fmla="*/ 3162533 w 8526513"/>
              <a:gd name="connsiteY23" fmla="*/ 14990 h 6106618"/>
              <a:gd name="connsiteX24" fmla="*/ 1078901 w 8526513"/>
              <a:gd name="connsiteY24" fmla="*/ 14990 h 6106618"/>
              <a:gd name="connsiteX25" fmla="*/ 584225 w 8526513"/>
              <a:gd name="connsiteY25" fmla="*/ 44970 h 6106618"/>
              <a:gd name="connsiteX26" fmla="*/ 119530 w 8526513"/>
              <a:gd name="connsiteY26" fmla="*/ 59961 h 6106618"/>
              <a:gd name="connsiteX27" fmla="*/ 44579 w 8526513"/>
              <a:gd name="connsiteY27" fmla="*/ 329783 h 6106618"/>
              <a:gd name="connsiteX28" fmla="*/ 70812 w 8526513"/>
              <a:gd name="connsiteY28" fmla="*/ 1324131 h 6106618"/>
              <a:gd name="connsiteX29" fmla="*/ 28340 w 8526513"/>
              <a:gd name="connsiteY29" fmla="*/ 2619531 h 6106618"/>
              <a:gd name="connsiteX30" fmla="*/ 240854 w 8526513"/>
              <a:gd name="connsiteY30" fmla="*/ 4676931 h 6106618"/>
              <a:gd name="connsiteX0" fmla="*/ 240854 w 8526513"/>
              <a:gd name="connsiteY0" fmla="*/ 4676931 h 6106618"/>
              <a:gd name="connsiteX1" fmla="*/ 1586764 w 8526513"/>
              <a:gd name="connsiteY1" fmla="*/ 4905531 h 6106618"/>
              <a:gd name="connsiteX2" fmla="*/ 2577917 w 8526513"/>
              <a:gd name="connsiteY2" fmla="*/ 5081665 h 6106618"/>
              <a:gd name="connsiteX3" fmla="*/ 3387386 w 8526513"/>
              <a:gd name="connsiteY3" fmla="*/ 5066675 h 6106618"/>
              <a:gd name="connsiteX4" fmla="*/ 3711890 w 8526513"/>
              <a:gd name="connsiteY4" fmla="*/ 5591330 h 6106618"/>
              <a:gd name="connsiteX5" fmla="*/ 4207752 w 8526513"/>
              <a:gd name="connsiteY5" fmla="*/ 5819930 h 6106618"/>
              <a:gd name="connsiteX6" fmla="*/ 5553664 w 8526513"/>
              <a:gd name="connsiteY6" fmla="*/ 6048531 h 6106618"/>
              <a:gd name="connsiteX7" fmla="*/ 5905733 w 8526513"/>
              <a:gd name="connsiteY7" fmla="*/ 5471410 h 6106618"/>
              <a:gd name="connsiteX8" fmla="*/ 6220527 w 8526513"/>
              <a:gd name="connsiteY8" fmla="*/ 5231567 h 6106618"/>
              <a:gd name="connsiteX9" fmla="*/ 6835123 w 8526513"/>
              <a:gd name="connsiteY9" fmla="*/ 5186597 h 6106618"/>
              <a:gd name="connsiteX10" fmla="*/ 7029996 w 8526513"/>
              <a:gd name="connsiteY10" fmla="*/ 5006715 h 6106618"/>
              <a:gd name="connsiteX11" fmla="*/ 7344789 w 8526513"/>
              <a:gd name="connsiteY11" fmla="*/ 4721901 h 6106618"/>
              <a:gd name="connsiteX12" fmla="*/ 7464710 w 8526513"/>
              <a:gd name="connsiteY12" fmla="*/ 4452079 h 6106618"/>
              <a:gd name="connsiteX13" fmla="*/ 7584632 w 8526513"/>
              <a:gd name="connsiteY13" fmla="*/ 4122295 h 6106618"/>
              <a:gd name="connsiteX14" fmla="*/ 8034337 w 8526513"/>
              <a:gd name="connsiteY14" fmla="*/ 3822492 h 6106618"/>
              <a:gd name="connsiteX15" fmla="*/ 8244199 w 8526513"/>
              <a:gd name="connsiteY15" fmla="*/ 3537679 h 6106618"/>
              <a:gd name="connsiteX16" fmla="*/ 8409091 w 8526513"/>
              <a:gd name="connsiteY16" fmla="*/ 2968052 h 6106618"/>
              <a:gd name="connsiteX17" fmla="*/ 8484042 w 8526513"/>
              <a:gd name="connsiteY17" fmla="*/ 1828800 h 6106618"/>
              <a:gd name="connsiteX18" fmla="*/ 8484042 w 8526513"/>
              <a:gd name="connsiteY18" fmla="*/ 1573967 h 6106618"/>
              <a:gd name="connsiteX19" fmla="*/ 8499032 w 8526513"/>
              <a:gd name="connsiteY19" fmla="*/ 839449 h 6106618"/>
              <a:gd name="connsiteX20" fmla="*/ 8484042 w 8526513"/>
              <a:gd name="connsiteY20" fmla="*/ 239842 h 6106618"/>
              <a:gd name="connsiteX21" fmla="*/ 8469051 w 8526513"/>
              <a:gd name="connsiteY21" fmla="*/ 119921 h 6106618"/>
              <a:gd name="connsiteX22" fmla="*/ 8139268 w 8526513"/>
              <a:gd name="connsiteY22" fmla="*/ 104931 h 6106618"/>
              <a:gd name="connsiteX23" fmla="*/ 3162533 w 8526513"/>
              <a:gd name="connsiteY23" fmla="*/ 14990 h 6106618"/>
              <a:gd name="connsiteX24" fmla="*/ 1078901 w 8526513"/>
              <a:gd name="connsiteY24" fmla="*/ 14990 h 6106618"/>
              <a:gd name="connsiteX25" fmla="*/ 584225 w 8526513"/>
              <a:gd name="connsiteY25" fmla="*/ 44970 h 6106618"/>
              <a:gd name="connsiteX26" fmla="*/ 119530 w 8526513"/>
              <a:gd name="connsiteY26" fmla="*/ 59961 h 6106618"/>
              <a:gd name="connsiteX27" fmla="*/ 44579 w 8526513"/>
              <a:gd name="connsiteY27" fmla="*/ 329783 h 6106618"/>
              <a:gd name="connsiteX28" fmla="*/ 70812 w 8526513"/>
              <a:gd name="connsiteY28" fmla="*/ 1324131 h 6106618"/>
              <a:gd name="connsiteX29" fmla="*/ 28340 w 8526513"/>
              <a:gd name="connsiteY29" fmla="*/ 2619531 h 6106618"/>
              <a:gd name="connsiteX30" fmla="*/ 240854 w 8526513"/>
              <a:gd name="connsiteY30" fmla="*/ 4676931 h 6106618"/>
              <a:gd name="connsiteX0" fmla="*/ 240854 w 8526513"/>
              <a:gd name="connsiteY0" fmla="*/ 4676931 h 6106618"/>
              <a:gd name="connsiteX1" fmla="*/ 1586764 w 8526513"/>
              <a:gd name="connsiteY1" fmla="*/ 4905531 h 6106618"/>
              <a:gd name="connsiteX2" fmla="*/ 2577917 w 8526513"/>
              <a:gd name="connsiteY2" fmla="*/ 5081665 h 6106618"/>
              <a:gd name="connsiteX3" fmla="*/ 3711890 w 8526513"/>
              <a:gd name="connsiteY3" fmla="*/ 5591330 h 6106618"/>
              <a:gd name="connsiteX4" fmla="*/ 4207752 w 8526513"/>
              <a:gd name="connsiteY4" fmla="*/ 5819930 h 6106618"/>
              <a:gd name="connsiteX5" fmla="*/ 5553664 w 8526513"/>
              <a:gd name="connsiteY5" fmla="*/ 6048531 h 6106618"/>
              <a:gd name="connsiteX6" fmla="*/ 5905733 w 8526513"/>
              <a:gd name="connsiteY6" fmla="*/ 5471410 h 6106618"/>
              <a:gd name="connsiteX7" fmla="*/ 6220527 w 8526513"/>
              <a:gd name="connsiteY7" fmla="*/ 5231567 h 6106618"/>
              <a:gd name="connsiteX8" fmla="*/ 6835123 w 8526513"/>
              <a:gd name="connsiteY8" fmla="*/ 5186597 h 6106618"/>
              <a:gd name="connsiteX9" fmla="*/ 7029996 w 8526513"/>
              <a:gd name="connsiteY9" fmla="*/ 5006715 h 6106618"/>
              <a:gd name="connsiteX10" fmla="*/ 7344789 w 8526513"/>
              <a:gd name="connsiteY10" fmla="*/ 4721901 h 6106618"/>
              <a:gd name="connsiteX11" fmla="*/ 7464710 w 8526513"/>
              <a:gd name="connsiteY11" fmla="*/ 4452079 h 6106618"/>
              <a:gd name="connsiteX12" fmla="*/ 7584632 w 8526513"/>
              <a:gd name="connsiteY12" fmla="*/ 4122295 h 6106618"/>
              <a:gd name="connsiteX13" fmla="*/ 8034337 w 8526513"/>
              <a:gd name="connsiteY13" fmla="*/ 3822492 h 6106618"/>
              <a:gd name="connsiteX14" fmla="*/ 8244199 w 8526513"/>
              <a:gd name="connsiteY14" fmla="*/ 3537679 h 6106618"/>
              <a:gd name="connsiteX15" fmla="*/ 8409091 w 8526513"/>
              <a:gd name="connsiteY15" fmla="*/ 2968052 h 6106618"/>
              <a:gd name="connsiteX16" fmla="*/ 8484042 w 8526513"/>
              <a:gd name="connsiteY16" fmla="*/ 1828800 h 6106618"/>
              <a:gd name="connsiteX17" fmla="*/ 8484042 w 8526513"/>
              <a:gd name="connsiteY17" fmla="*/ 1573967 h 6106618"/>
              <a:gd name="connsiteX18" fmla="*/ 8499032 w 8526513"/>
              <a:gd name="connsiteY18" fmla="*/ 839449 h 6106618"/>
              <a:gd name="connsiteX19" fmla="*/ 8484042 w 8526513"/>
              <a:gd name="connsiteY19" fmla="*/ 239842 h 6106618"/>
              <a:gd name="connsiteX20" fmla="*/ 8469051 w 8526513"/>
              <a:gd name="connsiteY20" fmla="*/ 119921 h 6106618"/>
              <a:gd name="connsiteX21" fmla="*/ 8139268 w 8526513"/>
              <a:gd name="connsiteY21" fmla="*/ 104931 h 6106618"/>
              <a:gd name="connsiteX22" fmla="*/ 3162533 w 8526513"/>
              <a:gd name="connsiteY22" fmla="*/ 14990 h 6106618"/>
              <a:gd name="connsiteX23" fmla="*/ 1078901 w 8526513"/>
              <a:gd name="connsiteY23" fmla="*/ 14990 h 6106618"/>
              <a:gd name="connsiteX24" fmla="*/ 584225 w 8526513"/>
              <a:gd name="connsiteY24" fmla="*/ 44970 h 6106618"/>
              <a:gd name="connsiteX25" fmla="*/ 119530 w 8526513"/>
              <a:gd name="connsiteY25" fmla="*/ 59961 h 6106618"/>
              <a:gd name="connsiteX26" fmla="*/ 44579 w 8526513"/>
              <a:gd name="connsiteY26" fmla="*/ 329783 h 6106618"/>
              <a:gd name="connsiteX27" fmla="*/ 70812 w 8526513"/>
              <a:gd name="connsiteY27" fmla="*/ 1324131 h 6106618"/>
              <a:gd name="connsiteX28" fmla="*/ 28340 w 8526513"/>
              <a:gd name="connsiteY28" fmla="*/ 2619531 h 6106618"/>
              <a:gd name="connsiteX29" fmla="*/ 240854 w 8526513"/>
              <a:gd name="connsiteY29" fmla="*/ 4676931 h 6106618"/>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220527 w 8526513"/>
              <a:gd name="connsiteY7" fmla="*/ 5231567 h 6073931"/>
              <a:gd name="connsiteX8" fmla="*/ 6835123 w 8526513"/>
              <a:gd name="connsiteY8" fmla="*/ 5186597 h 6073931"/>
              <a:gd name="connsiteX9" fmla="*/ 7029996 w 8526513"/>
              <a:gd name="connsiteY9" fmla="*/ 5006715 h 6073931"/>
              <a:gd name="connsiteX10" fmla="*/ 7344789 w 8526513"/>
              <a:gd name="connsiteY10" fmla="*/ 4721901 h 6073931"/>
              <a:gd name="connsiteX11" fmla="*/ 7464710 w 8526513"/>
              <a:gd name="connsiteY11" fmla="*/ 4452079 h 6073931"/>
              <a:gd name="connsiteX12" fmla="*/ 7584632 w 8526513"/>
              <a:gd name="connsiteY12" fmla="*/ 4122295 h 6073931"/>
              <a:gd name="connsiteX13" fmla="*/ 8034337 w 8526513"/>
              <a:gd name="connsiteY13" fmla="*/ 3822492 h 6073931"/>
              <a:gd name="connsiteX14" fmla="*/ 8244199 w 8526513"/>
              <a:gd name="connsiteY14" fmla="*/ 3537679 h 6073931"/>
              <a:gd name="connsiteX15" fmla="*/ 8409091 w 8526513"/>
              <a:gd name="connsiteY15" fmla="*/ 2968052 h 6073931"/>
              <a:gd name="connsiteX16" fmla="*/ 8484042 w 8526513"/>
              <a:gd name="connsiteY16" fmla="*/ 1828800 h 6073931"/>
              <a:gd name="connsiteX17" fmla="*/ 8484042 w 8526513"/>
              <a:gd name="connsiteY17" fmla="*/ 1573967 h 6073931"/>
              <a:gd name="connsiteX18" fmla="*/ 8499032 w 8526513"/>
              <a:gd name="connsiteY18" fmla="*/ 839449 h 6073931"/>
              <a:gd name="connsiteX19" fmla="*/ 8484042 w 8526513"/>
              <a:gd name="connsiteY19" fmla="*/ 239842 h 6073931"/>
              <a:gd name="connsiteX20" fmla="*/ 8469051 w 8526513"/>
              <a:gd name="connsiteY20" fmla="*/ 119921 h 6073931"/>
              <a:gd name="connsiteX21" fmla="*/ 8139268 w 8526513"/>
              <a:gd name="connsiteY21" fmla="*/ 104931 h 6073931"/>
              <a:gd name="connsiteX22" fmla="*/ 3162533 w 8526513"/>
              <a:gd name="connsiteY22" fmla="*/ 14990 h 6073931"/>
              <a:gd name="connsiteX23" fmla="*/ 1078901 w 8526513"/>
              <a:gd name="connsiteY23" fmla="*/ 14990 h 6073931"/>
              <a:gd name="connsiteX24" fmla="*/ 584225 w 8526513"/>
              <a:gd name="connsiteY24" fmla="*/ 44970 h 6073931"/>
              <a:gd name="connsiteX25" fmla="*/ 119530 w 8526513"/>
              <a:gd name="connsiteY25" fmla="*/ 59961 h 6073931"/>
              <a:gd name="connsiteX26" fmla="*/ 44579 w 8526513"/>
              <a:gd name="connsiteY26" fmla="*/ 329783 h 6073931"/>
              <a:gd name="connsiteX27" fmla="*/ 70812 w 8526513"/>
              <a:gd name="connsiteY27" fmla="*/ 1324131 h 6073931"/>
              <a:gd name="connsiteX28" fmla="*/ 28340 w 8526513"/>
              <a:gd name="connsiteY28" fmla="*/ 2619531 h 6073931"/>
              <a:gd name="connsiteX29" fmla="*/ 240854 w 8526513"/>
              <a:gd name="connsiteY29"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35123 w 8526513"/>
              <a:gd name="connsiteY7" fmla="*/ 5186597 h 6073931"/>
              <a:gd name="connsiteX8" fmla="*/ 7029996 w 8526513"/>
              <a:gd name="connsiteY8" fmla="*/ 5006715 h 6073931"/>
              <a:gd name="connsiteX9" fmla="*/ 7344789 w 8526513"/>
              <a:gd name="connsiteY9" fmla="*/ 4721901 h 6073931"/>
              <a:gd name="connsiteX10" fmla="*/ 7464710 w 8526513"/>
              <a:gd name="connsiteY10" fmla="*/ 4452079 h 6073931"/>
              <a:gd name="connsiteX11" fmla="*/ 7584632 w 8526513"/>
              <a:gd name="connsiteY11" fmla="*/ 4122295 h 6073931"/>
              <a:gd name="connsiteX12" fmla="*/ 8034337 w 8526513"/>
              <a:gd name="connsiteY12" fmla="*/ 3822492 h 6073931"/>
              <a:gd name="connsiteX13" fmla="*/ 8244199 w 8526513"/>
              <a:gd name="connsiteY13" fmla="*/ 3537679 h 6073931"/>
              <a:gd name="connsiteX14" fmla="*/ 8409091 w 8526513"/>
              <a:gd name="connsiteY14" fmla="*/ 2968052 h 6073931"/>
              <a:gd name="connsiteX15" fmla="*/ 8484042 w 8526513"/>
              <a:gd name="connsiteY15" fmla="*/ 1828800 h 6073931"/>
              <a:gd name="connsiteX16" fmla="*/ 8484042 w 8526513"/>
              <a:gd name="connsiteY16" fmla="*/ 1573967 h 6073931"/>
              <a:gd name="connsiteX17" fmla="*/ 8499032 w 8526513"/>
              <a:gd name="connsiteY17" fmla="*/ 839449 h 6073931"/>
              <a:gd name="connsiteX18" fmla="*/ 8484042 w 8526513"/>
              <a:gd name="connsiteY18" fmla="*/ 239842 h 6073931"/>
              <a:gd name="connsiteX19" fmla="*/ 8469051 w 8526513"/>
              <a:gd name="connsiteY19" fmla="*/ 119921 h 6073931"/>
              <a:gd name="connsiteX20" fmla="*/ 8139268 w 8526513"/>
              <a:gd name="connsiteY20" fmla="*/ 104931 h 6073931"/>
              <a:gd name="connsiteX21" fmla="*/ 3162533 w 8526513"/>
              <a:gd name="connsiteY21" fmla="*/ 14990 h 6073931"/>
              <a:gd name="connsiteX22" fmla="*/ 1078901 w 8526513"/>
              <a:gd name="connsiteY22" fmla="*/ 14990 h 6073931"/>
              <a:gd name="connsiteX23" fmla="*/ 584225 w 8526513"/>
              <a:gd name="connsiteY23" fmla="*/ 44970 h 6073931"/>
              <a:gd name="connsiteX24" fmla="*/ 119530 w 8526513"/>
              <a:gd name="connsiteY24" fmla="*/ 59961 h 6073931"/>
              <a:gd name="connsiteX25" fmla="*/ 44579 w 8526513"/>
              <a:gd name="connsiteY25" fmla="*/ 329783 h 6073931"/>
              <a:gd name="connsiteX26" fmla="*/ 70812 w 8526513"/>
              <a:gd name="connsiteY26" fmla="*/ 1324131 h 6073931"/>
              <a:gd name="connsiteX27" fmla="*/ 28340 w 8526513"/>
              <a:gd name="connsiteY27" fmla="*/ 2619531 h 6073931"/>
              <a:gd name="connsiteX28" fmla="*/ 240854 w 8526513"/>
              <a:gd name="connsiteY28"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35123 w 8526513"/>
              <a:gd name="connsiteY7" fmla="*/ 5186597 h 6073931"/>
              <a:gd name="connsiteX8" fmla="*/ 7029996 w 8526513"/>
              <a:gd name="connsiteY8" fmla="*/ 5006715 h 6073931"/>
              <a:gd name="connsiteX9" fmla="*/ 8032975 w 8526513"/>
              <a:gd name="connsiteY9" fmla="*/ 4981731 h 6073931"/>
              <a:gd name="connsiteX10" fmla="*/ 7464710 w 8526513"/>
              <a:gd name="connsiteY10" fmla="*/ 4452079 h 6073931"/>
              <a:gd name="connsiteX11" fmla="*/ 7584632 w 8526513"/>
              <a:gd name="connsiteY11" fmla="*/ 4122295 h 6073931"/>
              <a:gd name="connsiteX12" fmla="*/ 8034337 w 8526513"/>
              <a:gd name="connsiteY12" fmla="*/ 3822492 h 6073931"/>
              <a:gd name="connsiteX13" fmla="*/ 8244199 w 8526513"/>
              <a:gd name="connsiteY13" fmla="*/ 3537679 h 6073931"/>
              <a:gd name="connsiteX14" fmla="*/ 8409091 w 8526513"/>
              <a:gd name="connsiteY14" fmla="*/ 2968052 h 6073931"/>
              <a:gd name="connsiteX15" fmla="*/ 8484042 w 8526513"/>
              <a:gd name="connsiteY15" fmla="*/ 1828800 h 6073931"/>
              <a:gd name="connsiteX16" fmla="*/ 8484042 w 8526513"/>
              <a:gd name="connsiteY16" fmla="*/ 1573967 h 6073931"/>
              <a:gd name="connsiteX17" fmla="*/ 8499032 w 8526513"/>
              <a:gd name="connsiteY17" fmla="*/ 839449 h 6073931"/>
              <a:gd name="connsiteX18" fmla="*/ 8484042 w 8526513"/>
              <a:gd name="connsiteY18" fmla="*/ 239842 h 6073931"/>
              <a:gd name="connsiteX19" fmla="*/ 8469051 w 8526513"/>
              <a:gd name="connsiteY19" fmla="*/ 119921 h 6073931"/>
              <a:gd name="connsiteX20" fmla="*/ 8139268 w 8526513"/>
              <a:gd name="connsiteY20" fmla="*/ 104931 h 6073931"/>
              <a:gd name="connsiteX21" fmla="*/ 3162533 w 8526513"/>
              <a:gd name="connsiteY21" fmla="*/ 14990 h 6073931"/>
              <a:gd name="connsiteX22" fmla="*/ 1078901 w 8526513"/>
              <a:gd name="connsiteY22" fmla="*/ 14990 h 6073931"/>
              <a:gd name="connsiteX23" fmla="*/ 584225 w 8526513"/>
              <a:gd name="connsiteY23" fmla="*/ 44970 h 6073931"/>
              <a:gd name="connsiteX24" fmla="*/ 119530 w 8526513"/>
              <a:gd name="connsiteY24" fmla="*/ 59961 h 6073931"/>
              <a:gd name="connsiteX25" fmla="*/ 44579 w 8526513"/>
              <a:gd name="connsiteY25" fmla="*/ 329783 h 6073931"/>
              <a:gd name="connsiteX26" fmla="*/ 70812 w 8526513"/>
              <a:gd name="connsiteY26" fmla="*/ 1324131 h 6073931"/>
              <a:gd name="connsiteX27" fmla="*/ 28340 w 8526513"/>
              <a:gd name="connsiteY27" fmla="*/ 2619531 h 6073931"/>
              <a:gd name="connsiteX28" fmla="*/ 240854 w 8526513"/>
              <a:gd name="connsiteY28"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35123 w 8526513"/>
              <a:gd name="connsiteY7" fmla="*/ 5186597 h 6073931"/>
              <a:gd name="connsiteX8" fmla="*/ 7041250 w 8526513"/>
              <a:gd name="connsiteY8" fmla="*/ 5057931 h 6073931"/>
              <a:gd name="connsiteX9" fmla="*/ 8032975 w 8526513"/>
              <a:gd name="connsiteY9" fmla="*/ 4981731 h 6073931"/>
              <a:gd name="connsiteX10" fmla="*/ 7464710 w 8526513"/>
              <a:gd name="connsiteY10" fmla="*/ 4452079 h 6073931"/>
              <a:gd name="connsiteX11" fmla="*/ 7584632 w 8526513"/>
              <a:gd name="connsiteY11" fmla="*/ 4122295 h 6073931"/>
              <a:gd name="connsiteX12" fmla="*/ 8034337 w 8526513"/>
              <a:gd name="connsiteY12" fmla="*/ 3822492 h 6073931"/>
              <a:gd name="connsiteX13" fmla="*/ 8244199 w 8526513"/>
              <a:gd name="connsiteY13" fmla="*/ 3537679 h 6073931"/>
              <a:gd name="connsiteX14" fmla="*/ 8409091 w 8526513"/>
              <a:gd name="connsiteY14" fmla="*/ 2968052 h 6073931"/>
              <a:gd name="connsiteX15" fmla="*/ 8484042 w 8526513"/>
              <a:gd name="connsiteY15" fmla="*/ 1828800 h 6073931"/>
              <a:gd name="connsiteX16" fmla="*/ 8484042 w 8526513"/>
              <a:gd name="connsiteY16" fmla="*/ 1573967 h 6073931"/>
              <a:gd name="connsiteX17" fmla="*/ 8499032 w 8526513"/>
              <a:gd name="connsiteY17" fmla="*/ 839449 h 6073931"/>
              <a:gd name="connsiteX18" fmla="*/ 8484042 w 8526513"/>
              <a:gd name="connsiteY18" fmla="*/ 239842 h 6073931"/>
              <a:gd name="connsiteX19" fmla="*/ 8469051 w 8526513"/>
              <a:gd name="connsiteY19" fmla="*/ 119921 h 6073931"/>
              <a:gd name="connsiteX20" fmla="*/ 8139268 w 8526513"/>
              <a:gd name="connsiteY20" fmla="*/ 104931 h 6073931"/>
              <a:gd name="connsiteX21" fmla="*/ 3162533 w 8526513"/>
              <a:gd name="connsiteY21" fmla="*/ 14990 h 6073931"/>
              <a:gd name="connsiteX22" fmla="*/ 1078901 w 8526513"/>
              <a:gd name="connsiteY22" fmla="*/ 14990 h 6073931"/>
              <a:gd name="connsiteX23" fmla="*/ 584225 w 8526513"/>
              <a:gd name="connsiteY23" fmla="*/ 44970 h 6073931"/>
              <a:gd name="connsiteX24" fmla="*/ 119530 w 8526513"/>
              <a:gd name="connsiteY24" fmla="*/ 59961 h 6073931"/>
              <a:gd name="connsiteX25" fmla="*/ 44579 w 8526513"/>
              <a:gd name="connsiteY25" fmla="*/ 329783 h 6073931"/>
              <a:gd name="connsiteX26" fmla="*/ 70812 w 8526513"/>
              <a:gd name="connsiteY26" fmla="*/ 1324131 h 6073931"/>
              <a:gd name="connsiteX27" fmla="*/ 28340 w 8526513"/>
              <a:gd name="connsiteY27" fmla="*/ 2619531 h 6073931"/>
              <a:gd name="connsiteX28" fmla="*/ 240854 w 8526513"/>
              <a:gd name="connsiteY28"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35123 w 8526513"/>
              <a:gd name="connsiteY7" fmla="*/ 5186597 h 6073931"/>
              <a:gd name="connsiteX8" fmla="*/ 8032975 w 8526513"/>
              <a:gd name="connsiteY8" fmla="*/ 4981731 h 6073931"/>
              <a:gd name="connsiteX9" fmla="*/ 7464710 w 8526513"/>
              <a:gd name="connsiteY9" fmla="*/ 4452079 h 6073931"/>
              <a:gd name="connsiteX10" fmla="*/ 7584632 w 8526513"/>
              <a:gd name="connsiteY10" fmla="*/ 4122295 h 6073931"/>
              <a:gd name="connsiteX11" fmla="*/ 8034337 w 8526513"/>
              <a:gd name="connsiteY11" fmla="*/ 3822492 h 6073931"/>
              <a:gd name="connsiteX12" fmla="*/ 8244199 w 8526513"/>
              <a:gd name="connsiteY12" fmla="*/ 3537679 h 6073931"/>
              <a:gd name="connsiteX13" fmla="*/ 8409091 w 8526513"/>
              <a:gd name="connsiteY13" fmla="*/ 2968052 h 6073931"/>
              <a:gd name="connsiteX14" fmla="*/ 8484042 w 8526513"/>
              <a:gd name="connsiteY14" fmla="*/ 1828800 h 6073931"/>
              <a:gd name="connsiteX15" fmla="*/ 8484042 w 8526513"/>
              <a:gd name="connsiteY15" fmla="*/ 1573967 h 6073931"/>
              <a:gd name="connsiteX16" fmla="*/ 8499032 w 8526513"/>
              <a:gd name="connsiteY16" fmla="*/ 839449 h 6073931"/>
              <a:gd name="connsiteX17" fmla="*/ 8484042 w 8526513"/>
              <a:gd name="connsiteY17" fmla="*/ 239842 h 6073931"/>
              <a:gd name="connsiteX18" fmla="*/ 8469051 w 8526513"/>
              <a:gd name="connsiteY18" fmla="*/ 119921 h 6073931"/>
              <a:gd name="connsiteX19" fmla="*/ 8139268 w 8526513"/>
              <a:gd name="connsiteY19" fmla="*/ 104931 h 6073931"/>
              <a:gd name="connsiteX20" fmla="*/ 3162533 w 8526513"/>
              <a:gd name="connsiteY20" fmla="*/ 14990 h 6073931"/>
              <a:gd name="connsiteX21" fmla="*/ 1078901 w 8526513"/>
              <a:gd name="connsiteY21" fmla="*/ 14990 h 6073931"/>
              <a:gd name="connsiteX22" fmla="*/ 584225 w 8526513"/>
              <a:gd name="connsiteY22" fmla="*/ 44970 h 6073931"/>
              <a:gd name="connsiteX23" fmla="*/ 119530 w 8526513"/>
              <a:gd name="connsiteY23" fmla="*/ 59961 h 6073931"/>
              <a:gd name="connsiteX24" fmla="*/ 44579 w 8526513"/>
              <a:gd name="connsiteY24" fmla="*/ 329783 h 6073931"/>
              <a:gd name="connsiteX25" fmla="*/ 70812 w 8526513"/>
              <a:gd name="connsiteY25" fmla="*/ 1324131 h 6073931"/>
              <a:gd name="connsiteX26" fmla="*/ 28340 w 8526513"/>
              <a:gd name="connsiteY26" fmla="*/ 2619531 h 6073931"/>
              <a:gd name="connsiteX27" fmla="*/ 240854 w 8526513"/>
              <a:gd name="connsiteY27"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99575 w 8526513"/>
              <a:gd name="connsiteY7" fmla="*/ 5210331 h 6073931"/>
              <a:gd name="connsiteX8" fmla="*/ 8032975 w 8526513"/>
              <a:gd name="connsiteY8" fmla="*/ 4981731 h 6073931"/>
              <a:gd name="connsiteX9" fmla="*/ 7464710 w 8526513"/>
              <a:gd name="connsiteY9" fmla="*/ 4452079 h 6073931"/>
              <a:gd name="connsiteX10" fmla="*/ 7584632 w 8526513"/>
              <a:gd name="connsiteY10" fmla="*/ 4122295 h 6073931"/>
              <a:gd name="connsiteX11" fmla="*/ 8034337 w 8526513"/>
              <a:gd name="connsiteY11" fmla="*/ 3822492 h 6073931"/>
              <a:gd name="connsiteX12" fmla="*/ 8244199 w 8526513"/>
              <a:gd name="connsiteY12" fmla="*/ 3537679 h 6073931"/>
              <a:gd name="connsiteX13" fmla="*/ 8409091 w 8526513"/>
              <a:gd name="connsiteY13" fmla="*/ 2968052 h 6073931"/>
              <a:gd name="connsiteX14" fmla="*/ 8484042 w 8526513"/>
              <a:gd name="connsiteY14" fmla="*/ 1828800 h 6073931"/>
              <a:gd name="connsiteX15" fmla="*/ 8484042 w 8526513"/>
              <a:gd name="connsiteY15" fmla="*/ 1573967 h 6073931"/>
              <a:gd name="connsiteX16" fmla="*/ 8499032 w 8526513"/>
              <a:gd name="connsiteY16" fmla="*/ 839449 h 6073931"/>
              <a:gd name="connsiteX17" fmla="*/ 8484042 w 8526513"/>
              <a:gd name="connsiteY17" fmla="*/ 239842 h 6073931"/>
              <a:gd name="connsiteX18" fmla="*/ 8469051 w 8526513"/>
              <a:gd name="connsiteY18" fmla="*/ 119921 h 6073931"/>
              <a:gd name="connsiteX19" fmla="*/ 8139268 w 8526513"/>
              <a:gd name="connsiteY19" fmla="*/ 104931 h 6073931"/>
              <a:gd name="connsiteX20" fmla="*/ 3162533 w 8526513"/>
              <a:gd name="connsiteY20" fmla="*/ 14990 h 6073931"/>
              <a:gd name="connsiteX21" fmla="*/ 1078901 w 8526513"/>
              <a:gd name="connsiteY21" fmla="*/ 14990 h 6073931"/>
              <a:gd name="connsiteX22" fmla="*/ 584225 w 8526513"/>
              <a:gd name="connsiteY22" fmla="*/ 44970 h 6073931"/>
              <a:gd name="connsiteX23" fmla="*/ 119530 w 8526513"/>
              <a:gd name="connsiteY23" fmla="*/ 59961 h 6073931"/>
              <a:gd name="connsiteX24" fmla="*/ 44579 w 8526513"/>
              <a:gd name="connsiteY24" fmla="*/ 329783 h 6073931"/>
              <a:gd name="connsiteX25" fmla="*/ 70812 w 8526513"/>
              <a:gd name="connsiteY25" fmla="*/ 1324131 h 6073931"/>
              <a:gd name="connsiteX26" fmla="*/ 28340 w 8526513"/>
              <a:gd name="connsiteY26" fmla="*/ 2619531 h 6073931"/>
              <a:gd name="connsiteX27" fmla="*/ 240854 w 8526513"/>
              <a:gd name="connsiteY27"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99575 w 8526513"/>
              <a:gd name="connsiteY7" fmla="*/ 5210331 h 6073931"/>
              <a:gd name="connsiteX8" fmla="*/ 8032975 w 8526513"/>
              <a:gd name="connsiteY8" fmla="*/ 4981731 h 6073931"/>
              <a:gd name="connsiteX9" fmla="*/ 7464710 w 8526513"/>
              <a:gd name="connsiteY9" fmla="*/ 4452079 h 6073931"/>
              <a:gd name="connsiteX10" fmla="*/ 7584632 w 8526513"/>
              <a:gd name="connsiteY10" fmla="*/ 4122295 h 6073931"/>
              <a:gd name="connsiteX11" fmla="*/ 8034337 w 8526513"/>
              <a:gd name="connsiteY11" fmla="*/ 3822492 h 6073931"/>
              <a:gd name="connsiteX12" fmla="*/ 8244199 w 8526513"/>
              <a:gd name="connsiteY12" fmla="*/ 3537679 h 6073931"/>
              <a:gd name="connsiteX13" fmla="*/ 8409091 w 8526513"/>
              <a:gd name="connsiteY13" fmla="*/ 2968052 h 6073931"/>
              <a:gd name="connsiteX14" fmla="*/ 8484042 w 8526513"/>
              <a:gd name="connsiteY14" fmla="*/ 1828800 h 6073931"/>
              <a:gd name="connsiteX15" fmla="*/ 8484042 w 8526513"/>
              <a:gd name="connsiteY15" fmla="*/ 1573967 h 6073931"/>
              <a:gd name="connsiteX16" fmla="*/ 8499032 w 8526513"/>
              <a:gd name="connsiteY16" fmla="*/ 839449 h 6073931"/>
              <a:gd name="connsiteX17" fmla="*/ 8484042 w 8526513"/>
              <a:gd name="connsiteY17" fmla="*/ 239842 h 6073931"/>
              <a:gd name="connsiteX18" fmla="*/ 8469051 w 8526513"/>
              <a:gd name="connsiteY18" fmla="*/ 119921 h 6073931"/>
              <a:gd name="connsiteX19" fmla="*/ 8139268 w 8526513"/>
              <a:gd name="connsiteY19" fmla="*/ 104931 h 6073931"/>
              <a:gd name="connsiteX20" fmla="*/ 3162533 w 8526513"/>
              <a:gd name="connsiteY20" fmla="*/ 14990 h 6073931"/>
              <a:gd name="connsiteX21" fmla="*/ 1078901 w 8526513"/>
              <a:gd name="connsiteY21" fmla="*/ 14990 h 6073931"/>
              <a:gd name="connsiteX22" fmla="*/ 584225 w 8526513"/>
              <a:gd name="connsiteY22" fmla="*/ 44970 h 6073931"/>
              <a:gd name="connsiteX23" fmla="*/ 119530 w 8526513"/>
              <a:gd name="connsiteY23" fmla="*/ 59961 h 6073931"/>
              <a:gd name="connsiteX24" fmla="*/ 44579 w 8526513"/>
              <a:gd name="connsiteY24" fmla="*/ 329783 h 6073931"/>
              <a:gd name="connsiteX25" fmla="*/ 70812 w 8526513"/>
              <a:gd name="connsiteY25" fmla="*/ 1324131 h 6073931"/>
              <a:gd name="connsiteX26" fmla="*/ 28340 w 8526513"/>
              <a:gd name="connsiteY26" fmla="*/ 2619531 h 6073931"/>
              <a:gd name="connsiteX27" fmla="*/ 240854 w 8526513"/>
              <a:gd name="connsiteY27"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99575 w 8526513"/>
              <a:gd name="connsiteY7" fmla="*/ 5134131 h 6073931"/>
              <a:gd name="connsiteX8" fmla="*/ 8032975 w 8526513"/>
              <a:gd name="connsiteY8" fmla="*/ 4981731 h 6073931"/>
              <a:gd name="connsiteX9" fmla="*/ 7464710 w 8526513"/>
              <a:gd name="connsiteY9" fmla="*/ 4452079 h 6073931"/>
              <a:gd name="connsiteX10" fmla="*/ 7584632 w 8526513"/>
              <a:gd name="connsiteY10" fmla="*/ 4122295 h 6073931"/>
              <a:gd name="connsiteX11" fmla="*/ 8034337 w 8526513"/>
              <a:gd name="connsiteY11" fmla="*/ 3822492 h 6073931"/>
              <a:gd name="connsiteX12" fmla="*/ 8244199 w 8526513"/>
              <a:gd name="connsiteY12" fmla="*/ 3537679 h 6073931"/>
              <a:gd name="connsiteX13" fmla="*/ 8409091 w 8526513"/>
              <a:gd name="connsiteY13" fmla="*/ 2968052 h 6073931"/>
              <a:gd name="connsiteX14" fmla="*/ 8484042 w 8526513"/>
              <a:gd name="connsiteY14" fmla="*/ 1828800 h 6073931"/>
              <a:gd name="connsiteX15" fmla="*/ 8484042 w 8526513"/>
              <a:gd name="connsiteY15" fmla="*/ 1573967 h 6073931"/>
              <a:gd name="connsiteX16" fmla="*/ 8499032 w 8526513"/>
              <a:gd name="connsiteY16" fmla="*/ 839449 h 6073931"/>
              <a:gd name="connsiteX17" fmla="*/ 8484042 w 8526513"/>
              <a:gd name="connsiteY17" fmla="*/ 239842 h 6073931"/>
              <a:gd name="connsiteX18" fmla="*/ 8469051 w 8526513"/>
              <a:gd name="connsiteY18" fmla="*/ 119921 h 6073931"/>
              <a:gd name="connsiteX19" fmla="*/ 8139268 w 8526513"/>
              <a:gd name="connsiteY19" fmla="*/ 104931 h 6073931"/>
              <a:gd name="connsiteX20" fmla="*/ 3162533 w 8526513"/>
              <a:gd name="connsiteY20" fmla="*/ 14990 h 6073931"/>
              <a:gd name="connsiteX21" fmla="*/ 1078901 w 8526513"/>
              <a:gd name="connsiteY21" fmla="*/ 14990 h 6073931"/>
              <a:gd name="connsiteX22" fmla="*/ 584225 w 8526513"/>
              <a:gd name="connsiteY22" fmla="*/ 44970 h 6073931"/>
              <a:gd name="connsiteX23" fmla="*/ 119530 w 8526513"/>
              <a:gd name="connsiteY23" fmla="*/ 59961 h 6073931"/>
              <a:gd name="connsiteX24" fmla="*/ 44579 w 8526513"/>
              <a:gd name="connsiteY24" fmla="*/ 329783 h 6073931"/>
              <a:gd name="connsiteX25" fmla="*/ 70812 w 8526513"/>
              <a:gd name="connsiteY25" fmla="*/ 1324131 h 6073931"/>
              <a:gd name="connsiteX26" fmla="*/ 28340 w 8526513"/>
              <a:gd name="connsiteY26" fmla="*/ 2619531 h 6073931"/>
              <a:gd name="connsiteX27" fmla="*/ 240854 w 8526513"/>
              <a:gd name="connsiteY27"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6899575 w 8526513"/>
              <a:gd name="connsiteY7" fmla="*/ 5134131 h 6073931"/>
              <a:gd name="connsiteX8" fmla="*/ 8032975 w 8526513"/>
              <a:gd name="connsiteY8" fmla="*/ 4981731 h 6073931"/>
              <a:gd name="connsiteX9" fmla="*/ 7464710 w 8526513"/>
              <a:gd name="connsiteY9" fmla="*/ 4452079 h 6073931"/>
              <a:gd name="connsiteX10" fmla="*/ 7584632 w 8526513"/>
              <a:gd name="connsiteY10" fmla="*/ 4122295 h 6073931"/>
              <a:gd name="connsiteX11" fmla="*/ 8034337 w 8526513"/>
              <a:gd name="connsiteY11" fmla="*/ 3822492 h 6073931"/>
              <a:gd name="connsiteX12" fmla="*/ 8244199 w 8526513"/>
              <a:gd name="connsiteY12" fmla="*/ 3537679 h 6073931"/>
              <a:gd name="connsiteX13" fmla="*/ 8409091 w 8526513"/>
              <a:gd name="connsiteY13" fmla="*/ 2968052 h 6073931"/>
              <a:gd name="connsiteX14" fmla="*/ 8484042 w 8526513"/>
              <a:gd name="connsiteY14" fmla="*/ 1828800 h 6073931"/>
              <a:gd name="connsiteX15" fmla="*/ 8484042 w 8526513"/>
              <a:gd name="connsiteY15" fmla="*/ 1573967 h 6073931"/>
              <a:gd name="connsiteX16" fmla="*/ 8499032 w 8526513"/>
              <a:gd name="connsiteY16" fmla="*/ 839449 h 6073931"/>
              <a:gd name="connsiteX17" fmla="*/ 8484042 w 8526513"/>
              <a:gd name="connsiteY17" fmla="*/ 239842 h 6073931"/>
              <a:gd name="connsiteX18" fmla="*/ 8469051 w 8526513"/>
              <a:gd name="connsiteY18" fmla="*/ 119921 h 6073931"/>
              <a:gd name="connsiteX19" fmla="*/ 8139268 w 8526513"/>
              <a:gd name="connsiteY19" fmla="*/ 104931 h 6073931"/>
              <a:gd name="connsiteX20" fmla="*/ 3162533 w 8526513"/>
              <a:gd name="connsiteY20" fmla="*/ 14990 h 6073931"/>
              <a:gd name="connsiteX21" fmla="*/ 1078901 w 8526513"/>
              <a:gd name="connsiteY21" fmla="*/ 14990 h 6073931"/>
              <a:gd name="connsiteX22" fmla="*/ 584225 w 8526513"/>
              <a:gd name="connsiteY22" fmla="*/ 44970 h 6073931"/>
              <a:gd name="connsiteX23" fmla="*/ 119530 w 8526513"/>
              <a:gd name="connsiteY23" fmla="*/ 59961 h 6073931"/>
              <a:gd name="connsiteX24" fmla="*/ 44579 w 8526513"/>
              <a:gd name="connsiteY24" fmla="*/ 329783 h 6073931"/>
              <a:gd name="connsiteX25" fmla="*/ 70812 w 8526513"/>
              <a:gd name="connsiteY25" fmla="*/ 1324131 h 6073931"/>
              <a:gd name="connsiteX26" fmla="*/ 28340 w 8526513"/>
              <a:gd name="connsiteY26" fmla="*/ 2619531 h 6073931"/>
              <a:gd name="connsiteX27" fmla="*/ 240854 w 8526513"/>
              <a:gd name="connsiteY27"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0 h 6073931"/>
              <a:gd name="connsiteX7" fmla="*/ 8032975 w 8526513"/>
              <a:gd name="connsiteY7" fmla="*/ 4981731 h 6073931"/>
              <a:gd name="connsiteX8" fmla="*/ 7464710 w 8526513"/>
              <a:gd name="connsiteY8" fmla="*/ 4452079 h 6073931"/>
              <a:gd name="connsiteX9" fmla="*/ 7584632 w 8526513"/>
              <a:gd name="connsiteY9" fmla="*/ 4122295 h 6073931"/>
              <a:gd name="connsiteX10" fmla="*/ 8034337 w 8526513"/>
              <a:gd name="connsiteY10" fmla="*/ 3822492 h 6073931"/>
              <a:gd name="connsiteX11" fmla="*/ 8244199 w 8526513"/>
              <a:gd name="connsiteY11" fmla="*/ 3537679 h 6073931"/>
              <a:gd name="connsiteX12" fmla="*/ 8409091 w 8526513"/>
              <a:gd name="connsiteY12" fmla="*/ 2968052 h 6073931"/>
              <a:gd name="connsiteX13" fmla="*/ 8484042 w 8526513"/>
              <a:gd name="connsiteY13" fmla="*/ 1828800 h 6073931"/>
              <a:gd name="connsiteX14" fmla="*/ 8484042 w 8526513"/>
              <a:gd name="connsiteY14" fmla="*/ 1573967 h 6073931"/>
              <a:gd name="connsiteX15" fmla="*/ 8499032 w 8526513"/>
              <a:gd name="connsiteY15" fmla="*/ 839449 h 6073931"/>
              <a:gd name="connsiteX16" fmla="*/ 8484042 w 8526513"/>
              <a:gd name="connsiteY16" fmla="*/ 239842 h 6073931"/>
              <a:gd name="connsiteX17" fmla="*/ 8469051 w 8526513"/>
              <a:gd name="connsiteY17" fmla="*/ 119921 h 6073931"/>
              <a:gd name="connsiteX18" fmla="*/ 8139268 w 8526513"/>
              <a:gd name="connsiteY18" fmla="*/ 104931 h 6073931"/>
              <a:gd name="connsiteX19" fmla="*/ 3162533 w 8526513"/>
              <a:gd name="connsiteY19" fmla="*/ 14990 h 6073931"/>
              <a:gd name="connsiteX20" fmla="*/ 1078901 w 8526513"/>
              <a:gd name="connsiteY20" fmla="*/ 14990 h 6073931"/>
              <a:gd name="connsiteX21" fmla="*/ 584225 w 8526513"/>
              <a:gd name="connsiteY21" fmla="*/ 44970 h 6073931"/>
              <a:gd name="connsiteX22" fmla="*/ 119530 w 8526513"/>
              <a:gd name="connsiteY22" fmla="*/ 59961 h 6073931"/>
              <a:gd name="connsiteX23" fmla="*/ 44579 w 8526513"/>
              <a:gd name="connsiteY23" fmla="*/ 329783 h 6073931"/>
              <a:gd name="connsiteX24" fmla="*/ 70812 w 8526513"/>
              <a:gd name="connsiteY24" fmla="*/ 1324131 h 6073931"/>
              <a:gd name="connsiteX25" fmla="*/ 28340 w 8526513"/>
              <a:gd name="connsiteY25" fmla="*/ 2619531 h 6073931"/>
              <a:gd name="connsiteX26" fmla="*/ 240854 w 8526513"/>
              <a:gd name="connsiteY26"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332876 w 8526513"/>
              <a:gd name="connsiteY6" fmla="*/ 5667531 h 6073931"/>
              <a:gd name="connsiteX7" fmla="*/ 8032975 w 8526513"/>
              <a:gd name="connsiteY7" fmla="*/ 4981731 h 6073931"/>
              <a:gd name="connsiteX8" fmla="*/ 7464710 w 8526513"/>
              <a:gd name="connsiteY8" fmla="*/ 4452079 h 6073931"/>
              <a:gd name="connsiteX9" fmla="*/ 7584632 w 8526513"/>
              <a:gd name="connsiteY9" fmla="*/ 4122295 h 6073931"/>
              <a:gd name="connsiteX10" fmla="*/ 8034337 w 8526513"/>
              <a:gd name="connsiteY10" fmla="*/ 3822492 h 6073931"/>
              <a:gd name="connsiteX11" fmla="*/ 8244199 w 8526513"/>
              <a:gd name="connsiteY11" fmla="*/ 3537679 h 6073931"/>
              <a:gd name="connsiteX12" fmla="*/ 8409091 w 8526513"/>
              <a:gd name="connsiteY12" fmla="*/ 2968052 h 6073931"/>
              <a:gd name="connsiteX13" fmla="*/ 8484042 w 8526513"/>
              <a:gd name="connsiteY13" fmla="*/ 1828800 h 6073931"/>
              <a:gd name="connsiteX14" fmla="*/ 8484042 w 8526513"/>
              <a:gd name="connsiteY14" fmla="*/ 1573967 h 6073931"/>
              <a:gd name="connsiteX15" fmla="*/ 8499032 w 8526513"/>
              <a:gd name="connsiteY15" fmla="*/ 839449 h 6073931"/>
              <a:gd name="connsiteX16" fmla="*/ 8484042 w 8526513"/>
              <a:gd name="connsiteY16" fmla="*/ 239842 h 6073931"/>
              <a:gd name="connsiteX17" fmla="*/ 8469051 w 8526513"/>
              <a:gd name="connsiteY17" fmla="*/ 119921 h 6073931"/>
              <a:gd name="connsiteX18" fmla="*/ 8139268 w 8526513"/>
              <a:gd name="connsiteY18" fmla="*/ 104931 h 6073931"/>
              <a:gd name="connsiteX19" fmla="*/ 3162533 w 8526513"/>
              <a:gd name="connsiteY19" fmla="*/ 14990 h 6073931"/>
              <a:gd name="connsiteX20" fmla="*/ 1078901 w 8526513"/>
              <a:gd name="connsiteY20" fmla="*/ 14990 h 6073931"/>
              <a:gd name="connsiteX21" fmla="*/ 584225 w 8526513"/>
              <a:gd name="connsiteY21" fmla="*/ 44970 h 6073931"/>
              <a:gd name="connsiteX22" fmla="*/ 119530 w 8526513"/>
              <a:gd name="connsiteY22" fmla="*/ 59961 h 6073931"/>
              <a:gd name="connsiteX23" fmla="*/ 44579 w 8526513"/>
              <a:gd name="connsiteY23" fmla="*/ 329783 h 6073931"/>
              <a:gd name="connsiteX24" fmla="*/ 70812 w 8526513"/>
              <a:gd name="connsiteY24" fmla="*/ 1324131 h 6073931"/>
              <a:gd name="connsiteX25" fmla="*/ 28340 w 8526513"/>
              <a:gd name="connsiteY25" fmla="*/ 2619531 h 6073931"/>
              <a:gd name="connsiteX26" fmla="*/ 240854 w 8526513"/>
              <a:gd name="connsiteY26"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757900 w 8526513"/>
              <a:gd name="connsiteY6" fmla="*/ 5667531 h 6073931"/>
              <a:gd name="connsiteX7" fmla="*/ 8032975 w 8526513"/>
              <a:gd name="connsiteY7" fmla="*/ 4981731 h 6073931"/>
              <a:gd name="connsiteX8" fmla="*/ 7464710 w 8526513"/>
              <a:gd name="connsiteY8" fmla="*/ 4452079 h 6073931"/>
              <a:gd name="connsiteX9" fmla="*/ 7584632 w 8526513"/>
              <a:gd name="connsiteY9" fmla="*/ 4122295 h 6073931"/>
              <a:gd name="connsiteX10" fmla="*/ 8034337 w 8526513"/>
              <a:gd name="connsiteY10" fmla="*/ 3822492 h 6073931"/>
              <a:gd name="connsiteX11" fmla="*/ 8244199 w 8526513"/>
              <a:gd name="connsiteY11" fmla="*/ 3537679 h 6073931"/>
              <a:gd name="connsiteX12" fmla="*/ 8409091 w 8526513"/>
              <a:gd name="connsiteY12" fmla="*/ 2968052 h 6073931"/>
              <a:gd name="connsiteX13" fmla="*/ 8484042 w 8526513"/>
              <a:gd name="connsiteY13" fmla="*/ 1828800 h 6073931"/>
              <a:gd name="connsiteX14" fmla="*/ 8484042 w 8526513"/>
              <a:gd name="connsiteY14" fmla="*/ 1573967 h 6073931"/>
              <a:gd name="connsiteX15" fmla="*/ 8499032 w 8526513"/>
              <a:gd name="connsiteY15" fmla="*/ 839449 h 6073931"/>
              <a:gd name="connsiteX16" fmla="*/ 8484042 w 8526513"/>
              <a:gd name="connsiteY16" fmla="*/ 239842 h 6073931"/>
              <a:gd name="connsiteX17" fmla="*/ 8469051 w 8526513"/>
              <a:gd name="connsiteY17" fmla="*/ 119921 h 6073931"/>
              <a:gd name="connsiteX18" fmla="*/ 8139268 w 8526513"/>
              <a:gd name="connsiteY18" fmla="*/ 104931 h 6073931"/>
              <a:gd name="connsiteX19" fmla="*/ 3162533 w 8526513"/>
              <a:gd name="connsiteY19" fmla="*/ 14990 h 6073931"/>
              <a:gd name="connsiteX20" fmla="*/ 1078901 w 8526513"/>
              <a:gd name="connsiteY20" fmla="*/ 14990 h 6073931"/>
              <a:gd name="connsiteX21" fmla="*/ 584225 w 8526513"/>
              <a:gd name="connsiteY21" fmla="*/ 44970 h 6073931"/>
              <a:gd name="connsiteX22" fmla="*/ 119530 w 8526513"/>
              <a:gd name="connsiteY22" fmla="*/ 59961 h 6073931"/>
              <a:gd name="connsiteX23" fmla="*/ 44579 w 8526513"/>
              <a:gd name="connsiteY23" fmla="*/ 329783 h 6073931"/>
              <a:gd name="connsiteX24" fmla="*/ 70812 w 8526513"/>
              <a:gd name="connsiteY24" fmla="*/ 1324131 h 6073931"/>
              <a:gd name="connsiteX25" fmla="*/ 28340 w 8526513"/>
              <a:gd name="connsiteY25" fmla="*/ 2619531 h 6073931"/>
              <a:gd name="connsiteX26" fmla="*/ 240854 w 8526513"/>
              <a:gd name="connsiteY26"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757900 w 8526513"/>
              <a:gd name="connsiteY6" fmla="*/ 5667531 h 6073931"/>
              <a:gd name="connsiteX7" fmla="*/ 8032975 w 8526513"/>
              <a:gd name="connsiteY7" fmla="*/ 4981731 h 6073931"/>
              <a:gd name="connsiteX8" fmla="*/ 7464710 w 8526513"/>
              <a:gd name="connsiteY8" fmla="*/ 4452079 h 6073931"/>
              <a:gd name="connsiteX9" fmla="*/ 8034337 w 8526513"/>
              <a:gd name="connsiteY9" fmla="*/ 3822492 h 6073931"/>
              <a:gd name="connsiteX10" fmla="*/ 8244199 w 8526513"/>
              <a:gd name="connsiteY10" fmla="*/ 3537679 h 6073931"/>
              <a:gd name="connsiteX11" fmla="*/ 8409091 w 8526513"/>
              <a:gd name="connsiteY11" fmla="*/ 2968052 h 6073931"/>
              <a:gd name="connsiteX12" fmla="*/ 8484042 w 8526513"/>
              <a:gd name="connsiteY12" fmla="*/ 1828800 h 6073931"/>
              <a:gd name="connsiteX13" fmla="*/ 8484042 w 8526513"/>
              <a:gd name="connsiteY13" fmla="*/ 1573967 h 6073931"/>
              <a:gd name="connsiteX14" fmla="*/ 8499032 w 8526513"/>
              <a:gd name="connsiteY14" fmla="*/ 839449 h 6073931"/>
              <a:gd name="connsiteX15" fmla="*/ 8484042 w 8526513"/>
              <a:gd name="connsiteY15" fmla="*/ 239842 h 6073931"/>
              <a:gd name="connsiteX16" fmla="*/ 8469051 w 8526513"/>
              <a:gd name="connsiteY16" fmla="*/ 119921 h 6073931"/>
              <a:gd name="connsiteX17" fmla="*/ 8139268 w 8526513"/>
              <a:gd name="connsiteY17" fmla="*/ 104931 h 6073931"/>
              <a:gd name="connsiteX18" fmla="*/ 3162533 w 8526513"/>
              <a:gd name="connsiteY18" fmla="*/ 14990 h 6073931"/>
              <a:gd name="connsiteX19" fmla="*/ 1078901 w 8526513"/>
              <a:gd name="connsiteY19" fmla="*/ 14990 h 6073931"/>
              <a:gd name="connsiteX20" fmla="*/ 584225 w 8526513"/>
              <a:gd name="connsiteY20" fmla="*/ 44970 h 6073931"/>
              <a:gd name="connsiteX21" fmla="*/ 119530 w 8526513"/>
              <a:gd name="connsiteY21" fmla="*/ 59961 h 6073931"/>
              <a:gd name="connsiteX22" fmla="*/ 44579 w 8526513"/>
              <a:gd name="connsiteY22" fmla="*/ 329783 h 6073931"/>
              <a:gd name="connsiteX23" fmla="*/ 70812 w 8526513"/>
              <a:gd name="connsiteY23" fmla="*/ 1324131 h 6073931"/>
              <a:gd name="connsiteX24" fmla="*/ 28340 w 8526513"/>
              <a:gd name="connsiteY24" fmla="*/ 2619531 h 6073931"/>
              <a:gd name="connsiteX25" fmla="*/ 240854 w 8526513"/>
              <a:gd name="connsiteY25"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757900 w 8526513"/>
              <a:gd name="connsiteY6" fmla="*/ 5667531 h 6073931"/>
              <a:gd name="connsiteX7" fmla="*/ 8032975 w 8526513"/>
              <a:gd name="connsiteY7" fmla="*/ 4981731 h 6073931"/>
              <a:gd name="connsiteX8" fmla="*/ 8034337 w 8526513"/>
              <a:gd name="connsiteY8" fmla="*/ 3822492 h 6073931"/>
              <a:gd name="connsiteX9" fmla="*/ 8244199 w 8526513"/>
              <a:gd name="connsiteY9" fmla="*/ 3537679 h 6073931"/>
              <a:gd name="connsiteX10" fmla="*/ 8409091 w 8526513"/>
              <a:gd name="connsiteY10" fmla="*/ 2968052 h 6073931"/>
              <a:gd name="connsiteX11" fmla="*/ 8484042 w 8526513"/>
              <a:gd name="connsiteY11" fmla="*/ 1828800 h 6073931"/>
              <a:gd name="connsiteX12" fmla="*/ 8484042 w 8526513"/>
              <a:gd name="connsiteY12" fmla="*/ 1573967 h 6073931"/>
              <a:gd name="connsiteX13" fmla="*/ 8499032 w 8526513"/>
              <a:gd name="connsiteY13" fmla="*/ 839449 h 6073931"/>
              <a:gd name="connsiteX14" fmla="*/ 8484042 w 8526513"/>
              <a:gd name="connsiteY14" fmla="*/ 239842 h 6073931"/>
              <a:gd name="connsiteX15" fmla="*/ 8469051 w 8526513"/>
              <a:gd name="connsiteY15" fmla="*/ 119921 h 6073931"/>
              <a:gd name="connsiteX16" fmla="*/ 8139268 w 8526513"/>
              <a:gd name="connsiteY16" fmla="*/ 104931 h 6073931"/>
              <a:gd name="connsiteX17" fmla="*/ 3162533 w 8526513"/>
              <a:gd name="connsiteY17" fmla="*/ 14990 h 6073931"/>
              <a:gd name="connsiteX18" fmla="*/ 1078901 w 8526513"/>
              <a:gd name="connsiteY18" fmla="*/ 14990 h 6073931"/>
              <a:gd name="connsiteX19" fmla="*/ 584225 w 8526513"/>
              <a:gd name="connsiteY19" fmla="*/ 44970 h 6073931"/>
              <a:gd name="connsiteX20" fmla="*/ 119530 w 8526513"/>
              <a:gd name="connsiteY20" fmla="*/ 59961 h 6073931"/>
              <a:gd name="connsiteX21" fmla="*/ 44579 w 8526513"/>
              <a:gd name="connsiteY21" fmla="*/ 329783 h 6073931"/>
              <a:gd name="connsiteX22" fmla="*/ 70812 w 8526513"/>
              <a:gd name="connsiteY22" fmla="*/ 1324131 h 6073931"/>
              <a:gd name="connsiteX23" fmla="*/ 28340 w 8526513"/>
              <a:gd name="connsiteY23" fmla="*/ 2619531 h 6073931"/>
              <a:gd name="connsiteX24" fmla="*/ 240854 w 8526513"/>
              <a:gd name="connsiteY24"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757900 w 8526513"/>
              <a:gd name="connsiteY6" fmla="*/ 5667531 h 6073931"/>
              <a:gd name="connsiteX7" fmla="*/ 8032975 w 8526513"/>
              <a:gd name="connsiteY7" fmla="*/ 4981731 h 6073931"/>
              <a:gd name="connsiteX8" fmla="*/ 8244199 w 8526513"/>
              <a:gd name="connsiteY8" fmla="*/ 3537679 h 6073931"/>
              <a:gd name="connsiteX9" fmla="*/ 8409091 w 8526513"/>
              <a:gd name="connsiteY9" fmla="*/ 2968052 h 6073931"/>
              <a:gd name="connsiteX10" fmla="*/ 8484042 w 8526513"/>
              <a:gd name="connsiteY10" fmla="*/ 1828800 h 6073931"/>
              <a:gd name="connsiteX11" fmla="*/ 8484042 w 8526513"/>
              <a:gd name="connsiteY11" fmla="*/ 1573967 h 6073931"/>
              <a:gd name="connsiteX12" fmla="*/ 8499032 w 8526513"/>
              <a:gd name="connsiteY12" fmla="*/ 839449 h 6073931"/>
              <a:gd name="connsiteX13" fmla="*/ 8484042 w 8526513"/>
              <a:gd name="connsiteY13" fmla="*/ 239842 h 6073931"/>
              <a:gd name="connsiteX14" fmla="*/ 8469051 w 8526513"/>
              <a:gd name="connsiteY14" fmla="*/ 119921 h 6073931"/>
              <a:gd name="connsiteX15" fmla="*/ 8139268 w 8526513"/>
              <a:gd name="connsiteY15" fmla="*/ 104931 h 6073931"/>
              <a:gd name="connsiteX16" fmla="*/ 3162533 w 8526513"/>
              <a:gd name="connsiteY16" fmla="*/ 14990 h 6073931"/>
              <a:gd name="connsiteX17" fmla="*/ 1078901 w 8526513"/>
              <a:gd name="connsiteY17" fmla="*/ 14990 h 6073931"/>
              <a:gd name="connsiteX18" fmla="*/ 584225 w 8526513"/>
              <a:gd name="connsiteY18" fmla="*/ 44970 h 6073931"/>
              <a:gd name="connsiteX19" fmla="*/ 119530 w 8526513"/>
              <a:gd name="connsiteY19" fmla="*/ 59961 h 6073931"/>
              <a:gd name="connsiteX20" fmla="*/ 44579 w 8526513"/>
              <a:gd name="connsiteY20" fmla="*/ 329783 h 6073931"/>
              <a:gd name="connsiteX21" fmla="*/ 70812 w 8526513"/>
              <a:gd name="connsiteY21" fmla="*/ 1324131 h 6073931"/>
              <a:gd name="connsiteX22" fmla="*/ 28340 w 8526513"/>
              <a:gd name="connsiteY22" fmla="*/ 2619531 h 6073931"/>
              <a:gd name="connsiteX23" fmla="*/ 240854 w 8526513"/>
              <a:gd name="connsiteY23" fmla="*/ 4676931 h 6073931"/>
              <a:gd name="connsiteX0" fmla="*/ 240854 w 8526513"/>
              <a:gd name="connsiteY0" fmla="*/ 4676931 h 6073931"/>
              <a:gd name="connsiteX1" fmla="*/ 1586764 w 8526513"/>
              <a:gd name="connsiteY1" fmla="*/ 4905531 h 6073931"/>
              <a:gd name="connsiteX2" fmla="*/ 2577917 w 8526513"/>
              <a:gd name="connsiteY2" fmla="*/ 5081665 h 6073931"/>
              <a:gd name="connsiteX3" fmla="*/ 3711890 w 8526513"/>
              <a:gd name="connsiteY3" fmla="*/ 5591330 h 6073931"/>
              <a:gd name="connsiteX4" fmla="*/ 4207752 w 8526513"/>
              <a:gd name="connsiteY4" fmla="*/ 5819930 h 6073931"/>
              <a:gd name="connsiteX5" fmla="*/ 5553664 w 8526513"/>
              <a:gd name="connsiteY5" fmla="*/ 6048531 h 6073931"/>
              <a:gd name="connsiteX6" fmla="*/ 6757900 w 8526513"/>
              <a:gd name="connsiteY6" fmla="*/ 5667531 h 6073931"/>
              <a:gd name="connsiteX7" fmla="*/ 8032975 w 8526513"/>
              <a:gd name="connsiteY7" fmla="*/ 4981731 h 6073931"/>
              <a:gd name="connsiteX8" fmla="*/ 8409091 w 8526513"/>
              <a:gd name="connsiteY8" fmla="*/ 2968052 h 6073931"/>
              <a:gd name="connsiteX9" fmla="*/ 8484042 w 8526513"/>
              <a:gd name="connsiteY9" fmla="*/ 1828800 h 6073931"/>
              <a:gd name="connsiteX10" fmla="*/ 8484042 w 8526513"/>
              <a:gd name="connsiteY10" fmla="*/ 1573967 h 6073931"/>
              <a:gd name="connsiteX11" fmla="*/ 8499032 w 8526513"/>
              <a:gd name="connsiteY11" fmla="*/ 839449 h 6073931"/>
              <a:gd name="connsiteX12" fmla="*/ 8484042 w 8526513"/>
              <a:gd name="connsiteY12" fmla="*/ 239842 h 6073931"/>
              <a:gd name="connsiteX13" fmla="*/ 8469051 w 8526513"/>
              <a:gd name="connsiteY13" fmla="*/ 119921 h 6073931"/>
              <a:gd name="connsiteX14" fmla="*/ 8139268 w 8526513"/>
              <a:gd name="connsiteY14" fmla="*/ 104931 h 6073931"/>
              <a:gd name="connsiteX15" fmla="*/ 3162533 w 8526513"/>
              <a:gd name="connsiteY15" fmla="*/ 14990 h 6073931"/>
              <a:gd name="connsiteX16" fmla="*/ 1078901 w 8526513"/>
              <a:gd name="connsiteY16" fmla="*/ 14990 h 6073931"/>
              <a:gd name="connsiteX17" fmla="*/ 584225 w 8526513"/>
              <a:gd name="connsiteY17" fmla="*/ 44970 h 6073931"/>
              <a:gd name="connsiteX18" fmla="*/ 119530 w 8526513"/>
              <a:gd name="connsiteY18" fmla="*/ 59961 h 6073931"/>
              <a:gd name="connsiteX19" fmla="*/ 44579 w 8526513"/>
              <a:gd name="connsiteY19" fmla="*/ 329783 h 6073931"/>
              <a:gd name="connsiteX20" fmla="*/ 70812 w 8526513"/>
              <a:gd name="connsiteY20" fmla="*/ 1324131 h 6073931"/>
              <a:gd name="connsiteX21" fmla="*/ 28340 w 8526513"/>
              <a:gd name="connsiteY21" fmla="*/ 2619531 h 6073931"/>
              <a:gd name="connsiteX22" fmla="*/ 240854 w 8526513"/>
              <a:gd name="connsiteY22" fmla="*/ 4676931 h 60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26513" h="6073931">
                <a:moveTo>
                  <a:pt x="240854" y="4676931"/>
                </a:moveTo>
                <a:cubicBezTo>
                  <a:pt x="478198" y="5181600"/>
                  <a:pt x="1197254" y="4838075"/>
                  <a:pt x="1586764" y="4905531"/>
                </a:cubicBezTo>
                <a:cubicBezTo>
                  <a:pt x="1976275" y="4972987"/>
                  <a:pt x="2223729" y="4967365"/>
                  <a:pt x="2577917" y="5081665"/>
                </a:cubicBezTo>
                <a:cubicBezTo>
                  <a:pt x="2932105" y="5195965"/>
                  <a:pt x="3440251" y="5468286"/>
                  <a:pt x="3711890" y="5591330"/>
                </a:cubicBezTo>
                <a:cubicBezTo>
                  <a:pt x="3983529" y="5714374"/>
                  <a:pt x="3900790" y="5743730"/>
                  <a:pt x="4207752" y="5819930"/>
                </a:cubicBezTo>
                <a:cubicBezTo>
                  <a:pt x="4514714" y="5896130"/>
                  <a:pt x="5128639" y="6073931"/>
                  <a:pt x="5553664" y="6048531"/>
                </a:cubicBezTo>
                <a:cubicBezTo>
                  <a:pt x="5978689" y="6023131"/>
                  <a:pt x="6344681" y="5845331"/>
                  <a:pt x="6757900" y="5667531"/>
                </a:cubicBezTo>
                <a:cubicBezTo>
                  <a:pt x="7171119" y="5489731"/>
                  <a:pt x="7757777" y="5431644"/>
                  <a:pt x="8032975" y="4981731"/>
                </a:cubicBezTo>
                <a:cubicBezTo>
                  <a:pt x="8308173" y="4531818"/>
                  <a:pt x="8333913" y="3493540"/>
                  <a:pt x="8409091" y="2968052"/>
                </a:cubicBezTo>
                <a:cubicBezTo>
                  <a:pt x="8484269" y="2442564"/>
                  <a:pt x="8471550" y="2061148"/>
                  <a:pt x="8484042" y="1828800"/>
                </a:cubicBezTo>
                <a:cubicBezTo>
                  <a:pt x="8496534" y="1596453"/>
                  <a:pt x="8481544" y="1738859"/>
                  <a:pt x="8484042" y="1573967"/>
                </a:cubicBezTo>
                <a:cubicBezTo>
                  <a:pt x="8486540" y="1409075"/>
                  <a:pt x="8499032" y="1061803"/>
                  <a:pt x="8499032" y="839449"/>
                </a:cubicBezTo>
                <a:cubicBezTo>
                  <a:pt x="8499032" y="617095"/>
                  <a:pt x="8489039" y="359763"/>
                  <a:pt x="8484042" y="239842"/>
                </a:cubicBezTo>
                <a:cubicBezTo>
                  <a:pt x="8479045" y="119921"/>
                  <a:pt x="8526513" y="142406"/>
                  <a:pt x="8469051" y="119921"/>
                </a:cubicBezTo>
                <a:cubicBezTo>
                  <a:pt x="8411589" y="97436"/>
                  <a:pt x="8139268" y="104931"/>
                  <a:pt x="8139268" y="104931"/>
                </a:cubicBezTo>
                <a:lnTo>
                  <a:pt x="3162533" y="14990"/>
                </a:lnTo>
                <a:cubicBezTo>
                  <a:pt x="1985805" y="0"/>
                  <a:pt x="1508619" y="9993"/>
                  <a:pt x="1078901" y="14990"/>
                </a:cubicBezTo>
                <a:cubicBezTo>
                  <a:pt x="649183" y="19987"/>
                  <a:pt x="744120" y="37475"/>
                  <a:pt x="584225" y="44970"/>
                </a:cubicBezTo>
                <a:cubicBezTo>
                  <a:pt x="424330" y="52465"/>
                  <a:pt x="209471" y="12492"/>
                  <a:pt x="119530" y="59961"/>
                </a:cubicBezTo>
                <a:cubicBezTo>
                  <a:pt x="29589" y="107430"/>
                  <a:pt x="52699" y="119088"/>
                  <a:pt x="44579" y="329783"/>
                </a:cubicBezTo>
                <a:cubicBezTo>
                  <a:pt x="36459" y="540478"/>
                  <a:pt x="73518" y="942506"/>
                  <a:pt x="70812" y="1324131"/>
                </a:cubicBezTo>
                <a:cubicBezTo>
                  <a:pt x="68106" y="1705756"/>
                  <a:pt x="0" y="2060731"/>
                  <a:pt x="28340" y="2619531"/>
                </a:cubicBezTo>
                <a:cubicBezTo>
                  <a:pt x="56680" y="3178331"/>
                  <a:pt x="8507" y="4187252"/>
                  <a:pt x="240854" y="4676931"/>
                </a:cubicBezTo>
                <a:close/>
              </a:path>
            </a:pathLst>
          </a:custGeom>
          <a:blipFill>
            <a:blip r:embed="rId3" cstate="print"/>
            <a:tile tx="0" ty="0" sx="100000" sy="100000" flip="none" algn="tl"/>
          </a:blip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5526" y="6106180"/>
            <a:ext cx="2469074" cy="523220"/>
          </a:xfrm>
          <a:prstGeom prst="rect">
            <a:avLst/>
          </a:prstGeom>
          <a:solidFill>
            <a:schemeClr val="bg1"/>
          </a:solidFill>
          <a:ln w="38100">
            <a:noFill/>
          </a:ln>
        </p:spPr>
        <p:txBody>
          <a:bodyPr wrap="none" rtlCol="0">
            <a:spAutoFit/>
          </a:bodyPr>
          <a:lstStyle/>
          <a:p>
            <a:pPr algn="ctr"/>
            <a:r>
              <a:rPr lang="en-US" sz="2800" b="1" dirty="0" smtClean="0"/>
              <a:t>Last Ice Age . . .</a:t>
            </a:r>
          </a:p>
        </p:txBody>
      </p:sp>
      <p:sp>
        <p:nvSpPr>
          <p:cNvPr id="9" name="TextBox 8"/>
          <p:cNvSpPr txBox="1"/>
          <p:nvPr/>
        </p:nvSpPr>
        <p:spPr>
          <a:xfrm>
            <a:off x="67779" y="6096000"/>
            <a:ext cx="3327449" cy="523220"/>
          </a:xfrm>
          <a:prstGeom prst="rect">
            <a:avLst/>
          </a:prstGeom>
          <a:solidFill>
            <a:schemeClr val="bg1"/>
          </a:solidFill>
          <a:ln w="38100">
            <a:noFill/>
          </a:ln>
        </p:spPr>
        <p:txBody>
          <a:bodyPr wrap="none" rtlCol="0">
            <a:spAutoFit/>
          </a:bodyPr>
          <a:lstStyle/>
          <a:p>
            <a:pPr algn="ctr"/>
            <a:r>
              <a:rPr lang="en-US" sz="2800" b="1" dirty="0" smtClean="0"/>
              <a:t>13,000 years ago . . .</a:t>
            </a:r>
          </a:p>
        </p:txBody>
      </p:sp>
      <p:sp>
        <p:nvSpPr>
          <p:cNvPr id="11" name="Freeform 10"/>
          <p:cNvSpPr/>
          <p:nvPr/>
        </p:nvSpPr>
        <p:spPr>
          <a:xfrm rot="20878071">
            <a:off x="4062334" y="5321508"/>
            <a:ext cx="3252866" cy="409731"/>
          </a:xfrm>
          <a:custGeom>
            <a:avLst/>
            <a:gdLst>
              <a:gd name="connsiteX0" fmla="*/ 0 w 2203555"/>
              <a:gd name="connsiteY0" fmla="*/ 0 h 409731"/>
              <a:gd name="connsiteX1" fmla="*/ 404735 w 2203555"/>
              <a:gd name="connsiteY1" fmla="*/ 224853 h 409731"/>
              <a:gd name="connsiteX2" fmla="*/ 1274164 w 2203555"/>
              <a:gd name="connsiteY2" fmla="*/ 389744 h 409731"/>
              <a:gd name="connsiteX3" fmla="*/ 2203555 w 2203555"/>
              <a:gd name="connsiteY3" fmla="*/ 344774 h 409731"/>
            </a:gdLst>
            <a:ahLst/>
            <a:cxnLst>
              <a:cxn ang="0">
                <a:pos x="connsiteX0" y="connsiteY0"/>
              </a:cxn>
              <a:cxn ang="0">
                <a:pos x="connsiteX1" y="connsiteY1"/>
              </a:cxn>
              <a:cxn ang="0">
                <a:pos x="connsiteX2" y="connsiteY2"/>
              </a:cxn>
              <a:cxn ang="0">
                <a:pos x="connsiteX3" y="connsiteY3"/>
              </a:cxn>
            </a:cxnLst>
            <a:rect l="l" t="t" r="r" b="b"/>
            <a:pathLst>
              <a:path w="2203555" h="409731">
                <a:moveTo>
                  <a:pt x="0" y="0"/>
                </a:moveTo>
                <a:cubicBezTo>
                  <a:pt x="96187" y="79948"/>
                  <a:pt x="192374" y="159896"/>
                  <a:pt x="404735" y="224853"/>
                </a:cubicBezTo>
                <a:cubicBezTo>
                  <a:pt x="617096" y="289810"/>
                  <a:pt x="974361" y="369757"/>
                  <a:pt x="1274164" y="389744"/>
                </a:cubicBezTo>
                <a:cubicBezTo>
                  <a:pt x="1573967" y="409731"/>
                  <a:pt x="2006185" y="359764"/>
                  <a:pt x="2203555" y="344774"/>
                </a:cubicBezTo>
              </a:path>
            </a:pathLst>
          </a:custGeom>
          <a:ln w="101600">
            <a:solidFill>
              <a:schemeClr val="tx1"/>
            </a:solidFill>
            <a:prstDash val="sysDot"/>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4661940" y="5334000"/>
            <a:ext cx="3186659" cy="1216702"/>
          </a:xfrm>
          <a:custGeom>
            <a:avLst/>
            <a:gdLst>
              <a:gd name="connsiteX0" fmla="*/ 0 w 1663908"/>
              <a:gd name="connsiteY0" fmla="*/ 659568 h 659568"/>
              <a:gd name="connsiteX1" fmla="*/ 644577 w 1663908"/>
              <a:gd name="connsiteY1" fmla="*/ 569627 h 659568"/>
              <a:gd name="connsiteX2" fmla="*/ 1214203 w 1663908"/>
              <a:gd name="connsiteY2" fmla="*/ 299804 h 659568"/>
              <a:gd name="connsiteX3" fmla="*/ 1663908 w 1663908"/>
              <a:gd name="connsiteY3" fmla="*/ 0 h 659568"/>
            </a:gdLst>
            <a:ahLst/>
            <a:cxnLst>
              <a:cxn ang="0">
                <a:pos x="connsiteX0" y="connsiteY0"/>
              </a:cxn>
              <a:cxn ang="0">
                <a:pos x="connsiteX1" y="connsiteY1"/>
              </a:cxn>
              <a:cxn ang="0">
                <a:pos x="connsiteX2" y="connsiteY2"/>
              </a:cxn>
              <a:cxn ang="0">
                <a:pos x="connsiteX3" y="connsiteY3"/>
              </a:cxn>
            </a:cxnLst>
            <a:rect l="l" t="t" r="r" b="b"/>
            <a:pathLst>
              <a:path w="1663908" h="659568">
                <a:moveTo>
                  <a:pt x="0" y="659568"/>
                </a:moveTo>
                <a:cubicBezTo>
                  <a:pt x="221105" y="644578"/>
                  <a:pt x="442210" y="629588"/>
                  <a:pt x="644577" y="569627"/>
                </a:cubicBezTo>
                <a:cubicBezTo>
                  <a:pt x="846944" y="509666"/>
                  <a:pt x="1044315" y="394742"/>
                  <a:pt x="1214203" y="299804"/>
                </a:cubicBezTo>
                <a:cubicBezTo>
                  <a:pt x="1384091" y="204866"/>
                  <a:pt x="1593954" y="49967"/>
                  <a:pt x="1663908" y="0"/>
                </a:cubicBezTo>
              </a:path>
            </a:pathLst>
          </a:custGeom>
          <a:ln w="101600">
            <a:solidFill>
              <a:schemeClr val="tx1"/>
            </a:solidFill>
            <a:prstDash val="sysDot"/>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rot="346444">
            <a:off x="632966" y="5513726"/>
            <a:ext cx="3605474" cy="646331"/>
          </a:xfrm>
          <a:prstGeom prst="rect">
            <a:avLst/>
          </a:prstGeom>
          <a:noFill/>
          <a:ln w="38100">
            <a:noFill/>
          </a:ln>
        </p:spPr>
        <p:txBody>
          <a:bodyPr wrap="none" rtlCol="0">
            <a:spAutoFit/>
          </a:bodyPr>
          <a:lstStyle/>
          <a:p>
            <a:pPr algn="ctr"/>
            <a:r>
              <a:rPr lang="en-US" sz="3600" b="1" dirty="0" smtClean="0">
                <a:latin typeface="Tempus Sans ITC" pitchFamily="82" charset="0"/>
                <a:cs typeface="FreesiaUPC" pitchFamily="34" charset="-34"/>
              </a:rPr>
              <a:t>human migration</a:t>
            </a:r>
          </a:p>
        </p:txBody>
      </p:sp>
      <p:sp useBgFill="1">
        <p:nvSpPr>
          <p:cNvPr id="15" name="TextBox 14"/>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pic>
        <p:nvPicPr>
          <p:cNvPr id="14" name="Picture 1"/>
          <p:cNvPicPr>
            <a:picLocks noChangeAspect="1" noChangeArrowheads="1"/>
          </p:cNvPicPr>
          <p:nvPr/>
        </p:nvPicPr>
        <p:blipFill>
          <a:blip r:embed="rId4" cstate="print"/>
          <a:srcRect/>
          <a:stretch>
            <a:fillRect/>
          </a:stretch>
        </p:blipFill>
        <p:spPr bwMode="auto">
          <a:xfrm>
            <a:off x="76199" y="1024128"/>
            <a:ext cx="7158105" cy="3928872"/>
          </a:xfrm>
          <a:prstGeom prst="rect">
            <a:avLst/>
          </a:prstGeom>
          <a:noFill/>
          <a:ln w="38100">
            <a:solidFill>
              <a:schemeClr val="accent5">
                <a:lumMod val="75000"/>
              </a:schemeClr>
            </a:solidFill>
            <a:miter lim="800000"/>
            <a:headEnd/>
            <a:tailEnd/>
          </a:ln>
          <a:effectLst/>
        </p:spPr>
      </p:pic>
      <p:sp>
        <p:nvSpPr>
          <p:cNvPr id="16" name="TextBox 15"/>
          <p:cNvSpPr txBox="1"/>
          <p:nvPr/>
        </p:nvSpPr>
        <p:spPr>
          <a:xfrm>
            <a:off x="6172200" y="1219200"/>
            <a:ext cx="2895600" cy="1384995"/>
          </a:xfrm>
          <a:prstGeom prst="rect">
            <a:avLst/>
          </a:prstGeom>
          <a:solidFill>
            <a:schemeClr val="bg1"/>
          </a:solidFill>
          <a:ln w="38100">
            <a:noFill/>
          </a:ln>
        </p:spPr>
        <p:txBody>
          <a:bodyPr wrap="square" rtlCol="0">
            <a:spAutoFit/>
          </a:bodyPr>
          <a:lstStyle/>
          <a:p>
            <a:pPr algn="ctr"/>
            <a:r>
              <a:rPr lang="en-US" sz="2800" b="1" dirty="0" smtClean="0"/>
              <a:t>hunter-gatherer</a:t>
            </a:r>
          </a:p>
          <a:p>
            <a:pPr algn="ctr"/>
            <a:r>
              <a:rPr lang="en-US" sz="2800" b="1" dirty="0" smtClean="0"/>
              <a:t>tribes following </a:t>
            </a:r>
          </a:p>
          <a:p>
            <a:pPr algn="ctr"/>
            <a:r>
              <a:rPr lang="en-US" sz="2800" b="1" dirty="0" smtClean="0"/>
              <a:t>the caribou</a:t>
            </a:r>
          </a:p>
        </p:txBody>
      </p:sp>
      <p:sp>
        <p:nvSpPr>
          <p:cNvPr id="18" name="TextBox 17"/>
          <p:cNvSpPr txBox="1"/>
          <p:nvPr/>
        </p:nvSpPr>
        <p:spPr>
          <a:xfrm>
            <a:off x="81341" y="6106180"/>
            <a:ext cx="3119059" cy="523220"/>
          </a:xfrm>
          <a:prstGeom prst="rect">
            <a:avLst/>
          </a:prstGeom>
          <a:solidFill>
            <a:schemeClr val="bg1"/>
          </a:solidFill>
          <a:ln w="38100">
            <a:noFill/>
          </a:ln>
        </p:spPr>
        <p:txBody>
          <a:bodyPr wrap="none" rtlCol="0">
            <a:spAutoFit/>
          </a:bodyPr>
          <a:lstStyle/>
          <a:p>
            <a:pPr algn="ctr"/>
            <a:r>
              <a:rPr lang="en-US" sz="2800" b="1" dirty="0" smtClean="0"/>
              <a:t>1000 years ago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2"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3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2000"/>
                                        <p:tgtEl>
                                          <p:spTgt spid="9"/>
                                        </p:tgtEl>
                                      </p:cBhvr>
                                    </p:animEffect>
                                  </p:childTnLst>
                                </p:cTn>
                              </p:par>
                            </p:childTnLst>
                          </p:cTn>
                        </p:par>
                        <p:par>
                          <p:cTn id="18" fill="hold">
                            <p:stCondLst>
                              <p:cond delay="2000"/>
                            </p:stCondLst>
                            <p:childTnLst>
                              <p:par>
                                <p:cTn id="19" presetID="64" presetClass="path" presetSubtype="0" accel="50000" decel="50000" fill="hold" grpId="0" nodeType="afterEffect">
                                  <p:stCondLst>
                                    <p:cond delay="0"/>
                                  </p:stCondLst>
                                  <p:childTnLst>
                                    <p:animMotion origin="layout" path="M 0 0  L 0 -0.33295  E" pathEditMode="relative" ptsTypes="">
                                      <p:cBhvr>
                                        <p:cTn id="20" dur="5000" fill="hold"/>
                                        <p:tgtEl>
                                          <p:spTgt spid="8"/>
                                        </p:tgtEl>
                                        <p:attrNameLst>
                                          <p:attrName>ppt_x</p:attrName>
                                          <p:attrName>ppt_y</p:attrName>
                                        </p:attrNameLst>
                                      </p:cBhvr>
                                    </p:animMotion>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000"/>
                                        <p:tgtEl>
                                          <p:spTgt spid="13"/>
                                        </p:tgtEl>
                                      </p:cBhvr>
                                    </p:animEffect>
                                  </p:childTnLst>
                                </p:cTn>
                              </p:par>
                              <p:par>
                                <p:cTn id="24" presetID="47" presetClass="exit" presetSubtype="0" fill="hold" grpId="1" nodeType="withEffect">
                                  <p:stCondLst>
                                    <p:cond delay="2000"/>
                                  </p:stCondLst>
                                  <p:childTnLst>
                                    <p:animEffect transition="out" filter="fade">
                                      <p:cBhvr>
                                        <p:cTn id="25" dur="2000"/>
                                        <p:tgtEl>
                                          <p:spTgt spid="8"/>
                                        </p:tgtEl>
                                      </p:cBhvr>
                                    </p:animEffect>
                                    <p:anim calcmode="lin" valueType="num">
                                      <p:cBhvr>
                                        <p:cTn id="26" dur="2000"/>
                                        <p:tgtEl>
                                          <p:spTgt spid="8"/>
                                        </p:tgtEl>
                                        <p:attrNameLst>
                                          <p:attrName>ppt_x</p:attrName>
                                        </p:attrNameLst>
                                      </p:cBhvr>
                                      <p:tavLst>
                                        <p:tav tm="0">
                                          <p:val>
                                            <p:strVal val="ppt_x"/>
                                          </p:val>
                                        </p:tav>
                                        <p:tav tm="100000">
                                          <p:val>
                                            <p:strVal val="ppt_x"/>
                                          </p:val>
                                        </p:tav>
                                      </p:tavLst>
                                    </p:anim>
                                    <p:anim calcmode="lin" valueType="num">
                                      <p:cBhvr>
                                        <p:cTn id="27" dur="2000"/>
                                        <p:tgtEl>
                                          <p:spTgt spid="8"/>
                                        </p:tgtEl>
                                        <p:attrNameLst>
                                          <p:attrName>ppt_y</p:attrName>
                                        </p:attrNameLst>
                                      </p:cBhvr>
                                      <p:tavLst>
                                        <p:tav tm="0">
                                          <p:val>
                                            <p:strVal val="ppt_y"/>
                                          </p:val>
                                        </p:tav>
                                        <p:tav tm="100000">
                                          <p:val>
                                            <p:strVal val="ppt_y-.1"/>
                                          </p:val>
                                        </p:tav>
                                      </p:tavLst>
                                    </p:anim>
                                    <p:set>
                                      <p:cBhvr>
                                        <p:cTn id="28" dur="1" fill="hold">
                                          <p:stCondLst>
                                            <p:cond delay="1999"/>
                                          </p:stCondLst>
                                        </p:cTn>
                                        <p:tgtEl>
                                          <p:spTgt spid="8"/>
                                        </p:tgtEl>
                                        <p:attrNameLst>
                                          <p:attrName>style.visibility</p:attrName>
                                        </p:attrNameLst>
                                      </p:cBhvr>
                                      <p:to>
                                        <p:strVal val="hidden"/>
                                      </p:to>
                                    </p:set>
                                  </p:childTnLst>
                                </p:cTn>
                              </p:par>
                              <p:par>
                                <p:cTn id="29" presetID="22" presetClass="entr" presetSubtype="8" fill="hold" grpId="0" nodeType="withEffect">
                                  <p:stCondLst>
                                    <p:cond delay="10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3000"/>
                                        <p:tgtEl>
                                          <p:spTgt spid="12"/>
                                        </p:tgtEl>
                                      </p:cBhvr>
                                    </p:animEffect>
                                  </p:childTnLst>
                                </p:cTn>
                              </p:par>
                              <p:par>
                                <p:cTn id="32" presetID="22" presetClass="entr" presetSubtype="8" fill="hold" grpId="0" nodeType="withEffect">
                                  <p:stCondLst>
                                    <p:cond delay="200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3000"/>
                                        <p:tgtEl>
                                          <p:spTgt spid="11"/>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Effect transition="in" filter="fade">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14"/>
                                        </p:tgtEl>
                                      </p:cBhvr>
                                    </p:animEffect>
                                    <p:set>
                                      <p:cBhvr>
                                        <p:cTn id="50" dur="1" fill="hold">
                                          <p:stCondLst>
                                            <p:cond delay="9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16"/>
                                        </p:tgtEl>
                                      </p:cBhvr>
                                    </p:animEffect>
                                    <p:set>
                                      <p:cBhvr>
                                        <p:cTn id="53" dur="1" fill="hold">
                                          <p:stCondLst>
                                            <p:cond delay="999"/>
                                          </p:stCondLst>
                                        </p:cTn>
                                        <p:tgtEl>
                                          <p:spTgt spid="1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13"/>
                                        </p:tgtEl>
                                      </p:cBhvr>
                                    </p:animEffect>
                                    <p:set>
                                      <p:cBhvr>
                                        <p:cTn id="59" dur="1" fill="hold">
                                          <p:stCondLst>
                                            <p:cond delay="9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12"/>
                                        </p:tgtEl>
                                      </p:cBhvr>
                                    </p:animEffect>
                                    <p:set>
                                      <p:cBhvr>
                                        <p:cTn id="62" dur="1" fill="hold">
                                          <p:stCondLst>
                                            <p:cond delay="9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1"/>
                                        </p:tgtEl>
                                      </p:cBhvr>
                                    </p:animEffect>
                                    <p:set>
                                      <p:cBhvr>
                                        <p:cTn id="65" dur="1" fill="hold">
                                          <p:stCondLst>
                                            <p:cond delay="999"/>
                                          </p:stCondLst>
                                        </p:cTn>
                                        <p:tgtEl>
                                          <p:spTgt spid="11"/>
                                        </p:tgtEl>
                                        <p:attrNameLst>
                                          <p:attrName>style.visibility</p:attrName>
                                        </p:attrNameLst>
                                      </p:cBhvr>
                                      <p:to>
                                        <p:strVal val="hidden"/>
                                      </p:to>
                                    </p:se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0" grpId="0" animBg="1"/>
      <p:bldP spid="9" grpId="0" animBg="1"/>
      <p:bldP spid="9" grpId="1" animBg="1"/>
      <p:bldP spid="11" grpId="0" animBg="1"/>
      <p:bldP spid="11" grpId="1" animBg="1"/>
      <p:bldP spid="12" grpId="0" animBg="1"/>
      <p:bldP spid="12" grpId="1" animBg="1"/>
      <p:bldP spid="13" grpId="0"/>
      <p:bldP spid="13" grpId="1"/>
      <p:bldP spid="16" grpId="0" animBg="1"/>
      <p:bldP spid="16" grpId="1"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iaw-3-glaciation-800px"/>
          <p:cNvPicPr>
            <a:picLocks noChangeAspect="1" noChangeArrowheads="1"/>
          </p:cNvPicPr>
          <p:nvPr/>
        </p:nvPicPr>
        <p:blipFill>
          <a:blip r:embed="rId2" cstate="print"/>
          <a:srcRect/>
          <a:stretch>
            <a:fillRect/>
          </a:stretch>
        </p:blipFill>
        <p:spPr bwMode="auto">
          <a:xfrm>
            <a:off x="0" y="0"/>
            <a:ext cx="4495800" cy="4495800"/>
          </a:xfrm>
          <a:prstGeom prst="rect">
            <a:avLst/>
          </a:prstGeom>
          <a:noFill/>
        </p:spPr>
      </p:pic>
      <p:pic>
        <p:nvPicPr>
          <p:cNvPr id="1030" name="Picture 6" descr="iaw-2-glaciation-800px"/>
          <p:cNvPicPr>
            <a:picLocks noChangeAspect="1" noChangeArrowheads="1"/>
          </p:cNvPicPr>
          <p:nvPr/>
        </p:nvPicPr>
        <p:blipFill>
          <a:blip r:embed="rId3" cstate="print"/>
          <a:srcRect/>
          <a:stretch>
            <a:fillRect/>
          </a:stretch>
        </p:blipFill>
        <p:spPr bwMode="auto">
          <a:xfrm>
            <a:off x="4648200" y="0"/>
            <a:ext cx="4495800" cy="4495800"/>
          </a:xfrm>
          <a:prstGeom prst="rect">
            <a:avLst/>
          </a:prstGeom>
          <a:noFill/>
        </p:spPr>
      </p:pic>
      <p:pic>
        <p:nvPicPr>
          <p:cNvPr id="1026" name="Picture 2" descr="http://www.mikmaweydebert.ca/home/wp-content/uploads/2013/07/ice-age-image-wpcf_560x308.jpg"/>
          <p:cNvPicPr>
            <a:picLocks noChangeAspect="1" noChangeArrowheads="1"/>
          </p:cNvPicPr>
          <p:nvPr/>
        </p:nvPicPr>
        <p:blipFill>
          <a:blip r:embed="rId4" cstate="print"/>
          <a:srcRect/>
          <a:stretch>
            <a:fillRect/>
          </a:stretch>
        </p:blipFill>
        <p:spPr bwMode="auto">
          <a:xfrm>
            <a:off x="1752600" y="3924299"/>
            <a:ext cx="5334000" cy="2933701"/>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r>
              <a:rPr lang="en-US" dirty="0" smtClean="0">
                <a:hlinkClick r:id="rId2"/>
              </a:rPr>
              <a:t>http://www.mikmaweydebert.ca/home/ancestors-live-here/debert/understanding-and-protecting-the-sites/</a:t>
            </a:r>
            <a:endParaRPr lang="en-US" dirty="0" smtClean="0"/>
          </a:p>
          <a:p>
            <a:r>
              <a:rPr lang="en-US" dirty="0" smtClean="0"/>
              <a:t>	Revealing one of the largest </a:t>
            </a:r>
            <a:r>
              <a:rPr lang="en-US" dirty="0" err="1" smtClean="0"/>
              <a:t>Palaeoindian</a:t>
            </a:r>
            <a:r>
              <a:rPr lang="en-US" dirty="0" smtClean="0"/>
              <a:t> sites in North America at the time, the excavations of the original </a:t>
            </a:r>
            <a:r>
              <a:rPr lang="en-US" dirty="0" err="1" smtClean="0"/>
              <a:t>Debert</a:t>
            </a:r>
            <a:r>
              <a:rPr lang="en-US" dirty="0" smtClean="0"/>
              <a:t> site in the 1960s identified numerous features, such as fire pits (also called hearths), with large quantities of artifacts. The artifacts showed evidence of hunting, hide processing, bone and wood working, as well as more general tasks. Importantly, the excavations also employed a range of “</a:t>
            </a:r>
            <a:r>
              <a:rPr lang="en-US" dirty="0" err="1" smtClean="0"/>
              <a:t>ologists</a:t>
            </a:r>
            <a:r>
              <a:rPr lang="en-US" dirty="0" smtClean="0"/>
              <a:t>,” including geologists and soil scientists, not just archaeologists.  This interdisciplinary approach to understanding the sites has continued to the present. Remarkably, the excavations and research that happened at the original </a:t>
            </a:r>
            <a:r>
              <a:rPr lang="en-US" dirty="0" err="1" smtClean="0"/>
              <a:t>Debert</a:t>
            </a:r>
            <a:r>
              <a:rPr lang="en-US" dirty="0" smtClean="0"/>
              <a:t> site continue to anchor the understanding of other sites of this age throughout northeastern North America.</a:t>
            </a:r>
            <a:endParaRPr lang="en-US" dirty="0"/>
          </a:p>
        </p:txBody>
      </p:sp>
      <p:sp useBgFill="1">
        <p:nvSpPr>
          <p:cNvPr id="3" name="Rectangle 2"/>
          <p:cNvSpPr/>
          <p:nvPr/>
        </p:nvSpPr>
        <p:spPr>
          <a:xfrm>
            <a:off x="0" y="3276600"/>
            <a:ext cx="9144000" cy="8125301"/>
          </a:xfrm>
          <a:prstGeom prst="rect">
            <a:avLst/>
          </a:prstGeom>
        </p:spPr>
        <p:txBody>
          <a:bodyPr wrap="square">
            <a:spAutoFit/>
          </a:bodyPr>
          <a:lstStyle/>
          <a:p>
            <a:r>
              <a:rPr lang="en-US" dirty="0" smtClean="0">
                <a:hlinkClick r:id="rId3"/>
              </a:rPr>
              <a:t>https://en.wikipedia.org/wiki/Debert_Palaeo-Indian_Site</a:t>
            </a:r>
            <a:endParaRPr lang="en-US" dirty="0" smtClean="0"/>
          </a:p>
          <a:p>
            <a:r>
              <a:rPr lang="en-US" dirty="0" smtClean="0"/>
              <a:t>	The First Peoples are thought to have migrated into the </a:t>
            </a:r>
            <a:r>
              <a:rPr lang="en-US" dirty="0" err="1" smtClean="0"/>
              <a:t>Debert</a:t>
            </a:r>
            <a:r>
              <a:rPr lang="en-US" dirty="0" smtClean="0"/>
              <a:t> area (site of a major Canadian archeological excavation site) just prior to the Younger </a:t>
            </a:r>
            <a:r>
              <a:rPr lang="en-US" dirty="0" err="1" smtClean="0"/>
              <a:t>Dryas</a:t>
            </a:r>
            <a:r>
              <a:rPr lang="en-US" dirty="0" smtClean="0"/>
              <a:t> </a:t>
            </a:r>
            <a:r>
              <a:rPr lang="en-US" dirty="0" err="1" smtClean="0"/>
              <a:t>stadial</a:t>
            </a:r>
            <a:r>
              <a:rPr lang="en-US" dirty="0" smtClean="0"/>
              <a:t>. The </a:t>
            </a:r>
            <a:r>
              <a:rPr lang="en-US" dirty="0" err="1" smtClean="0"/>
              <a:t>Palaeo</a:t>
            </a:r>
            <a:r>
              <a:rPr lang="en-US" dirty="0" smtClean="0"/>
              <a:t>-Indians possibly crossed the Bering Strait during and following the </a:t>
            </a:r>
            <a:r>
              <a:rPr lang="en-US" dirty="0" err="1" smtClean="0"/>
              <a:t>Wisconsinian</a:t>
            </a:r>
            <a:r>
              <a:rPr lang="en-US" dirty="0" smtClean="0"/>
              <a:t> Glacial Stage, where they then migrated to the southern regions of North America. Next, the </a:t>
            </a:r>
            <a:r>
              <a:rPr lang="en-US" dirty="0" err="1" smtClean="0"/>
              <a:t>Palaeo</a:t>
            </a:r>
            <a:r>
              <a:rPr lang="en-US" dirty="0" smtClean="0"/>
              <a:t>-Indians are thought to have gradually migrated east and north into what is now the Canadian Maritimes.  </a:t>
            </a:r>
          </a:p>
          <a:p>
            <a:r>
              <a:rPr lang="en-US" dirty="0" smtClean="0"/>
              <a:t>	Archaeologists have hypothesized that these early settlers were nomadic big game hunters who relied on migrating herds of caribou for survival. Small game such as fish and fowl would have also been an important food resource for the </a:t>
            </a:r>
            <a:r>
              <a:rPr lang="en-US" dirty="0" err="1" smtClean="0"/>
              <a:t>Palaeo</a:t>
            </a:r>
            <a:r>
              <a:rPr lang="en-US" dirty="0" smtClean="0"/>
              <a:t>-Indians. To survive the freezing cold climatic conditions, the early settlers likely wore tailored clothing and constructed skin covered tents with wooden frames for shelter.</a:t>
            </a:r>
          </a:p>
          <a:p>
            <a:r>
              <a:rPr lang="en-US" dirty="0" smtClean="0"/>
              <a:t>	Evidence of First Peoples settlement at the </a:t>
            </a:r>
            <a:r>
              <a:rPr lang="en-US" dirty="0" err="1" smtClean="0"/>
              <a:t>Debert</a:t>
            </a:r>
            <a:r>
              <a:rPr lang="en-US" dirty="0" smtClean="0"/>
              <a:t> </a:t>
            </a:r>
            <a:r>
              <a:rPr lang="en-US" dirty="0" err="1" smtClean="0"/>
              <a:t>Palaeo</a:t>
            </a:r>
            <a:r>
              <a:rPr lang="en-US" dirty="0" smtClean="0"/>
              <a:t> Indian site has been found through examination of stone tools that are distinctive to </a:t>
            </a:r>
            <a:r>
              <a:rPr lang="en-US" dirty="0" err="1" smtClean="0"/>
              <a:t>Palaeo</a:t>
            </a:r>
            <a:r>
              <a:rPr lang="en-US" dirty="0" smtClean="0"/>
              <a:t>-Indian tool kits. Radiocarbon dating has determined that these distinctive stone tools existed approximately 10,600 years ago. 	Excavations recovered 4500 artifacts over 22 acres of land and found channel flutes that were consistent with the characteristics of hafted tools present on many Paleo-Indian sites. Channel fluting was a tool constructing method used by the </a:t>
            </a:r>
            <a:r>
              <a:rPr lang="en-US" dirty="0" err="1" smtClean="0"/>
              <a:t>Palaeo</a:t>
            </a:r>
            <a:r>
              <a:rPr lang="en-US" dirty="0" smtClean="0"/>
              <a:t>-Indians, which involved thinning the base of a tool by removing channel flakes so that stone tools like spear points could be attached to wood or bone shafts.  </a:t>
            </a:r>
          </a:p>
          <a:p>
            <a:r>
              <a:rPr lang="en-US" dirty="0" smtClean="0"/>
              <a:t>	Large stone knives that were possibly used to butcher caribou were also documented as strong evidence for </a:t>
            </a:r>
            <a:r>
              <a:rPr lang="en-US" dirty="0" err="1" smtClean="0"/>
              <a:t>Palaeo</a:t>
            </a:r>
            <a:r>
              <a:rPr lang="en-US" dirty="0" smtClean="0"/>
              <a:t>-Indian occupation at the </a:t>
            </a:r>
            <a:r>
              <a:rPr lang="en-US" dirty="0" err="1" smtClean="0"/>
              <a:t>Debert</a:t>
            </a:r>
            <a:r>
              <a:rPr lang="en-US" dirty="0" smtClean="0"/>
              <a:t> site, along with the small pointed or spurred end scrapers unique to the </a:t>
            </a:r>
            <a:r>
              <a:rPr lang="en-US" dirty="0" err="1" smtClean="0"/>
              <a:t>Palaeo</a:t>
            </a:r>
            <a:r>
              <a:rPr lang="en-US" dirty="0" smtClean="0"/>
              <a:t>-Indians.  These end scrapers were likely used to cleanse animal hides. Further archaeological evidence suggests that the site served as a small seasonal hunting camp, possibly re-occupied over several generations. Due to the decomposition of organic materials, stone artifacts that have survived over many decades are recognized as the most frequently documented forms of evidence at the </a:t>
            </a:r>
            <a:r>
              <a:rPr lang="en-US" dirty="0" err="1" smtClean="0"/>
              <a:t>Debert</a:t>
            </a:r>
            <a:r>
              <a:rPr lang="en-US" dirty="0" smtClean="0"/>
              <a:t> site.  Evidence of organic material has also been recovered from blood residue on hunting tools that archaeologists have identified as caribou.</a:t>
            </a:r>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0" y="0"/>
            <a:ext cx="9144000" cy="6858000"/>
            <a:chOff x="-1981200" y="-533400"/>
            <a:chExt cx="9144000" cy="6858000"/>
          </a:xfrm>
        </p:grpSpPr>
        <p:grpSp>
          <p:nvGrpSpPr>
            <p:cNvPr id="47" name="Group 38"/>
            <p:cNvGrpSpPr/>
            <p:nvPr/>
          </p:nvGrpSpPr>
          <p:grpSpPr>
            <a:xfrm>
              <a:off x="-1981200" y="-533400"/>
              <a:ext cx="9144000" cy="6858000"/>
              <a:chOff x="-1981200" y="-533400"/>
              <a:chExt cx="9144000" cy="6858000"/>
            </a:xfrm>
          </p:grpSpPr>
          <p:grpSp>
            <p:nvGrpSpPr>
              <p:cNvPr id="49" name="Group 28"/>
              <p:cNvGrpSpPr/>
              <p:nvPr/>
            </p:nvGrpSpPr>
            <p:grpSpPr>
              <a:xfrm>
                <a:off x="-1981200" y="-533400"/>
                <a:ext cx="9144000" cy="6858000"/>
                <a:chOff x="-1981200" y="-533400"/>
                <a:chExt cx="9144000" cy="6858000"/>
              </a:xfrm>
            </p:grpSpPr>
            <p:grpSp>
              <p:nvGrpSpPr>
                <p:cNvPr id="51" name="Group 45"/>
                <p:cNvGrpSpPr/>
                <p:nvPr/>
              </p:nvGrpSpPr>
              <p:grpSpPr>
                <a:xfrm>
                  <a:off x="-1981200" y="-533400"/>
                  <a:ext cx="9144000" cy="6858000"/>
                  <a:chOff x="0" y="0"/>
                  <a:chExt cx="9144000" cy="6858000"/>
                </a:xfrm>
              </p:grpSpPr>
              <p:pic>
                <p:nvPicPr>
                  <p:cNvPr id="58" name="Picture 57"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9" name="Rectangle 58"/>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2" name="Rectangle 51"/>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Rectangle 55"/>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0" name="Rectangle 49"/>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8" name="Straight Connector 47"/>
            <p:cNvCxnSpPr>
              <a:endCxn id="55"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1341" y="6106180"/>
            <a:ext cx="3119059" cy="523220"/>
          </a:xfrm>
          <a:prstGeom prst="rect">
            <a:avLst/>
          </a:prstGeom>
          <a:solidFill>
            <a:schemeClr val="bg1"/>
          </a:solidFill>
          <a:ln w="38100">
            <a:noFill/>
          </a:ln>
        </p:spPr>
        <p:txBody>
          <a:bodyPr wrap="none" rtlCol="0">
            <a:spAutoFit/>
          </a:bodyPr>
          <a:lstStyle/>
          <a:p>
            <a:pPr algn="ctr"/>
            <a:r>
              <a:rPr lang="en-US" sz="2800" b="1" dirty="0" smtClean="0"/>
              <a:t>1000 years ago . . . .</a:t>
            </a:r>
          </a:p>
        </p:txBody>
      </p:sp>
      <p:grpSp>
        <p:nvGrpSpPr>
          <p:cNvPr id="30" name="Group 29"/>
          <p:cNvGrpSpPr/>
          <p:nvPr/>
        </p:nvGrpSpPr>
        <p:grpSpPr>
          <a:xfrm>
            <a:off x="7829863" y="4179758"/>
            <a:ext cx="779488" cy="629586"/>
            <a:chOff x="7829863" y="4179758"/>
            <a:chExt cx="779488" cy="629586"/>
          </a:xfrm>
        </p:grpSpPr>
        <p:sp>
          <p:nvSpPr>
            <p:cNvPr id="14" name="Freeform 13"/>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7" name="TextBox 16"/>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18" name="TextBox 17"/>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19" name="TextBox 18"/>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sp>
        <p:nvSpPr>
          <p:cNvPr id="22" name="TextBox 21"/>
          <p:cNvSpPr txBox="1"/>
          <p:nvPr/>
        </p:nvSpPr>
        <p:spPr>
          <a:xfrm>
            <a:off x="6256286" y="1447800"/>
            <a:ext cx="2887714" cy="1384995"/>
          </a:xfrm>
          <a:prstGeom prst="rect">
            <a:avLst/>
          </a:prstGeom>
          <a:solidFill>
            <a:schemeClr val="bg1"/>
          </a:solidFill>
          <a:ln w="38100">
            <a:noFill/>
          </a:ln>
        </p:spPr>
        <p:txBody>
          <a:bodyPr wrap="none" rtlCol="0">
            <a:spAutoFit/>
          </a:bodyPr>
          <a:lstStyle/>
          <a:p>
            <a:pPr algn="ctr"/>
            <a:r>
              <a:rPr lang="en-US" sz="2800" b="1" dirty="0" smtClean="0"/>
              <a:t>four tribes of </a:t>
            </a:r>
          </a:p>
          <a:p>
            <a:pPr algn="ctr"/>
            <a:r>
              <a:rPr lang="en-US" sz="2800" b="1" dirty="0" smtClean="0"/>
              <a:t>1</a:t>
            </a:r>
            <a:r>
              <a:rPr lang="en-US" sz="2800" b="1" baseline="30000" dirty="0" smtClean="0"/>
              <a:t>st</a:t>
            </a:r>
            <a:r>
              <a:rPr lang="en-US" sz="2800" b="1" dirty="0" smtClean="0"/>
              <a:t> Nations people</a:t>
            </a:r>
          </a:p>
          <a:p>
            <a:pPr algn="ctr"/>
            <a:r>
              <a:rPr lang="en-US" sz="2800" b="1" dirty="0" smtClean="0"/>
              <a:t> live here! </a:t>
            </a:r>
          </a:p>
        </p:txBody>
      </p:sp>
      <p:sp useBgFill="1">
        <p:nvSpPr>
          <p:cNvPr id="28" name="TextBox 27"/>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26" name="Freeform 25"/>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ounded Rectangle 30"/>
          <p:cNvSpPr/>
          <p:nvPr/>
        </p:nvSpPr>
        <p:spPr>
          <a:xfrm rot="2498433">
            <a:off x="6864162" y="3731781"/>
            <a:ext cx="1238818" cy="2860287"/>
          </a:xfrm>
          <a:prstGeom prst="roundRect">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61"/>
          <p:cNvGrpSpPr/>
          <p:nvPr/>
        </p:nvGrpSpPr>
        <p:grpSpPr>
          <a:xfrm>
            <a:off x="5887757" y="1792069"/>
            <a:ext cx="3200400" cy="646331"/>
            <a:chOff x="5887757" y="1792069"/>
            <a:chExt cx="3200400" cy="646331"/>
          </a:xfrm>
        </p:grpSpPr>
        <p:sp>
          <p:nvSpPr>
            <p:cNvPr id="61" name="TextBox 60"/>
            <p:cNvSpPr txBox="1"/>
            <p:nvPr/>
          </p:nvSpPr>
          <p:spPr>
            <a:xfrm>
              <a:off x="5926734" y="1792069"/>
              <a:ext cx="397866" cy="646331"/>
            </a:xfrm>
            <a:prstGeom prst="rect">
              <a:avLst/>
            </a:prstGeom>
            <a:solidFill>
              <a:schemeClr val="bg1"/>
            </a:solidFill>
          </p:spPr>
          <p:txBody>
            <a:bodyPr wrap="none" rtlCol="0">
              <a:spAutoFit/>
            </a:bodyPr>
            <a:lstStyle/>
            <a:p>
              <a:r>
                <a:rPr lang="en-US" sz="3600" b="1" dirty="0" smtClean="0">
                  <a:solidFill>
                    <a:srgbClr val="FF0000"/>
                  </a:solidFill>
                  <a:effectLst>
                    <a:outerShdw dist="50800" dir="5400000" algn="ctr" rotWithShape="0">
                      <a:schemeClr val="tx1"/>
                    </a:outerShdw>
                  </a:effectLst>
                </a:rPr>
                <a:t>?</a:t>
              </a:r>
            </a:p>
          </p:txBody>
        </p:sp>
        <p:sp>
          <p:nvSpPr>
            <p:cNvPr id="60" name="Rounded Rectangle 59"/>
            <p:cNvSpPr/>
            <p:nvPr/>
          </p:nvSpPr>
          <p:spPr>
            <a:xfrm rot="5400000">
              <a:off x="7251192" y="541565"/>
              <a:ext cx="473530" cy="3200400"/>
            </a:xfrm>
            <a:prstGeom prst="roundRect">
              <a:avLst/>
            </a:prstGeom>
            <a:noFill/>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5" name="Group 64"/>
          <p:cNvGrpSpPr/>
          <p:nvPr/>
        </p:nvGrpSpPr>
        <p:grpSpPr>
          <a:xfrm>
            <a:off x="2209800" y="2057402"/>
            <a:ext cx="3657600" cy="2478105"/>
            <a:chOff x="2209800" y="2057402"/>
            <a:chExt cx="3657600" cy="2478105"/>
          </a:xfrm>
        </p:grpSpPr>
        <p:sp>
          <p:nvSpPr>
            <p:cNvPr id="63" name="TextBox 62"/>
            <p:cNvSpPr txBox="1"/>
            <p:nvPr/>
          </p:nvSpPr>
          <p:spPr>
            <a:xfrm>
              <a:off x="2209800" y="3581400"/>
              <a:ext cx="3091872" cy="954107"/>
            </a:xfrm>
            <a:prstGeom prst="rect">
              <a:avLst/>
            </a:prstGeom>
            <a:solidFill>
              <a:schemeClr val="bg1"/>
            </a:solidFill>
            <a:ln w="63500">
              <a:solidFill>
                <a:srgbClr val="FF0000"/>
              </a:solidFill>
            </a:ln>
          </p:spPr>
          <p:txBody>
            <a:bodyPr wrap="none" rtlCol="0">
              <a:spAutoFit/>
            </a:bodyPr>
            <a:lstStyle/>
            <a:p>
              <a:pPr algn="ctr"/>
              <a:r>
                <a:rPr lang="en-US" sz="2800" b="1" dirty="0" smtClean="0"/>
                <a:t>Canadian name for </a:t>
              </a:r>
            </a:p>
            <a:p>
              <a:pPr algn="ctr"/>
              <a:r>
                <a:rPr lang="en-US" sz="2800" b="1" dirty="0" smtClean="0"/>
                <a:t>earliest people</a:t>
              </a:r>
            </a:p>
          </p:txBody>
        </p:sp>
        <p:sp>
          <p:nvSpPr>
            <p:cNvPr id="64" name="Bent Arrow 63"/>
            <p:cNvSpPr/>
            <p:nvPr/>
          </p:nvSpPr>
          <p:spPr>
            <a:xfrm rot="5400000" flipV="1">
              <a:off x="3848101" y="1562103"/>
              <a:ext cx="1524000" cy="2514598"/>
            </a:xfrm>
            <a:prstGeom prst="bentArrow">
              <a:avLst>
                <a:gd name="adj1" fmla="val 10816"/>
                <a:gd name="adj2" fmla="val 25000"/>
                <a:gd name="adj3" fmla="val 25000"/>
                <a:gd name="adj4" fmla="val 43750"/>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34" name="Freeform 33"/>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left)">
                                      <p:cBhvr>
                                        <p:cTn id="18" dur="10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up)">
                                      <p:cBhvr>
                                        <p:cTn id="23" dur="10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65"/>
                                        </p:tgtEl>
                                      </p:cBhvr>
                                    </p:animEffect>
                                    <p:set>
                                      <p:cBhvr>
                                        <p:cTn id="31" dur="1" fill="hold">
                                          <p:stCondLst>
                                            <p:cond delay="999"/>
                                          </p:stCondLst>
                                        </p:cTn>
                                        <p:tgtEl>
                                          <p:spTgt spid="6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62"/>
                                        </p:tgtEl>
                                      </p:cBhvr>
                                    </p:animEffect>
                                    <p:set>
                                      <p:cBhvr>
                                        <p:cTn id="34" dur="1" fill="hold">
                                          <p:stCondLst>
                                            <p:cond delay="999"/>
                                          </p:stCondLst>
                                        </p:cTn>
                                        <p:tgtEl>
                                          <p:spTgt spid="62"/>
                                        </p:tgtEl>
                                        <p:attrNameLst>
                                          <p:attrName>style.visibility</p:attrName>
                                        </p:attrNameLst>
                                      </p:cBhvr>
                                      <p:to>
                                        <p:strVal val="hidden"/>
                                      </p:to>
                                    </p:set>
                                  </p:childTnLst>
                                </p:cTn>
                              </p:par>
                            </p:childTnLst>
                          </p:cTn>
                        </p:par>
                        <p:par>
                          <p:cTn id="35" fill="hold">
                            <p:stCondLst>
                              <p:cond delay="1000"/>
                            </p:stCondLst>
                            <p:childTnLst>
                              <p:par>
                                <p:cTn id="36" presetID="53"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Effect transition="in" filter="fade">
                                      <p:cBhvr>
                                        <p:cTn id="40" dur="1000"/>
                                        <p:tgtEl>
                                          <p:spTgt spid="19"/>
                                        </p:tgtEl>
                                      </p:cBhvr>
                                    </p:animEffect>
                                  </p:childTnLst>
                                </p:cTn>
                              </p:par>
                              <p:par>
                                <p:cTn id="41" presetID="3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decel="100000"/>
                                        <p:tgtEl>
                                          <p:spTgt spid="30"/>
                                        </p:tgtEl>
                                      </p:cBhvr>
                                    </p:animEffect>
                                    <p:anim calcmode="lin" valueType="num">
                                      <p:cBhvr>
                                        <p:cTn id="44" dur="800" decel="100000" fill="hold"/>
                                        <p:tgtEl>
                                          <p:spTgt spid="30"/>
                                        </p:tgtEl>
                                        <p:attrNameLst>
                                          <p:attrName>style.rotation</p:attrName>
                                        </p:attrNameLst>
                                      </p:cBhvr>
                                      <p:tavLst>
                                        <p:tav tm="0">
                                          <p:val>
                                            <p:fltVal val="-90"/>
                                          </p:val>
                                        </p:tav>
                                        <p:tav tm="100000">
                                          <p:val>
                                            <p:fltVal val="0"/>
                                          </p:val>
                                        </p:tav>
                                      </p:tavLst>
                                    </p:anim>
                                    <p:anim calcmode="lin" valueType="num">
                                      <p:cBhvr>
                                        <p:cTn id="45" dur="800" decel="100000" fill="hold"/>
                                        <p:tgtEl>
                                          <p:spTgt spid="30"/>
                                        </p:tgtEl>
                                        <p:attrNameLst>
                                          <p:attrName>ppt_x</p:attrName>
                                        </p:attrNameLst>
                                      </p:cBhvr>
                                      <p:tavLst>
                                        <p:tav tm="0">
                                          <p:val>
                                            <p:strVal val="#ppt_x+0.4"/>
                                          </p:val>
                                        </p:tav>
                                        <p:tav tm="100000">
                                          <p:val>
                                            <p:strVal val="#ppt_x-0.05"/>
                                          </p:val>
                                        </p:tav>
                                      </p:tavLst>
                                    </p:anim>
                                    <p:anim calcmode="lin" valueType="num">
                                      <p:cBhvr>
                                        <p:cTn id="46" dur="800" decel="100000" fill="hold"/>
                                        <p:tgtEl>
                                          <p:spTgt spid="3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fltVal val="0"/>
                                          </p:val>
                                        </p:tav>
                                        <p:tav tm="100000">
                                          <p:val>
                                            <p:strVal val="#ppt_w"/>
                                          </p:val>
                                        </p:tav>
                                      </p:tavLst>
                                    </p:anim>
                                    <p:anim calcmode="lin" valueType="num">
                                      <p:cBhvr>
                                        <p:cTn id="54" dur="1000" fill="hold"/>
                                        <p:tgtEl>
                                          <p:spTgt spid="17"/>
                                        </p:tgtEl>
                                        <p:attrNameLst>
                                          <p:attrName>ppt_h</p:attrName>
                                        </p:attrNameLst>
                                      </p:cBhvr>
                                      <p:tavLst>
                                        <p:tav tm="0">
                                          <p:val>
                                            <p:fltVal val="0"/>
                                          </p:val>
                                        </p:tav>
                                        <p:tav tm="100000">
                                          <p:val>
                                            <p:strVal val="#ppt_h"/>
                                          </p:val>
                                        </p:tav>
                                      </p:tavLst>
                                    </p:anim>
                                    <p:animEffect transition="in" filter="fade">
                                      <p:cBhvr>
                                        <p:cTn id="55" dur="1000"/>
                                        <p:tgtEl>
                                          <p:spTgt spid="17"/>
                                        </p:tgtEl>
                                      </p:cBhvr>
                                    </p:animEffect>
                                  </p:childTnLst>
                                </p:cTn>
                              </p:par>
                              <p:par>
                                <p:cTn id="56" presetID="3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800" decel="100000"/>
                                        <p:tgtEl>
                                          <p:spTgt spid="26"/>
                                        </p:tgtEl>
                                      </p:cBhvr>
                                    </p:animEffect>
                                    <p:anim calcmode="lin" valueType="num">
                                      <p:cBhvr>
                                        <p:cTn id="59" dur="800" decel="100000" fill="hold"/>
                                        <p:tgtEl>
                                          <p:spTgt spid="26"/>
                                        </p:tgtEl>
                                        <p:attrNameLst>
                                          <p:attrName>style.rotation</p:attrName>
                                        </p:attrNameLst>
                                      </p:cBhvr>
                                      <p:tavLst>
                                        <p:tav tm="0">
                                          <p:val>
                                            <p:fltVal val="-90"/>
                                          </p:val>
                                        </p:tav>
                                        <p:tav tm="100000">
                                          <p:val>
                                            <p:fltVal val="0"/>
                                          </p:val>
                                        </p:tav>
                                      </p:tavLst>
                                    </p:anim>
                                    <p:anim calcmode="lin" valueType="num">
                                      <p:cBhvr>
                                        <p:cTn id="60" dur="800" decel="100000" fill="hold"/>
                                        <p:tgtEl>
                                          <p:spTgt spid="26"/>
                                        </p:tgtEl>
                                        <p:attrNameLst>
                                          <p:attrName>ppt_x</p:attrName>
                                        </p:attrNameLst>
                                      </p:cBhvr>
                                      <p:tavLst>
                                        <p:tav tm="0">
                                          <p:val>
                                            <p:strVal val="#ppt_x+0.4"/>
                                          </p:val>
                                        </p:tav>
                                        <p:tav tm="100000">
                                          <p:val>
                                            <p:strVal val="#ppt_x-0.05"/>
                                          </p:val>
                                        </p:tav>
                                      </p:tavLst>
                                    </p:anim>
                                    <p:anim calcmode="lin" valueType="num">
                                      <p:cBhvr>
                                        <p:cTn id="61" dur="800" decel="100000" fill="hold"/>
                                        <p:tgtEl>
                                          <p:spTgt spid="26"/>
                                        </p:tgtEl>
                                        <p:attrNameLst>
                                          <p:attrName>ppt_y</p:attrName>
                                        </p:attrNameLst>
                                      </p:cBhvr>
                                      <p:tavLst>
                                        <p:tav tm="0">
                                          <p:val>
                                            <p:strVal val="#ppt_y-0.4"/>
                                          </p:val>
                                        </p:tav>
                                        <p:tav tm="100000">
                                          <p:val>
                                            <p:strVal val="#ppt_y+0.1"/>
                                          </p:val>
                                        </p:tav>
                                      </p:tavLst>
                                    </p:anim>
                                    <p:anim calcmode="lin" valueType="num">
                                      <p:cBhvr>
                                        <p:cTn id="62"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63"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1000" fill="hold"/>
                                        <p:tgtEl>
                                          <p:spTgt spid="18"/>
                                        </p:tgtEl>
                                        <p:attrNameLst>
                                          <p:attrName>ppt_w</p:attrName>
                                        </p:attrNameLst>
                                      </p:cBhvr>
                                      <p:tavLst>
                                        <p:tav tm="0">
                                          <p:val>
                                            <p:fltVal val="0"/>
                                          </p:val>
                                        </p:tav>
                                        <p:tav tm="100000">
                                          <p:val>
                                            <p:strVal val="#ppt_w"/>
                                          </p:val>
                                        </p:tav>
                                      </p:tavLst>
                                    </p:anim>
                                    <p:anim calcmode="lin" valueType="num">
                                      <p:cBhvr>
                                        <p:cTn id="69" dur="1000" fill="hold"/>
                                        <p:tgtEl>
                                          <p:spTgt spid="18"/>
                                        </p:tgtEl>
                                        <p:attrNameLst>
                                          <p:attrName>ppt_h</p:attrName>
                                        </p:attrNameLst>
                                      </p:cBhvr>
                                      <p:tavLst>
                                        <p:tav tm="0">
                                          <p:val>
                                            <p:fltVal val="0"/>
                                          </p:val>
                                        </p:tav>
                                        <p:tav tm="100000">
                                          <p:val>
                                            <p:strVal val="#ppt_h"/>
                                          </p:val>
                                        </p:tav>
                                      </p:tavLst>
                                    </p:anim>
                                    <p:animEffect transition="in" filter="fade">
                                      <p:cBhvr>
                                        <p:cTn id="70" dur="1000"/>
                                        <p:tgtEl>
                                          <p:spTgt spid="18"/>
                                        </p:tgtEl>
                                      </p:cBhvr>
                                    </p:animEffect>
                                  </p:childTnLst>
                                </p:cTn>
                              </p:par>
                              <p:par>
                                <p:cTn id="71" presetID="30"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800" decel="100000"/>
                                        <p:tgtEl>
                                          <p:spTgt spid="29"/>
                                        </p:tgtEl>
                                      </p:cBhvr>
                                    </p:animEffect>
                                    <p:anim calcmode="lin" valueType="num">
                                      <p:cBhvr>
                                        <p:cTn id="74" dur="800" decel="100000" fill="hold"/>
                                        <p:tgtEl>
                                          <p:spTgt spid="29"/>
                                        </p:tgtEl>
                                        <p:attrNameLst>
                                          <p:attrName>style.rotation</p:attrName>
                                        </p:attrNameLst>
                                      </p:cBhvr>
                                      <p:tavLst>
                                        <p:tav tm="0">
                                          <p:val>
                                            <p:fltVal val="-90"/>
                                          </p:val>
                                        </p:tav>
                                        <p:tav tm="100000">
                                          <p:val>
                                            <p:fltVal val="0"/>
                                          </p:val>
                                        </p:tav>
                                      </p:tavLst>
                                    </p:anim>
                                    <p:anim calcmode="lin" valueType="num">
                                      <p:cBhvr>
                                        <p:cTn id="75" dur="800" decel="100000" fill="hold"/>
                                        <p:tgtEl>
                                          <p:spTgt spid="29"/>
                                        </p:tgtEl>
                                        <p:attrNameLst>
                                          <p:attrName>ppt_x</p:attrName>
                                        </p:attrNameLst>
                                      </p:cBhvr>
                                      <p:tavLst>
                                        <p:tav tm="0">
                                          <p:val>
                                            <p:strVal val="#ppt_x+0.4"/>
                                          </p:val>
                                        </p:tav>
                                        <p:tav tm="100000">
                                          <p:val>
                                            <p:strVal val="#ppt_x-0.05"/>
                                          </p:val>
                                        </p:tav>
                                      </p:tavLst>
                                    </p:anim>
                                    <p:anim calcmode="lin" valueType="num">
                                      <p:cBhvr>
                                        <p:cTn id="76" dur="800" decel="100000" fill="hold"/>
                                        <p:tgtEl>
                                          <p:spTgt spid="29"/>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1000" fill="hold"/>
                                        <p:tgtEl>
                                          <p:spTgt spid="35"/>
                                        </p:tgtEl>
                                        <p:attrNameLst>
                                          <p:attrName>ppt_w</p:attrName>
                                        </p:attrNameLst>
                                      </p:cBhvr>
                                      <p:tavLst>
                                        <p:tav tm="0">
                                          <p:val>
                                            <p:fltVal val="0"/>
                                          </p:val>
                                        </p:tav>
                                        <p:tav tm="100000">
                                          <p:val>
                                            <p:strVal val="#ppt_w"/>
                                          </p:val>
                                        </p:tav>
                                      </p:tavLst>
                                    </p:anim>
                                    <p:anim calcmode="lin" valueType="num">
                                      <p:cBhvr>
                                        <p:cTn id="84" dur="1000" fill="hold"/>
                                        <p:tgtEl>
                                          <p:spTgt spid="35"/>
                                        </p:tgtEl>
                                        <p:attrNameLst>
                                          <p:attrName>ppt_h</p:attrName>
                                        </p:attrNameLst>
                                      </p:cBhvr>
                                      <p:tavLst>
                                        <p:tav tm="0">
                                          <p:val>
                                            <p:fltVal val="0"/>
                                          </p:val>
                                        </p:tav>
                                        <p:tav tm="100000">
                                          <p:val>
                                            <p:strVal val="#ppt_h"/>
                                          </p:val>
                                        </p:tav>
                                      </p:tavLst>
                                    </p:anim>
                                    <p:animEffect transition="in" filter="fade">
                                      <p:cBhvr>
                                        <p:cTn id="85" dur="1000"/>
                                        <p:tgtEl>
                                          <p:spTgt spid="35"/>
                                        </p:tgtEl>
                                      </p:cBhvr>
                                    </p:animEffect>
                                  </p:childTnLst>
                                </p:cTn>
                              </p:par>
                              <p:par>
                                <p:cTn id="86" presetID="30"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800" decel="100000"/>
                                        <p:tgtEl>
                                          <p:spTgt spid="34"/>
                                        </p:tgtEl>
                                      </p:cBhvr>
                                    </p:animEffect>
                                    <p:anim calcmode="lin" valueType="num">
                                      <p:cBhvr>
                                        <p:cTn id="89" dur="800" decel="100000" fill="hold"/>
                                        <p:tgtEl>
                                          <p:spTgt spid="34"/>
                                        </p:tgtEl>
                                        <p:attrNameLst>
                                          <p:attrName>style.rotation</p:attrName>
                                        </p:attrNameLst>
                                      </p:cBhvr>
                                      <p:tavLst>
                                        <p:tav tm="0">
                                          <p:val>
                                            <p:fltVal val="-90"/>
                                          </p:val>
                                        </p:tav>
                                        <p:tav tm="100000">
                                          <p:val>
                                            <p:fltVal val="0"/>
                                          </p:val>
                                        </p:tav>
                                      </p:tavLst>
                                    </p:anim>
                                    <p:anim calcmode="lin" valueType="num">
                                      <p:cBhvr>
                                        <p:cTn id="90" dur="800" decel="100000" fill="hold"/>
                                        <p:tgtEl>
                                          <p:spTgt spid="34"/>
                                        </p:tgtEl>
                                        <p:attrNameLst>
                                          <p:attrName>ppt_x</p:attrName>
                                        </p:attrNameLst>
                                      </p:cBhvr>
                                      <p:tavLst>
                                        <p:tav tm="0">
                                          <p:val>
                                            <p:strVal val="#ppt_x+0.4"/>
                                          </p:val>
                                        </p:tav>
                                        <p:tav tm="100000">
                                          <p:val>
                                            <p:strVal val="#ppt_x-0.05"/>
                                          </p:val>
                                        </p:tav>
                                      </p:tavLst>
                                    </p:anim>
                                    <p:anim calcmode="lin" valueType="num">
                                      <p:cBhvr>
                                        <p:cTn id="91" dur="800" decel="100000" fill="hold"/>
                                        <p:tgtEl>
                                          <p:spTgt spid="34"/>
                                        </p:tgtEl>
                                        <p:attrNameLst>
                                          <p:attrName>ppt_y</p:attrName>
                                        </p:attrNameLst>
                                      </p:cBhvr>
                                      <p:tavLst>
                                        <p:tav tm="0">
                                          <p:val>
                                            <p:strVal val="#ppt_y-0.4"/>
                                          </p:val>
                                        </p:tav>
                                        <p:tav tm="100000">
                                          <p:val>
                                            <p:strVal val="#ppt_y+0.1"/>
                                          </p:val>
                                        </p:tav>
                                      </p:tavLst>
                                    </p:anim>
                                    <p:anim calcmode="lin" valueType="num">
                                      <p:cBhvr>
                                        <p:cTn id="92"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93"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26" grpId="0" animBg="1"/>
      <p:bldP spid="29" grpId="0" animBg="1"/>
      <p:bldP spid="31" grpId="0" animBg="1"/>
      <p:bldP spid="31" grpId="1"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TextBox 64"/>
          <p:cNvSpPr txBox="1"/>
          <p:nvPr/>
        </p:nvSpPr>
        <p:spPr>
          <a:xfrm>
            <a:off x="0" y="0"/>
            <a:ext cx="7543800"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Westward Journeys!</a:t>
            </a:r>
            <a:endParaRPr lang="en-US" sz="4800" b="1" i="1" dirty="0">
              <a:ln>
                <a:solidFill>
                  <a:schemeClr val="tx1"/>
                </a:solidFill>
              </a:ln>
              <a:latin typeface="Tempus Sans ITC" pitchFamily="82" charset="0"/>
            </a:endParaRPr>
          </a:p>
        </p:txBody>
      </p:sp>
      <p:grpSp>
        <p:nvGrpSpPr>
          <p:cNvPr id="2" name="Group 27"/>
          <p:cNvGrpSpPr/>
          <p:nvPr/>
        </p:nvGrpSpPr>
        <p:grpSpPr>
          <a:xfrm>
            <a:off x="-152400" y="762000"/>
            <a:ext cx="9908770" cy="6402463"/>
            <a:chOff x="-152400" y="758952"/>
            <a:chExt cx="9908770" cy="6402463"/>
          </a:xfrm>
        </p:grpSpPr>
        <p:grpSp>
          <p:nvGrpSpPr>
            <p:cNvPr id="8" name="Group 5"/>
            <p:cNvGrpSpPr/>
            <p:nvPr/>
          </p:nvGrpSpPr>
          <p:grpSpPr>
            <a:xfrm>
              <a:off x="-137160" y="758952"/>
              <a:ext cx="9339702" cy="6327648"/>
              <a:chOff x="-137160" y="758952"/>
              <a:chExt cx="9339702" cy="6327648"/>
            </a:xfrm>
          </p:grpSpPr>
          <p:pic>
            <p:nvPicPr>
              <p:cNvPr id="43" name="Picture 2" descr="File:United States 1834-1836-03.png"/>
              <p:cNvPicPr>
                <a:picLocks noChangeAspect="1" noChangeArrowheads="1"/>
              </p:cNvPicPr>
              <p:nvPr/>
            </p:nvPicPr>
            <p:blipFill>
              <a:blip r:embed="rId3" cstate="print"/>
              <a:srcRect/>
              <a:stretch>
                <a:fillRect/>
              </a:stretch>
            </p:blipFill>
            <p:spPr bwMode="auto">
              <a:xfrm>
                <a:off x="-137160" y="758952"/>
                <a:ext cx="9339702" cy="6327648"/>
              </a:xfrm>
              <a:prstGeom prst="rect">
                <a:avLst/>
              </a:prstGeom>
              <a:noFill/>
            </p:spPr>
          </p:pic>
          <p:pic>
            <p:nvPicPr>
              <p:cNvPr id="44"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pic>
            <p:nvPicPr>
              <p:cNvPr id="45"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pic>
            <p:nvPicPr>
              <p:cNvPr id="46" name="Picture 4" descr="File:United States 1821-08-1822.png"/>
              <p:cNvPicPr>
                <a:picLocks noChangeAspect="1" noChangeArrowheads="1"/>
              </p:cNvPicPr>
              <p:nvPr/>
            </p:nvPicPr>
            <p:blipFill>
              <a:blip r:embed="rId4" cstate="print"/>
              <a:srcRect l="8811" t="37379" r="75687" b="54191"/>
              <a:stretch>
                <a:fillRect/>
              </a:stretch>
            </p:blipFill>
            <p:spPr bwMode="auto">
              <a:xfrm rot="338799">
                <a:off x="3721832" y="4949634"/>
                <a:ext cx="1135229" cy="457200"/>
              </a:xfrm>
              <a:prstGeom prst="rect">
                <a:avLst/>
              </a:prstGeom>
              <a:noFill/>
            </p:spPr>
          </p:pic>
        </p:grpSp>
        <p:grpSp>
          <p:nvGrpSpPr>
            <p:cNvPr id="9" name="Group 6"/>
            <p:cNvGrpSpPr/>
            <p:nvPr/>
          </p:nvGrpSpPr>
          <p:grpSpPr>
            <a:xfrm>
              <a:off x="-152400" y="879764"/>
              <a:ext cx="9908770" cy="6281651"/>
              <a:chOff x="-152400" y="879764"/>
              <a:chExt cx="9908770" cy="6281651"/>
            </a:xfrm>
          </p:grpSpPr>
          <p:pic>
            <p:nvPicPr>
              <p:cNvPr id="31"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pic>
            <p:nvPicPr>
              <p:cNvPr id="32"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pic>
            <p:nvPicPr>
              <p:cNvPr id="33" name="Picture 32" descr="File:United States 1821-08-1822.png"/>
              <p:cNvPicPr>
                <a:picLocks noChangeAspect="1" noChangeArrowheads="1"/>
              </p:cNvPicPr>
              <p:nvPr/>
            </p:nvPicPr>
            <p:blipFill>
              <a:blip r:embed="rId4" cstate="print"/>
              <a:srcRect l="8811" t="37379" r="75687" b="54191"/>
              <a:stretch>
                <a:fillRect/>
              </a:stretch>
            </p:blipFill>
            <p:spPr bwMode="auto">
              <a:xfrm>
                <a:off x="3581400" y="4953000"/>
                <a:ext cx="1066800" cy="457200"/>
              </a:xfrm>
              <a:prstGeom prst="rect">
                <a:avLst/>
              </a:prstGeom>
              <a:noFill/>
            </p:spPr>
          </p:pic>
          <p:pic>
            <p:nvPicPr>
              <p:cNvPr id="34" name="Picture 33" descr="File:United States 1821-08-1822.png"/>
              <p:cNvPicPr>
                <a:picLocks noChangeAspect="1" noChangeArrowheads="1"/>
              </p:cNvPicPr>
              <p:nvPr/>
            </p:nvPicPr>
            <p:blipFill>
              <a:blip r:embed="rId4" cstate="print"/>
              <a:srcRect l="8811" t="37379" r="75687" b="54191"/>
              <a:stretch>
                <a:fillRect/>
              </a:stretch>
            </p:blipFill>
            <p:spPr bwMode="auto">
              <a:xfrm>
                <a:off x="3886200" y="5029200"/>
                <a:ext cx="1066800" cy="457200"/>
              </a:xfrm>
              <a:prstGeom prst="rect">
                <a:avLst/>
              </a:prstGeom>
              <a:noFill/>
            </p:spPr>
          </p:pic>
          <p:grpSp>
            <p:nvGrpSpPr>
              <p:cNvPr id="10" name="Group 34"/>
              <p:cNvGrpSpPr/>
              <p:nvPr/>
            </p:nvGrpSpPr>
            <p:grpSpPr>
              <a:xfrm>
                <a:off x="-152400" y="879764"/>
                <a:ext cx="9908770" cy="6281651"/>
                <a:chOff x="-152400" y="876716"/>
                <a:chExt cx="9908770" cy="6281651"/>
              </a:xfrm>
            </p:grpSpPr>
            <p:grpSp>
              <p:nvGrpSpPr>
                <p:cNvPr id="13" name="Group 33"/>
                <p:cNvGrpSpPr/>
                <p:nvPr/>
              </p:nvGrpSpPr>
              <p:grpSpPr>
                <a:xfrm>
                  <a:off x="3391593" y="876716"/>
                  <a:ext cx="6364777" cy="6281651"/>
                  <a:chOff x="3391593" y="876716"/>
                  <a:chExt cx="6364777" cy="6281651"/>
                </a:xfrm>
              </p:grpSpPr>
              <p:sp>
                <p:nvSpPr>
                  <p:cNvPr id="41" name="Freeform 40"/>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Freeform 41"/>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53"/>
                <p:cNvGrpSpPr/>
                <p:nvPr/>
              </p:nvGrpSpPr>
              <p:grpSpPr>
                <a:xfrm>
                  <a:off x="-152400" y="5330952"/>
                  <a:ext cx="3505200" cy="1752600"/>
                  <a:chOff x="-152400" y="5330952"/>
                  <a:chExt cx="3505200" cy="1752600"/>
                </a:xfrm>
              </p:grpSpPr>
              <p:sp>
                <p:nvSpPr>
                  <p:cNvPr id="39" name="Rectangle 38"/>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6" name="Freeform 35"/>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15" name="Group 26"/>
          <p:cNvGrpSpPr/>
          <p:nvPr/>
        </p:nvGrpSpPr>
        <p:grpSpPr>
          <a:xfrm>
            <a:off x="-152400" y="758952"/>
            <a:ext cx="9908770" cy="6402463"/>
            <a:chOff x="-152400" y="758952"/>
            <a:chExt cx="9908770" cy="6402463"/>
          </a:xfrm>
        </p:grpSpPr>
        <p:pic>
          <p:nvPicPr>
            <p:cNvPr id="321538" name="Picture 2" descr="File:United States 1837-03-1838.png"/>
            <p:cNvPicPr>
              <a:picLocks noChangeAspect="1" noChangeArrowheads="1"/>
            </p:cNvPicPr>
            <p:nvPr/>
          </p:nvPicPr>
          <p:blipFill>
            <a:blip r:embed="rId5" cstate="print"/>
            <a:srcRect/>
            <a:stretch>
              <a:fillRect/>
            </a:stretch>
          </p:blipFill>
          <p:spPr bwMode="auto">
            <a:xfrm>
              <a:off x="-137160" y="758952"/>
              <a:ext cx="9339702" cy="6327648"/>
            </a:xfrm>
            <a:prstGeom prst="rect">
              <a:avLst/>
            </a:prstGeom>
            <a:noFill/>
          </p:spPr>
        </p:pic>
        <p:pic>
          <p:nvPicPr>
            <p:cNvPr id="4" name="Picture 2" descr="File:United States 1821-08-1822.png"/>
            <p:cNvPicPr>
              <a:picLocks noChangeAspect="1" noChangeArrowheads="1"/>
            </p:cNvPicPr>
            <p:nvPr/>
          </p:nvPicPr>
          <p:blipFill>
            <a:blip r:embed="rId4" cstate="print"/>
            <a:srcRect l="30024" t="15703" r="53658" b="74663"/>
            <a:stretch>
              <a:fillRect/>
            </a:stretch>
          </p:blipFill>
          <p:spPr bwMode="auto">
            <a:xfrm>
              <a:off x="4038600" y="4289612"/>
              <a:ext cx="762000" cy="358588"/>
            </a:xfrm>
            <a:prstGeom prst="rect">
              <a:avLst/>
            </a:prstGeom>
            <a:noFill/>
          </p:spPr>
        </p:pic>
        <p:pic>
          <p:nvPicPr>
            <p:cNvPr id="5"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pic>
          <p:nvPicPr>
            <p:cNvPr id="6"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pic>
          <p:nvPicPr>
            <p:cNvPr id="7" name="Picture 2" descr="File:United States 1837-03-1838.png"/>
            <p:cNvPicPr>
              <a:picLocks noChangeAspect="1" noChangeArrowheads="1"/>
            </p:cNvPicPr>
            <p:nvPr/>
          </p:nvPicPr>
          <p:blipFill>
            <a:blip r:embed="rId5" cstate="print"/>
            <a:srcRect l="34103" t="51830" r="56922" b="39740"/>
            <a:stretch>
              <a:fillRect/>
            </a:stretch>
          </p:blipFill>
          <p:spPr bwMode="auto">
            <a:xfrm>
              <a:off x="2819400" y="4495800"/>
              <a:ext cx="1066800" cy="533400"/>
            </a:xfrm>
            <a:prstGeom prst="rect">
              <a:avLst/>
            </a:prstGeom>
            <a:noFill/>
          </p:spPr>
        </p:pic>
        <p:grpSp>
          <p:nvGrpSpPr>
            <p:cNvPr id="17" name="Group 7"/>
            <p:cNvGrpSpPr/>
            <p:nvPr/>
          </p:nvGrpSpPr>
          <p:grpSpPr>
            <a:xfrm>
              <a:off x="-152400" y="879764"/>
              <a:ext cx="9908770" cy="6281651"/>
              <a:chOff x="-152400" y="879764"/>
              <a:chExt cx="9908770" cy="6281651"/>
            </a:xfrm>
          </p:grpSpPr>
          <p:grpSp>
            <p:nvGrpSpPr>
              <p:cNvPr id="18" name="Group 5"/>
              <p:cNvGrpSpPr/>
              <p:nvPr/>
            </p:nvGrpSpPr>
            <p:grpSpPr>
              <a:xfrm>
                <a:off x="685800" y="1752600"/>
                <a:ext cx="1524000" cy="533400"/>
                <a:chOff x="685800" y="1752600"/>
                <a:chExt cx="1524000" cy="533400"/>
              </a:xfrm>
            </p:grpSpPr>
            <p:pic>
              <p:nvPicPr>
                <p:cNvPr id="24"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pic>
              <p:nvPicPr>
                <p:cNvPr id="25"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grpSp>
          <p:grpSp>
            <p:nvGrpSpPr>
              <p:cNvPr id="23" name="Group 6"/>
              <p:cNvGrpSpPr/>
              <p:nvPr/>
            </p:nvGrpSpPr>
            <p:grpSpPr>
              <a:xfrm>
                <a:off x="-152400" y="879764"/>
                <a:ext cx="9908770" cy="6281651"/>
                <a:chOff x="-152400" y="879764"/>
                <a:chExt cx="9908770" cy="6281651"/>
              </a:xfrm>
            </p:grpSpPr>
            <p:pic>
              <p:nvPicPr>
                <p:cNvPr id="11"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pic>
              <p:nvPicPr>
                <p:cNvPr id="12"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grpSp>
              <p:nvGrpSpPr>
                <p:cNvPr id="26" name="Group 34"/>
                <p:cNvGrpSpPr/>
                <p:nvPr/>
              </p:nvGrpSpPr>
              <p:grpSpPr>
                <a:xfrm>
                  <a:off x="-152400" y="879764"/>
                  <a:ext cx="9908770" cy="6281651"/>
                  <a:chOff x="-152400" y="876716"/>
                  <a:chExt cx="9908770" cy="6281651"/>
                </a:xfrm>
              </p:grpSpPr>
              <p:grpSp>
                <p:nvGrpSpPr>
                  <p:cNvPr id="27" name="Group 33"/>
                  <p:cNvGrpSpPr/>
                  <p:nvPr/>
                </p:nvGrpSpPr>
                <p:grpSpPr>
                  <a:xfrm>
                    <a:off x="3391593" y="876716"/>
                    <a:ext cx="6364777" cy="6281651"/>
                    <a:chOff x="3391593" y="876716"/>
                    <a:chExt cx="6364777" cy="6281651"/>
                  </a:xfrm>
                </p:grpSpPr>
                <p:sp>
                  <p:nvSpPr>
                    <p:cNvPr id="21" name="Freeform 20"/>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53"/>
                  <p:cNvGrpSpPr/>
                  <p:nvPr/>
                </p:nvGrpSpPr>
                <p:grpSpPr>
                  <a:xfrm>
                    <a:off x="-152400" y="5330952"/>
                    <a:ext cx="3505200" cy="1752600"/>
                    <a:chOff x="-152400" y="5330952"/>
                    <a:chExt cx="3505200" cy="1752600"/>
                  </a:xfrm>
                </p:grpSpPr>
                <p:sp>
                  <p:nvSpPr>
                    <p:cNvPr id="19" name="Rectangle 18"/>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Freeform 15"/>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grpSp>
        <p:nvGrpSpPr>
          <p:cNvPr id="35" name="Group 102"/>
          <p:cNvGrpSpPr/>
          <p:nvPr/>
        </p:nvGrpSpPr>
        <p:grpSpPr>
          <a:xfrm rot="21102751">
            <a:off x="2024608" y="3607647"/>
            <a:ext cx="3237839" cy="1519426"/>
            <a:chOff x="2119519" y="1502125"/>
            <a:chExt cx="5028826" cy="1448865"/>
          </a:xfrm>
        </p:grpSpPr>
        <p:sp>
          <p:nvSpPr>
            <p:cNvPr id="58" name="Freeform 57"/>
            <p:cNvSpPr/>
            <p:nvPr/>
          </p:nvSpPr>
          <p:spPr>
            <a:xfrm>
              <a:off x="2119519" y="1502125"/>
              <a:ext cx="4715247" cy="1448865"/>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254000">
              <a:gradFill flip="none" rotWithShape="1">
                <a:gsLst>
                  <a:gs pos="0">
                    <a:srgbClr val="000000">
                      <a:alpha val="33000"/>
                    </a:srgbClr>
                  </a:gs>
                  <a:gs pos="39999">
                    <a:srgbClr val="0A128C"/>
                  </a:gs>
                  <a:gs pos="70000">
                    <a:srgbClr val="181CC7"/>
                  </a:gs>
                  <a:gs pos="88000">
                    <a:srgbClr val="7005D4"/>
                  </a:gs>
                  <a:gs pos="100000">
                    <a:srgbClr val="8C3D91"/>
                  </a:gs>
                </a:gsLst>
                <a:path path="rect">
                  <a:fillToRect l="100000" b="100000"/>
                </a:path>
                <a:tileRect t="-100000" r="-100000"/>
              </a:gra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a:xfrm rot="20926317">
              <a:off x="2689605" y="1615715"/>
              <a:ext cx="4458740" cy="1159431"/>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SANTA  FE  TRAIL</a:t>
              </a:r>
              <a:endParaRPr lang="en-US" sz="2400" dirty="0">
                <a:solidFill>
                  <a:schemeClr val="bg1"/>
                </a:solidFill>
                <a:effectLst>
                  <a:outerShdw dist="50800" dir="5400000" algn="ctr" rotWithShape="0">
                    <a:schemeClr val="tx1"/>
                  </a:outerShdw>
                </a:effectLst>
              </a:endParaRPr>
            </a:p>
          </p:txBody>
        </p:sp>
      </p:grpSp>
      <p:grpSp>
        <p:nvGrpSpPr>
          <p:cNvPr id="30" name="Group 39"/>
          <p:cNvGrpSpPr/>
          <p:nvPr/>
        </p:nvGrpSpPr>
        <p:grpSpPr>
          <a:xfrm>
            <a:off x="533400" y="1538326"/>
            <a:ext cx="7436526" cy="2583682"/>
            <a:chOff x="640674" y="1537741"/>
            <a:chExt cx="7436526" cy="2583682"/>
          </a:xfrm>
        </p:grpSpPr>
        <p:sp>
          <p:nvSpPr>
            <p:cNvPr id="73" name="Freeform 72"/>
            <p:cNvSpPr/>
            <p:nvPr/>
          </p:nvSpPr>
          <p:spPr>
            <a:xfrm>
              <a:off x="5855281" y="2906713"/>
              <a:ext cx="2221919" cy="1214710"/>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 name="connsiteX0" fmla="*/ 2221919 w 2221919"/>
                <a:gd name="connsiteY0" fmla="*/ 0 h 1214710"/>
                <a:gd name="connsiteX1" fmla="*/ 1911676 w 2221919"/>
                <a:gd name="connsiteY1" fmla="*/ 653143 h 1214710"/>
                <a:gd name="connsiteX2" fmla="*/ 2025976 w 2221919"/>
                <a:gd name="connsiteY2" fmla="*/ 489857 h 1214710"/>
                <a:gd name="connsiteX3" fmla="*/ 1862690 w 2221919"/>
                <a:gd name="connsiteY3" fmla="*/ 391886 h 1214710"/>
                <a:gd name="connsiteX4" fmla="*/ 1405490 w 2221919"/>
                <a:gd name="connsiteY4" fmla="*/ 195943 h 1214710"/>
                <a:gd name="connsiteX5" fmla="*/ 1405490 w 2221919"/>
                <a:gd name="connsiteY5" fmla="*/ 277586 h 1214710"/>
                <a:gd name="connsiteX6" fmla="*/ 1405490 w 2221919"/>
                <a:gd name="connsiteY6" fmla="*/ 457200 h 1214710"/>
                <a:gd name="connsiteX7" fmla="*/ 1029933 w 2221919"/>
                <a:gd name="connsiteY7" fmla="*/ 718457 h 1214710"/>
                <a:gd name="connsiteX8" fmla="*/ 785005 w 2221919"/>
                <a:gd name="connsiteY8" fmla="*/ 653143 h 1214710"/>
                <a:gd name="connsiteX9" fmla="*/ 703362 w 2221919"/>
                <a:gd name="connsiteY9" fmla="*/ 816429 h 1214710"/>
                <a:gd name="connsiteX10" fmla="*/ 523748 w 2221919"/>
                <a:gd name="connsiteY10" fmla="*/ 898072 h 1214710"/>
                <a:gd name="connsiteX11" fmla="*/ 360462 w 2221919"/>
                <a:gd name="connsiteY11" fmla="*/ 914400 h 1214710"/>
                <a:gd name="connsiteX12" fmla="*/ 262490 w 2221919"/>
                <a:gd name="connsiteY12" fmla="*/ 996043 h 1214710"/>
                <a:gd name="connsiteX13" fmla="*/ 82876 w 2221919"/>
                <a:gd name="connsiteY13" fmla="*/ 1191986 h 1214710"/>
                <a:gd name="connsiteX0" fmla="*/ 2221919 w 2221919"/>
                <a:gd name="connsiteY0" fmla="*/ 0 h 1214710"/>
                <a:gd name="connsiteX1" fmla="*/ 2025976 w 2221919"/>
                <a:gd name="connsiteY1" fmla="*/ 489857 h 1214710"/>
                <a:gd name="connsiteX2" fmla="*/ 1862690 w 2221919"/>
                <a:gd name="connsiteY2" fmla="*/ 391886 h 1214710"/>
                <a:gd name="connsiteX3" fmla="*/ 1405490 w 2221919"/>
                <a:gd name="connsiteY3" fmla="*/ 195943 h 1214710"/>
                <a:gd name="connsiteX4" fmla="*/ 1405490 w 2221919"/>
                <a:gd name="connsiteY4" fmla="*/ 277586 h 1214710"/>
                <a:gd name="connsiteX5" fmla="*/ 1405490 w 2221919"/>
                <a:gd name="connsiteY5" fmla="*/ 457200 h 1214710"/>
                <a:gd name="connsiteX6" fmla="*/ 1029933 w 2221919"/>
                <a:gd name="connsiteY6" fmla="*/ 718457 h 1214710"/>
                <a:gd name="connsiteX7" fmla="*/ 785005 w 2221919"/>
                <a:gd name="connsiteY7" fmla="*/ 653143 h 1214710"/>
                <a:gd name="connsiteX8" fmla="*/ 703362 w 2221919"/>
                <a:gd name="connsiteY8" fmla="*/ 816429 h 1214710"/>
                <a:gd name="connsiteX9" fmla="*/ 523748 w 2221919"/>
                <a:gd name="connsiteY9" fmla="*/ 898072 h 1214710"/>
                <a:gd name="connsiteX10" fmla="*/ 360462 w 2221919"/>
                <a:gd name="connsiteY10" fmla="*/ 914400 h 1214710"/>
                <a:gd name="connsiteX11" fmla="*/ 262490 w 2221919"/>
                <a:gd name="connsiteY11" fmla="*/ 996043 h 1214710"/>
                <a:gd name="connsiteX12" fmla="*/ 82876 w 2221919"/>
                <a:gd name="connsiteY12" fmla="*/ 1191986 h 121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919" h="1214710">
                  <a:moveTo>
                    <a:pt x="2221919" y="0"/>
                  </a:moveTo>
                  <a:cubicBezTo>
                    <a:pt x="2181098" y="102054"/>
                    <a:pt x="2085847" y="424543"/>
                    <a:pt x="2025976" y="489857"/>
                  </a:cubicBezTo>
                  <a:cubicBezTo>
                    <a:pt x="1966105" y="555171"/>
                    <a:pt x="1966104" y="440872"/>
                    <a:pt x="1862690" y="391886"/>
                  </a:cubicBezTo>
                  <a:cubicBezTo>
                    <a:pt x="1759276" y="342900"/>
                    <a:pt x="1481690" y="214993"/>
                    <a:pt x="1405490" y="195943"/>
                  </a:cubicBezTo>
                  <a:cubicBezTo>
                    <a:pt x="1329290" y="176893"/>
                    <a:pt x="1405490" y="277586"/>
                    <a:pt x="1405490" y="277586"/>
                  </a:cubicBezTo>
                  <a:cubicBezTo>
                    <a:pt x="1405490" y="321129"/>
                    <a:pt x="1468083" y="383722"/>
                    <a:pt x="1405490" y="457200"/>
                  </a:cubicBezTo>
                  <a:cubicBezTo>
                    <a:pt x="1342897" y="530678"/>
                    <a:pt x="1133347" y="685800"/>
                    <a:pt x="1029933" y="718457"/>
                  </a:cubicBezTo>
                  <a:cubicBezTo>
                    <a:pt x="926519" y="751114"/>
                    <a:pt x="839433" y="636814"/>
                    <a:pt x="785005" y="653143"/>
                  </a:cubicBezTo>
                  <a:cubicBezTo>
                    <a:pt x="730577" y="669472"/>
                    <a:pt x="746905" y="775608"/>
                    <a:pt x="703362" y="816429"/>
                  </a:cubicBezTo>
                  <a:cubicBezTo>
                    <a:pt x="659819" y="857251"/>
                    <a:pt x="580898" y="881744"/>
                    <a:pt x="523748" y="898072"/>
                  </a:cubicBezTo>
                  <a:cubicBezTo>
                    <a:pt x="466598" y="914401"/>
                    <a:pt x="404005" y="898072"/>
                    <a:pt x="360462" y="914400"/>
                  </a:cubicBezTo>
                  <a:cubicBezTo>
                    <a:pt x="316919" y="930728"/>
                    <a:pt x="308754" y="949779"/>
                    <a:pt x="262490" y="996043"/>
                  </a:cubicBezTo>
                  <a:cubicBezTo>
                    <a:pt x="216226" y="1042307"/>
                    <a:pt x="0" y="1214710"/>
                    <a:pt x="82876" y="1191986"/>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73"/>
            <p:cNvSpPr/>
            <p:nvPr/>
          </p:nvSpPr>
          <p:spPr>
            <a:xfrm>
              <a:off x="3966413" y="1928146"/>
              <a:ext cx="1895576"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04165 w 1804165"/>
                <a:gd name="connsiteY0" fmla="*/ 2080954 h 2080954"/>
                <a:gd name="connsiteX1" fmla="*/ 1625639 w 1804165"/>
                <a:gd name="connsiteY1" fmla="*/ 1654960 h 2080954"/>
                <a:gd name="connsiteX2" fmla="*/ 1330636 w 1804165"/>
                <a:gd name="connsiteY2" fmla="*/ 1825140 h 2080954"/>
                <a:gd name="connsiteX3" fmla="*/ 1134693 w 1804165"/>
                <a:gd name="connsiteY3" fmla="*/ 1612869 h 2080954"/>
                <a:gd name="connsiteX4" fmla="*/ 1020393 w 1804165"/>
                <a:gd name="connsiteY4" fmla="*/ 1645526 h 2080954"/>
                <a:gd name="connsiteX5" fmla="*/ 922422 w 1804165"/>
                <a:gd name="connsiteY5" fmla="*/ 1694511 h 2080954"/>
                <a:gd name="connsiteX6" fmla="*/ 710150 w 1804165"/>
                <a:gd name="connsiteY6" fmla="*/ 1498569 h 2080954"/>
                <a:gd name="connsiteX7" fmla="*/ 693822 w 1804165"/>
                <a:gd name="connsiteY7" fmla="*/ 1253640 h 2080954"/>
                <a:gd name="connsiteX8" fmla="*/ 612179 w 1804165"/>
                <a:gd name="connsiteY8" fmla="*/ 943397 h 2080954"/>
                <a:gd name="connsiteX9" fmla="*/ 318265 w 1804165"/>
                <a:gd name="connsiteY9" fmla="*/ 845426 h 2080954"/>
                <a:gd name="connsiteX10" fmla="*/ 171308 w 1804165"/>
                <a:gd name="connsiteY10" fmla="*/ 812769 h 2080954"/>
                <a:gd name="connsiteX11" fmla="*/ 24350 w 1804165"/>
                <a:gd name="connsiteY11" fmla="*/ 518854 h 2080954"/>
                <a:gd name="connsiteX12" fmla="*/ 71430 w 1804165"/>
                <a:gd name="connsiteY12" fmla="*/ 371897 h 2080954"/>
                <a:gd name="connsiteX13" fmla="*/ 0 w 1804165"/>
                <a:gd name="connsiteY13"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165" h="2080954">
                  <a:moveTo>
                    <a:pt x="1804165" y="2080954"/>
                  </a:moveTo>
                  <a:cubicBezTo>
                    <a:pt x="1749011" y="2048055"/>
                    <a:pt x="1704560" y="1697596"/>
                    <a:pt x="1625639" y="1654960"/>
                  </a:cubicBezTo>
                  <a:cubicBezTo>
                    <a:pt x="1546718" y="1612324"/>
                    <a:pt x="1412460" y="1832155"/>
                    <a:pt x="1330636" y="1825140"/>
                  </a:cubicBezTo>
                  <a:cubicBezTo>
                    <a:pt x="1248812" y="1818125"/>
                    <a:pt x="1186400" y="1642805"/>
                    <a:pt x="1134693" y="1612869"/>
                  </a:cubicBezTo>
                  <a:cubicBezTo>
                    <a:pt x="1082986" y="1582933"/>
                    <a:pt x="1055771" y="1631919"/>
                    <a:pt x="1020393" y="1645526"/>
                  </a:cubicBezTo>
                  <a:cubicBezTo>
                    <a:pt x="985015" y="1659133"/>
                    <a:pt x="974129" y="1719004"/>
                    <a:pt x="922422" y="1694511"/>
                  </a:cubicBezTo>
                  <a:cubicBezTo>
                    <a:pt x="870715" y="1670018"/>
                    <a:pt x="748250" y="1572047"/>
                    <a:pt x="710150" y="1498569"/>
                  </a:cubicBezTo>
                  <a:cubicBezTo>
                    <a:pt x="672050" y="1425091"/>
                    <a:pt x="710151" y="1346169"/>
                    <a:pt x="693822" y="1253640"/>
                  </a:cubicBezTo>
                  <a:cubicBezTo>
                    <a:pt x="677494" y="1161111"/>
                    <a:pt x="674772" y="1011433"/>
                    <a:pt x="612179" y="943397"/>
                  </a:cubicBezTo>
                  <a:cubicBezTo>
                    <a:pt x="549586" y="875361"/>
                    <a:pt x="391744" y="867197"/>
                    <a:pt x="318265" y="845426"/>
                  </a:cubicBezTo>
                  <a:cubicBezTo>
                    <a:pt x="244787" y="823655"/>
                    <a:pt x="220294" y="867198"/>
                    <a:pt x="171308" y="812769"/>
                  </a:cubicBezTo>
                  <a:cubicBezTo>
                    <a:pt x="122322" y="758340"/>
                    <a:pt x="40996" y="592333"/>
                    <a:pt x="24350" y="518854"/>
                  </a:cubicBezTo>
                  <a:cubicBezTo>
                    <a:pt x="7704" y="445375"/>
                    <a:pt x="75488" y="458373"/>
                    <a:pt x="71430" y="371897"/>
                  </a:cubicBezTo>
                  <a:cubicBezTo>
                    <a:pt x="80979" y="288143"/>
                    <a:pt x="0" y="51707"/>
                    <a:pt x="0" y="0"/>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Freeform 74"/>
            <p:cNvSpPr/>
            <p:nvPr/>
          </p:nvSpPr>
          <p:spPr>
            <a:xfrm>
              <a:off x="640674" y="1722151"/>
              <a:ext cx="831372" cy="112568"/>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 name="connsiteX0" fmla="*/ 973283 w 973283"/>
                <a:gd name="connsiteY0" fmla="*/ 176646 h 206087"/>
                <a:gd name="connsiteX1" fmla="*/ 879765 w 973283"/>
                <a:gd name="connsiteY1" fmla="*/ 103910 h 206087"/>
                <a:gd name="connsiteX2" fmla="*/ 578428 w 973283"/>
                <a:gd name="connsiteY2" fmla="*/ 114300 h 206087"/>
                <a:gd name="connsiteX3" fmla="*/ 484910 w 973283"/>
                <a:gd name="connsiteY3" fmla="*/ 197428 h 206087"/>
                <a:gd name="connsiteX4" fmla="*/ 214746 w 973283"/>
                <a:gd name="connsiteY4" fmla="*/ 166255 h 206087"/>
                <a:gd name="connsiteX5" fmla="*/ 79665 w 973283"/>
                <a:gd name="connsiteY5" fmla="*/ 155864 h 206087"/>
                <a:gd name="connsiteX6" fmla="*/ 6928 w 973283"/>
                <a:gd name="connsiteY6" fmla="*/ 135082 h 206087"/>
                <a:gd name="connsiteX7" fmla="*/ 38101 w 973283"/>
                <a:gd name="connsiteY7" fmla="*/ 0 h 206087"/>
                <a:gd name="connsiteX0" fmla="*/ 966355 w 966355"/>
                <a:gd name="connsiteY0" fmla="*/ 83127 h 112568"/>
                <a:gd name="connsiteX1" fmla="*/ 872837 w 966355"/>
                <a:gd name="connsiteY1" fmla="*/ 10391 h 112568"/>
                <a:gd name="connsiteX2" fmla="*/ 571500 w 966355"/>
                <a:gd name="connsiteY2" fmla="*/ 20781 h 112568"/>
                <a:gd name="connsiteX3" fmla="*/ 477982 w 966355"/>
                <a:gd name="connsiteY3" fmla="*/ 103909 h 112568"/>
                <a:gd name="connsiteX4" fmla="*/ 207818 w 966355"/>
                <a:gd name="connsiteY4" fmla="*/ 72736 h 112568"/>
                <a:gd name="connsiteX5" fmla="*/ 72737 w 966355"/>
                <a:gd name="connsiteY5" fmla="*/ 62345 h 112568"/>
                <a:gd name="connsiteX6" fmla="*/ 0 w 966355"/>
                <a:gd name="connsiteY6" fmla="*/ 41563 h 1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355" h="112568">
                  <a:moveTo>
                    <a:pt x="966355" y="83127"/>
                  </a:moveTo>
                  <a:cubicBezTo>
                    <a:pt x="898814" y="65809"/>
                    <a:pt x="938646" y="20782"/>
                    <a:pt x="872837" y="10391"/>
                  </a:cubicBezTo>
                  <a:cubicBezTo>
                    <a:pt x="807028" y="0"/>
                    <a:pt x="637309" y="5195"/>
                    <a:pt x="571500" y="20781"/>
                  </a:cubicBezTo>
                  <a:cubicBezTo>
                    <a:pt x="505691" y="36367"/>
                    <a:pt x="538596" y="95250"/>
                    <a:pt x="477982" y="103909"/>
                  </a:cubicBezTo>
                  <a:cubicBezTo>
                    <a:pt x="417368" y="112568"/>
                    <a:pt x="275359" y="79663"/>
                    <a:pt x="207818" y="72736"/>
                  </a:cubicBezTo>
                  <a:cubicBezTo>
                    <a:pt x="140277" y="65809"/>
                    <a:pt x="107373" y="67541"/>
                    <a:pt x="72737" y="62345"/>
                  </a:cubicBezTo>
                  <a:cubicBezTo>
                    <a:pt x="38101" y="57150"/>
                    <a:pt x="6927" y="67540"/>
                    <a:pt x="0" y="41563"/>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6" name="Freeform 75"/>
            <p:cNvSpPr/>
            <p:nvPr/>
          </p:nvSpPr>
          <p:spPr>
            <a:xfrm>
              <a:off x="1466194" y="1537741"/>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7" name="TextBox 46"/>
          <p:cNvSpPr txBox="1"/>
          <p:nvPr/>
        </p:nvSpPr>
        <p:spPr>
          <a:xfrm>
            <a:off x="2743200" y="4800600"/>
            <a:ext cx="1976823" cy="584775"/>
          </a:xfrm>
          <a:prstGeom prst="rect">
            <a:avLst/>
          </a:prstGeom>
          <a:noFill/>
        </p:spPr>
        <p:txBody>
          <a:bodyPr wrap="none" rtlCol="0">
            <a:spAutoFit/>
          </a:bodyPr>
          <a:lstStyle/>
          <a:p>
            <a:r>
              <a:rPr lang="en-US" sz="3200" dirty="0" smtClean="0">
                <a:ln>
                  <a:solidFill>
                    <a:srgbClr val="FF3300"/>
                  </a:solidFill>
                </a:ln>
                <a:solidFill>
                  <a:srgbClr val="FF6600"/>
                </a:solidFill>
                <a:effectLst>
                  <a:outerShdw dist="50800" dir="7200000" algn="ctr" rotWithShape="0">
                    <a:schemeClr val="tx1"/>
                  </a:outerShdw>
                </a:effectLst>
              </a:rPr>
              <a:t>1831-1850</a:t>
            </a:r>
            <a:endParaRPr lang="en-US" sz="3200" dirty="0">
              <a:ln>
                <a:solidFill>
                  <a:srgbClr val="FF3300"/>
                </a:solidFill>
              </a:ln>
              <a:solidFill>
                <a:srgbClr val="FF6600"/>
              </a:solidFill>
              <a:effectLst>
                <a:outerShdw dist="50800" dir="7200000" algn="ctr" rotWithShape="0">
                  <a:schemeClr val="tx1"/>
                </a:outerShdw>
              </a:effectLst>
            </a:endParaRPr>
          </a:p>
        </p:txBody>
      </p:sp>
      <p:grpSp>
        <p:nvGrpSpPr>
          <p:cNvPr id="37" name="Group 103"/>
          <p:cNvGrpSpPr/>
          <p:nvPr/>
        </p:nvGrpSpPr>
        <p:grpSpPr>
          <a:xfrm rot="420000">
            <a:off x="4071614" y="3952331"/>
            <a:ext cx="3247654" cy="1382387"/>
            <a:chOff x="2038286" y="1893796"/>
            <a:chExt cx="5917641" cy="2140999"/>
          </a:xfrm>
        </p:grpSpPr>
        <p:sp>
          <p:nvSpPr>
            <p:cNvPr id="78" name="Freeform 77"/>
            <p:cNvSpPr/>
            <p:nvPr/>
          </p:nvSpPr>
          <p:spPr>
            <a:xfrm rot="21321277">
              <a:off x="2038286" y="1893796"/>
              <a:ext cx="5917641" cy="2140999"/>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715451 w 5715451"/>
                <a:gd name="connsiteY0" fmla="*/ 906087 h 2371074"/>
                <a:gd name="connsiteX1" fmla="*/ 4219160 w 5715451"/>
                <a:gd name="connsiteY1" fmla="*/ 141316 h 2371074"/>
                <a:gd name="connsiteX2" fmla="*/ 2473488 w 5715451"/>
                <a:gd name="connsiteY2" fmla="*/ 58189 h 2371074"/>
                <a:gd name="connsiteX3" fmla="*/ 1592339 w 5715451"/>
                <a:gd name="connsiteY3" fmla="*/ 340822 h 2371074"/>
                <a:gd name="connsiteX4" fmla="*/ 628062 w 5715451"/>
                <a:gd name="connsiteY4" fmla="*/ 773083 h 2371074"/>
                <a:gd name="connsiteX5" fmla="*/ 611437 w 5715451"/>
                <a:gd name="connsiteY5" fmla="*/ 523702 h 2371074"/>
                <a:gd name="connsiteX6" fmla="*/ 0 w 5715451"/>
                <a:gd name="connsiteY6" fmla="*/ 1087157 h 2371074"/>
                <a:gd name="connsiteX7" fmla="*/ 894070 w 5715451"/>
                <a:gd name="connsiteY7" fmla="*/ 1321723 h 2371074"/>
                <a:gd name="connsiteX8" fmla="*/ 906804 w 5715451"/>
                <a:gd name="connsiteY8" fmla="*/ 1310758 h 2371074"/>
                <a:gd name="connsiteX9" fmla="*/ 777691 w 5715451"/>
                <a:gd name="connsiteY9" fmla="*/ 1138843 h 2371074"/>
                <a:gd name="connsiteX10" fmla="*/ 1309706 w 5715451"/>
                <a:gd name="connsiteY10" fmla="*/ 1221971 h 2371074"/>
                <a:gd name="connsiteX11" fmla="*/ 4827051 w 5715451"/>
                <a:gd name="connsiteY11" fmla="*/ 2371074 h 2371074"/>
                <a:gd name="connsiteX12" fmla="*/ 5715451 w 5715451"/>
                <a:gd name="connsiteY12" fmla="*/ 906087 h 2371074"/>
                <a:gd name="connsiteX0" fmla="*/ 5893195 w 5893195"/>
                <a:gd name="connsiteY0" fmla="*/ 906087 h 2371074"/>
                <a:gd name="connsiteX1" fmla="*/ 4396904 w 5893195"/>
                <a:gd name="connsiteY1" fmla="*/ 141316 h 2371074"/>
                <a:gd name="connsiteX2" fmla="*/ 2651232 w 5893195"/>
                <a:gd name="connsiteY2" fmla="*/ 58189 h 2371074"/>
                <a:gd name="connsiteX3" fmla="*/ 1770083 w 5893195"/>
                <a:gd name="connsiteY3" fmla="*/ 340822 h 2371074"/>
                <a:gd name="connsiteX4" fmla="*/ 805806 w 5893195"/>
                <a:gd name="connsiteY4" fmla="*/ 773083 h 2371074"/>
                <a:gd name="connsiteX5" fmla="*/ 789181 w 5893195"/>
                <a:gd name="connsiteY5" fmla="*/ 523702 h 2371074"/>
                <a:gd name="connsiteX6" fmla="*/ 177744 w 5893195"/>
                <a:gd name="connsiteY6" fmla="*/ 1087157 h 2371074"/>
                <a:gd name="connsiteX7" fmla="*/ 149012 w 5893195"/>
                <a:gd name="connsiteY7" fmla="*/ 1268334 h 2371074"/>
                <a:gd name="connsiteX8" fmla="*/ 1071814 w 5893195"/>
                <a:gd name="connsiteY8" fmla="*/ 1321723 h 2371074"/>
                <a:gd name="connsiteX9" fmla="*/ 1084548 w 5893195"/>
                <a:gd name="connsiteY9" fmla="*/ 1310758 h 2371074"/>
                <a:gd name="connsiteX10" fmla="*/ 955435 w 5893195"/>
                <a:gd name="connsiteY10" fmla="*/ 1138843 h 2371074"/>
                <a:gd name="connsiteX11" fmla="*/ 1487450 w 5893195"/>
                <a:gd name="connsiteY11" fmla="*/ 1221971 h 2371074"/>
                <a:gd name="connsiteX12" fmla="*/ 5004795 w 5893195"/>
                <a:gd name="connsiteY12" fmla="*/ 2371074 h 2371074"/>
                <a:gd name="connsiteX13" fmla="*/ 5893195 w 5893195"/>
                <a:gd name="connsiteY13"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3195" h="2371074">
                  <a:moveTo>
                    <a:pt x="5893195" y="906087"/>
                  </a:moveTo>
                  <a:cubicBezTo>
                    <a:pt x="5563280" y="587963"/>
                    <a:pt x="4937231" y="282632"/>
                    <a:pt x="4396904" y="141316"/>
                  </a:cubicBezTo>
                  <a:cubicBezTo>
                    <a:pt x="3856577" y="0"/>
                    <a:pt x="3089035" y="24938"/>
                    <a:pt x="2651232" y="58189"/>
                  </a:cubicBezTo>
                  <a:cubicBezTo>
                    <a:pt x="2213429" y="91440"/>
                    <a:pt x="2077654" y="221673"/>
                    <a:pt x="1770083" y="340822"/>
                  </a:cubicBezTo>
                  <a:cubicBezTo>
                    <a:pt x="1462512" y="459971"/>
                    <a:pt x="969290" y="742603"/>
                    <a:pt x="805806" y="773083"/>
                  </a:cubicBezTo>
                  <a:cubicBezTo>
                    <a:pt x="642322" y="803563"/>
                    <a:pt x="893858" y="471356"/>
                    <a:pt x="789181" y="523702"/>
                  </a:cubicBezTo>
                  <a:cubicBezTo>
                    <a:pt x="684504" y="576048"/>
                    <a:pt x="284439" y="963052"/>
                    <a:pt x="177744" y="1087157"/>
                  </a:cubicBezTo>
                  <a:cubicBezTo>
                    <a:pt x="71049" y="1211262"/>
                    <a:pt x="0" y="1229240"/>
                    <a:pt x="149012" y="1268334"/>
                  </a:cubicBezTo>
                  <a:lnTo>
                    <a:pt x="1071814" y="1321723"/>
                  </a:lnTo>
                  <a:cubicBezTo>
                    <a:pt x="1227737" y="1328794"/>
                    <a:pt x="787795" y="1230992"/>
                    <a:pt x="1084548" y="1310758"/>
                  </a:cubicBezTo>
                  <a:cubicBezTo>
                    <a:pt x="1065152" y="1280278"/>
                    <a:pt x="888285" y="1153641"/>
                    <a:pt x="955435" y="1138843"/>
                  </a:cubicBezTo>
                  <a:cubicBezTo>
                    <a:pt x="1022585" y="1124045"/>
                    <a:pt x="812557" y="1016599"/>
                    <a:pt x="1487450" y="1221971"/>
                  </a:cubicBezTo>
                  <a:cubicBezTo>
                    <a:pt x="2162343" y="1427343"/>
                    <a:pt x="4340219" y="1747649"/>
                    <a:pt x="5004795" y="2371074"/>
                  </a:cubicBezTo>
                  <a:cubicBezTo>
                    <a:pt x="5129486" y="1650461"/>
                    <a:pt x="5457867" y="1287441"/>
                    <a:pt x="589319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rot="480000">
              <a:off x="3740362" y="2812051"/>
              <a:ext cx="3368991" cy="942945"/>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TRAIL OF  TEARS</a:t>
              </a:r>
              <a:endParaRPr lang="en-US" sz="2400" dirty="0">
                <a:solidFill>
                  <a:schemeClr val="bg1"/>
                </a:solidFill>
                <a:effectLst>
                  <a:outerShdw dist="50800" dir="5400000" algn="ctr" rotWithShape="0">
                    <a:schemeClr val="tx1"/>
                  </a:outerShdw>
                </a:effectLst>
              </a:endParaRPr>
            </a:p>
          </p:txBody>
        </p:sp>
      </p:grpSp>
      <p:grpSp>
        <p:nvGrpSpPr>
          <p:cNvPr id="38" name="Group 79"/>
          <p:cNvGrpSpPr/>
          <p:nvPr/>
        </p:nvGrpSpPr>
        <p:grpSpPr>
          <a:xfrm>
            <a:off x="0" y="1927533"/>
            <a:ext cx="6019800" cy="2568267"/>
            <a:chOff x="0" y="1927533"/>
            <a:chExt cx="6019800" cy="2568267"/>
          </a:xfrm>
        </p:grpSpPr>
        <p:sp>
          <p:nvSpPr>
            <p:cNvPr id="68" name="TextBox 67"/>
            <p:cNvSpPr txBox="1"/>
            <p:nvPr/>
          </p:nvSpPr>
          <p:spPr>
            <a:xfrm>
              <a:off x="0" y="2209800"/>
              <a:ext cx="1976823" cy="584775"/>
            </a:xfrm>
            <a:prstGeom prst="rect">
              <a:avLst/>
            </a:prstGeom>
            <a:noFill/>
          </p:spPr>
          <p:txBody>
            <a:bodyPr wrap="none" rtlCol="0">
              <a:spAutoFit/>
            </a:bodyPr>
            <a:lstStyle/>
            <a:p>
              <a:r>
                <a:rPr lang="en-US" sz="3200" dirty="0" smtClean="0">
                  <a:ln>
                    <a:solidFill>
                      <a:srgbClr val="00B050"/>
                    </a:solidFill>
                  </a:ln>
                  <a:solidFill>
                    <a:srgbClr val="00B050"/>
                  </a:solidFill>
                  <a:effectLst>
                    <a:outerShdw dist="50800" dir="7200000" algn="ctr" rotWithShape="0">
                      <a:schemeClr val="tx1"/>
                    </a:outerShdw>
                  </a:effectLst>
                </a:rPr>
                <a:t>1837-1869</a:t>
              </a:r>
              <a:endParaRPr lang="en-US" sz="3200" dirty="0">
                <a:ln>
                  <a:solidFill>
                    <a:srgbClr val="00B050"/>
                  </a:solidFill>
                </a:ln>
                <a:solidFill>
                  <a:srgbClr val="00B050"/>
                </a:solidFill>
                <a:effectLst>
                  <a:outerShdw dist="50800" dir="7200000" algn="ctr" rotWithShape="0">
                    <a:schemeClr val="tx1"/>
                  </a:outerShdw>
                </a:effectLst>
              </a:endParaRPr>
            </a:p>
          </p:txBody>
        </p:sp>
        <p:grpSp>
          <p:nvGrpSpPr>
            <p:cNvPr id="48" name="Group 37"/>
            <p:cNvGrpSpPr/>
            <p:nvPr/>
          </p:nvGrpSpPr>
          <p:grpSpPr>
            <a:xfrm>
              <a:off x="885797" y="1927533"/>
              <a:ext cx="5134003" cy="2568267"/>
              <a:chOff x="885797" y="1927533"/>
              <a:chExt cx="5134003" cy="2568267"/>
            </a:xfrm>
          </p:grpSpPr>
          <p:sp>
            <p:nvSpPr>
              <p:cNvPr id="66" name="Freeform 65"/>
              <p:cNvSpPr/>
              <p:nvPr/>
            </p:nvSpPr>
            <p:spPr>
              <a:xfrm>
                <a:off x="885797" y="1927533"/>
                <a:ext cx="5134003" cy="2568267"/>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533790 w 6126764"/>
                  <a:gd name="connsiteY0" fmla="*/ 1043600 h 3293173"/>
                  <a:gd name="connsiteX1" fmla="*/ 2990095 w 6126764"/>
                  <a:gd name="connsiteY1" fmla="*/ 328705 h 3293173"/>
                  <a:gd name="connsiteX2" fmla="*/ 379900 w 6126764"/>
                  <a:gd name="connsiteY2" fmla="*/ 170074 h 3293173"/>
                  <a:gd name="connsiteX3" fmla="*/ 710692 w 6126764"/>
                  <a:gd name="connsiteY3" fmla="*/ 170075 h 3293173"/>
                  <a:gd name="connsiteX4" fmla="*/ 3422358 w 6126764"/>
                  <a:gd name="connsiteY4" fmla="*/ 1190529 h 3293173"/>
                  <a:gd name="connsiteX5" fmla="*/ 6126764 w 6126764"/>
                  <a:gd name="connsiteY5" fmla="*/ 3168718 h 3293173"/>
                  <a:gd name="connsiteX6" fmla="*/ 5999302 w 6126764"/>
                  <a:gd name="connsiteY6" fmla="*/ 1376109 h 3293173"/>
                  <a:gd name="connsiteX7" fmla="*/ 5600291 w 6126764"/>
                  <a:gd name="connsiteY7" fmla="*/ 1093476 h 3293173"/>
                  <a:gd name="connsiteX8" fmla="*/ 5533790 w 6126764"/>
                  <a:gd name="connsiteY8" fmla="*/ 1043600 h 3293173"/>
                  <a:gd name="connsiteX0" fmla="*/ 4895142 w 5488116"/>
                  <a:gd name="connsiteY0" fmla="*/ 1017163 h 3266736"/>
                  <a:gd name="connsiteX1" fmla="*/ 2351447 w 5488116"/>
                  <a:gd name="connsiteY1" fmla="*/ 302268 h 3266736"/>
                  <a:gd name="connsiteX2" fmla="*/ 72044 w 5488116"/>
                  <a:gd name="connsiteY2" fmla="*/ 143638 h 3266736"/>
                  <a:gd name="connsiteX3" fmla="*/ 2783710 w 5488116"/>
                  <a:gd name="connsiteY3" fmla="*/ 1164092 h 3266736"/>
                  <a:gd name="connsiteX4" fmla="*/ 5488116 w 5488116"/>
                  <a:gd name="connsiteY4" fmla="*/ 3142281 h 3266736"/>
                  <a:gd name="connsiteX5" fmla="*/ 5360654 w 5488116"/>
                  <a:gd name="connsiteY5" fmla="*/ 1349672 h 3266736"/>
                  <a:gd name="connsiteX6" fmla="*/ 4961643 w 5488116"/>
                  <a:gd name="connsiteY6" fmla="*/ 1067039 h 3266736"/>
                  <a:gd name="connsiteX7" fmla="*/ 4895142 w 5488116"/>
                  <a:gd name="connsiteY7" fmla="*/ 1017163 h 3266736"/>
                  <a:gd name="connsiteX0" fmla="*/ 4895142 w 5488116"/>
                  <a:gd name="connsiteY0" fmla="*/ 1017162 h 3142280"/>
                  <a:gd name="connsiteX1" fmla="*/ 2351447 w 5488116"/>
                  <a:gd name="connsiteY1" fmla="*/ 302267 h 3142280"/>
                  <a:gd name="connsiteX2" fmla="*/ 72044 w 5488116"/>
                  <a:gd name="connsiteY2" fmla="*/ 143637 h 3142280"/>
                  <a:gd name="connsiteX3" fmla="*/ 2783710 w 5488116"/>
                  <a:gd name="connsiteY3" fmla="*/ 1164091 h 3142280"/>
                  <a:gd name="connsiteX4" fmla="*/ 3390998 w 5488116"/>
                  <a:gd name="connsiteY4" fmla="*/ 1160701 h 3142280"/>
                  <a:gd name="connsiteX5" fmla="*/ 5488116 w 5488116"/>
                  <a:gd name="connsiteY5" fmla="*/ 3142280 h 3142280"/>
                  <a:gd name="connsiteX6" fmla="*/ 5360654 w 5488116"/>
                  <a:gd name="connsiteY6" fmla="*/ 1349671 h 3142280"/>
                  <a:gd name="connsiteX7" fmla="*/ 4961643 w 5488116"/>
                  <a:gd name="connsiteY7" fmla="*/ 1067038 h 3142280"/>
                  <a:gd name="connsiteX8" fmla="*/ 4895142 w 5488116"/>
                  <a:gd name="connsiteY8" fmla="*/ 1017162 h 3142280"/>
                  <a:gd name="connsiteX0" fmla="*/ 4895142 w 5488116"/>
                  <a:gd name="connsiteY0" fmla="*/ 1017162 h 3142280"/>
                  <a:gd name="connsiteX1" fmla="*/ 2351447 w 5488116"/>
                  <a:gd name="connsiteY1" fmla="*/ 302267 h 3142280"/>
                  <a:gd name="connsiteX2" fmla="*/ 72044 w 5488116"/>
                  <a:gd name="connsiteY2" fmla="*/ 143637 h 3142280"/>
                  <a:gd name="connsiteX3" fmla="*/ 3390998 w 5488116"/>
                  <a:gd name="connsiteY3" fmla="*/ 1160701 h 3142280"/>
                  <a:gd name="connsiteX4" fmla="*/ 5488116 w 5488116"/>
                  <a:gd name="connsiteY4" fmla="*/ 3142280 h 3142280"/>
                  <a:gd name="connsiteX5" fmla="*/ 5360654 w 5488116"/>
                  <a:gd name="connsiteY5" fmla="*/ 1349671 h 3142280"/>
                  <a:gd name="connsiteX6" fmla="*/ 4961643 w 5488116"/>
                  <a:gd name="connsiteY6" fmla="*/ 1067038 h 3142280"/>
                  <a:gd name="connsiteX7" fmla="*/ 4895142 w 5488116"/>
                  <a:gd name="connsiteY7" fmla="*/ 1017162 h 31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8116" h="3142280">
                    <a:moveTo>
                      <a:pt x="4895142" y="1017162"/>
                    </a:moveTo>
                    <a:cubicBezTo>
                      <a:pt x="4034774" y="749769"/>
                      <a:pt x="3155297" y="447854"/>
                      <a:pt x="2351447" y="302267"/>
                    </a:cubicBezTo>
                    <a:cubicBezTo>
                      <a:pt x="1547597" y="156680"/>
                      <a:pt x="0" y="0"/>
                      <a:pt x="72044" y="143637"/>
                    </a:cubicBezTo>
                    <a:cubicBezTo>
                      <a:pt x="245302" y="286709"/>
                      <a:pt x="2488320" y="660927"/>
                      <a:pt x="3390998" y="1160701"/>
                    </a:cubicBezTo>
                    <a:cubicBezTo>
                      <a:pt x="3841732" y="1490399"/>
                      <a:pt x="5064808" y="3110785"/>
                      <a:pt x="5488116" y="3142280"/>
                    </a:cubicBezTo>
                    <a:cubicBezTo>
                      <a:pt x="5237349" y="2292990"/>
                      <a:pt x="5033687" y="1808256"/>
                      <a:pt x="5360654" y="1349671"/>
                    </a:cubicBezTo>
                    <a:cubicBezTo>
                      <a:pt x="5144524" y="1204198"/>
                      <a:pt x="5022603" y="1105831"/>
                      <a:pt x="4961643" y="1067038"/>
                    </a:cubicBezTo>
                    <a:lnTo>
                      <a:pt x="4895142" y="1017162"/>
                    </a:lnTo>
                    <a:close/>
                  </a:path>
                </a:pathLst>
              </a:custGeom>
              <a:solidFill>
                <a:srgbClr val="007A37">
                  <a:alpha val="32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rot="566963">
                <a:off x="2158227" y="2068784"/>
                <a:ext cx="1701620"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Oregon Trail</a:t>
                </a:r>
                <a:endParaRPr lang="en-US" sz="2400" dirty="0">
                  <a:ln>
                    <a:solidFill>
                      <a:srgbClr val="FFFF00"/>
                    </a:solidFill>
                  </a:ln>
                  <a:solidFill>
                    <a:srgbClr val="FFFF00"/>
                  </a:solidFill>
                  <a:effectLst>
                    <a:outerShdw dist="50800" dir="5400000" algn="ctr" rotWithShape="0">
                      <a:schemeClr val="tx1"/>
                    </a:outerShdw>
                  </a:effectLst>
                </a:endParaRPr>
              </a:p>
            </p:txBody>
          </p:sp>
        </p:grpSp>
      </p:grpSp>
      <p:sp>
        <p:nvSpPr>
          <p:cNvPr id="69" name="TextBox 3"/>
          <p:cNvSpPr txBox="1">
            <a:spLocks noChangeArrowheads="1"/>
          </p:cNvSpPr>
          <p:nvPr/>
        </p:nvSpPr>
        <p:spPr bwMode="auto">
          <a:xfrm rot="938842">
            <a:off x="1583125" y="1371600"/>
            <a:ext cx="3064717" cy="762000"/>
          </a:xfrm>
          <a:prstGeom prst="rect">
            <a:avLst/>
          </a:prstGeom>
          <a:noFill/>
          <a:ln w="9525">
            <a:noFill/>
            <a:miter lim="800000"/>
            <a:headEnd/>
            <a:tailEnd/>
          </a:ln>
        </p:spPr>
        <p:txBody>
          <a:bodyPr wrap="square">
            <a:prstTxWarp prst="textArchUp">
              <a:avLst>
                <a:gd name="adj" fmla="val 11314010"/>
              </a:avLst>
            </a:prstTxWarp>
            <a:spAutoFit/>
          </a:bodyPr>
          <a:lstStyle/>
          <a:p>
            <a:pPr>
              <a:defRPr/>
            </a:pPr>
            <a:r>
              <a:rPr lang="en-US" sz="2800" b="1" dirty="0" smtClean="0">
                <a:ln>
                  <a:solidFill>
                    <a:schemeClr val="accent6">
                      <a:lumMod val="50000"/>
                    </a:schemeClr>
                  </a:solidFill>
                </a:ln>
                <a:solidFill>
                  <a:schemeClr val="accent6">
                    <a:lumMod val="50000"/>
                  </a:schemeClr>
                </a:solidFill>
                <a:effectLst>
                  <a:outerShdw dist="38100" dir="2400000" algn="ctr" rotWithShape="0">
                    <a:schemeClr val="tx1"/>
                  </a:outerShdw>
                </a:effectLst>
              </a:rPr>
              <a:t> Corps of Discovery</a:t>
            </a:r>
            <a:endParaRPr lang="en-US" sz="2800" b="1" dirty="0">
              <a:ln>
                <a:solidFill>
                  <a:schemeClr val="accent6">
                    <a:lumMod val="50000"/>
                  </a:schemeClr>
                </a:solidFill>
              </a:ln>
              <a:solidFill>
                <a:schemeClr val="accent6">
                  <a:lumMod val="50000"/>
                </a:schemeClr>
              </a:solidFill>
              <a:effectLst>
                <a:outerShdw dist="38100" dir="2400000" algn="ctr" rotWithShape="0">
                  <a:schemeClr val="tx1"/>
                </a:outerShdw>
              </a:effectLst>
            </a:endParaRPr>
          </a:p>
        </p:txBody>
      </p:sp>
      <p:pic>
        <p:nvPicPr>
          <p:cNvPr id="70" name="Picture 6"/>
          <p:cNvPicPr>
            <a:picLocks noChangeAspect="1" noChangeArrowheads="1"/>
          </p:cNvPicPr>
          <p:nvPr/>
        </p:nvPicPr>
        <p:blipFill>
          <a:blip r:embed="rId6" cstate="print"/>
          <a:srcRect/>
          <a:stretch>
            <a:fillRect/>
          </a:stretch>
        </p:blipFill>
        <p:spPr bwMode="auto">
          <a:xfrm>
            <a:off x="304800" y="2819399"/>
            <a:ext cx="1615057" cy="2254227"/>
          </a:xfrm>
          <a:prstGeom prst="rect">
            <a:avLst/>
          </a:prstGeom>
          <a:noFill/>
          <a:ln w="50800">
            <a:solidFill>
              <a:srgbClr val="00B050"/>
            </a:solidFill>
            <a:miter lim="800000"/>
            <a:headEnd/>
            <a:tailEnd/>
          </a:ln>
          <a:effectLst/>
        </p:spPr>
      </p:pic>
      <p:sp>
        <p:nvSpPr>
          <p:cNvPr id="63" name="TextBox 62"/>
          <p:cNvSpPr txBox="1"/>
          <p:nvPr/>
        </p:nvSpPr>
        <p:spPr>
          <a:xfrm>
            <a:off x="7470648"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1831</a:t>
            </a:r>
            <a:endParaRPr lang="en-US" sz="4800" dirty="0">
              <a:ln>
                <a:solidFill>
                  <a:schemeClr val="tx1"/>
                </a:solidFill>
              </a:ln>
              <a:effectLst>
                <a:outerShdw dist="50800" dir="7200000" algn="ctr" rotWithShape="0">
                  <a:schemeClr val="tx1"/>
                </a:outerShdw>
              </a:effectLst>
            </a:endParaRPr>
          </a:p>
        </p:txBody>
      </p:sp>
      <p:sp>
        <p:nvSpPr>
          <p:cNvPr id="64" name="TextBox 63"/>
          <p:cNvSpPr txBox="1"/>
          <p:nvPr/>
        </p:nvSpPr>
        <p:spPr>
          <a:xfrm>
            <a:off x="7467600"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1837</a:t>
            </a:r>
            <a:endParaRPr lang="en-US" sz="4800" dirty="0">
              <a:ln>
                <a:solidFill>
                  <a:schemeClr val="tx1"/>
                </a:solidFill>
              </a:ln>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7"/>
                                        </p:tgtEl>
                                      </p:cBhvr>
                                    </p:animEffect>
                                    <p:set>
                                      <p:cBhvr>
                                        <p:cTn id="7" dur="1" fill="hold">
                                          <p:stCondLst>
                                            <p:cond delay="999"/>
                                          </p:stCondLst>
                                        </p:cTn>
                                        <p:tgtEl>
                                          <p:spTgt spid="4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63"/>
                                        </p:tgtEl>
                                        <p:attrNameLst>
                                          <p:attrName>ppt_w</p:attrName>
                                        </p:attrNameLst>
                                      </p:cBhvr>
                                      <p:tavLst>
                                        <p:tav tm="0">
                                          <p:val>
                                            <p:strVal val="ppt_w"/>
                                          </p:val>
                                        </p:tav>
                                        <p:tav tm="100000">
                                          <p:val>
                                            <p:fltVal val="0"/>
                                          </p:val>
                                        </p:tav>
                                      </p:tavLst>
                                    </p:anim>
                                    <p:anim calcmode="lin" valueType="num">
                                      <p:cBhvr>
                                        <p:cTn id="10" dur="1000"/>
                                        <p:tgtEl>
                                          <p:spTgt spid="63"/>
                                        </p:tgtEl>
                                        <p:attrNameLst>
                                          <p:attrName>ppt_h</p:attrName>
                                        </p:attrNameLst>
                                      </p:cBhvr>
                                      <p:tavLst>
                                        <p:tav tm="0">
                                          <p:val>
                                            <p:strVal val="ppt_h"/>
                                          </p:val>
                                        </p:tav>
                                        <p:tav tm="100000">
                                          <p:val>
                                            <p:fltVal val="0"/>
                                          </p:val>
                                        </p:tav>
                                      </p:tavLst>
                                    </p:anim>
                                    <p:anim calcmode="lin" valueType="num">
                                      <p:cBhvr>
                                        <p:cTn id="11" dur="1000"/>
                                        <p:tgtEl>
                                          <p:spTgt spid="63"/>
                                        </p:tgtEl>
                                        <p:attrNameLst>
                                          <p:attrName>style.rotation</p:attrName>
                                        </p:attrNameLst>
                                      </p:cBhvr>
                                      <p:tavLst>
                                        <p:tav tm="0">
                                          <p:val>
                                            <p:fltVal val="0"/>
                                          </p:val>
                                        </p:tav>
                                        <p:tav tm="100000">
                                          <p:val>
                                            <p:fltVal val="360"/>
                                          </p:val>
                                        </p:tav>
                                      </p:tavLst>
                                    </p:anim>
                                    <p:animEffect transition="out" filter="fade">
                                      <p:cBhvr>
                                        <p:cTn id="12" dur="1000"/>
                                        <p:tgtEl>
                                          <p:spTgt spid="63"/>
                                        </p:tgtEl>
                                      </p:cBhvr>
                                    </p:animEffect>
                                    <p:set>
                                      <p:cBhvr>
                                        <p:cTn id="13" dur="1" fill="hold">
                                          <p:stCondLst>
                                            <p:cond delay="999"/>
                                          </p:stCondLst>
                                        </p:cTn>
                                        <p:tgtEl>
                                          <p:spTgt spid="63"/>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p:cTn id="16" dur="1000" fill="hold"/>
                                        <p:tgtEl>
                                          <p:spTgt spid="64"/>
                                        </p:tgtEl>
                                        <p:attrNameLst>
                                          <p:attrName>ppt_w</p:attrName>
                                        </p:attrNameLst>
                                      </p:cBhvr>
                                      <p:tavLst>
                                        <p:tav tm="0">
                                          <p:val>
                                            <p:fltVal val="0"/>
                                          </p:val>
                                        </p:tav>
                                        <p:tav tm="100000">
                                          <p:val>
                                            <p:strVal val="#ppt_w"/>
                                          </p:val>
                                        </p:tav>
                                      </p:tavLst>
                                    </p:anim>
                                    <p:anim calcmode="lin" valueType="num">
                                      <p:cBhvr>
                                        <p:cTn id="17" dur="1000" fill="hold"/>
                                        <p:tgtEl>
                                          <p:spTgt spid="64"/>
                                        </p:tgtEl>
                                        <p:attrNameLst>
                                          <p:attrName>ppt_h</p:attrName>
                                        </p:attrNameLst>
                                      </p:cBhvr>
                                      <p:tavLst>
                                        <p:tav tm="0">
                                          <p:val>
                                            <p:fltVal val="0"/>
                                          </p:val>
                                        </p:tav>
                                        <p:tav tm="100000">
                                          <p:val>
                                            <p:strVal val="#ppt_h"/>
                                          </p:val>
                                        </p:tav>
                                      </p:tavLst>
                                    </p:anim>
                                    <p:anim calcmode="lin" valueType="num">
                                      <p:cBhvr>
                                        <p:cTn id="18" dur="1000" fill="hold"/>
                                        <p:tgtEl>
                                          <p:spTgt spid="64"/>
                                        </p:tgtEl>
                                        <p:attrNameLst>
                                          <p:attrName>style.rotation</p:attrName>
                                        </p:attrNameLst>
                                      </p:cBhvr>
                                      <p:tavLst>
                                        <p:tav tm="0">
                                          <p:val>
                                            <p:fltVal val="360"/>
                                          </p:val>
                                        </p:tav>
                                        <p:tav tm="100000">
                                          <p:val>
                                            <p:fltVal val="0"/>
                                          </p:val>
                                        </p:tav>
                                      </p:tavLst>
                                    </p:anim>
                                    <p:animEffect transition="in" filter="fade">
                                      <p:cBhvr>
                                        <p:cTn id="19" dur="1000"/>
                                        <p:tgtEl>
                                          <p:spTgt spid="64"/>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1000"/>
                                        <p:tgtEl>
                                          <p:spTgt spid="15"/>
                                        </p:tgtEl>
                                      </p:cBhvr>
                                    </p:animEffect>
                                  </p:childTnLst>
                                </p:cTn>
                              </p:par>
                              <p:par>
                                <p:cTn id="24" presetID="10" presetClass="exit" presetSubtype="0" fill="hold" nodeType="withEffect">
                                  <p:stCondLst>
                                    <p:cond delay="1000"/>
                                  </p:stCondLst>
                                  <p:childTnLst>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right)">
                                      <p:cBhvr>
                                        <p:cTn id="31" dur="10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3" grpId="0" animBg="1"/>
      <p:bldP spid="6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19175" y="822325"/>
            <a:ext cx="7105650" cy="52133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0"/>
            <a:ext cx="9144000" cy="6858000"/>
            <a:chOff x="-1981200" y="-533400"/>
            <a:chExt cx="9144000" cy="6858000"/>
          </a:xfrm>
        </p:grpSpPr>
        <p:grpSp>
          <p:nvGrpSpPr>
            <p:cNvPr id="31" name="Group 38"/>
            <p:cNvGrpSpPr/>
            <p:nvPr/>
          </p:nvGrpSpPr>
          <p:grpSpPr>
            <a:xfrm>
              <a:off x="-1981200" y="-533400"/>
              <a:ext cx="9144000" cy="6858000"/>
              <a:chOff x="-1981200" y="-533400"/>
              <a:chExt cx="9144000" cy="6858000"/>
            </a:xfrm>
          </p:grpSpPr>
          <p:grpSp>
            <p:nvGrpSpPr>
              <p:cNvPr id="33" name="Group 28"/>
              <p:cNvGrpSpPr/>
              <p:nvPr/>
            </p:nvGrpSpPr>
            <p:grpSpPr>
              <a:xfrm>
                <a:off x="-1981200" y="-533400"/>
                <a:ext cx="9144000" cy="6858000"/>
                <a:chOff x="-1981200" y="-533400"/>
                <a:chExt cx="9144000" cy="6858000"/>
              </a:xfrm>
            </p:grpSpPr>
            <p:grpSp>
              <p:nvGrpSpPr>
                <p:cNvPr id="35" name="Group 45"/>
                <p:cNvGrpSpPr/>
                <p:nvPr/>
              </p:nvGrpSpPr>
              <p:grpSpPr>
                <a:xfrm>
                  <a:off x="-1981200" y="-533400"/>
                  <a:ext cx="9144000" cy="6858000"/>
                  <a:chOff x="0" y="0"/>
                  <a:chExt cx="9144000" cy="6858000"/>
                </a:xfrm>
              </p:grpSpPr>
              <p:pic>
                <p:nvPicPr>
                  <p:cNvPr id="42" name="Picture 41"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43" name="Rectangle 42"/>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35"/>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Rectangle 33"/>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2" name="Straight Connector 31"/>
            <p:cNvCxnSpPr>
              <a:endCxn id="39"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5" name="Group 29"/>
          <p:cNvGrpSpPr/>
          <p:nvPr/>
        </p:nvGrpSpPr>
        <p:grpSpPr>
          <a:xfrm>
            <a:off x="7829863" y="4179758"/>
            <a:ext cx="779488" cy="629586"/>
            <a:chOff x="7829863" y="4179758"/>
            <a:chExt cx="779488" cy="629586"/>
          </a:xfrm>
        </p:grpSpPr>
        <p:sp>
          <p:nvSpPr>
            <p:cNvPr id="14" name="Freeform 13"/>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28" name="TextBox 27"/>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26" name="Freeform 25"/>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74965" y="6096000"/>
            <a:ext cx="915635" cy="523220"/>
          </a:xfrm>
          <a:prstGeom prst="rect">
            <a:avLst/>
          </a:prstGeom>
          <a:noFill/>
          <a:ln w="38100">
            <a:noFill/>
          </a:ln>
        </p:spPr>
        <p:txBody>
          <a:bodyPr wrap="none" rtlCol="0">
            <a:spAutoFit/>
          </a:bodyPr>
          <a:lstStyle/>
          <a:p>
            <a:pPr algn="ctr"/>
            <a:r>
              <a:rPr lang="en-US" sz="2800" b="1" dirty="0" smtClean="0"/>
              <a:t>1000</a:t>
            </a:r>
          </a:p>
        </p:txBody>
      </p:sp>
      <p:cxnSp>
        <p:nvCxnSpPr>
          <p:cNvPr id="50" name="Straight Arrow Connector 49"/>
          <p:cNvCxnSpPr/>
          <p:nvPr/>
        </p:nvCxnSpPr>
        <p:spPr>
          <a:xfrm rot="10800000" flipV="1">
            <a:off x="8153400" y="3810000"/>
            <a:ext cx="990600" cy="381000"/>
          </a:xfrm>
          <a:prstGeom prst="straightConnector1">
            <a:avLst/>
          </a:prstGeom>
          <a:ln w="76200">
            <a:solidFill>
              <a:srgbClr val="FFFF00"/>
            </a:solidFill>
            <a:tailEnd type="arrow"/>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0" y="838200"/>
            <a:ext cx="4002206" cy="523220"/>
            <a:chOff x="0" y="838200"/>
            <a:chExt cx="4002206" cy="523220"/>
          </a:xfrm>
        </p:grpSpPr>
        <p:sp>
          <p:nvSpPr>
            <p:cNvPr id="53" name="TextBox 52"/>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54" name="TextBox 53"/>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grpSp>
      <p:sp>
        <p:nvSpPr>
          <p:cNvPr id="49" name="TextBox 48"/>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8" name="TextBox 57"/>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59" name="Freeform 58"/>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pic>
        <p:nvPicPr>
          <p:cNvPr id="21" name="Picture 2" descr="http://upload.wikimedia.org/wikipedia/commons/a/a7/Vikings-Voyages.png"/>
          <p:cNvPicPr>
            <a:picLocks noChangeAspect="1" noChangeArrowheads="1"/>
          </p:cNvPicPr>
          <p:nvPr/>
        </p:nvPicPr>
        <p:blipFill>
          <a:blip r:embed="rId4" cstate="print"/>
          <a:srcRect/>
          <a:stretch>
            <a:fillRect/>
          </a:stretch>
        </p:blipFill>
        <p:spPr bwMode="auto">
          <a:xfrm>
            <a:off x="9144000" y="838200"/>
            <a:ext cx="8797455" cy="6019800"/>
          </a:xfrm>
          <a:prstGeom prst="rect">
            <a:avLst/>
          </a:prstGeom>
          <a:noFill/>
          <a:ln w="50800">
            <a:solidFill>
              <a:schemeClr val="bg1"/>
            </a:solidFill>
          </a:ln>
        </p:spPr>
      </p:pic>
      <p:sp>
        <p:nvSpPr>
          <p:cNvPr id="25" name="Oval 24"/>
          <p:cNvSpPr/>
          <p:nvPr/>
        </p:nvSpPr>
        <p:spPr>
          <a:xfrm>
            <a:off x="533400" y="2057400"/>
            <a:ext cx="1524000" cy="609600"/>
          </a:xfrm>
          <a:prstGeom prst="ellipse">
            <a:avLst/>
          </a:prstGeom>
          <a:solidFill>
            <a:srgbClr val="FFC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rgbClr val="FF0000"/>
                </a:solidFill>
                <a:effectLst>
                  <a:outerShdw blurRad="50800" dist="50800" dir="5400000" algn="ctr" rotWithShape="0">
                    <a:schemeClr val="tx1"/>
                  </a:outerShdw>
                </a:effectLst>
              </a:rPr>
              <a:t>1000</a:t>
            </a:r>
            <a:endParaRPr lang="en-US" sz="3200" b="1" dirty="0">
              <a:solidFill>
                <a:srgbClr val="FF0000"/>
              </a:solidFill>
              <a:effectLst>
                <a:outerShdw blurRad="50800" dist="50800" dir="5400000" algn="ctr" rotWithShape="0">
                  <a:schemeClr val="tx1"/>
                </a:outerShdw>
              </a:effectLst>
            </a:endParaRPr>
          </a:p>
        </p:txBody>
      </p:sp>
      <p:sp>
        <p:nvSpPr>
          <p:cNvPr id="24" name="5-Point Star 23"/>
          <p:cNvSpPr/>
          <p:nvPr/>
        </p:nvSpPr>
        <p:spPr>
          <a:xfrm>
            <a:off x="6400800" y="1828800"/>
            <a:ext cx="609600" cy="609600"/>
          </a:xfrm>
          <a:prstGeom prst="star5">
            <a:avLst/>
          </a:prstGeom>
          <a:solidFill>
            <a:srgbClr val="FFFF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609600" y="1221784"/>
            <a:ext cx="6553200" cy="1673816"/>
          </a:xfrm>
          <a:custGeom>
            <a:avLst/>
            <a:gdLst>
              <a:gd name="connsiteX0" fmla="*/ 5997844 w 6266482"/>
              <a:gd name="connsiteY0" fmla="*/ 953145 h 1673816"/>
              <a:gd name="connsiteX1" fmla="*/ 6152827 w 6266482"/>
              <a:gd name="connsiteY1" fmla="*/ 906650 h 1673816"/>
              <a:gd name="connsiteX2" fmla="*/ 6261316 w 6266482"/>
              <a:gd name="connsiteY2" fmla="*/ 705172 h 1673816"/>
              <a:gd name="connsiteX3" fmla="*/ 6183824 w 6266482"/>
              <a:gd name="connsiteY3" fmla="*/ 612182 h 1673816"/>
              <a:gd name="connsiteX4" fmla="*/ 5796366 w 6266482"/>
              <a:gd name="connsiteY4" fmla="*/ 441701 h 1673816"/>
              <a:gd name="connsiteX5" fmla="*/ 5563892 w 6266482"/>
              <a:gd name="connsiteY5" fmla="*/ 333213 h 1673816"/>
              <a:gd name="connsiteX6" fmla="*/ 5160936 w 6266482"/>
              <a:gd name="connsiteY6" fmla="*/ 348711 h 1673816"/>
              <a:gd name="connsiteX7" fmla="*/ 4804475 w 6266482"/>
              <a:gd name="connsiteY7" fmla="*/ 596684 h 1673816"/>
              <a:gd name="connsiteX8" fmla="*/ 4742482 w 6266482"/>
              <a:gd name="connsiteY8" fmla="*/ 705172 h 1673816"/>
              <a:gd name="connsiteX9" fmla="*/ 4757980 w 6266482"/>
              <a:gd name="connsiteY9" fmla="*/ 844657 h 1673816"/>
              <a:gd name="connsiteX10" fmla="*/ 4587499 w 6266482"/>
              <a:gd name="connsiteY10" fmla="*/ 1123626 h 1673816"/>
              <a:gd name="connsiteX11" fmla="*/ 4231038 w 6266482"/>
              <a:gd name="connsiteY11" fmla="*/ 1464589 h 1673816"/>
              <a:gd name="connsiteX12" fmla="*/ 3967566 w 6266482"/>
              <a:gd name="connsiteY12" fmla="*/ 1635070 h 1673816"/>
              <a:gd name="connsiteX13" fmla="*/ 3657600 w 6266482"/>
              <a:gd name="connsiteY13" fmla="*/ 1635070 h 1673816"/>
              <a:gd name="connsiteX14" fmla="*/ 3301139 w 6266482"/>
              <a:gd name="connsiteY14" fmla="*/ 1402596 h 1673816"/>
              <a:gd name="connsiteX15" fmla="*/ 2851688 w 6266482"/>
              <a:gd name="connsiteY15" fmla="*/ 1108128 h 1673816"/>
              <a:gd name="connsiteX16" fmla="*/ 2588217 w 6266482"/>
              <a:gd name="connsiteY16" fmla="*/ 813660 h 1673816"/>
              <a:gd name="connsiteX17" fmla="*/ 2402238 w 6266482"/>
              <a:gd name="connsiteY17" fmla="*/ 472697 h 1673816"/>
              <a:gd name="connsiteX18" fmla="*/ 2293750 w 6266482"/>
              <a:gd name="connsiteY18" fmla="*/ 209226 h 1673816"/>
              <a:gd name="connsiteX19" fmla="*/ 2185261 w 6266482"/>
              <a:gd name="connsiteY19" fmla="*/ 85240 h 1673816"/>
              <a:gd name="connsiteX20" fmla="*/ 1720312 w 6266482"/>
              <a:gd name="connsiteY20" fmla="*/ 224725 h 1673816"/>
              <a:gd name="connsiteX21" fmla="*/ 1317356 w 6266482"/>
              <a:gd name="connsiteY21" fmla="*/ 395206 h 1673816"/>
              <a:gd name="connsiteX22" fmla="*/ 1177872 w 6266482"/>
              <a:gd name="connsiteY22" fmla="*/ 410704 h 1673816"/>
              <a:gd name="connsiteX23" fmla="*/ 1115878 w 6266482"/>
              <a:gd name="connsiteY23" fmla="*/ 286718 h 1673816"/>
              <a:gd name="connsiteX24" fmla="*/ 1053885 w 6266482"/>
              <a:gd name="connsiteY24" fmla="*/ 69742 h 1673816"/>
              <a:gd name="connsiteX25" fmla="*/ 883404 w 6266482"/>
              <a:gd name="connsiteY25" fmla="*/ 23247 h 1673816"/>
              <a:gd name="connsiteX26" fmla="*/ 650929 w 6266482"/>
              <a:gd name="connsiteY26" fmla="*/ 209226 h 1673816"/>
              <a:gd name="connsiteX27" fmla="*/ 480448 w 6266482"/>
              <a:gd name="connsiteY27" fmla="*/ 426203 h 1673816"/>
              <a:gd name="connsiteX28" fmla="*/ 325465 w 6266482"/>
              <a:gd name="connsiteY28" fmla="*/ 596684 h 1673816"/>
              <a:gd name="connsiteX29" fmla="*/ 185980 w 6266482"/>
              <a:gd name="connsiteY29" fmla="*/ 674175 h 1673816"/>
              <a:gd name="connsiteX30" fmla="*/ 0 w 6266482"/>
              <a:gd name="connsiteY30" fmla="*/ 689674 h 1673816"/>
              <a:gd name="connsiteX0" fmla="*/ 5997844 w 6266482"/>
              <a:gd name="connsiteY0" fmla="*/ 953145 h 1673816"/>
              <a:gd name="connsiteX1" fmla="*/ 6152827 w 6266482"/>
              <a:gd name="connsiteY1" fmla="*/ 906650 h 1673816"/>
              <a:gd name="connsiteX2" fmla="*/ 6261316 w 6266482"/>
              <a:gd name="connsiteY2" fmla="*/ 705172 h 1673816"/>
              <a:gd name="connsiteX3" fmla="*/ 6183824 w 6266482"/>
              <a:gd name="connsiteY3" fmla="*/ 612182 h 1673816"/>
              <a:gd name="connsiteX4" fmla="*/ 5796366 w 6266482"/>
              <a:gd name="connsiteY4" fmla="*/ 441701 h 1673816"/>
              <a:gd name="connsiteX5" fmla="*/ 5563892 w 6266482"/>
              <a:gd name="connsiteY5" fmla="*/ 333213 h 1673816"/>
              <a:gd name="connsiteX6" fmla="*/ 5160936 w 6266482"/>
              <a:gd name="connsiteY6" fmla="*/ 348711 h 1673816"/>
              <a:gd name="connsiteX7" fmla="*/ 4804475 w 6266482"/>
              <a:gd name="connsiteY7" fmla="*/ 596684 h 1673816"/>
              <a:gd name="connsiteX8" fmla="*/ 4742482 w 6266482"/>
              <a:gd name="connsiteY8" fmla="*/ 705172 h 1673816"/>
              <a:gd name="connsiteX9" fmla="*/ 4757980 w 6266482"/>
              <a:gd name="connsiteY9" fmla="*/ 844657 h 1673816"/>
              <a:gd name="connsiteX10" fmla="*/ 4587499 w 6266482"/>
              <a:gd name="connsiteY10" fmla="*/ 1123626 h 1673816"/>
              <a:gd name="connsiteX11" fmla="*/ 4231038 w 6266482"/>
              <a:gd name="connsiteY11" fmla="*/ 1464589 h 1673816"/>
              <a:gd name="connsiteX12" fmla="*/ 3967566 w 6266482"/>
              <a:gd name="connsiteY12" fmla="*/ 1635070 h 1673816"/>
              <a:gd name="connsiteX13" fmla="*/ 3657600 w 6266482"/>
              <a:gd name="connsiteY13" fmla="*/ 1635070 h 1673816"/>
              <a:gd name="connsiteX14" fmla="*/ 3301139 w 6266482"/>
              <a:gd name="connsiteY14" fmla="*/ 1402596 h 1673816"/>
              <a:gd name="connsiteX15" fmla="*/ 2851688 w 6266482"/>
              <a:gd name="connsiteY15" fmla="*/ 1108128 h 1673816"/>
              <a:gd name="connsiteX16" fmla="*/ 2588217 w 6266482"/>
              <a:gd name="connsiteY16" fmla="*/ 813660 h 1673816"/>
              <a:gd name="connsiteX17" fmla="*/ 2402238 w 6266482"/>
              <a:gd name="connsiteY17" fmla="*/ 472697 h 1673816"/>
              <a:gd name="connsiteX18" fmla="*/ 2293750 w 6266482"/>
              <a:gd name="connsiteY18" fmla="*/ 209226 h 1673816"/>
              <a:gd name="connsiteX19" fmla="*/ 2185261 w 6266482"/>
              <a:gd name="connsiteY19" fmla="*/ 85240 h 1673816"/>
              <a:gd name="connsiteX20" fmla="*/ 1720312 w 6266482"/>
              <a:gd name="connsiteY20" fmla="*/ 224725 h 1673816"/>
              <a:gd name="connsiteX21" fmla="*/ 1317356 w 6266482"/>
              <a:gd name="connsiteY21" fmla="*/ 395206 h 1673816"/>
              <a:gd name="connsiteX22" fmla="*/ 1177872 w 6266482"/>
              <a:gd name="connsiteY22" fmla="*/ 410704 h 1673816"/>
              <a:gd name="connsiteX23" fmla="*/ 1115878 w 6266482"/>
              <a:gd name="connsiteY23" fmla="*/ 286718 h 1673816"/>
              <a:gd name="connsiteX24" fmla="*/ 1053885 w 6266482"/>
              <a:gd name="connsiteY24" fmla="*/ 69742 h 1673816"/>
              <a:gd name="connsiteX25" fmla="*/ 883404 w 6266482"/>
              <a:gd name="connsiteY25" fmla="*/ 23247 h 1673816"/>
              <a:gd name="connsiteX26" fmla="*/ 650929 w 6266482"/>
              <a:gd name="connsiteY26" fmla="*/ 209226 h 1673816"/>
              <a:gd name="connsiteX27" fmla="*/ 480448 w 6266482"/>
              <a:gd name="connsiteY27" fmla="*/ 426203 h 1673816"/>
              <a:gd name="connsiteX28" fmla="*/ 185980 w 6266482"/>
              <a:gd name="connsiteY28" fmla="*/ 674175 h 1673816"/>
              <a:gd name="connsiteX29" fmla="*/ 0 w 6266482"/>
              <a:gd name="connsiteY29" fmla="*/ 689674 h 1673816"/>
              <a:gd name="connsiteX0" fmla="*/ 5997844 w 6266482"/>
              <a:gd name="connsiteY0" fmla="*/ 953145 h 1673816"/>
              <a:gd name="connsiteX1" fmla="*/ 6152827 w 6266482"/>
              <a:gd name="connsiteY1" fmla="*/ 906650 h 1673816"/>
              <a:gd name="connsiteX2" fmla="*/ 6261316 w 6266482"/>
              <a:gd name="connsiteY2" fmla="*/ 705172 h 1673816"/>
              <a:gd name="connsiteX3" fmla="*/ 6183824 w 6266482"/>
              <a:gd name="connsiteY3" fmla="*/ 612182 h 1673816"/>
              <a:gd name="connsiteX4" fmla="*/ 5796366 w 6266482"/>
              <a:gd name="connsiteY4" fmla="*/ 441701 h 1673816"/>
              <a:gd name="connsiteX5" fmla="*/ 5563892 w 6266482"/>
              <a:gd name="connsiteY5" fmla="*/ 333213 h 1673816"/>
              <a:gd name="connsiteX6" fmla="*/ 5160936 w 6266482"/>
              <a:gd name="connsiteY6" fmla="*/ 348711 h 1673816"/>
              <a:gd name="connsiteX7" fmla="*/ 4804475 w 6266482"/>
              <a:gd name="connsiteY7" fmla="*/ 596684 h 1673816"/>
              <a:gd name="connsiteX8" fmla="*/ 4742482 w 6266482"/>
              <a:gd name="connsiteY8" fmla="*/ 705172 h 1673816"/>
              <a:gd name="connsiteX9" fmla="*/ 4757980 w 6266482"/>
              <a:gd name="connsiteY9" fmla="*/ 844657 h 1673816"/>
              <a:gd name="connsiteX10" fmla="*/ 4587499 w 6266482"/>
              <a:gd name="connsiteY10" fmla="*/ 1123626 h 1673816"/>
              <a:gd name="connsiteX11" fmla="*/ 4231038 w 6266482"/>
              <a:gd name="connsiteY11" fmla="*/ 1464589 h 1673816"/>
              <a:gd name="connsiteX12" fmla="*/ 3967566 w 6266482"/>
              <a:gd name="connsiteY12" fmla="*/ 1635070 h 1673816"/>
              <a:gd name="connsiteX13" fmla="*/ 3657600 w 6266482"/>
              <a:gd name="connsiteY13" fmla="*/ 1635070 h 1673816"/>
              <a:gd name="connsiteX14" fmla="*/ 3301139 w 6266482"/>
              <a:gd name="connsiteY14" fmla="*/ 1402596 h 1673816"/>
              <a:gd name="connsiteX15" fmla="*/ 2851688 w 6266482"/>
              <a:gd name="connsiteY15" fmla="*/ 1108128 h 1673816"/>
              <a:gd name="connsiteX16" fmla="*/ 2588217 w 6266482"/>
              <a:gd name="connsiteY16" fmla="*/ 813660 h 1673816"/>
              <a:gd name="connsiteX17" fmla="*/ 2402238 w 6266482"/>
              <a:gd name="connsiteY17" fmla="*/ 472697 h 1673816"/>
              <a:gd name="connsiteX18" fmla="*/ 2293750 w 6266482"/>
              <a:gd name="connsiteY18" fmla="*/ 209226 h 1673816"/>
              <a:gd name="connsiteX19" fmla="*/ 2185261 w 6266482"/>
              <a:gd name="connsiteY19" fmla="*/ 85240 h 1673816"/>
              <a:gd name="connsiteX20" fmla="*/ 1720312 w 6266482"/>
              <a:gd name="connsiteY20" fmla="*/ 224725 h 1673816"/>
              <a:gd name="connsiteX21" fmla="*/ 1317356 w 6266482"/>
              <a:gd name="connsiteY21" fmla="*/ 395206 h 1673816"/>
              <a:gd name="connsiteX22" fmla="*/ 1177872 w 6266482"/>
              <a:gd name="connsiteY22" fmla="*/ 410704 h 1673816"/>
              <a:gd name="connsiteX23" fmla="*/ 1115878 w 6266482"/>
              <a:gd name="connsiteY23" fmla="*/ 286718 h 1673816"/>
              <a:gd name="connsiteX24" fmla="*/ 1053885 w 6266482"/>
              <a:gd name="connsiteY24" fmla="*/ 69742 h 1673816"/>
              <a:gd name="connsiteX25" fmla="*/ 883404 w 6266482"/>
              <a:gd name="connsiteY25" fmla="*/ 23247 h 1673816"/>
              <a:gd name="connsiteX26" fmla="*/ 650929 w 6266482"/>
              <a:gd name="connsiteY26" fmla="*/ 209226 h 1673816"/>
              <a:gd name="connsiteX27" fmla="*/ 480448 w 6266482"/>
              <a:gd name="connsiteY27" fmla="*/ 426203 h 1673816"/>
              <a:gd name="connsiteX28" fmla="*/ 0 w 6266482"/>
              <a:gd name="connsiteY28" fmla="*/ 689674 h 167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66482" h="1673816">
                <a:moveTo>
                  <a:pt x="5997844" y="953145"/>
                </a:moveTo>
                <a:cubicBezTo>
                  <a:pt x="6053379" y="950562"/>
                  <a:pt x="6108915" y="947979"/>
                  <a:pt x="6152827" y="906650"/>
                </a:cubicBezTo>
                <a:cubicBezTo>
                  <a:pt x="6196739" y="865321"/>
                  <a:pt x="6256150" y="754250"/>
                  <a:pt x="6261316" y="705172"/>
                </a:cubicBezTo>
                <a:cubicBezTo>
                  <a:pt x="6266482" y="656094"/>
                  <a:pt x="6261316" y="656094"/>
                  <a:pt x="6183824" y="612182"/>
                </a:cubicBezTo>
                <a:cubicBezTo>
                  <a:pt x="6106332" y="568270"/>
                  <a:pt x="5899688" y="488196"/>
                  <a:pt x="5796366" y="441701"/>
                </a:cubicBezTo>
                <a:cubicBezTo>
                  <a:pt x="5693044" y="395206"/>
                  <a:pt x="5669797" y="348711"/>
                  <a:pt x="5563892" y="333213"/>
                </a:cubicBezTo>
                <a:cubicBezTo>
                  <a:pt x="5457987" y="317715"/>
                  <a:pt x="5287505" y="304799"/>
                  <a:pt x="5160936" y="348711"/>
                </a:cubicBezTo>
                <a:cubicBezTo>
                  <a:pt x="5034367" y="392623"/>
                  <a:pt x="4874217" y="537274"/>
                  <a:pt x="4804475" y="596684"/>
                </a:cubicBezTo>
                <a:cubicBezTo>
                  <a:pt x="4734733" y="656094"/>
                  <a:pt x="4750231" y="663843"/>
                  <a:pt x="4742482" y="705172"/>
                </a:cubicBezTo>
                <a:cubicBezTo>
                  <a:pt x="4734733" y="746501"/>
                  <a:pt x="4783811" y="774915"/>
                  <a:pt x="4757980" y="844657"/>
                </a:cubicBezTo>
                <a:cubicBezTo>
                  <a:pt x="4732150" y="914399"/>
                  <a:pt x="4675323" y="1020304"/>
                  <a:pt x="4587499" y="1123626"/>
                </a:cubicBezTo>
                <a:cubicBezTo>
                  <a:pt x="4499675" y="1226948"/>
                  <a:pt x="4334360" y="1379348"/>
                  <a:pt x="4231038" y="1464589"/>
                </a:cubicBezTo>
                <a:cubicBezTo>
                  <a:pt x="4127716" y="1549830"/>
                  <a:pt x="4063139" y="1606657"/>
                  <a:pt x="3967566" y="1635070"/>
                </a:cubicBezTo>
                <a:cubicBezTo>
                  <a:pt x="3871993" y="1663483"/>
                  <a:pt x="3768671" y="1673816"/>
                  <a:pt x="3657600" y="1635070"/>
                </a:cubicBezTo>
                <a:cubicBezTo>
                  <a:pt x="3546529" y="1596324"/>
                  <a:pt x="3301139" y="1402596"/>
                  <a:pt x="3301139" y="1402596"/>
                </a:cubicBezTo>
                <a:cubicBezTo>
                  <a:pt x="3166820" y="1314772"/>
                  <a:pt x="2970508" y="1206284"/>
                  <a:pt x="2851688" y="1108128"/>
                </a:cubicBezTo>
                <a:cubicBezTo>
                  <a:pt x="2732868" y="1009972"/>
                  <a:pt x="2663125" y="919565"/>
                  <a:pt x="2588217" y="813660"/>
                </a:cubicBezTo>
                <a:cubicBezTo>
                  <a:pt x="2513309" y="707755"/>
                  <a:pt x="2451316" y="573436"/>
                  <a:pt x="2402238" y="472697"/>
                </a:cubicBezTo>
                <a:cubicBezTo>
                  <a:pt x="2353160" y="371958"/>
                  <a:pt x="2329913" y="273802"/>
                  <a:pt x="2293750" y="209226"/>
                </a:cubicBezTo>
                <a:cubicBezTo>
                  <a:pt x="2257587" y="144650"/>
                  <a:pt x="2280834" y="82657"/>
                  <a:pt x="2185261" y="85240"/>
                </a:cubicBezTo>
                <a:cubicBezTo>
                  <a:pt x="2089688" y="87823"/>
                  <a:pt x="1864963" y="173064"/>
                  <a:pt x="1720312" y="224725"/>
                </a:cubicBezTo>
                <a:cubicBezTo>
                  <a:pt x="1575661" y="276386"/>
                  <a:pt x="1407763" y="364210"/>
                  <a:pt x="1317356" y="395206"/>
                </a:cubicBezTo>
                <a:cubicBezTo>
                  <a:pt x="1226949" y="426203"/>
                  <a:pt x="1211452" y="428785"/>
                  <a:pt x="1177872" y="410704"/>
                </a:cubicBezTo>
                <a:cubicBezTo>
                  <a:pt x="1144292" y="392623"/>
                  <a:pt x="1136542" y="343545"/>
                  <a:pt x="1115878" y="286718"/>
                </a:cubicBezTo>
                <a:cubicBezTo>
                  <a:pt x="1095214" y="229891"/>
                  <a:pt x="1092631" y="113654"/>
                  <a:pt x="1053885" y="69742"/>
                </a:cubicBezTo>
                <a:cubicBezTo>
                  <a:pt x="1015139" y="25830"/>
                  <a:pt x="950563" y="0"/>
                  <a:pt x="883404" y="23247"/>
                </a:cubicBezTo>
                <a:cubicBezTo>
                  <a:pt x="816245" y="46494"/>
                  <a:pt x="718088" y="142067"/>
                  <a:pt x="650929" y="209226"/>
                </a:cubicBezTo>
                <a:cubicBezTo>
                  <a:pt x="583770" y="276385"/>
                  <a:pt x="588936" y="346128"/>
                  <a:pt x="480448" y="426203"/>
                </a:cubicBezTo>
                <a:cubicBezTo>
                  <a:pt x="371960" y="506278"/>
                  <a:pt x="100093" y="634784"/>
                  <a:pt x="0" y="689674"/>
                </a:cubicBezTo>
              </a:path>
            </a:pathLst>
          </a:custGeom>
          <a:ln w="76200">
            <a:solidFill>
              <a:srgbClr val="FFFF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rot="20306397">
            <a:off x="5401982" y="4092355"/>
            <a:ext cx="2097947" cy="769441"/>
          </a:xfrm>
          <a:prstGeom prst="rect">
            <a:avLst/>
          </a:prstGeom>
          <a:noFill/>
        </p:spPr>
        <p:txBody>
          <a:bodyPr wrap="none" rtlCol="0">
            <a:spAutoFit/>
          </a:bodyPr>
          <a:lstStyle/>
          <a:p>
            <a:r>
              <a:rPr lang="en-US" sz="4400" b="1" dirty="0" smtClean="0">
                <a:ln w="19050">
                  <a:solidFill>
                    <a:schemeClr val="tx1"/>
                  </a:solidFill>
                </a:ln>
                <a:solidFill>
                  <a:schemeClr val="bg1"/>
                </a:solidFill>
              </a:rPr>
              <a:t>EUROPE</a:t>
            </a:r>
          </a:p>
        </p:txBody>
      </p:sp>
      <p:grpSp>
        <p:nvGrpSpPr>
          <p:cNvPr id="57" name="Group 56"/>
          <p:cNvGrpSpPr/>
          <p:nvPr/>
        </p:nvGrpSpPr>
        <p:grpSpPr>
          <a:xfrm>
            <a:off x="685800" y="1524000"/>
            <a:ext cx="1228221" cy="1904999"/>
            <a:chOff x="-143380" y="1483558"/>
            <a:chExt cx="1228221" cy="1904999"/>
          </a:xfrm>
        </p:grpSpPr>
        <p:sp>
          <p:nvSpPr>
            <p:cNvPr id="52" name="TextBox 51"/>
            <p:cNvSpPr txBox="1"/>
            <p:nvPr/>
          </p:nvSpPr>
          <p:spPr>
            <a:xfrm rot="19481542">
              <a:off x="-143380" y="2514600"/>
              <a:ext cx="1228221" cy="873957"/>
            </a:xfrm>
            <a:prstGeom prst="rect">
              <a:avLst/>
            </a:prstGeom>
            <a:noFill/>
          </p:spPr>
          <p:txBody>
            <a:bodyPr wrap="none" rtlCol="0">
              <a:spAutoFit/>
            </a:bodyPr>
            <a:lstStyle/>
            <a:p>
              <a:pPr>
                <a:lnSpc>
                  <a:spcPts val="3000"/>
                </a:lnSpc>
              </a:pPr>
              <a:r>
                <a:rPr lang="en-US" sz="3200" b="1" dirty="0" smtClean="0">
                  <a:ln w="19050">
                    <a:solidFill>
                      <a:schemeClr val="tx1"/>
                    </a:solidFill>
                  </a:ln>
                  <a:solidFill>
                    <a:schemeClr val="bg1"/>
                  </a:solidFill>
                </a:rPr>
                <a:t>New </a:t>
              </a:r>
            </a:p>
            <a:p>
              <a:pPr>
                <a:lnSpc>
                  <a:spcPts val="3000"/>
                </a:lnSpc>
              </a:pPr>
              <a:r>
                <a:rPr lang="en-US" sz="3200" b="1" dirty="0" smtClean="0">
                  <a:ln w="19050">
                    <a:solidFill>
                      <a:schemeClr val="tx1"/>
                    </a:solidFill>
                  </a:ln>
                  <a:solidFill>
                    <a:schemeClr val="bg1"/>
                  </a:solidFill>
                </a:rPr>
                <a:t>World</a:t>
              </a:r>
            </a:p>
          </p:txBody>
        </p:sp>
        <p:sp>
          <p:nvSpPr>
            <p:cNvPr id="56" name="Freeform 55"/>
            <p:cNvSpPr/>
            <p:nvPr/>
          </p:nvSpPr>
          <p:spPr>
            <a:xfrm>
              <a:off x="246641" y="1483558"/>
              <a:ext cx="533399" cy="1066800"/>
            </a:xfrm>
            <a:custGeom>
              <a:avLst/>
              <a:gdLst>
                <a:gd name="connsiteX0" fmla="*/ 228600 w 281940"/>
                <a:gd name="connsiteY0" fmla="*/ 883920 h 883920"/>
                <a:gd name="connsiteX1" fmla="*/ 243840 w 281940"/>
                <a:gd name="connsiteY1" fmla="*/ 335280 h 883920"/>
                <a:gd name="connsiteX2" fmla="*/ 0 w 281940"/>
                <a:gd name="connsiteY2" fmla="*/ 0 h 883920"/>
              </a:gdLst>
              <a:ahLst/>
              <a:cxnLst>
                <a:cxn ang="0">
                  <a:pos x="connsiteX0" y="connsiteY0"/>
                </a:cxn>
                <a:cxn ang="0">
                  <a:pos x="connsiteX1" y="connsiteY1"/>
                </a:cxn>
                <a:cxn ang="0">
                  <a:pos x="connsiteX2" y="connsiteY2"/>
                </a:cxn>
              </a:cxnLst>
              <a:rect l="l" t="t" r="r" b="b"/>
              <a:pathLst>
                <a:path w="281940" h="883920">
                  <a:moveTo>
                    <a:pt x="228600" y="883920"/>
                  </a:moveTo>
                  <a:cubicBezTo>
                    <a:pt x="255270" y="683260"/>
                    <a:pt x="281940" y="482600"/>
                    <a:pt x="243840" y="335280"/>
                  </a:cubicBezTo>
                  <a:cubicBezTo>
                    <a:pt x="205740" y="187960"/>
                    <a:pt x="102870" y="93980"/>
                    <a:pt x="0" y="0"/>
                  </a:cubicBezTo>
                </a:path>
              </a:pathLst>
            </a:custGeom>
            <a:noFill/>
            <a:ln w="76200">
              <a:solidFill>
                <a:schemeClr val="bg1"/>
              </a:solidFill>
              <a:tailEnd type="arrow"/>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p:cNvSpPr txBox="1"/>
          <p:nvPr/>
        </p:nvSpPr>
        <p:spPr>
          <a:xfrm>
            <a:off x="0" y="6096000"/>
            <a:ext cx="6172200" cy="800219"/>
          </a:xfrm>
          <a:prstGeom prst="rect">
            <a:avLst/>
          </a:prstGeom>
          <a:solidFill>
            <a:schemeClr val="bg1"/>
          </a:solidFill>
          <a:ln w="38100">
            <a:noFill/>
          </a:ln>
        </p:spPr>
        <p:txBody>
          <a:bodyPr wrap="square" rtlCol="0">
            <a:spAutoFit/>
          </a:bodyPr>
          <a:lstStyle/>
          <a:p>
            <a:r>
              <a:rPr lang="en-US" sz="2800" b="1" dirty="0" smtClean="0"/>
              <a:t>			     the Vikings arrive</a:t>
            </a:r>
            <a:endParaRPr lang="en-US" b="1" dirty="0" smtClean="0"/>
          </a:p>
          <a:p>
            <a:r>
              <a:rPr lang="en-US" b="1" dirty="0" smtClean="0"/>
              <a:t>                                        </a:t>
            </a:r>
          </a:p>
        </p:txBody>
      </p:sp>
      <p:sp>
        <p:nvSpPr>
          <p:cNvPr id="16" name="TextBox 15"/>
          <p:cNvSpPr txBox="1"/>
          <p:nvPr/>
        </p:nvSpPr>
        <p:spPr>
          <a:xfrm>
            <a:off x="76200" y="6106180"/>
            <a:ext cx="3119059" cy="523220"/>
          </a:xfrm>
          <a:prstGeom prst="rect">
            <a:avLst/>
          </a:prstGeom>
          <a:solidFill>
            <a:schemeClr val="bg1"/>
          </a:solidFill>
          <a:ln w="38100">
            <a:noFill/>
          </a:ln>
        </p:spPr>
        <p:txBody>
          <a:bodyPr wrap="none" rtlCol="0">
            <a:spAutoFit/>
          </a:bodyPr>
          <a:lstStyle/>
          <a:p>
            <a:pPr algn="ctr"/>
            <a:r>
              <a:rPr lang="en-US" sz="2800" b="1" dirty="0" smtClean="0"/>
              <a:t>1000 years ago . . . .</a:t>
            </a:r>
          </a:p>
        </p:txBody>
      </p:sp>
      <p:pic>
        <p:nvPicPr>
          <p:cNvPr id="2051" name="Picture 3"/>
          <p:cNvPicPr>
            <a:picLocks noChangeAspect="1" noChangeArrowheads="1"/>
          </p:cNvPicPr>
          <p:nvPr/>
        </p:nvPicPr>
        <p:blipFill>
          <a:blip r:embed="rId5" cstate="print"/>
          <a:srcRect/>
          <a:stretch>
            <a:fillRect/>
          </a:stretch>
        </p:blipFill>
        <p:spPr bwMode="auto">
          <a:xfrm>
            <a:off x="7620000" y="304800"/>
            <a:ext cx="3810000" cy="5041827"/>
          </a:xfrm>
          <a:prstGeom prst="rect">
            <a:avLst/>
          </a:prstGeom>
          <a:noFill/>
          <a:ln w="381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par>
                                <p:cTn id="8" presetID="53"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 calcmode="lin" valueType="num">
                                      <p:cBhvr>
                                        <p:cTn id="10" dur="2000" fill="hold"/>
                                        <p:tgtEl>
                                          <p:spTgt spid="2051"/>
                                        </p:tgtEl>
                                        <p:attrNameLst>
                                          <p:attrName>ppt_w</p:attrName>
                                        </p:attrNameLst>
                                      </p:cBhvr>
                                      <p:tavLst>
                                        <p:tav tm="0">
                                          <p:val>
                                            <p:fltVal val="0"/>
                                          </p:val>
                                        </p:tav>
                                        <p:tav tm="100000">
                                          <p:val>
                                            <p:strVal val="#ppt_w"/>
                                          </p:val>
                                        </p:tav>
                                      </p:tavLst>
                                    </p:anim>
                                    <p:anim calcmode="lin" valueType="num">
                                      <p:cBhvr>
                                        <p:cTn id="11" dur="2000" fill="hold"/>
                                        <p:tgtEl>
                                          <p:spTgt spid="2051"/>
                                        </p:tgtEl>
                                        <p:attrNameLst>
                                          <p:attrName>ppt_h</p:attrName>
                                        </p:attrNameLst>
                                      </p:cBhvr>
                                      <p:tavLst>
                                        <p:tav tm="0">
                                          <p:val>
                                            <p:fltVal val="0"/>
                                          </p:val>
                                        </p:tav>
                                        <p:tav tm="100000">
                                          <p:val>
                                            <p:strVal val="#ppt_h"/>
                                          </p:val>
                                        </p:tav>
                                      </p:tavLst>
                                    </p:anim>
                                    <p:animEffect transition="in" filter="fade">
                                      <p:cBhvr>
                                        <p:cTn id="12" dur="2000"/>
                                        <p:tgtEl>
                                          <p:spTgt spid="2051"/>
                                        </p:tgtEl>
                                      </p:cBhvr>
                                    </p:animEffect>
                                  </p:childTnLst>
                                </p:cTn>
                              </p:par>
                              <p:par>
                                <p:cTn id="13" presetID="35" presetClass="path" presetSubtype="0" accel="50000" decel="50000" fill="hold" nodeType="withEffect">
                                  <p:stCondLst>
                                    <p:cond delay="0"/>
                                  </p:stCondLst>
                                  <p:childTnLst>
                                    <p:animMotion origin="layout" path="M 3.33333E-6 2.96296E-6 L -0.825 0.11018 " pathEditMode="relative" rAng="0" ptsTypes="AA">
                                      <p:cBhvr>
                                        <p:cTn id="14" dur="2000" fill="hold"/>
                                        <p:tgtEl>
                                          <p:spTgt spid="2051"/>
                                        </p:tgtEl>
                                        <p:attrNameLst>
                                          <p:attrName>ppt_x</p:attrName>
                                          <p:attrName>ppt_y</p:attrName>
                                        </p:attrNameLst>
                                      </p:cBhvr>
                                      <p:rCtr x="-412" y="55"/>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Effect transition="in" filter="fade">
                                      <p:cBhvr>
                                        <p:cTn id="21" dur="1000"/>
                                        <p:tgtEl>
                                          <p:spTgt spid="21"/>
                                        </p:tgtEl>
                                      </p:cBhvr>
                                    </p:animEffect>
                                  </p:childTnLst>
                                </p:cTn>
                              </p:par>
                              <p:par>
                                <p:cTn id="22" presetID="35" presetClass="path" presetSubtype="0" accel="50000" decel="50000" fill="hold" nodeType="withEffect">
                                  <p:stCondLst>
                                    <p:cond delay="0"/>
                                  </p:stCondLst>
                                  <p:childTnLst>
                                    <p:animMotion origin="layout" path="M 3.61111E-6 -1.11111E-6 L -0.98108 0.02778 " pathEditMode="relative" rAng="0" ptsTypes="AA">
                                      <p:cBhvr>
                                        <p:cTn id="23" dur="1000" fill="hold"/>
                                        <p:tgtEl>
                                          <p:spTgt spid="21"/>
                                        </p:tgtEl>
                                        <p:attrNameLst>
                                          <p:attrName>ppt_x</p:attrName>
                                          <p:attrName>ppt_y</p:attrName>
                                        </p:attrNameLst>
                                      </p:cBhvr>
                                      <p:rCtr x="-491" y="14"/>
                                    </p:animMotion>
                                  </p:childTnLst>
                                </p:cTn>
                              </p:par>
                              <p:par>
                                <p:cTn id="24" presetID="6" presetClass="emph" presetSubtype="0" fill="hold" nodeType="withEffect">
                                  <p:stCondLst>
                                    <p:cond delay="0"/>
                                  </p:stCondLst>
                                  <p:childTnLst>
                                    <p:animScale>
                                      <p:cBhvr>
                                        <p:cTn id="25" dur="1000" fill="hold"/>
                                        <p:tgtEl>
                                          <p:spTgt spid="2051"/>
                                        </p:tgtEl>
                                      </p:cBhvr>
                                      <p:by x="50000" y="50000"/>
                                    </p:animScale>
                                  </p:childTnLst>
                                </p:cTn>
                              </p:par>
                              <p:par>
                                <p:cTn id="26" presetID="42" presetClass="path" presetSubtype="0" accel="50000" decel="50000" fill="hold" nodeType="withEffect">
                                  <p:stCondLst>
                                    <p:cond delay="0"/>
                                  </p:stCondLst>
                                  <p:childTnLst>
                                    <p:animMotion origin="layout" path="M -0.825 0.11018 L -0.88334 0.29907 " pathEditMode="relative" rAng="0" ptsTypes="AA">
                                      <p:cBhvr>
                                        <p:cTn id="27" dur="1000" fill="hold"/>
                                        <p:tgtEl>
                                          <p:spTgt spid="2051"/>
                                        </p:tgtEl>
                                        <p:attrNameLst>
                                          <p:attrName>ppt_x</p:attrName>
                                          <p:attrName>ppt_y</p:attrName>
                                        </p:attrNameLst>
                                      </p:cBhvr>
                                      <p:rCtr x="-29" y="94"/>
                                    </p:animMotion>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1000" fill="hold"/>
                                        <p:tgtEl>
                                          <p:spTgt spid="51"/>
                                        </p:tgtEl>
                                        <p:attrNameLst>
                                          <p:attrName>ppt_w</p:attrName>
                                        </p:attrNameLst>
                                      </p:cBhvr>
                                      <p:tavLst>
                                        <p:tav tm="0">
                                          <p:val>
                                            <p:fltVal val="0"/>
                                          </p:val>
                                        </p:tav>
                                        <p:tav tm="100000">
                                          <p:val>
                                            <p:strVal val="#ppt_w"/>
                                          </p:val>
                                        </p:tav>
                                      </p:tavLst>
                                    </p:anim>
                                    <p:anim calcmode="lin" valueType="num">
                                      <p:cBhvr>
                                        <p:cTn id="33" dur="1000" fill="hold"/>
                                        <p:tgtEl>
                                          <p:spTgt spid="51"/>
                                        </p:tgtEl>
                                        <p:attrNameLst>
                                          <p:attrName>ppt_h</p:attrName>
                                        </p:attrNameLst>
                                      </p:cBhvr>
                                      <p:tavLst>
                                        <p:tav tm="0">
                                          <p:val>
                                            <p:fltVal val="0"/>
                                          </p:val>
                                        </p:tav>
                                        <p:tav tm="100000">
                                          <p:val>
                                            <p:strVal val="#ppt_h"/>
                                          </p:val>
                                        </p:tav>
                                      </p:tavLst>
                                    </p:anim>
                                    <p:animEffect transition="in" filter="fade">
                                      <p:cBhvr>
                                        <p:cTn id="34" dur="10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down)">
                                      <p:cBhvr>
                                        <p:cTn id="39" dur="1000"/>
                                        <p:tgtEl>
                                          <p:spTgt spid="57"/>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fltVal val="0"/>
                                          </p:val>
                                        </p:tav>
                                        <p:tav tm="100000">
                                          <p:val>
                                            <p:strVal val="#ppt_w"/>
                                          </p:val>
                                        </p:tav>
                                      </p:tavLst>
                                    </p:anim>
                                    <p:anim calcmode="lin" valueType="num">
                                      <p:cBhvr>
                                        <p:cTn id="45" dur="1000" fill="hold"/>
                                        <p:tgtEl>
                                          <p:spTgt spid="24"/>
                                        </p:tgtEl>
                                        <p:attrNameLst>
                                          <p:attrName>ppt_h</p:attrName>
                                        </p:attrNameLst>
                                      </p:cBhvr>
                                      <p:tavLst>
                                        <p:tav tm="0">
                                          <p:val>
                                            <p:fltVal val="0"/>
                                          </p:val>
                                        </p:tav>
                                        <p:tav tm="100000">
                                          <p:val>
                                            <p:strVal val="#ppt_h"/>
                                          </p:val>
                                        </p:tav>
                                      </p:tavLst>
                                    </p:anim>
                                    <p:anim calcmode="lin" valueType="num">
                                      <p:cBhvr>
                                        <p:cTn id="46" dur="1000" fill="hold"/>
                                        <p:tgtEl>
                                          <p:spTgt spid="24"/>
                                        </p:tgtEl>
                                        <p:attrNameLst>
                                          <p:attrName>style.rotation</p:attrName>
                                        </p:attrNameLst>
                                      </p:cBhvr>
                                      <p:tavLst>
                                        <p:tav tm="0">
                                          <p:val>
                                            <p:fltVal val="360"/>
                                          </p:val>
                                        </p:tav>
                                        <p:tav tm="100000">
                                          <p:val>
                                            <p:fltVal val="0"/>
                                          </p:val>
                                        </p:tav>
                                      </p:tavLst>
                                    </p:anim>
                                    <p:animEffect transition="in" filter="fade">
                                      <p:cBhvr>
                                        <p:cTn id="47" dur="1000"/>
                                        <p:tgtEl>
                                          <p:spTgt spid="24"/>
                                        </p:tgtEl>
                                      </p:cBhvr>
                                    </p:animEffect>
                                  </p:childTnLst>
                                </p:cTn>
                              </p:par>
                            </p:childTnLst>
                          </p:cTn>
                        </p:par>
                        <p:par>
                          <p:cTn id="48" fill="hold">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right)">
                                      <p:cBhvr>
                                        <p:cTn id="51" dur="2000"/>
                                        <p:tgtEl>
                                          <p:spTgt spid="23"/>
                                        </p:tgtEl>
                                      </p:cBhvr>
                                    </p:animEffect>
                                  </p:childTnLst>
                                </p:cTn>
                              </p:par>
                              <p:par>
                                <p:cTn id="52" presetID="10" presetClass="exit" presetSubtype="0" fill="hold" grpId="1"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57"/>
                                        </p:tgtEl>
                                      </p:cBhvr>
                                    </p:animEffect>
                                    <p:set>
                                      <p:cBhvr>
                                        <p:cTn id="57" dur="1" fill="hold">
                                          <p:stCondLst>
                                            <p:cond delay="999"/>
                                          </p:stCondLst>
                                        </p:cTn>
                                        <p:tgtEl>
                                          <p:spTgt spid="57"/>
                                        </p:tgtEl>
                                        <p:attrNameLst>
                                          <p:attrName>style.visibility</p:attrName>
                                        </p:attrNameLst>
                                      </p:cBhvr>
                                      <p:to>
                                        <p:strVal val="hidden"/>
                                      </p:to>
                                    </p:set>
                                  </p:childTnLst>
                                </p:cTn>
                              </p:par>
                            </p:childTnLst>
                          </p:cTn>
                        </p:par>
                        <p:par>
                          <p:cTn id="58" fill="hold">
                            <p:stCondLst>
                              <p:cond delay="3000"/>
                            </p:stCondLst>
                            <p:childTnLst>
                              <p:par>
                                <p:cTn id="59" presetID="53"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1000" fill="hold"/>
                                        <p:tgtEl>
                                          <p:spTgt spid="25"/>
                                        </p:tgtEl>
                                        <p:attrNameLst>
                                          <p:attrName>ppt_w</p:attrName>
                                        </p:attrNameLst>
                                      </p:cBhvr>
                                      <p:tavLst>
                                        <p:tav tm="0">
                                          <p:val>
                                            <p:fltVal val="0"/>
                                          </p:val>
                                        </p:tav>
                                        <p:tav tm="100000">
                                          <p:val>
                                            <p:strVal val="#ppt_w"/>
                                          </p:val>
                                        </p:tav>
                                      </p:tavLst>
                                    </p:anim>
                                    <p:anim calcmode="lin" valueType="num">
                                      <p:cBhvr>
                                        <p:cTn id="62" dur="1000" fill="hold"/>
                                        <p:tgtEl>
                                          <p:spTgt spid="25"/>
                                        </p:tgtEl>
                                        <p:attrNameLst>
                                          <p:attrName>ppt_h</p:attrName>
                                        </p:attrNameLst>
                                      </p:cBhvr>
                                      <p:tavLst>
                                        <p:tav tm="0">
                                          <p:val>
                                            <p:fltVal val="0"/>
                                          </p:val>
                                        </p:tav>
                                        <p:tav tm="100000">
                                          <p:val>
                                            <p:strVal val="#ppt_h"/>
                                          </p:val>
                                        </p:tav>
                                      </p:tavLst>
                                    </p:anim>
                                    <p:animEffect transition="in" filter="fade">
                                      <p:cBhvr>
                                        <p:cTn id="63" dur="10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2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44"/>
                                        </p:tgtEl>
                                      </p:cBhvr>
                                    </p:animEffect>
                                    <p:set>
                                      <p:cBhvr>
                                        <p:cTn id="72" dur="1" fill="hold">
                                          <p:stCondLst>
                                            <p:cond delay="999"/>
                                          </p:stCondLst>
                                        </p:cTn>
                                        <p:tgtEl>
                                          <p:spTgt spid="4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21"/>
                                        </p:tgtEl>
                                      </p:cBhvr>
                                    </p:animEffect>
                                    <p:set>
                                      <p:cBhvr>
                                        <p:cTn id="75" dur="1" fill="hold">
                                          <p:stCondLst>
                                            <p:cond delay="999"/>
                                          </p:stCondLst>
                                        </p:cTn>
                                        <p:tgtEl>
                                          <p:spTgt spid="21"/>
                                        </p:tgtEl>
                                        <p:attrNameLst>
                                          <p:attrName>style.visibility</p:attrName>
                                        </p:attrNameLst>
                                      </p:cBhvr>
                                      <p:to>
                                        <p:strVal val="hidden"/>
                                      </p:to>
                                    </p:set>
                                  </p:childTnLst>
                                </p:cTn>
                              </p:par>
                              <p:par>
                                <p:cTn id="76" presetID="63" presetClass="path" presetSubtype="0" accel="50000" decel="50000" fill="hold" grpId="2" nodeType="withEffect">
                                  <p:stCondLst>
                                    <p:cond delay="0"/>
                                  </p:stCondLst>
                                  <p:childTnLst>
                                    <p:animMotion origin="layout" path="M 2.77556E-17 4.44444E-6 L 0.74167 0.14444 " pathEditMode="relative" rAng="0" ptsTypes="AA">
                                      <p:cBhvr>
                                        <p:cTn id="77" dur="1000" fill="hold"/>
                                        <p:tgtEl>
                                          <p:spTgt spid="25"/>
                                        </p:tgtEl>
                                        <p:attrNameLst>
                                          <p:attrName>ppt_x</p:attrName>
                                          <p:attrName>ppt_y</p:attrName>
                                        </p:attrNameLst>
                                      </p:cBhvr>
                                      <p:rCtr x="371" y="72"/>
                                    </p:animMotion>
                                  </p:childTnLst>
                                </p:cTn>
                              </p:par>
                            </p:childTnLst>
                          </p:cTn>
                        </p:par>
                        <p:par>
                          <p:cTn id="78" fill="hold">
                            <p:stCondLst>
                              <p:cond delay="1000"/>
                            </p:stCondLst>
                            <p:childTnLst>
                              <p:par>
                                <p:cTn id="79" presetID="22" presetClass="entr" presetSubtype="2" fill="hold"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right)">
                                      <p:cBhvr>
                                        <p:cTn id="81" dur="1000"/>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48"/>
                                        </p:tgtEl>
                                      </p:cBhvr>
                                    </p:animEffect>
                                    <p:set>
                                      <p:cBhvr>
                                        <p:cTn id="86" dur="1" fill="hold">
                                          <p:stCondLst>
                                            <p:cond delay="999"/>
                                          </p:stCondLst>
                                        </p:cTn>
                                        <p:tgtEl>
                                          <p:spTgt spid="48"/>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par>
                                <p:cTn id="89" presetID="64" presetClass="path" presetSubtype="0" accel="50000" decel="50000" fill="hold" nodeType="withEffect">
                                  <p:stCondLst>
                                    <p:cond delay="0"/>
                                  </p:stCondLst>
                                  <p:childTnLst>
                                    <p:animMotion origin="layout" path="M 0.00017 -3.33333E-6 L 0.00868 -0.77152 " pathEditMode="relative" rAng="0" ptsTypes="AA">
                                      <p:cBhvr>
                                        <p:cTn id="90" dur="1000" fill="hold"/>
                                        <p:tgtEl>
                                          <p:spTgt spid="44"/>
                                        </p:tgtEl>
                                        <p:attrNameLst>
                                          <p:attrName>ppt_x</p:attrName>
                                          <p:attrName>ppt_y</p:attrName>
                                        </p:attrNameLst>
                                      </p:cBhvr>
                                      <p:rCtr x="4" y="-386"/>
                                    </p:animMotion>
                                  </p:childTnLst>
                                </p:cTn>
                              </p:par>
                              <p:par>
                                <p:cTn id="91" presetID="10" presetClass="exit" presetSubtype="0" fill="hold" nodeType="withEffect">
                                  <p:stCondLst>
                                    <p:cond delay="0"/>
                                  </p:stCondLst>
                                  <p:childTnLst>
                                    <p:animEffect transition="out" filter="fade">
                                      <p:cBhvr>
                                        <p:cTn id="92" dur="1000"/>
                                        <p:tgtEl>
                                          <p:spTgt spid="44"/>
                                        </p:tgtEl>
                                      </p:cBhvr>
                                    </p:animEffect>
                                    <p:set>
                                      <p:cBhvr>
                                        <p:cTn id="93" dur="1" fill="hold">
                                          <p:stCondLst>
                                            <p:cond delay="999"/>
                                          </p:stCondLst>
                                        </p:cTn>
                                        <p:tgtEl>
                                          <p:spTgt spid="44"/>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par>
                                <p:cTn id="97" presetID="10" presetClass="entr" presetSubtype="0" fill="hold" nodeType="withEffect">
                                  <p:stCondLst>
                                    <p:cond delay="50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1000"/>
                                        <p:tgtEl>
                                          <p:spTgt spid="55"/>
                                        </p:tgtEl>
                                      </p:cBhvr>
                                    </p:animEffect>
                                  </p:childTnLst>
                                </p:cTn>
                              </p:par>
                              <p:par>
                                <p:cTn id="100" presetID="10" presetClass="exit" presetSubtype="0" fill="hold" grpId="3" nodeType="withEffect">
                                  <p:stCondLst>
                                    <p:cond delay="500"/>
                                  </p:stCondLst>
                                  <p:childTnLst>
                                    <p:animEffect transition="out" filter="fade">
                                      <p:cBhvr>
                                        <p:cTn id="101" dur="1000"/>
                                        <p:tgtEl>
                                          <p:spTgt spid="25"/>
                                        </p:tgtEl>
                                      </p:cBhvr>
                                    </p:animEffect>
                                    <p:set>
                                      <p:cBhvr>
                                        <p:cTn id="102" dur="1" fill="hold">
                                          <p:stCondLst>
                                            <p:cond delay="999"/>
                                          </p:stCondLst>
                                        </p:cTn>
                                        <p:tgtEl>
                                          <p:spTgt spid="25"/>
                                        </p:tgtEl>
                                        <p:attrNameLst>
                                          <p:attrName>style.visibility</p:attrName>
                                        </p:attrNameLst>
                                      </p:cBhvr>
                                      <p:to>
                                        <p:strVal val="hidden"/>
                                      </p:to>
                                    </p:set>
                                  </p:childTnLst>
                                </p:cTn>
                              </p:par>
                              <p:par>
                                <p:cTn id="103" presetID="10" presetClass="exit" presetSubtype="0" fill="hold" nodeType="withEffect">
                                  <p:stCondLst>
                                    <p:cond delay="500"/>
                                  </p:stCondLst>
                                  <p:childTnLst>
                                    <p:animEffect transition="out" filter="fade">
                                      <p:cBhvr>
                                        <p:cTn id="104" dur="1000"/>
                                        <p:tgtEl>
                                          <p:spTgt spid="2051"/>
                                        </p:tgtEl>
                                      </p:cBhvr>
                                    </p:animEffect>
                                    <p:set>
                                      <p:cBhvr>
                                        <p:cTn id="105" dur="1" fill="hold">
                                          <p:stCondLst>
                                            <p:cond delay="9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2" animBg="1"/>
      <p:bldP spid="25" grpId="3" animBg="1"/>
      <p:bldP spid="24" grpId="0" animBg="1"/>
      <p:bldP spid="23" grpId="0" animBg="1"/>
      <p:bldP spid="51" grpId="0"/>
      <p:bldP spid="51" grpId="1"/>
      <p:bldP spid="4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0"/>
            <a:ext cx="9144000" cy="6858000"/>
            <a:chOff x="-1981200" y="-533400"/>
            <a:chExt cx="9144000" cy="6858000"/>
          </a:xfrm>
        </p:grpSpPr>
        <p:grpSp>
          <p:nvGrpSpPr>
            <p:cNvPr id="31" name="Group 38"/>
            <p:cNvGrpSpPr/>
            <p:nvPr/>
          </p:nvGrpSpPr>
          <p:grpSpPr>
            <a:xfrm>
              <a:off x="-1981200" y="-533400"/>
              <a:ext cx="9144000" cy="6858000"/>
              <a:chOff x="-1981200" y="-533400"/>
              <a:chExt cx="9144000" cy="6858000"/>
            </a:xfrm>
          </p:grpSpPr>
          <p:grpSp>
            <p:nvGrpSpPr>
              <p:cNvPr id="44" name="Group 28"/>
              <p:cNvGrpSpPr/>
              <p:nvPr/>
            </p:nvGrpSpPr>
            <p:grpSpPr>
              <a:xfrm>
                <a:off x="-1981200" y="-533400"/>
                <a:ext cx="9144000" cy="6858000"/>
                <a:chOff x="-1981200" y="-533400"/>
                <a:chExt cx="9144000" cy="6858000"/>
              </a:xfrm>
            </p:grpSpPr>
            <p:grpSp>
              <p:nvGrpSpPr>
                <p:cNvPr id="46" name="Group 45"/>
                <p:cNvGrpSpPr/>
                <p:nvPr/>
              </p:nvGrpSpPr>
              <p:grpSpPr>
                <a:xfrm>
                  <a:off x="-1981200" y="-533400"/>
                  <a:ext cx="9144000" cy="6858000"/>
                  <a:chOff x="0" y="0"/>
                  <a:chExt cx="9144000" cy="6858000"/>
                </a:xfrm>
              </p:grpSpPr>
              <p:pic>
                <p:nvPicPr>
                  <p:cNvPr id="56" name="Picture 55"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7" name="Rectangle 56"/>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ectangle 51"/>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3" name="Straight Connector 32"/>
            <p:cNvCxnSpPr>
              <a:endCxn id="53"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useBgFill="1">
        <p:nvSpPr>
          <p:cNvPr id="28" name="TextBox 27"/>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50" name="Rectangle 49"/>
          <p:cNvSpPr/>
          <p:nvPr/>
        </p:nvSpPr>
        <p:spPr>
          <a:xfrm>
            <a:off x="0" y="1295400"/>
            <a:ext cx="5257800" cy="472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40" name="TextBox 39"/>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62" name="TextBox 61"/>
          <p:cNvSpPr txBox="1"/>
          <p:nvPr/>
        </p:nvSpPr>
        <p:spPr>
          <a:xfrm>
            <a:off x="6419088" y="3886200"/>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6" name="Group 29"/>
          <p:cNvGrpSpPr/>
          <p:nvPr/>
        </p:nvGrpSpPr>
        <p:grpSpPr>
          <a:xfrm>
            <a:off x="7829863" y="4179758"/>
            <a:ext cx="779488" cy="629586"/>
            <a:chOff x="7829863" y="4179758"/>
            <a:chExt cx="779488" cy="629586"/>
          </a:xfrm>
        </p:grpSpPr>
        <p:sp>
          <p:nvSpPr>
            <p:cNvPr id="14" name="Freeform 13"/>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6" name="Freeform 25"/>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cxnSp>
        <p:nvCxnSpPr>
          <p:cNvPr id="61" name="Straight Arrow Connector 60"/>
          <p:cNvCxnSpPr/>
          <p:nvPr/>
        </p:nvCxnSpPr>
        <p:spPr>
          <a:xfrm rot="10800000" flipV="1">
            <a:off x="8153400" y="3810000"/>
            <a:ext cx="990600" cy="381000"/>
          </a:xfrm>
          <a:prstGeom prst="straightConnector1">
            <a:avLst/>
          </a:prstGeom>
          <a:ln w="76200">
            <a:solidFill>
              <a:srgbClr val="FFFF00"/>
            </a:solidFill>
            <a:tailEnd type="arrow"/>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66563" name="Picture 3"/>
          <p:cNvPicPr>
            <a:picLocks noChangeAspect="1" noChangeArrowheads="1"/>
          </p:cNvPicPr>
          <p:nvPr/>
        </p:nvPicPr>
        <p:blipFill>
          <a:blip r:embed="rId4" cstate="print"/>
          <a:srcRect/>
          <a:stretch>
            <a:fillRect/>
          </a:stretch>
        </p:blipFill>
        <p:spPr bwMode="auto">
          <a:xfrm>
            <a:off x="6400800" y="1066800"/>
            <a:ext cx="1876425" cy="2438400"/>
          </a:xfrm>
          <a:prstGeom prst="rect">
            <a:avLst/>
          </a:prstGeom>
          <a:noFill/>
          <a:ln w="50800">
            <a:solidFill>
              <a:schemeClr val="accent6">
                <a:lumMod val="50000"/>
              </a:schemeClr>
            </a:solidFill>
            <a:miter lim="800000"/>
            <a:headEnd/>
            <a:tailEnd/>
          </a:ln>
          <a:effectLst/>
        </p:spPr>
      </p:pic>
      <p:pic>
        <p:nvPicPr>
          <p:cNvPr id="1029" name="Picture 5" descr="Drawing of a Teepee and 2 Beothuk Indiands"/>
          <p:cNvPicPr>
            <a:picLocks noChangeAspect="1" noChangeArrowheads="1"/>
          </p:cNvPicPr>
          <p:nvPr/>
        </p:nvPicPr>
        <p:blipFill>
          <a:blip r:embed="rId5" cstate="print"/>
          <a:srcRect/>
          <a:stretch>
            <a:fillRect/>
          </a:stretch>
        </p:blipFill>
        <p:spPr bwMode="auto">
          <a:xfrm>
            <a:off x="5029200" y="762000"/>
            <a:ext cx="3940099" cy="3048000"/>
          </a:xfrm>
          <a:prstGeom prst="rect">
            <a:avLst/>
          </a:prstGeom>
          <a:noFill/>
          <a:ln w="50800">
            <a:solidFill>
              <a:schemeClr val="bg2">
                <a:lumMod val="25000"/>
              </a:schemeClr>
            </a:solidFill>
          </a:ln>
        </p:spPr>
      </p:pic>
      <p:pic>
        <p:nvPicPr>
          <p:cNvPr id="1030" name="Picture 6"/>
          <p:cNvPicPr>
            <a:picLocks noChangeAspect="1" noChangeArrowheads="1"/>
          </p:cNvPicPr>
          <p:nvPr/>
        </p:nvPicPr>
        <p:blipFill>
          <a:blip r:embed="rId6" cstate="print"/>
          <a:srcRect r="10140" b="9072"/>
          <a:stretch>
            <a:fillRect/>
          </a:stretch>
        </p:blipFill>
        <p:spPr bwMode="auto">
          <a:xfrm>
            <a:off x="5022761" y="762000"/>
            <a:ext cx="3968839" cy="3008670"/>
          </a:xfrm>
          <a:prstGeom prst="rect">
            <a:avLst/>
          </a:prstGeom>
          <a:noFill/>
          <a:ln w="50800">
            <a:solidFill>
              <a:schemeClr val="bg2">
                <a:lumMod val="25000"/>
              </a:schemeClr>
            </a:solidFill>
            <a:miter lim="800000"/>
            <a:headEnd/>
            <a:tailEnd/>
          </a:ln>
          <a:effectLst/>
        </p:spPr>
      </p:pic>
      <p:sp>
        <p:nvSpPr>
          <p:cNvPr id="60" name="TextBox 59"/>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sp>
        <p:nvSpPr>
          <p:cNvPr id="35" name="TextBox 34"/>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47" name="TextBox 46"/>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63" name="Rectangle 62"/>
          <p:cNvSpPr/>
          <p:nvPr/>
        </p:nvSpPr>
        <p:spPr>
          <a:xfrm>
            <a:off x="0" y="2133600"/>
            <a:ext cx="5334000" cy="461665"/>
          </a:xfrm>
          <a:prstGeom prst="rect">
            <a:avLst/>
          </a:prstGeom>
        </p:spPr>
        <p:txBody>
          <a:bodyPr wrap="square">
            <a:spAutoFit/>
          </a:bodyPr>
          <a:lstStyle/>
          <a:p>
            <a:r>
              <a:rPr lang="en-US" sz="2400" dirty="0" smtClean="0"/>
              <a:t>   - aboriginal people of Newfoundland</a:t>
            </a:r>
            <a:endParaRPr lang="en-US" sz="2400" dirty="0"/>
          </a:p>
        </p:txBody>
      </p:sp>
      <p:sp>
        <p:nvSpPr>
          <p:cNvPr id="64" name="Rectangle 63"/>
          <p:cNvSpPr/>
          <p:nvPr/>
        </p:nvSpPr>
        <p:spPr>
          <a:xfrm>
            <a:off x="0" y="3436203"/>
            <a:ext cx="5257800" cy="461665"/>
          </a:xfrm>
          <a:prstGeom prst="rect">
            <a:avLst/>
          </a:prstGeom>
        </p:spPr>
        <p:txBody>
          <a:bodyPr wrap="square">
            <a:spAutoFit/>
          </a:bodyPr>
          <a:lstStyle/>
          <a:p>
            <a:r>
              <a:rPr lang="en-US" sz="2400" dirty="0" smtClean="0"/>
              <a:t>   - at 1</a:t>
            </a:r>
            <a:r>
              <a:rPr lang="en-US" sz="2400" baseline="30000" dirty="0" smtClean="0"/>
              <a:t>st</a:t>
            </a:r>
            <a:r>
              <a:rPr lang="en-US" sz="2400" dirty="0" smtClean="0"/>
              <a:t> contact, population &lt; 1000</a:t>
            </a:r>
            <a:endParaRPr lang="en-US" sz="2400" dirty="0"/>
          </a:p>
        </p:txBody>
      </p:sp>
      <p:sp>
        <p:nvSpPr>
          <p:cNvPr id="65" name="Rectangle 64"/>
          <p:cNvSpPr/>
          <p:nvPr/>
        </p:nvSpPr>
        <p:spPr>
          <a:xfrm>
            <a:off x="0" y="3893403"/>
            <a:ext cx="5257800" cy="830997"/>
          </a:xfrm>
          <a:prstGeom prst="rect">
            <a:avLst/>
          </a:prstGeom>
        </p:spPr>
        <p:txBody>
          <a:bodyPr wrap="square">
            <a:spAutoFit/>
          </a:bodyPr>
          <a:lstStyle/>
          <a:p>
            <a:r>
              <a:rPr lang="en-US" sz="2400" dirty="0" smtClean="0"/>
              <a:t>   - possible violent encounters with</a:t>
            </a:r>
          </a:p>
          <a:p>
            <a:r>
              <a:rPr lang="en-US" sz="2400" dirty="0" smtClean="0"/>
              <a:t>     Viking explorers</a:t>
            </a:r>
            <a:endParaRPr lang="en-US" sz="2400" dirty="0"/>
          </a:p>
        </p:txBody>
      </p:sp>
      <p:sp>
        <p:nvSpPr>
          <p:cNvPr id="66" name="Rectangle 65"/>
          <p:cNvSpPr/>
          <p:nvPr/>
        </p:nvSpPr>
        <p:spPr>
          <a:xfrm>
            <a:off x="0" y="2590800"/>
            <a:ext cx="5257800" cy="830997"/>
          </a:xfrm>
          <a:prstGeom prst="rect">
            <a:avLst/>
          </a:prstGeom>
        </p:spPr>
        <p:txBody>
          <a:bodyPr wrap="square">
            <a:spAutoFit/>
          </a:bodyPr>
          <a:lstStyle/>
          <a:p>
            <a:r>
              <a:rPr lang="en-US" sz="2400" dirty="0" smtClean="0"/>
              <a:t>   - summers: coastal fishermen </a:t>
            </a:r>
          </a:p>
          <a:p>
            <a:r>
              <a:rPr lang="en-US" sz="2400" dirty="0" smtClean="0"/>
              <a:t>      winters: inland hunters</a:t>
            </a:r>
            <a:endParaRPr lang="en-US" sz="2400" dirty="0"/>
          </a:p>
        </p:txBody>
      </p:sp>
      <p:sp>
        <p:nvSpPr>
          <p:cNvPr id="67" name="Rectangle 66"/>
          <p:cNvSpPr/>
          <p:nvPr/>
        </p:nvSpPr>
        <p:spPr>
          <a:xfrm>
            <a:off x="0" y="4731603"/>
            <a:ext cx="5410200" cy="1200329"/>
          </a:xfrm>
          <a:prstGeom prst="rect">
            <a:avLst/>
          </a:prstGeom>
        </p:spPr>
        <p:txBody>
          <a:bodyPr wrap="square">
            <a:spAutoFit/>
          </a:bodyPr>
          <a:lstStyle/>
          <a:p>
            <a:r>
              <a:rPr lang="en-US" sz="2400" dirty="0" smtClean="0"/>
              <a:t>   - in 1500s: </a:t>
            </a:r>
          </a:p>
          <a:p>
            <a:r>
              <a:rPr lang="en-US" sz="2400" dirty="0" smtClean="0"/>
              <a:t>	- </a:t>
            </a:r>
            <a:r>
              <a:rPr lang="en-US" sz="2400" dirty="0" err="1" smtClean="0"/>
              <a:t>Beothuk</a:t>
            </a:r>
            <a:r>
              <a:rPr lang="en-US" sz="2400" dirty="0" smtClean="0"/>
              <a:t> will trade</a:t>
            </a:r>
          </a:p>
          <a:p>
            <a:r>
              <a:rPr lang="en-US" sz="2400" dirty="0" smtClean="0"/>
              <a:t>      	   with European fishermen</a:t>
            </a:r>
            <a:endParaRPr lang="en-US" sz="2400" dirty="0"/>
          </a:p>
        </p:txBody>
      </p:sp>
      <p:sp>
        <p:nvSpPr>
          <p:cNvPr id="66562" name="AutoShape 2" descr="Image result for beoth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9" name="Group 48"/>
          <p:cNvGrpSpPr/>
          <p:nvPr/>
        </p:nvGrpSpPr>
        <p:grpSpPr>
          <a:xfrm>
            <a:off x="4953000" y="990600"/>
            <a:ext cx="4114800" cy="4953000"/>
            <a:chOff x="5029200" y="1223904"/>
            <a:chExt cx="4114800" cy="4953000"/>
          </a:xfrm>
        </p:grpSpPr>
        <p:pic>
          <p:nvPicPr>
            <p:cNvPr id="1027" name="Picture 3"/>
            <p:cNvPicPr>
              <a:picLocks noChangeAspect="1" noChangeArrowheads="1"/>
            </p:cNvPicPr>
            <p:nvPr/>
          </p:nvPicPr>
          <p:blipFill>
            <a:blip r:embed="rId7" cstate="print"/>
            <a:srcRect/>
            <a:stretch>
              <a:fillRect/>
            </a:stretch>
          </p:blipFill>
          <p:spPr bwMode="auto">
            <a:xfrm>
              <a:off x="5181600" y="1223904"/>
              <a:ext cx="3962400" cy="4414896"/>
            </a:xfrm>
            <a:prstGeom prst="rect">
              <a:avLst/>
            </a:prstGeom>
            <a:noFill/>
            <a:ln w="9525">
              <a:noFill/>
              <a:miter lim="800000"/>
              <a:headEnd/>
              <a:tailEnd/>
            </a:ln>
            <a:effectLst/>
          </p:spPr>
        </p:pic>
        <p:sp>
          <p:nvSpPr>
            <p:cNvPr id="43" name="Rectangle 42"/>
            <p:cNvSpPr/>
            <p:nvPr/>
          </p:nvSpPr>
          <p:spPr>
            <a:xfrm>
              <a:off x="5029200" y="5567304"/>
              <a:ext cx="41148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26" name="Picture 2"/>
          <p:cNvPicPr>
            <a:picLocks noChangeAspect="1" noChangeArrowheads="1"/>
          </p:cNvPicPr>
          <p:nvPr/>
        </p:nvPicPr>
        <p:blipFill>
          <a:blip r:embed="rId8" cstate="print"/>
          <a:srcRect/>
          <a:stretch>
            <a:fillRect/>
          </a:stretch>
        </p:blipFill>
        <p:spPr bwMode="auto">
          <a:xfrm>
            <a:off x="4953000" y="1005840"/>
            <a:ext cx="4114800" cy="4953000"/>
          </a:xfrm>
          <a:prstGeom prst="rect">
            <a:avLst/>
          </a:prstGeom>
          <a:noFill/>
          <a:ln w="9525">
            <a:noFill/>
            <a:miter lim="800000"/>
            <a:headEnd/>
            <a:tailEnd/>
          </a:ln>
          <a:effectLst/>
        </p:spPr>
      </p:pic>
      <p:sp>
        <p:nvSpPr>
          <p:cNvPr id="58" name="Rectangle 57"/>
          <p:cNvSpPr/>
          <p:nvPr/>
        </p:nvSpPr>
        <p:spPr>
          <a:xfrm>
            <a:off x="0" y="5791200"/>
            <a:ext cx="5410200" cy="830997"/>
          </a:xfrm>
          <a:prstGeom prst="rect">
            <a:avLst/>
          </a:prstGeom>
        </p:spPr>
        <p:txBody>
          <a:bodyPr wrap="square">
            <a:spAutoFit/>
          </a:bodyPr>
          <a:lstStyle/>
          <a:p>
            <a:r>
              <a:rPr lang="en-US" sz="2400" dirty="0" smtClean="0"/>
              <a:t>	- will re-work utensils  left</a:t>
            </a:r>
          </a:p>
          <a:p>
            <a:r>
              <a:rPr lang="en-US" sz="2400" dirty="0" smtClean="0"/>
              <a:t>      	  at European seasonal camps </a:t>
            </a:r>
            <a:endParaRPr lang="en-US" sz="2400" dirty="0"/>
          </a:p>
        </p:txBody>
      </p:sp>
      <p:pic>
        <p:nvPicPr>
          <p:cNvPr id="45058" name="Picture 2" descr="Image result for viking traders"/>
          <p:cNvPicPr>
            <a:picLocks noChangeAspect="1" noChangeArrowheads="1"/>
          </p:cNvPicPr>
          <p:nvPr/>
        </p:nvPicPr>
        <p:blipFill>
          <a:blip r:embed="rId9" cstate="print"/>
          <a:srcRect/>
          <a:stretch>
            <a:fillRect/>
          </a:stretch>
        </p:blipFill>
        <p:spPr bwMode="auto">
          <a:xfrm>
            <a:off x="8305800" y="-762000"/>
            <a:ext cx="2283961" cy="5334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60"/>
                                        </p:tgtEl>
                                      </p:cBhvr>
                                      <p:by x="150000" y="150000"/>
                                    </p:animScale>
                                  </p:childTnLst>
                                </p:cTn>
                              </p:par>
                              <p:par>
                                <p:cTn id="7" presetID="35" presetClass="path" presetSubtype="0" accel="50000" decel="50000" fill="hold" grpId="1" nodeType="withEffect">
                                  <p:stCondLst>
                                    <p:cond delay="0"/>
                                  </p:stCondLst>
                                  <p:childTnLst>
                                    <p:animMotion origin="layout" path="M -1.38889E-6 2.96296E-6 L -0.51337 -0.34398 " pathEditMode="relative" rAng="0" ptsTypes="AA">
                                      <p:cBhvr>
                                        <p:cTn id="8" dur="1000" fill="hold"/>
                                        <p:tgtEl>
                                          <p:spTgt spid="60"/>
                                        </p:tgtEl>
                                        <p:attrNameLst>
                                          <p:attrName>ppt_x</p:attrName>
                                          <p:attrName>ppt_y</p:attrName>
                                        </p:attrNameLst>
                                      </p:cBhvr>
                                      <p:rCtr x="-257" y="-172"/>
                                    </p:animMotion>
                                  </p:childTnLst>
                                </p:cTn>
                              </p:par>
                              <p:par>
                                <p:cTn id="9" presetID="10"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childTnLst>
                                </p:cTn>
                              </p:par>
                              <p:par>
                                <p:cTn id="12" presetID="10" presetClass="exit" presetSubtype="0" fill="hold" grpId="0" nodeType="withEffect">
                                  <p:stCondLst>
                                    <p:cond delay="0"/>
                                  </p:stCondLst>
                                  <p:childTnLst>
                                    <p:animEffect transition="out" filter="fade">
                                      <p:cBhvr>
                                        <p:cTn id="13" dur="1000"/>
                                        <p:tgtEl>
                                          <p:spTgt spid="39"/>
                                        </p:tgtEl>
                                      </p:cBhvr>
                                    </p:animEffect>
                                    <p:set>
                                      <p:cBhvr>
                                        <p:cTn id="14" dur="1" fill="hold">
                                          <p:stCondLst>
                                            <p:cond delay="999"/>
                                          </p:stCondLst>
                                        </p:cTn>
                                        <p:tgtEl>
                                          <p:spTgt spid="39"/>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1000"/>
                                        <p:tgtEl>
                                          <p:spTgt spid="40"/>
                                        </p:tgtEl>
                                      </p:cBhvr>
                                    </p:animEffect>
                                    <p:set>
                                      <p:cBhvr>
                                        <p:cTn id="17" dur="1" fill="hold">
                                          <p:stCondLst>
                                            <p:cond delay="999"/>
                                          </p:stCondLst>
                                        </p:cTn>
                                        <p:tgtEl>
                                          <p:spTgt spid="4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42"/>
                                        </p:tgtEl>
                                      </p:cBhvr>
                                    </p:animEffect>
                                    <p:set>
                                      <p:cBhvr>
                                        <p:cTn id="20" dur="1" fill="hold">
                                          <p:stCondLst>
                                            <p:cond delay="999"/>
                                          </p:stCondLst>
                                        </p:cTn>
                                        <p:tgtEl>
                                          <p:spTgt spid="4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61"/>
                                        </p:tgtEl>
                                      </p:cBhvr>
                                    </p:animEffect>
                                    <p:set>
                                      <p:cBhvr>
                                        <p:cTn id="23" dur="1" fill="hold">
                                          <p:stCondLst>
                                            <p:cond delay="999"/>
                                          </p:stCondLst>
                                        </p:cTn>
                                        <p:tgtEl>
                                          <p:spTgt spid="6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left)">
                                      <p:cBhvr>
                                        <p:cTn id="28" dur="1000"/>
                                        <p:tgtEl>
                                          <p:spTgt spid="63"/>
                                        </p:tgtEl>
                                      </p:cBhvr>
                                    </p:animEffect>
                                  </p:childTnLst>
                                </p:cTn>
                              </p:par>
                              <p:par>
                                <p:cTn id="29" presetID="10" presetClass="entr" presetSubtype="0" fill="hold" nodeType="withEffect">
                                  <p:stCondLst>
                                    <p:cond delay="0"/>
                                  </p:stCondLst>
                                  <p:childTnLst>
                                    <p:set>
                                      <p:cBhvr>
                                        <p:cTn id="30" dur="1" fill="hold">
                                          <p:stCondLst>
                                            <p:cond delay="0"/>
                                          </p:stCondLst>
                                        </p:cTn>
                                        <p:tgtEl>
                                          <p:spTgt spid="66563"/>
                                        </p:tgtEl>
                                        <p:attrNameLst>
                                          <p:attrName>style.visibility</p:attrName>
                                        </p:attrNameLst>
                                      </p:cBhvr>
                                      <p:to>
                                        <p:strVal val="visible"/>
                                      </p:to>
                                    </p:set>
                                    <p:animEffect transition="in" filter="fade">
                                      <p:cBhvr>
                                        <p:cTn id="31" dur="1000"/>
                                        <p:tgtEl>
                                          <p:spTgt spid="6656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1000"/>
                                        <p:tgtEl>
                                          <p:spTgt spid="66"/>
                                        </p:tgtEl>
                                      </p:cBhvr>
                                    </p:animEffect>
                                  </p:childTnLst>
                                </p:cTn>
                              </p:par>
                              <p:par>
                                <p:cTn id="37" presetID="10" presetClass="entr" presetSubtype="0" fill="hold" nodeType="withEffect">
                                  <p:stCondLst>
                                    <p:cond delay="0"/>
                                  </p:stCondLst>
                                  <p:childTnLst>
                                    <p:set>
                                      <p:cBhvr>
                                        <p:cTn id="38" dur="1" fill="hold">
                                          <p:stCondLst>
                                            <p:cond delay="0"/>
                                          </p:stCondLst>
                                        </p:cTn>
                                        <p:tgtEl>
                                          <p:spTgt spid="1029"/>
                                        </p:tgtEl>
                                        <p:attrNameLst>
                                          <p:attrName>style.visibility</p:attrName>
                                        </p:attrNameLst>
                                      </p:cBhvr>
                                      <p:to>
                                        <p:strVal val="visible"/>
                                      </p:to>
                                    </p:set>
                                    <p:animEffect transition="in" filter="fade">
                                      <p:cBhvr>
                                        <p:cTn id="39" dur="1000"/>
                                        <p:tgtEl>
                                          <p:spTgt spid="1029"/>
                                        </p:tgtEl>
                                      </p:cBhvr>
                                    </p:animEffect>
                                  </p:childTnLst>
                                </p:cTn>
                              </p:par>
                              <p:par>
                                <p:cTn id="40" presetID="10" presetClass="exit" presetSubtype="0" fill="hold" nodeType="withEffect">
                                  <p:stCondLst>
                                    <p:cond delay="500"/>
                                  </p:stCondLst>
                                  <p:childTnLst>
                                    <p:animEffect transition="out" filter="fade">
                                      <p:cBhvr>
                                        <p:cTn id="41" dur="1000"/>
                                        <p:tgtEl>
                                          <p:spTgt spid="66563"/>
                                        </p:tgtEl>
                                      </p:cBhvr>
                                    </p:animEffect>
                                    <p:set>
                                      <p:cBhvr>
                                        <p:cTn id="42" dur="1" fill="hold">
                                          <p:stCondLst>
                                            <p:cond delay="999"/>
                                          </p:stCondLst>
                                        </p:cTn>
                                        <p:tgtEl>
                                          <p:spTgt spid="665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10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childTnLst>
                                </p:cTn>
                              </p:par>
                              <p:par>
                                <p:cTn id="53" presetID="10" presetClass="entr" presetSubtype="0" fill="hold" nodeType="withEffect">
                                  <p:stCondLst>
                                    <p:cond delay="0"/>
                                  </p:stCondLst>
                                  <p:childTnLst>
                                    <p:set>
                                      <p:cBhvr>
                                        <p:cTn id="54" dur="1" fill="hold">
                                          <p:stCondLst>
                                            <p:cond delay="0"/>
                                          </p:stCondLst>
                                        </p:cTn>
                                        <p:tgtEl>
                                          <p:spTgt spid="1030"/>
                                        </p:tgtEl>
                                        <p:attrNameLst>
                                          <p:attrName>style.visibility</p:attrName>
                                        </p:attrNameLst>
                                      </p:cBhvr>
                                      <p:to>
                                        <p:strVal val="visible"/>
                                      </p:to>
                                    </p:set>
                                    <p:animEffect transition="in" filter="fade">
                                      <p:cBhvr>
                                        <p:cTn id="55" dur="1000"/>
                                        <p:tgtEl>
                                          <p:spTgt spid="1030"/>
                                        </p:tgtEl>
                                      </p:cBhvr>
                                    </p:animEffect>
                                  </p:childTnLst>
                                </p:cTn>
                              </p:par>
                              <p:par>
                                <p:cTn id="56" presetID="10" presetClass="exit" presetSubtype="0" fill="hold" nodeType="withEffect">
                                  <p:stCondLst>
                                    <p:cond delay="500"/>
                                  </p:stCondLst>
                                  <p:childTnLst>
                                    <p:animEffect transition="out" filter="fade">
                                      <p:cBhvr>
                                        <p:cTn id="57" dur="1000"/>
                                        <p:tgtEl>
                                          <p:spTgt spid="1029"/>
                                        </p:tgtEl>
                                      </p:cBhvr>
                                    </p:animEffect>
                                    <p:set>
                                      <p:cBhvr>
                                        <p:cTn id="58" dur="1" fill="hold">
                                          <p:stCondLst>
                                            <p:cond delay="999"/>
                                          </p:stCondLst>
                                        </p:cTn>
                                        <p:tgtEl>
                                          <p:spTgt spid="10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fade">
                                      <p:cBhvr>
                                        <p:cTn id="63" dur="1000"/>
                                        <p:tgtEl>
                                          <p:spTgt spid="67"/>
                                        </p:tgtEl>
                                      </p:cBhvr>
                                    </p:animEffect>
                                  </p:childTnLst>
                                </p:cTn>
                              </p:par>
                              <p:par>
                                <p:cTn id="64" presetID="10" presetClass="exit" presetSubtype="0" fill="hold" nodeType="withEffect">
                                  <p:stCondLst>
                                    <p:cond delay="0"/>
                                  </p:stCondLst>
                                  <p:childTnLst>
                                    <p:animEffect transition="out" filter="fade">
                                      <p:cBhvr>
                                        <p:cTn id="65" dur="1000"/>
                                        <p:tgtEl>
                                          <p:spTgt spid="1030"/>
                                        </p:tgtEl>
                                      </p:cBhvr>
                                    </p:animEffect>
                                    <p:set>
                                      <p:cBhvr>
                                        <p:cTn id="66" dur="1" fill="hold">
                                          <p:stCondLst>
                                            <p:cond delay="999"/>
                                          </p:stCondLst>
                                        </p:cTn>
                                        <p:tgtEl>
                                          <p:spTgt spid="1030"/>
                                        </p:tgtEl>
                                        <p:attrNameLst>
                                          <p:attrName>style.visibility</p:attrName>
                                        </p:attrNameLst>
                                      </p:cBhvr>
                                      <p:to>
                                        <p:strVal val="hidden"/>
                                      </p:to>
                                    </p:set>
                                  </p:childTnLst>
                                </p:cTn>
                              </p:par>
                            </p:childTnLst>
                          </p:cTn>
                        </p:par>
                        <p:par>
                          <p:cTn id="67" fill="hold">
                            <p:stCondLst>
                              <p:cond delay="1000"/>
                            </p:stCondLst>
                            <p:childTnLst>
                              <p:par>
                                <p:cTn id="68" presetID="53" presetClass="entr" presetSubtype="0" fill="hold" nodeType="afterEffect">
                                  <p:stCondLst>
                                    <p:cond delay="0"/>
                                  </p:stCondLst>
                                  <p:childTnLst>
                                    <p:set>
                                      <p:cBhvr>
                                        <p:cTn id="69" dur="1" fill="hold">
                                          <p:stCondLst>
                                            <p:cond delay="0"/>
                                          </p:stCondLst>
                                        </p:cTn>
                                        <p:tgtEl>
                                          <p:spTgt spid="45058"/>
                                        </p:tgtEl>
                                        <p:attrNameLst>
                                          <p:attrName>style.visibility</p:attrName>
                                        </p:attrNameLst>
                                      </p:cBhvr>
                                      <p:to>
                                        <p:strVal val="visible"/>
                                      </p:to>
                                    </p:set>
                                    <p:anim calcmode="lin" valueType="num">
                                      <p:cBhvr>
                                        <p:cTn id="70" dur="2000" fill="hold"/>
                                        <p:tgtEl>
                                          <p:spTgt spid="45058"/>
                                        </p:tgtEl>
                                        <p:attrNameLst>
                                          <p:attrName>ppt_w</p:attrName>
                                        </p:attrNameLst>
                                      </p:cBhvr>
                                      <p:tavLst>
                                        <p:tav tm="0">
                                          <p:val>
                                            <p:fltVal val="0"/>
                                          </p:val>
                                        </p:tav>
                                        <p:tav tm="100000">
                                          <p:val>
                                            <p:strVal val="#ppt_w"/>
                                          </p:val>
                                        </p:tav>
                                      </p:tavLst>
                                    </p:anim>
                                    <p:anim calcmode="lin" valueType="num">
                                      <p:cBhvr>
                                        <p:cTn id="71" dur="2000" fill="hold"/>
                                        <p:tgtEl>
                                          <p:spTgt spid="45058"/>
                                        </p:tgtEl>
                                        <p:attrNameLst>
                                          <p:attrName>ppt_h</p:attrName>
                                        </p:attrNameLst>
                                      </p:cBhvr>
                                      <p:tavLst>
                                        <p:tav tm="0">
                                          <p:val>
                                            <p:fltVal val="0"/>
                                          </p:val>
                                        </p:tav>
                                        <p:tav tm="100000">
                                          <p:val>
                                            <p:strVal val="#ppt_h"/>
                                          </p:val>
                                        </p:tav>
                                      </p:tavLst>
                                    </p:anim>
                                    <p:animEffect transition="in" filter="fade">
                                      <p:cBhvr>
                                        <p:cTn id="72" dur="2000"/>
                                        <p:tgtEl>
                                          <p:spTgt spid="45058"/>
                                        </p:tgtEl>
                                      </p:cBhvr>
                                    </p:animEffect>
                                  </p:childTnLst>
                                </p:cTn>
                              </p:par>
                              <p:par>
                                <p:cTn id="73" presetID="35" presetClass="path" presetSubtype="0" accel="50000" decel="50000" fill="hold" nodeType="withEffect">
                                  <p:stCondLst>
                                    <p:cond delay="0"/>
                                  </p:stCondLst>
                                  <p:childTnLst>
                                    <p:animMotion origin="layout" path="M -0.0533 0.0662 L -0.17813 0.2662 " pathEditMode="relative" rAng="0" ptsTypes="AA">
                                      <p:cBhvr>
                                        <p:cTn id="74" dur="2000" fill="hold"/>
                                        <p:tgtEl>
                                          <p:spTgt spid="45058"/>
                                        </p:tgtEl>
                                        <p:attrNameLst>
                                          <p:attrName>ppt_x</p:attrName>
                                          <p:attrName>ppt_y</p:attrName>
                                        </p:attrNameLst>
                                      </p:cBhvr>
                                      <p:rCtr x="-63" y="100"/>
                                    </p:animMotion>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1000"/>
                                        <p:tgtEl>
                                          <p:spTgt spid="58"/>
                                        </p:tgtEl>
                                      </p:cBhvr>
                                    </p:animEffect>
                                  </p:childTnLst>
                                </p:cTn>
                              </p:par>
                              <p:par>
                                <p:cTn id="80" presetID="10" presetClass="exit" presetSubtype="0" fill="hold" nodeType="withEffect">
                                  <p:stCondLst>
                                    <p:cond delay="0"/>
                                  </p:stCondLst>
                                  <p:childTnLst>
                                    <p:animEffect transition="out" filter="fade">
                                      <p:cBhvr>
                                        <p:cTn id="81" dur="1000"/>
                                        <p:tgtEl>
                                          <p:spTgt spid="45058"/>
                                        </p:tgtEl>
                                      </p:cBhvr>
                                    </p:animEffect>
                                    <p:set>
                                      <p:cBhvr>
                                        <p:cTn id="82" dur="1" fill="hold">
                                          <p:stCondLst>
                                            <p:cond delay="999"/>
                                          </p:stCondLst>
                                        </p:cTn>
                                        <p:tgtEl>
                                          <p:spTgt spid="45058"/>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10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dissolve">
                                      <p:cBhvr>
                                        <p:cTn id="90" dur="2000"/>
                                        <p:tgtEl>
                                          <p:spTgt spid="1026"/>
                                        </p:tgtEl>
                                      </p:cBhvr>
                                    </p:animEffect>
                                  </p:childTnLst>
                                </p:cTn>
                              </p:par>
                              <p:par>
                                <p:cTn id="91" presetID="10" presetClass="exit" presetSubtype="0" fill="hold" nodeType="withEffect">
                                  <p:stCondLst>
                                    <p:cond delay="0"/>
                                  </p:stCondLst>
                                  <p:childTnLst>
                                    <p:animEffect transition="out" filter="fade">
                                      <p:cBhvr>
                                        <p:cTn id="92" dur="1000"/>
                                        <p:tgtEl>
                                          <p:spTgt spid="49"/>
                                        </p:tgtEl>
                                      </p:cBhvr>
                                    </p:animEffect>
                                    <p:set>
                                      <p:cBhvr>
                                        <p:cTn id="93" dur="1" fill="hold">
                                          <p:stCondLst>
                                            <p:cond delay="999"/>
                                          </p:stCondLst>
                                        </p:cTn>
                                        <p:tgtEl>
                                          <p:spTgt spid="4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1000"/>
                                        <p:tgtEl>
                                          <p:spTgt spid="63"/>
                                        </p:tgtEl>
                                      </p:cBhvr>
                                    </p:animEffect>
                                    <p:set>
                                      <p:cBhvr>
                                        <p:cTn id="98" dur="1" fill="hold">
                                          <p:stCondLst>
                                            <p:cond delay="999"/>
                                          </p:stCondLst>
                                        </p:cTn>
                                        <p:tgtEl>
                                          <p:spTgt spid="6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66"/>
                                        </p:tgtEl>
                                      </p:cBhvr>
                                    </p:animEffect>
                                    <p:set>
                                      <p:cBhvr>
                                        <p:cTn id="101" dur="1" fill="hold">
                                          <p:stCondLst>
                                            <p:cond delay="999"/>
                                          </p:stCondLst>
                                        </p:cTn>
                                        <p:tgtEl>
                                          <p:spTgt spid="6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64"/>
                                        </p:tgtEl>
                                      </p:cBhvr>
                                    </p:animEffect>
                                    <p:set>
                                      <p:cBhvr>
                                        <p:cTn id="104" dur="1" fill="hold">
                                          <p:stCondLst>
                                            <p:cond delay="999"/>
                                          </p:stCondLst>
                                        </p:cTn>
                                        <p:tgtEl>
                                          <p:spTgt spid="6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65"/>
                                        </p:tgtEl>
                                      </p:cBhvr>
                                    </p:animEffect>
                                    <p:set>
                                      <p:cBhvr>
                                        <p:cTn id="107" dur="1" fill="hold">
                                          <p:stCondLst>
                                            <p:cond delay="999"/>
                                          </p:stCondLst>
                                        </p:cTn>
                                        <p:tgtEl>
                                          <p:spTgt spid="6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67"/>
                                        </p:tgtEl>
                                      </p:cBhvr>
                                    </p:animEffect>
                                    <p:set>
                                      <p:cBhvr>
                                        <p:cTn id="110" dur="1" fill="hold">
                                          <p:stCondLst>
                                            <p:cond delay="999"/>
                                          </p:stCondLst>
                                        </p:cTn>
                                        <p:tgtEl>
                                          <p:spTgt spid="67"/>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000"/>
                                        <p:tgtEl>
                                          <p:spTgt spid="58"/>
                                        </p:tgtEl>
                                      </p:cBhvr>
                                    </p:animEffect>
                                    <p:set>
                                      <p:cBhvr>
                                        <p:cTn id="113" dur="1" fill="hold">
                                          <p:stCondLst>
                                            <p:cond delay="999"/>
                                          </p:stCondLst>
                                        </p:cTn>
                                        <p:tgtEl>
                                          <p:spTgt spid="58"/>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1000"/>
                                        <p:tgtEl>
                                          <p:spTgt spid="1026"/>
                                        </p:tgtEl>
                                      </p:cBhvr>
                                    </p:animEffect>
                                    <p:set>
                                      <p:cBhvr>
                                        <p:cTn id="116" dur="1" fill="hold">
                                          <p:stCondLst>
                                            <p:cond delay="999"/>
                                          </p:stCondLst>
                                        </p:cTn>
                                        <p:tgtEl>
                                          <p:spTgt spid="102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50"/>
                                        </p:tgtEl>
                                      </p:cBhvr>
                                    </p:animEffect>
                                    <p:set>
                                      <p:cBhvr>
                                        <p:cTn id="119" dur="1" fill="hold">
                                          <p:stCondLst>
                                            <p:cond delay="999"/>
                                          </p:stCondLst>
                                        </p:cTn>
                                        <p:tgtEl>
                                          <p:spTgt spid="50"/>
                                        </p:tgtEl>
                                        <p:attrNameLst>
                                          <p:attrName>style.visibility</p:attrName>
                                        </p:attrNameLst>
                                      </p:cBhvr>
                                      <p:to>
                                        <p:strVal val="hidden"/>
                                      </p:to>
                                    </p:set>
                                  </p:childTnLst>
                                </p:cTn>
                              </p:par>
                              <p:par>
                                <p:cTn id="120" presetID="53" presetClass="exit" presetSubtype="0" fill="hold" grpId="2" nodeType="withEffect">
                                  <p:stCondLst>
                                    <p:cond delay="0"/>
                                  </p:stCondLst>
                                  <p:childTnLst>
                                    <p:anim calcmode="lin" valueType="num">
                                      <p:cBhvr>
                                        <p:cTn id="121" dur="2000"/>
                                        <p:tgtEl>
                                          <p:spTgt spid="60"/>
                                        </p:tgtEl>
                                        <p:attrNameLst>
                                          <p:attrName>ppt_w</p:attrName>
                                        </p:attrNameLst>
                                      </p:cBhvr>
                                      <p:tavLst>
                                        <p:tav tm="0">
                                          <p:val>
                                            <p:strVal val="ppt_w"/>
                                          </p:val>
                                        </p:tav>
                                        <p:tav tm="100000">
                                          <p:val>
                                            <p:fltVal val="0"/>
                                          </p:val>
                                        </p:tav>
                                      </p:tavLst>
                                    </p:anim>
                                    <p:anim calcmode="lin" valueType="num">
                                      <p:cBhvr>
                                        <p:cTn id="122" dur="2000"/>
                                        <p:tgtEl>
                                          <p:spTgt spid="60"/>
                                        </p:tgtEl>
                                        <p:attrNameLst>
                                          <p:attrName>ppt_h</p:attrName>
                                        </p:attrNameLst>
                                      </p:cBhvr>
                                      <p:tavLst>
                                        <p:tav tm="0">
                                          <p:val>
                                            <p:strVal val="ppt_h"/>
                                          </p:val>
                                        </p:tav>
                                        <p:tav tm="100000">
                                          <p:val>
                                            <p:fltVal val="0"/>
                                          </p:val>
                                        </p:tav>
                                      </p:tavLst>
                                    </p:anim>
                                    <p:animEffect transition="out" filter="fade">
                                      <p:cBhvr>
                                        <p:cTn id="123" dur="2000"/>
                                        <p:tgtEl>
                                          <p:spTgt spid="60"/>
                                        </p:tgtEl>
                                      </p:cBhvr>
                                    </p:animEffect>
                                    <p:set>
                                      <p:cBhvr>
                                        <p:cTn id="124" dur="1" fill="hold">
                                          <p:stCondLst>
                                            <p:cond delay="1999"/>
                                          </p:stCondLst>
                                        </p:cTn>
                                        <p:tgtEl>
                                          <p:spTgt spid="60"/>
                                        </p:tgtEl>
                                        <p:attrNameLst>
                                          <p:attrName>style.visibility</p:attrName>
                                        </p:attrNameLst>
                                      </p:cBhvr>
                                      <p:to>
                                        <p:strVal val="hidden"/>
                                      </p:to>
                                    </p:set>
                                  </p:childTnLst>
                                </p:cTn>
                              </p:par>
                              <p:par>
                                <p:cTn id="125" presetID="42" presetClass="path" presetSubtype="0" accel="50000" decel="50000" fill="hold" grpId="3" nodeType="withEffect">
                                  <p:stCondLst>
                                    <p:cond delay="0"/>
                                  </p:stCondLst>
                                  <p:childTnLst>
                                    <p:animMotion origin="layout" path="M -0.51337 -0.34398 L -0.00503 0.00046 " pathEditMode="relative" rAng="0" ptsTypes="AA">
                                      <p:cBhvr>
                                        <p:cTn id="126" dur="1000" fill="hold"/>
                                        <p:tgtEl>
                                          <p:spTgt spid="60"/>
                                        </p:tgtEl>
                                        <p:attrNameLst>
                                          <p:attrName>ppt_x</p:attrName>
                                          <p:attrName>ppt_y</p:attrName>
                                        </p:attrNameLst>
                                      </p:cBhvr>
                                      <p:rCtr x="254" y="172"/>
                                    </p:animMotion>
                                  </p:childTnLst>
                                </p:cTn>
                              </p:par>
                              <p:par>
                                <p:cTn id="127" presetID="10" presetClass="entr" presetSubtype="0" fill="hold" grpId="1" nodeType="withEffect">
                                  <p:stCondLst>
                                    <p:cond delay="500"/>
                                  </p:stCondLst>
                                  <p:childTnLst>
                                    <p:set>
                                      <p:cBhvr>
                                        <p:cTn id="128" dur="1" fill="hold">
                                          <p:stCondLst>
                                            <p:cond delay="0"/>
                                          </p:stCondLst>
                                        </p:cTn>
                                        <p:tgtEl>
                                          <p:spTgt spid="39"/>
                                        </p:tgtEl>
                                        <p:attrNameLst>
                                          <p:attrName>style.visibility</p:attrName>
                                        </p:attrNameLst>
                                      </p:cBhvr>
                                      <p:to>
                                        <p:strVal val="visible"/>
                                      </p:to>
                                    </p:set>
                                    <p:animEffect transition="in" filter="fade">
                                      <p:cBhvr>
                                        <p:cTn id="129" dur="1000"/>
                                        <p:tgtEl>
                                          <p:spTgt spid="39"/>
                                        </p:tgtEl>
                                      </p:cBhvr>
                                    </p:animEffect>
                                  </p:childTnLst>
                                </p:cTn>
                              </p:par>
                              <p:par>
                                <p:cTn id="130" presetID="10" presetClass="entr" presetSubtype="0" fill="hold" grpId="1" nodeType="withEffect">
                                  <p:stCondLst>
                                    <p:cond delay="500"/>
                                  </p:stCondLst>
                                  <p:childTnLst>
                                    <p:set>
                                      <p:cBhvr>
                                        <p:cTn id="131" dur="1" fill="hold">
                                          <p:stCondLst>
                                            <p:cond delay="0"/>
                                          </p:stCondLst>
                                        </p:cTn>
                                        <p:tgtEl>
                                          <p:spTgt spid="40"/>
                                        </p:tgtEl>
                                        <p:attrNameLst>
                                          <p:attrName>style.visibility</p:attrName>
                                        </p:attrNameLst>
                                      </p:cBhvr>
                                      <p:to>
                                        <p:strVal val="visible"/>
                                      </p:to>
                                    </p:set>
                                    <p:animEffect transition="in" filter="fade">
                                      <p:cBhvr>
                                        <p:cTn id="132" dur="1000"/>
                                        <p:tgtEl>
                                          <p:spTgt spid="40"/>
                                        </p:tgtEl>
                                      </p:cBhvr>
                                    </p:animEffect>
                                  </p:childTnLst>
                                </p:cTn>
                              </p:par>
                              <p:par>
                                <p:cTn id="133" presetID="10" presetClass="entr" presetSubtype="0" fill="hold" grpId="1" nodeType="withEffect">
                                  <p:stCondLst>
                                    <p:cond delay="50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39" grpId="0" animBg="1"/>
      <p:bldP spid="39" grpId="1" animBg="1"/>
      <p:bldP spid="40" grpId="0" animBg="1"/>
      <p:bldP spid="40" grpId="1" animBg="1"/>
      <p:bldP spid="42" grpId="0" animBg="1"/>
      <p:bldP spid="42" grpId="1" animBg="1"/>
      <p:bldP spid="60" grpId="0" animBg="1"/>
      <p:bldP spid="60" grpId="1" animBg="1"/>
      <p:bldP spid="60" grpId="2" animBg="1"/>
      <p:bldP spid="60" grpId="3" animBg="1"/>
      <p:bldP spid="63" grpId="0"/>
      <p:bldP spid="63" grpId="1"/>
      <p:bldP spid="64" grpId="0"/>
      <p:bldP spid="64" grpId="1"/>
      <p:bldP spid="65" grpId="0"/>
      <p:bldP spid="65" grpId="1"/>
      <p:bldP spid="66" grpId="0"/>
      <p:bldP spid="66" grpId="1"/>
      <p:bldP spid="67" grpId="0"/>
      <p:bldP spid="67" grpId="1"/>
      <p:bldP spid="58" grpId="0"/>
      <p:bldP spid="58" grpId="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754326"/>
          </a:xfrm>
          <a:prstGeom prst="rect">
            <a:avLst/>
          </a:prstGeom>
        </p:spPr>
        <p:txBody>
          <a:bodyPr wrap="square">
            <a:spAutoFit/>
          </a:bodyPr>
          <a:lstStyle/>
          <a:p>
            <a:r>
              <a:rPr lang="en-US" dirty="0" smtClean="0">
                <a:hlinkClick r:id="rId2"/>
              </a:rPr>
              <a:t>https://www.thecanadianencyclopedia.ca/en/article/beothuk</a:t>
            </a:r>
            <a:endParaRPr lang="en-US" dirty="0" smtClean="0"/>
          </a:p>
          <a:p>
            <a:r>
              <a:rPr lang="en-US" dirty="0" smtClean="0"/>
              <a:t>	 At the time of European contact in the early 1500s, the </a:t>
            </a:r>
            <a:r>
              <a:rPr lang="en-US" dirty="0" err="1" smtClean="0"/>
              <a:t>Beothuk</a:t>
            </a:r>
            <a:r>
              <a:rPr lang="en-US" dirty="0" smtClean="0"/>
              <a:t> occupied at least the south and northeast coasts of Newfoundland. Shortly after the Europeans’ arrival, the </a:t>
            </a:r>
            <a:r>
              <a:rPr lang="en-US" dirty="0" err="1" smtClean="0"/>
              <a:t>Beothuk</a:t>
            </a:r>
            <a:r>
              <a:rPr lang="en-US" dirty="0" smtClean="0"/>
              <a:t> moved away from their coastal homelands and ancestral fishing camps to inland territories. Possible violent encounters with the Vikings between 800 and 1000 CE caused the </a:t>
            </a:r>
            <a:r>
              <a:rPr lang="en-US" dirty="0" err="1" smtClean="0"/>
              <a:t>Beothuk</a:t>
            </a:r>
            <a:r>
              <a:rPr lang="en-US" dirty="0" smtClean="0"/>
              <a:t> to avoid the European newcomers as much as possible. </a:t>
            </a:r>
            <a:endParaRPr lang="en-US" dirty="0"/>
          </a:p>
        </p:txBody>
      </p:sp>
      <p:sp useBgFill="1">
        <p:nvSpPr>
          <p:cNvPr id="4" name="Rectangle 3"/>
          <p:cNvSpPr/>
          <p:nvPr/>
        </p:nvSpPr>
        <p:spPr>
          <a:xfrm>
            <a:off x="0" y="1905000"/>
            <a:ext cx="9144000" cy="6740307"/>
          </a:xfrm>
          <a:prstGeom prst="rect">
            <a:avLst/>
          </a:prstGeom>
        </p:spPr>
        <p:txBody>
          <a:bodyPr wrap="square">
            <a:spAutoFit/>
          </a:bodyPr>
          <a:lstStyle/>
          <a:p>
            <a:r>
              <a:rPr lang="en-US" dirty="0" smtClean="0">
                <a:hlinkClick r:id="rId3"/>
              </a:rPr>
              <a:t>http://nationalhumanitiescenter.org/pds/amerbegin/contact/text4/norse.pdf</a:t>
            </a:r>
            <a:endParaRPr lang="en-US" dirty="0" smtClean="0"/>
          </a:p>
          <a:p>
            <a:r>
              <a:rPr lang="en-US" dirty="0" smtClean="0"/>
              <a:t>	 About 1005 </a:t>
            </a:r>
            <a:r>
              <a:rPr lang="en-US" dirty="0" err="1" smtClean="0"/>
              <a:t>Thorvald</a:t>
            </a:r>
            <a:r>
              <a:rPr lang="en-US" dirty="0" smtClean="0"/>
              <a:t> Erikson, brother of Leif,  sailed from Greenland to explore the region his brother had named “Vinland.” There he and his men encountered the native inhabitants, probably the </a:t>
            </a:r>
            <a:r>
              <a:rPr lang="en-US" dirty="0" err="1" smtClean="0"/>
              <a:t>Beothuk</a:t>
            </a:r>
            <a:r>
              <a:rPr lang="en-US" dirty="0" smtClean="0"/>
              <a:t> people.</a:t>
            </a:r>
          </a:p>
          <a:p>
            <a:r>
              <a:rPr lang="en-US" dirty="0" smtClean="0"/>
              <a:t>	The seasonal camp that the Norse maintained for about three years at L’Anse aux Meadows on the northern tip of Newfoundland is archeologically confirmed to be the first European settlement on the mainland of North America (discovered to date). </a:t>
            </a:r>
          </a:p>
          <a:p>
            <a:r>
              <a:rPr lang="en-US" i="1" dirty="0" smtClean="0"/>
              <a:t>	“….. They found an anchorage for their ship (</a:t>
            </a:r>
            <a:r>
              <a:rPr lang="en-US" dirty="0" smtClean="0"/>
              <a:t>on the coast of Newfoundland), </a:t>
            </a:r>
            <a:r>
              <a:rPr lang="en-US" i="1" dirty="0" smtClean="0"/>
              <a:t>and put out the gangway to the land, and </a:t>
            </a:r>
            <a:r>
              <a:rPr lang="en-US" i="1" dirty="0" err="1" smtClean="0"/>
              <a:t>Thorvald</a:t>
            </a:r>
            <a:r>
              <a:rPr lang="en-US" i="1" dirty="0" smtClean="0"/>
              <a:t> and all of his companions went ashore. ..</a:t>
            </a:r>
          </a:p>
          <a:p>
            <a:r>
              <a:rPr lang="en-US" i="1" dirty="0" smtClean="0"/>
              <a:t>	“They then returned to the ship, and discovered on the sands, in beyond the headland, three mounds; they went up to these, and saw that they were three skin-canoes, with three men under each. They thereupon divided their party, and succeeded in seizing all of the men but one, who escaped with his canoe. They killed the eight men, and then ascended the headland again, and looked about them, and discovered within the firth certain hillocks, which they concluded must be habitations. </a:t>
            </a:r>
          </a:p>
          <a:p>
            <a:r>
              <a:rPr lang="en-US" i="1" dirty="0" smtClean="0"/>
              <a:t>	“They were then so overpowered with sleep that they could not keep awake, and all fell into a [heavy] slumber, from which they were awakened by the sound of a cry uttered above them; and the words of the cry were these: ‘Awake, </a:t>
            </a:r>
            <a:r>
              <a:rPr lang="en-US" i="1" dirty="0" err="1" smtClean="0"/>
              <a:t>Thorvald</a:t>
            </a:r>
            <a:r>
              <a:rPr lang="en-US" i="1" dirty="0" smtClean="0"/>
              <a:t>, thou and all thy company, if thou wouldst save thy life; and board thy ship with all thy men, and sail with all speed from the land!’ 	“A countless number of skin-canoes then advanced toward them from the inner part of the firth, whereupon </a:t>
            </a:r>
            <a:r>
              <a:rPr lang="en-US" i="1" dirty="0" err="1" smtClean="0"/>
              <a:t>Thorvald</a:t>
            </a:r>
            <a:r>
              <a:rPr lang="en-US" i="1" dirty="0" smtClean="0"/>
              <a:t> exclaimed: ‘We must put out the war-boards, on both sides of the </a:t>
            </a:r>
            <a:r>
              <a:rPr lang="en-US" i="1" dirty="0" err="1" smtClean="0"/>
              <a:t>ship,and</a:t>
            </a:r>
            <a:r>
              <a:rPr lang="en-US" i="1" dirty="0" smtClean="0"/>
              <a:t> defend ourselves to the best of our ability, but offer little attack.’ This they did, and the </a:t>
            </a:r>
            <a:r>
              <a:rPr lang="en-US" i="1" dirty="0" err="1" smtClean="0"/>
              <a:t>Skrellings</a:t>
            </a:r>
            <a:r>
              <a:rPr lang="en-US" i="1" dirty="0" smtClean="0"/>
              <a:t> [</a:t>
            </a:r>
            <a:r>
              <a:rPr lang="en-US" dirty="0" smtClean="0"/>
              <a:t>ugly wretches</a:t>
            </a:r>
            <a:r>
              <a:rPr lang="en-US" i="1" dirty="0" smtClean="0"/>
              <a:t>], after they had shot at them for a time, fled precipitately, each as best he could.”</a:t>
            </a:r>
            <a:endParaRPr lang="en-US" i="1"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834283"/>
          </a:xfrm>
          <a:prstGeom prst="rect">
            <a:avLst/>
          </a:prstGeom>
        </p:spPr>
        <p:txBody>
          <a:bodyPr wrap="square">
            <a:spAutoFit/>
          </a:bodyPr>
          <a:lstStyle/>
          <a:p>
            <a:r>
              <a:rPr lang="en-US" dirty="0" smtClean="0">
                <a:hlinkClick r:id="rId2"/>
              </a:rPr>
              <a:t>https://www.heritage.nf.ca/articles/aboriginal/beothuk.php</a:t>
            </a:r>
            <a:endParaRPr lang="en-US" dirty="0" smtClean="0"/>
          </a:p>
          <a:p>
            <a:r>
              <a:rPr lang="en-US" dirty="0" smtClean="0"/>
              <a:t>	The </a:t>
            </a:r>
            <a:r>
              <a:rPr lang="en-US" dirty="0" err="1" smtClean="0"/>
              <a:t>Beothuk</a:t>
            </a:r>
            <a:r>
              <a:rPr lang="en-US" dirty="0" smtClean="0"/>
              <a:t> are the aboriginal people of the island of Newfoundland. They were </a:t>
            </a:r>
            <a:r>
              <a:rPr lang="en-US" dirty="0" err="1" smtClean="0"/>
              <a:t>Algonkian</a:t>
            </a:r>
            <a:r>
              <a:rPr lang="en-US" dirty="0" smtClean="0"/>
              <a:t>-speaking hunter-gatherers who probably numbered less than a thousand people at the time of European contact. The </a:t>
            </a:r>
            <a:r>
              <a:rPr lang="en-US" dirty="0" err="1" smtClean="0"/>
              <a:t>Beothuk</a:t>
            </a:r>
            <a:r>
              <a:rPr lang="en-US" dirty="0" smtClean="0"/>
              <a:t> are the descendants of a Recent Indian culture called the Little Passage Complex.</a:t>
            </a:r>
          </a:p>
          <a:p>
            <a:r>
              <a:rPr lang="en-US" dirty="0" smtClean="0"/>
              <a:t>	The arrival of migratory European fishermen in the 16th century may have provided new opportunities for the </a:t>
            </a:r>
            <a:r>
              <a:rPr lang="en-US" dirty="0" err="1" smtClean="0"/>
              <a:t>Beothuk</a:t>
            </a:r>
            <a:r>
              <a:rPr lang="en-US" dirty="0" smtClean="0"/>
              <a:t>. These fishermen erected stages, flakes and wharves during the summer fishery, but after they left the island to return to Europe, they left behind nails, lost fish hooks, and scraps of iron and kettle. Evidence from a number of </a:t>
            </a:r>
            <a:r>
              <a:rPr lang="en-US" dirty="0" err="1" smtClean="0"/>
              <a:t>Beothuk</a:t>
            </a:r>
            <a:r>
              <a:rPr lang="en-US" dirty="0" smtClean="0"/>
              <a:t> sites indicates that the </a:t>
            </a:r>
            <a:r>
              <a:rPr lang="en-US" dirty="0" err="1" smtClean="0"/>
              <a:t>Beothuk</a:t>
            </a:r>
            <a:r>
              <a:rPr lang="en-US" dirty="0" smtClean="0"/>
              <a:t> picked up these metal objects and reworked them into arrowheads, lance points, harpoon end blades, awls and hide scrapers.</a:t>
            </a:r>
          </a:p>
          <a:p>
            <a:r>
              <a:rPr lang="en-US" dirty="0" smtClean="0"/>
              <a:t>	 Everywhere else in North America, native people were usually eager to trade furs for metal cutting and piercing tools. The </a:t>
            </a:r>
            <a:r>
              <a:rPr lang="en-US" dirty="0" err="1" smtClean="0"/>
              <a:t>Beothuk</a:t>
            </a:r>
            <a:r>
              <a:rPr lang="en-US" dirty="0" smtClean="0"/>
              <a:t>, however, had the unusual opportunity to acquire such goods without having to exchange furs for them. This meant that they did not have to modify their traditional way of life by expending effort in the winter hunting fur-bearing animals such as lynx, marten, and the like--animals that provided little in the way of edible meat. 	Similarly, unlike the </a:t>
            </a:r>
            <a:r>
              <a:rPr lang="en-US" dirty="0" err="1" smtClean="0"/>
              <a:t>Mi'kmaq</a:t>
            </a:r>
            <a:r>
              <a:rPr lang="en-US" dirty="0" smtClean="0"/>
              <a:t> of the mainland, the </a:t>
            </a:r>
            <a:r>
              <a:rPr lang="en-US" dirty="0" err="1" smtClean="0"/>
              <a:t>Beothuk</a:t>
            </a:r>
            <a:r>
              <a:rPr lang="en-US" dirty="0" smtClean="0"/>
              <a:t> did not have to congregate at designated </a:t>
            </a:r>
            <a:r>
              <a:rPr lang="en-US" dirty="0" err="1" smtClean="0"/>
              <a:t>harbours</a:t>
            </a:r>
            <a:r>
              <a:rPr lang="en-US" dirty="0" smtClean="0"/>
              <a:t> to await the arrival of fur traders. This strategy often meant that the assembled </a:t>
            </a:r>
            <a:r>
              <a:rPr lang="en-US" dirty="0" err="1" smtClean="0"/>
              <a:t>Mi'kmaq</a:t>
            </a:r>
            <a:r>
              <a:rPr lang="en-US" dirty="0" smtClean="0"/>
              <a:t> would quickly exhaust local supplies of game. By contrast, the </a:t>
            </a:r>
            <a:r>
              <a:rPr lang="en-US" dirty="0" err="1" smtClean="0"/>
              <a:t>Beothuk</a:t>
            </a:r>
            <a:r>
              <a:rPr lang="en-US" dirty="0" smtClean="0"/>
              <a:t> could make a quick trip to an abandoned European fishing station to acquire the desired metal goods.</a:t>
            </a:r>
          </a:p>
          <a:p>
            <a:r>
              <a:rPr lang="en-US" dirty="0" smtClean="0"/>
              <a:t>	The </a:t>
            </a:r>
            <a:r>
              <a:rPr lang="en-US" dirty="0" err="1" smtClean="0"/>
              <a:t>Beothuk</a:t>
            </a:r>
            <a:r>
              <a:rPr lang="en-US" dirty="0" smtClean="0"/>
              <a:t> acquired great skill at refashioning these objects into useful tools which would have considerably increased the efficiency of their hunting technology. Iron arrow heads were much tougher than those of stone and were easily re-sharpened. Iron harpoon blades would also have been much more effective than those tipped with stone.</a:t>
            </a:r>
          </a:p>
          <a:p>
            <a:r>
              <a:rPr lang="en-US" dirty="0" smtClean="0"/>
              <a:t>	 While the </a:t>
            </a:r>
            <a:r>
              <a:rPr lang="en-US" dirty="0" err="1" smtClean="0"/>
              <a:t>Beothuk</a:t>
            </a:r>
            <a:r>
              <a:rPr lang="en-US" dirty="0" smtClean="0"/>
              <a:t> were able to coexist with, and probably to benefit from, a migratory fishery, the beginning of year-round settlement in the 17th century meant the onset of drastic change. As the French established a base at Placentia, and English settlement extended from Conception Bay to Trinity Bay and then </a:t>
            </a:r>
            <a:r>
              <a:rPr lang="en-US" dirty="0" err="1" smtClean="0"/>
              <a:t>Bonavista</a:t>
            </a:r>
            <a:r>
              <a:rPr lang="en-US" dirty="0" smtClean="0"/>
              <a:t> Bay, the </a:t>
            </a:r>
            <a:r>
              <a:rPr lang="en-US" dirty="0" err="1" smtClean="0"/>
              <a:t>Beothuk</a:t>
            </a:r>
            <a:r>
              <a:rPr lang="en-US" dirty="0" smtClean="0"/>
              <a:t> withdrew from European contact. Lacking the contacts with traders, missionaries and government agents that were characteristic of the mainland experience, the </a:t>
            </a:r>
            <a:r>
              <a:rPr lang="en-US" dirty="0" err="1" smtClean="0"/>
              <a:t>Beothuk</a:t>
            </a:r>
            <a:r>
              <a:rPr lang="en-US" dirty="0" smtClean="0"/>
              <a:t> became increasingly isolated.</a:t>
            </a:r>
          </a:p>
          <a:p>
            <a:r>
              <a:rPr lang="en-US" dirty="0" smtClean="0"/>
              <a:t>	After the middle of the 18th century, as the growth of English settlement increased, the </a:t>
            </a:r>
            <a:r>
              <a:rPr lang="en-US" dirty="0" err="1" smtClean="0"/>
              <a:t>Beothuk</a:t>
            </a:r>
            <a:r>
              <a:rPr lang="en-US" dirty="0" smtClean="0"/>
              <a:t> were increasingly denied access to the vital resources of the sea. In addition, the emergence of Newfoundland furriers, or trappers, meant that the </a:t>
            </a:r>
            <a:r>
              <a:rPr lang="en-US" dirty="0" err="1" smtClean="0"/>
              <a:t>Beothuk</a:t>
            </a:r>
            <a:r>
              <a:rPr lang="en-US" dirty="0" smtClean="0"/>
              <a:t> were now increasingly competing with white Europeans who were familiar with the Newfoundland interior. The presence of trap parts in 18th and early 19th-century </a:t>
            </a:r>
            <a:r>
              <a:rPr lang="en-US" dirty="0" err="1" smtClean="0"/>
              <a:t>Beothuk</a:t>
            </a:r>
            <a:r>
              <a:rPr lang="en-US" dirty="0" smtClean="0"/>
              <a:t> sites is clear evidence of the </a:t>
            </a:r>
            <a:r>
              <a:rPr lang="en-US" dirty="0" err="1" smtClean="0"/>
              <a:t>Beothuk</a:t>
            </a:r>
            <a:r>
              <a:rPr lang="en-US" dirty="0" smtClean="0"/>
              <a:t> practice of taking furriers' traps--a practice which inevitably brought retaliation.</a:t>
            </a:r>
          </a:p>
          <a:p>
            <a:r>
              <a:rPr lang="en-US" dirty="0" smtClean="0"/>
              <a:t>	By the beginning of the 19th century, the </a:t>
            </a:r>
            <a:r>
              <a:rPr lang="en-US" dirty="0" err="1" smtClean="0"/>
              <a:t>Beothuk</a:t>
            </a:r>
            <a:r>
              <a:rPr lang="en-US" dirty="0" smtClean="0"/>
              <a:t> were reduced to a small refugee population living along the Exploits River system and attempting to subsist on the inadequate resources of the interior. Although a succession of Newfoundland governors had, since the middle of the 18th century, attempted to establish friendly contact with the </a:t>
            </a:r>
            <a:r>
              <a:rPr lang="en-US" dirty="0" err="1" smtClean="0"/>
              <a:t>Beothuk</a:t>
            </a:r>
            <a:r>
              <a:rPr lang="en-US" dirty="0" smtClean="0"/>
              <a:t>, it was probably too late to change a pattern which had existed for perhaps 250 years. </a:t>
            </a:r>
            <a:r>
              <a:rPr lang="en-US" dirty="0" err="1" smtClean="0"/>
              <a:t>Shanawdithit</a:t>
            </a:r>
            <a:r>
              <a:rPr lang="en-US" dirty="0" smtClean="0"/>
              <a:t>, the last known </a:t>
            </a:r>
            <a:r>
              <a:rPr lang="en-US" dirty="0" err="1" smtClean="0"/>
              <a:t>Beothuk</a:t>
            </a:r>
            <a:r>
              <a:rPr lang="en-US" dirty="0" smtClean="0"/>
              <a:t>, died in St. John's, Newfoundland in 1829.</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0"/>
            <a:ext cx="9144000" cy="6858000"/>
            <a:chOff x="-1981200" y="-533400"/>
            <a:chExt cx="9144000" cy="6858000"/>
          </a:xfrm>
        </p:grpSpPr>
        <p:grpSp>
          <p:nvGrpSpPr>
            <p:cNvPr id="30" name="Group 38"/>
            <p:cNvGrpSpPr/>
            <p:nvPr/>
          </p:nvGrpSpPr>
          <p:grpSpPr>
            <a:xfrm>
              <a:off x="-1981200" y="-533400"/>
              <a:ext cx="9144000" cy="6858000"/>
              <a:chOff x="-1981200" y="-533400"/>
              <a:chExt cx="9144000" cy="6858000"/>
            </a:xfrm>
          </p:grpSpPr>
          <p:grpSp>
            <p:nvGrpSpPr>
              <p:cNvPr id="32" name="Group 28"/>
              <p:cNvGrpSpPr/>
              <p:nvPr/>
            </p:nvGrpSpPr>
            <p:grpSpPr>
              <a:xfrm>
                <a:off x="-1981200" y="-533400"/>
                <a:ext cx="9144000" cy="6858000"/>
                <a:chOff x="-1981200" y="-533400"/>
                <a:chExt cx="9144000" cy="6858000"/>
              </a:xfrm>
            </p:grpSpPr>
            <p:grpSp>
              <p:nvGrpSpPr>
                <p:cNvPr id="34" name="Group 45"/>
                <p:cNvGrpSpPr/>
                <p:nvPr/>
              </p:nvGrpSpPr>
              <p:grpSpPr>
                <a:xfrm>
                  <a:off x="-1981200" y="-533400"/>
                  <a:ext cx="9144000" cy="6858000"/>
                  <a:chOff x="0" y="0"/>
                  <a:chExt cx="9144000" cy="6858000"/>
                </a:xfrm>
              </p:grpSpPr>
              <p:pic>
                <p:nvPicPr>
                  <p:cNvPr id="41" name="Picture 40"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42" name="Rectangle 41"/>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5" name="Rectangle 34"/>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Rectangle 32"/>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1" name="Straight Connector 30"/>
            <p:cNvCxnSpPr>
              <a:endCxn id="38"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47" name="Group 29"/>
          <p:cNvGrpSpPr/>
          <p:nvPr/>
        </p:nvGrpSpPr>
        <p:grpSpPr>
          <a:xfrm>
            <a:off x="7829863" y="4179758"/>
            <a:ext cx="779488" cy="629586"/>
            <a:chOff x="7829863" y="4179758"/>
            <a:chExt cx="779488" cy="629586"/>
          </a:xfrm>
        </p:grpSpPr>
        <p:sp>
          <p:nvSpPr>
            <p:cNvPr id="48" name="Freeform 47"/>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0" name="Freeform 49"/>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B050"/>
              </a:solidFill>
            </a:endParaRPr>
          </a:p>
        </p:txBody>
      </p:sp>
      <p:sp>
        <p:nvSpPr>
          <p:cNvPr id="51" name="Freeform 50"/>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228600" y="1295400"/>
            <a:ext cx="5562600" cy="523220"/>
          </a:xfrm>
          <a:prstGeom prst="rect">
            <a:avLst/>
          </a:prstGeom>
          <a:solidFill>
            <a:schemeClr val="bg1"/>
          </a:solidFill>
          <a:ln w="38100">
            <a:noFill/>
          </a:ln>
        </p:spPr>
        <p:txBody>
          <a:bodyPr wrap="square" rtlCol="0">
            <a:spAutoFit/>
          </a:bodyPr>
          <a:lstStyle/>
          <a:p>
            <a:r>
              <a:rPr lang="en-US" sz="2800" b="1" dirty="0" smtClean="0"/>
              <a:t>1497 - Giovanni </a:t>
            </a:r>
            <a:r>
              <a:rPr lang="en-US" sz="2800" b="1" dirty="0" err="1" smtClean="0"/>
              <a:t>Caboto</a:t>
            </a:r>
            <a:r>
              <a:rPr lang="en-US" sz="2800" b="1" dirty="0" smtClean="0"/>
              <a:t> exploration</a:t>
            </a:r>
          </a:p>
        </p:txBody>
      </p:sp>
      <p:sp useBgFill="1">
        <p:nvSpPr>
          <p:cNvPr id="28" name="TextBox 27"/>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15" name="TextBox 14"/>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17" name="TextBox 16"/>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57346" name="AutoShape 2" descr="Image result for john cab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48" name="AutoShape 4" descr="Image result for john cab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 name="TextBox 43"/>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2" name="TextBox 51"/>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53" name="Freeform 52"/>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grpSp>
        <p:nvGrpSpPr>
          <p:cNvPr id="59" name="Group 58"/>
          <p:cNvGrpSpPr/>
          <p:nvPr/>
        </p:nvGrpSpPr>
        <p:grpSpPr>
          <a:xfrm>
            <a:off x="5943600" y="3046412"/>
            <a:ext cx="3200400" cy="3506788"/>
            <a:chOff x="5943600" y="2894012"/>
            <a:chExt cx="3200400" cy="3354388"/>
          </a:xfrm>
        </p:grpSpPr>
        <p:sp>
          <p:nvSpPr>
            <p:cNvPr id="19" name="Rectangle 18"/>
            <p:cNvSpPr/>
            <p:nvPr/>
          </p:nvSpPr>
          <p:spPr>
            <a:xfrm>
              <a:off x="5943600" y="2895600"/>
              <a:ext cx="3200400" cy="3352800"/>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Arrow Connector 53"/>
            <p:cNvCxnSpPr/>
            <p:nvPr/>
          </p:nvCxnSpPr>
          <p:spPr>
            <a:xfrm rot="10800000" flipV="1">
              <a:off x="7924800" y="2894012"/>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0800000" flipV="1">
              <a:off x="7010401" y="6246811"/>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flipV="1">
              <a:off x="8001001" y="6246811"/>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0800000" flipV="1">
              <a:off x="7086600" y="2895600"/>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60" name="Picture 4"/>
          <p:cNvPicPr>
            <a:picLocks noChangeAspect="1" noChangeArrowheads="1"/>
          </p:cNvPicPr>
          <p:nvPr/>
        </p:nvPicPr>
        <p:blipFill>
          <a:blip r:embed="rId4" cstate="print"/>
          <a:srcRect/>
          <a:stretch>
            <a:fillRect/>
          </a:stretch>
        </p:blipFill>
        <p:spPr bwMode="auto">
          <a:xfrm>
            <a:off x="533400" y="2438400"/>
            <a:ext cx="8458200" cy="4328374"/>
          </a:xfrm>
          <a:prstGeom prst="rect">
            <a:avLst/>
          </a:prstGeom>
          <a:noFill/>
          <a:ln w="9525">
            <a:noFill/>
            <a:miter lim="800000"/>
            <a:headEnd/>
            <a:tailEnd/>
          </a:ln>
          <a:effectLst/>
        </p:spPr>
      </p:pic>
      <p:sp>
        <p:nvSpPr>
          <p:cNvPr id="61" name="Freeform 60"/>
          <p:cNvSpPr/>
          <p:nvPr/>
        </p:nvSpPr>
        <p:spPr>
          <a:xfrm>
            <a:off x="1534886" y="3755571"/>
            <a:ext cx="6923314" cy="1883229"/>
          </a:xfrm>
          <a:custGeom>
            <a:avLst/>
            <a:gdLst>
              <a:gd name="connsiteX0" fmla="*/ 6923314 w 6923314"/>
              <a:gd name="connsiteY0" fmla="*/ 767443 h 1883229"/>
              <a:gd name="connsiteX1" fmla="*/ 6466114 w 6923314"/>
              <a:gd name="connsiteY1" fmla="*/ 816429 h 1883229"/>
              <a:gd name="connsiteX2" fmla="*/ 6139543 w 6923314"/>
              <a:gd name="connsiteY2" fmla="*/ 832758 h 1883229"/>
              <a:gd name="connsiteX3" fmla="*/ 5176157 w 6923314"/>
              <a:gd name="connsiteY3" fmla="*/ 359229 h 1883229"/>
              <a:gd name="connsiteX4" fmla="*/ 4033157 w 6923314"/>
              <a:gd name="connsiteY4" fmla="*/ 48986 h 1883229"/>
              <a:gd name="connsiteX5" fmla="*/ 2645228 w 6923314"/>
              <a:gd name="connsiteY5" fmla="*/ 65315 h 1883229"/>
              <a:gd name="connsiteX6" fmla="*/ 2090057 w 6923314"/>
              <a:gd name="connsiteY6" fmla="*/ 277586 h 1883229"/>
              <a:gd name="connsiteX7" fmla="*/ 1681843 w 6923314"/>
              <a:gd name="connsiteY7" fmla="*/ 783772 h 1883229"/>
              <a:gd name="connsiteX8" fmla="*/ 1632857 w 6923314"/>
              <a:gd name="connsiteY8" fmla="*/ 1159329 h 1883229"/>
              <a:gd name="connsiteX9" fmla="*/ 1583871 w 6923314"/>
              <a:gd name="connsiteY9" fmla="*/ 1436915 h 1883229"/>
              <a:gd name="connsiteX10" fmla="*/ 1191985 w 6923314"/>
              <a:gd name="connsiteY10" fmla="*/ 1583872 h 1883229"/>
              <a:gd name="connsiteX11" fmla="*/ 751114 w 6923314"/>
              <a:gd name="connsiteY11" fmla="*/ 1567543 h 1883229"/>
              <a:gd name="connsiteX12" fmla="*/ 391885 w 6923314"/>
              <a:gd name="connsiteY12" fmla="*/ 1812472 h 1883229"/>
              <a:gd name="connsiteX13" fmla="*/ 179614 w 6923314"/>
              <a:gd name="connsiteY13" fmla="*/ 1877786 h 1883229"/>
              <a:gd name="connsiteX14" fmla="*/ 16328 w 6923314"/>
              <a:gd name="connsiteY14" fmla="*/ 1779815 h 1883229"/>
              <a:gd name="connsiteX15" fmla="*/ 81643 w 6923314"/>
              <a:gd name="connsiteY15" fmla="*/ 1649186 h 188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23314" h="1883229">
                <a:moveTo>
                  <a:pt x="6923314" y="767443"/>
                </a:moveTo>
                <a:lnTo>
                  <a:pt x="6466114" y="816429"/>
                </a:lnTo>
                <a:cubicBezTo>
                  <a:pt x="6335486" y="827315"/>
                  <a:pt x="6354536" y="908958"/>
                  <a:pt x="6139543" y="832758"/>
                </a:cubicBezTo>
                <a:cubicBezTo>
                  <a:pt x="5924550" y="756558"/>
                  <a:pt x="5527221" y="489858"/>
                  <a:pt x="5176157" y="359229"/>
                </a:cubicBezTo>
                <a:cubicBezTo>
                  <a:pt x="4825093" y="228600"/>
                  <a:pt x="4454978" y="97972"/>
                  <a:pt x="4033157" y="48986"/>
                </a:cubicBezTo>
                <a:cubicBezTo>
                  <a:pt x="3611336" y="0"/>
                  <a:pt x="2969078" y="27215"/>
                  <a:pt x="2645228" y="65315"/>
                </a:cubicBezTo>
                <a:cubicBezTo>
                  <a:pt x="2321378" y="103415"/>
                  <a:pt x="2250621" y="157843"/>
                  <a:pt x="2090057" y="277586"/>
                </a:cubicBezTo>
                <a:cubicBezTo>
                  <a:pt x="1929493" y="397329"/>
                  <a:pt x="1758043" y="636815"/>
                  <a:pt x="1681843" y="783772"/>
                </a:cubicBezTo>
                <a:cubicBezTo>
                  <a:pt x="1605643" y="930729"/>
                  <a:pt x="1649186" y="1050472"/>
                  <a:pt x="1632857" y="1159329"/>
                </a:cubicBezTo>
                <a:cubicBezTo>
                  <a:pt x="1616528" y="1268186"/>
                  <a:pt x="1657350" y="1366158"/>
                  <a:pt x="1583871" y="1436915"/>
                </a:cubicBezTo>
                <a:cubicBezTo>
                  <a:pt x="1510392" y="1507672"/>
                  <a:pt x="1330778" y="1562101"/>
                  <a:pt x="1191985" y="1583872"/>
                </a:cubicBezTo>
                <a:cubicBezTo>
                  <a:pt x="1053192" y="1605643"/>
                  <a:pt x="884464" y="1529443"/>
                  <a:pt x="751114" y="1567543"/>
                </a:cubicBezTo>
                <a:cubicBezTo>
                  <a:pt x="617764" y="1605643"/>
                  <a:pt x="487135" y="1760765"/>
                  <a:pt x="391885" y="1812472"/>
                </a:cubicBezTo>
                <a:cubicBezTo>
                  <a:pt x="296635" y="1864179"/>
                  <a:pt x="242207" y="1883229"/>
                  <a:pt x="179614" y="1877786"/>
                </a:cubicBezTo>
                <a:cubicBezTo>
                  <a:pt x="117021" y="1872343"/>
                  <a:pt x="32656" y="1817915"/>
                  <a:pt x="16328" y="1779815"/>
                </a:cubicBezTo>
                <a:cubicBezTo>
                  <a:pt x="0" y="1741715"/>
                  <a:pt x="40821" y="1695450"/>
                  <a:pt x="81643" y="1649186"/>
                </a:cubicBezTo>
              </a:path>
            </a:pathLst>
          </a:custGeom>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600200" y="4474028"/>
            <a:ext cx="6623957" cy="1436915"/>
          </a:xfrm>
          <a:custGeom>
            <a:avLst/>
            <a:gdLst>
              <a:gd name="connsiteX0" fmla="*/ 0 w 6623957"/>
              <a:gd name="connsiteY0" fmla="*/ 1012372 h 1436915"/>
              <a:gd name="connsiteX1" fmla="*/ 212271 w 6623957"/>
              <a:gd name="connsiteY1" fmla="*/ 1159329 h 1436915"/>
              <a:gd name="connsiteX2" fmla="*/ 718457 w 6623957"/>
              <a:gd name="connsiteY2" fmla="*/ 849086 h 1436915"/>
              <a:gd name="connsiteX3" fmla="*/ 783771 w 6623957"/>
              <a:gd name="connsiteY3" fmla="*/ 522515 h 1436915"/>
              <a:gd name="connsiteX4" fmla="*/ 914400 w 6623957"/>
              <a:gd name="connsiteY4" fmla="*/ 228601 h 1436915"/>
              <a:gd name="connsiteX5" fmla="*/ 1257300 w 6623957"/>
              <a:gd name="connsiteY5" fmla="*/ 16329 h 1436915"/>
              <a:gd name="connsiteX6" fmla="*/ 1518557 w 6623957"/>
              <a:gd name="connsiteY6" fmla="*/ 130629 h 1436915"/>
              <a:gd name="connsiteX7" fmla="*/ 1665514 w 6623957"/>
              <a:gd name="connsiteY7" fmla="*/ 440872 h 1436915"/>
              <a:gd name="connsiteX8" fmla="*/ 2318657 w 6623957"/>
              <a:gd name="connsiteY8" fmla="*/ 1012372 h 1436915"/>
              <a:gd name="connsiteX9" fmla="*/ 3004457 w 6623957"/>
              <a:gd name="connsiteY9" fmla="*/ 1338943 h 1436915"/>
              <a:gd name="connsiteX10" fmla="*/ 3951514 w 6623957"/>
              <a:gd name="connsiteY10" fmla="*/ 1436915 h 1436915"/>
              <a:gd name="connsiteX11" fmla="*/ 5045529 w 6623957"/>
              <a:gd name="connsiteY11" fmla="*/ 1338943 h 1436915"/>
              <a:gd name="connsiteX12" fmla="*/ 6155871 w 6623957"/>
              <a:gd name="connsiteY12" fmla="*/ 930729 h 1436915"/>
              <a:gd name="connsiteX13" fmla="*/ 6580414 w 6623957"/>
              <a:gd name="connsiteY13" fmla="*/ 620486 h 1436915"/>
              <a:gd name="connsiteX14" fmla="*/ 6417129 w 6623957"/>
              <a:gd name="connsiteY14" fmla="*/ 457201 h 1436915"/>
              <a:gd name="connsiteX15" fmla="*/ 6433457 w 6623957"/>
              <a:gd name="connsiteY15" fmla="*/ 326572 h 1436915"/>
              <a:gd name="connsiteX16" fmla="*/ 6564086 w 6623957"/>
              <a:gd name="connsiteY16" fmla="*/ 146958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23957" h="1436915">
                <a:moveTo>
                  <a:pt x="0" y="1012372"/>
                </a:moveTo>
                <a:cubicBezTo>
                  <a:pt x="46264" y="1099457"/>
                  <a:pt x="92528" y="1186543"/>
                  <a:pt x="212271" y="1159329"/>
                </a:cubicBezTo>
                <a:cubicBezTo>
                  <a:pt x="332014" y="1132115"/>
                  <a:pt x="623207" y="955222"/>
                  <a:pt x="718457" y="849086"/>
                </a:cubicBezTo>
                <a:cubicBezTo>
                  <a:pt x="813707" y="742950"/>
                  <a:pt x="751114" y="625929"/>
                  <a:pt x="783771" y="522515"/>
                </a:cubicBezTo>
                <a:cubicBezTo>
                  <a:pt x="816428" y="419101"/>
                  <a:pt x="835479" y="312965"/>
                  <a:pt x="914400" y="228601"/>
                </a:cubicBezTo>
                <a:cubicBezTo>
                  <a:pt x="993321" y="144237"/>
                  <a:pt x="1156607" y="32658"/>
                  <a:pt x="1257300" y="16329"/>
                </a:cubicBezTo>
                <a:cubicBezTo>
                  <a:pt x="1357993" y="0"/>
                  <a:pt x="1450521" y="59872"/>
                  <a:pt x="1518557" y="130629"/>
                </a:cubicBezTo>
                <a:cubicBezTo>
                  <a:pt x="1586593" y="201386"/>
                  <a:pt x="1532164" y="293915"/>
                  <a:pt x="1665514" y="440872"/>
                </a:cubicBezTo>
                <a:cubicBezTo>
                  <a:pt x="1798864" y="587829"/>
                  <a:pt x="2095500" y="862694"/>
                  <a:pt x="2318657" y="1012372"/>
                </a:cubicBezTo>
                <a:cubicBezTo>
                  <a:pt x="2541814" y="1162050"/>
                  <a:pt x="2732314" y="1268186"/>
                  <a:pt x="3004457" y="1338943"/>
                </a:cubicBezTo>
                <a:cubicBezTo>
                  <a:pt x="3276600" y="1409700"/>
                  <a:pt x="3611335" y="1436915"/>
                  <a:pt x="3951514" y="1436915"/>
                </a:cubicBezTo>
                <a:cubicBezTo>
                  <a:pt x="4291693" y="1436915"/>
                  <a:pt x="4678136" y="1423307"/>
                  <a:pt x="5045529" y="1338943"/>
                </a:cubicBezTo>
                <a:cubicBezTo>
                  <a:pt x="5412922" y="1254579"/>
                  <a:pt x="5900057" y="1050472"/>
                  <a:pt x="6155871" y="930729"/>
                </a:cubicBezTo>
                <a:cubicBezTo>
                  <a:pt x="6411685" y="810986"/>
                  <a:pt x="6536871" y="699407"/>
                  <a:pt x="6580414" y="620486"/>
                </a:cubicBezTo>
                <a:cubicBezTo>
                  <a:pt x="6623957" y="541565"/>
                  <a:pt x="6441622" y="506187"/>
                  <a:pt x="6417129" y="457201"/>
                </a:cubicBezTo>
                <a:cubicBezTo>
                  <a:pt x="6392636" y="408215"/>
                  <a:pt x="6408964" y="378279"/>
                  <a:pt x="6433457" y="326572"/>
                </a:cubicBezTo>
                <a:cubicBezTo>
                  <a:pt x="6457950" y="274865"/>
                  <a:pt x="6511018" y="210911"/>
                  <a:pt x="6564086" y="146958"/>
                </a:cubicBezTo>
              </a:path>
            </a:pathLst>
          </a:custGeom>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7349" name="Picture 5"/>
          <p:cNvPicPr>
            <a:picLocks noChangeAspect="1" noChangeArrowheads="1"/>
          </p:cNvPicPr>
          <p:nvPr/>
        </p:nvPicPr>
        <p:blipFill>
          <a:blip r:embed="rId5" cstate="print"/>
          <a:srcRect l="7656" r="8134" b="10744"/>
          <a:stretch>
            <a:fillRect/>
          </a:stretch>
        </p:blipFill>
        <p:spPr bwMode="auto">
          <a:xfrm>
            <a:off x="6477000" y="838200"/>
            <a:ext cx="1600200" cy="1963882"/>
          </a:xfrm>
          <a:prstGeom prst="rect">
            <a:avLst/>
          </a:prstGeom>
          <a:noFill/>
          <a:ln w="63500">
            <a:solidFill>
              <a:schemeClr val="tx1"/>
            </a:solidFill>
            <a:miter lim="800000"/>
            <a:headEnd/>
            <a:tailEnd/>
          </a:ln>
          <a:effectLst/>
        </p:spPr>
      </p:pic>
      <p:grpSp>
        <p:nvGrpSpPr>
          <p:cNvPr id="63" name="Group 62"/>
          <p:cNvGrpSpPr/>
          <p:nvPr/>
        </p:nvGrpSpPr>
        <p:grpSpPr>
          <a:xfrm>
            <a:off x="7696200" y="3962400"/>
            <a:ext cx="1447800" cy="461665"/>
            <a:chOff x="-1447800" y="3352800"/>
            <a:chExt cx="1447800" cy="461665"/>
          </a:xfrm>
        </p:grpSpPr>
        <p:pic>
          <p:nvPicPr>
            <p:cNvPr id="45" name="Picture 4"/>
            <p:cNvPicPr>
              <a:picLocks noChangeAspect="1" noChangeArrowheads="1"/>
            </p:cNvPicPr>
            <p:nvPr/>
          </p:nvPicPr>
          <p:blipFill>
            <a:blip r:embed="rId4" cstate="print"/>
            <a:srcRect l="5405" t="27820" r="80180" b="61617"/>
            <a:stretch>
              <a:fillRect/>
            </a:stretch>
          </p:blipFill>
          <p:spPr bwMode="auto">
            <a:xfrm>
              <a:off x="-1447800" y="3352800"/>
              <a:ext cx="1447800" cy="457200"/>
            </a:xfrm>
            <a:prstGeom prst="rect">
              <a:avLst/>
            </a:prstGeom>
            <a:noFill/>
            <a:ln w="9525">
              <a:noFill/>
              <a:miter lim="800000"/>
              <a:headEnd/>
              <a:tailEnd/>
            </a:ln>
            <a:effectLst/>
          </p:spPr>
        </p:pic>
        <p:sp>
          <p:nvSpPr>
            <p:cNvPr id="43" name="TextBox 42"/>
            <p:cNvSpPr txBox="1"/>
            <p:nvPr/>
          </p:nvSpPr>
          <p:spPr>
            <a:xfrm>
              <a:off x="-1444626" y="3352800"/>
              <a:ext cx="1444626" cy="461665"/>
            </a:xfrm>
            <a:prstGeom prst="rect">
              <a:avLst/>
            </a:prstGeom>
            <a:noFill/>
            <a:ln w="38100">
              <a:solidFill>
                <a:schemeClr val="tx1"/>
              </a:solidFill>
            </a:ln>
          </p:spPr>
          <p:txBody>
            <a:bodyPr wrap="none" rtlCol="0">
              <a:spAutoFit/>
            </a:bodyPr>
            <a:lstStyle/>
            <a:p>
              <a:r>
                <a:rPr lang="en-US" sz="2400" b="1" dirty="0" smtClean="0"/>
                <a:t>ENGLAND</a:t>
              </a:r>
            </a:p>
          </p:txBody>
        </p:sp>
      </p:grpSp>
      <p:grpSp>
        <p:nvGrpSpPr>
          <p:cNvPr id="64" name="Group 63"/>
          <p:cNvGrpSpPr/>
          <p:nvPr/>
        </p:nvGrpSpPr>
        <p:grpSpPr>
          <a:xfrm>
            <a:off x="1295400" y="860208"/>
            <a:ext cx="3274280" cy="892392"/>
            <a:chOff x="3810000" y="936408"/>
            <a:chExt cx="3274280" cy="892392"/>
          </a:xfrm>
        </p:grpSpPr>
        <p:sp>
          <p:nvSpPr>
            <p:cNvPr id="65" name="Rounded Rectangle 64"/>
            <p:cNvSpPr/>
            <p:nvPr/>
          </p:nvSpPr>
          <p:spPr>
            <a:xfrm>
              <a:off x="3810000" y="1447800"/>
              <a:ext cx="2514600" cy="3810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p:cNvSpPr txBox="1"/>
            <p:nvPr/>
          </p:nvSpPr>
          <p:spPr>
            <a:xfrm rot="20568067">
              <a:off x="6322280" y="936408"/>
              <a:ext cx="762000" cy="646331"/>
            </a:xfrm>
            <a:prstGeom prst="rect">
              <a:avLst/>
            </a:prstGeom>
            <a:noFill/>
          </p:spPr>
          <p:txBody>
            <a:bodyPr wrap="square" rtlCol="0">
              <a:spAutoFit/>
            </a:bodyPr>
            <a:lstStyle/>
            <a:p>
              <a:r>
                <a:rPr lang="en-US" sz="3600" b="1" dirty="0" smtClean="0">
                  <a:solidFill>
                    <a:srgbClr val="FF0000"/>
                  </a:solidFill>
                  <a:effectLst>
                    <a:outerShdw blurRad="50800" dist="50800" dir="5400000" algn="ctr" rotWithShape="0">
                      <a:schemeClr val="tx1"/>
                    </a:outerShdw>
                  </a:effectLst>
                </a:rPr>
                <a:t>?</a:t>
              </a:r>
            </a:p>
          </p:txBody>
        </p:sp>
      </p:grpSp>
      <p:sp>
        <p:nvSpPr>
          <p:cNvPr id="67" name="TextBox 66"/>
          <p:cNvSpPr txBox="1"/>
          <p:nvPr/>
        </p:nvSpPr>
        <p:spPr>
          <a:xfrm>
            <a:off x="228600" y="1295400"/>
            <a:ext cx="5257800" cy="523220"/>
          </a:xfrm>
          <a:prstGeom prst="rect">
            <a:avLst/>
          </a:prstGeom>
          <a:solidFill>
            <a:schemeClr val="bg1"/>
          </a:solidFill>
          <a:ln w="38100">
            <a:noFill/>
          </a:ln>
        </p:spPr>
        <p:txBody>
          <a:bodyPr wrap="square" rtlCol="0">
            <a:spAutoFit/>
          </a:bodyPr>
          <a:lstStyle/>
          <a:p>
            <a:r>
              <a:rPr lang="en-US" sz="2800" b="1" dirty="0" smtClean="0"/>
              <a:t>1497 - John Cabot’s exploration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wipe(left)">
                                      <p:cBhvr>
                                        <p:cTn id="7" dur="1000"/>
                                        <p:tgtEl>
                                          <p:spTgt spid="16">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1000"/>
                                        <p:tgtEl>
                                          <p:spTgt spid="1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7349"/>
                                        </p:tgtEl>
                                        <p:attrNameLst>
                                          <p:attrName>style.visibility</p:attrName>
                                        </p:attrNameLst>
                                      </p:cBhvr>
                                      <p:to>
                                        <p:strVal val="visible"/>
                                      </p:to>
                                    </p:set>
                                    <p:animEffect transition="in" filter="fade">
                                      <p:cBhvr>
                                        <p:cTn id="13" dur="1000"/>
                                        <p:tgtEl>
                                          <p:spTgt spid="5734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right)">
                                      <p:cBhvr>
                                        <p:cTn id="18" dur="1000"/>
                                        <p:tgtEl>
                                          <p:spTgt spid="59"/>
                                        </p:tgtEl>
                                      </p:cBhvr>
                                    </p:animEffect>
                                  </p:childTnLst>
                                </p:cTn>
                              </p:par>
                              <p:par>
                                <p:cTn id="19" presetID="10" presetClass="exit" presetSubtype="0" fill="hold" grpId="0" nodeType="withEffect">
                                  <p:stCondLst>
                                    <p:cond delay="0"/>
                                  </p:stCondLst>
                                  <p:childTnLst>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17"/>
                                        </p:tgtEl>
                                      </p:cBhvr>
                                    </p:animEffect>
                                    <p:set>
                                      <p:cBhvr>
                                        <p:cTn id="24" dur="1" fill="hold">
                                          <p:stCondLst>
                                            <p:cond delay="9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0" presetClass="exit" presetSubtype="0" accel="100000" fill="hold" nodeType="clickEffect">
                                  <p:stCondLst>
                                    <p:cond delay="0"/>
                                  </p:stCondLst>
                                  <p:childTnLst>
                                    <p:anim calcmode="lin" valueType="num">
                                      <p:cBhvr>
                                        <p:cTn id="28" dur="1000"/>
                                        <p:tgtEl>
                                          <p:spTgt spid="59"/>
                                        </p:tgtEl>
                                        <p:attrNameLst>
                                          <p:attrName>ppt_w</p:attrName>
                                        </p:attrNameLst>
                                      </p:cBhvr>
                                      <p:tavLst>
                                        <p:tav tm="0">
                                          <p:val>
                                            <p:strVal val="ppt_w"/>
                                          </p:val>
                                        </p:tav>
                                        <p:tav tm="100000">
                                          <p:val>
                                            <p:strVal val="ppt_w+.3"/>
                                          </p:val>
                                        </p:tav>
                                      </p:tavLst>
                                    </p:anim>
                                    <p:anim calcmode="lin" valueType="num">
                                      <p:cBhvr>
                                        <p:cTn id="29" dur="1000"/>
                                        <p:tgtEl>
                                          <p:spTgt spid="59"/>
                                        </p:tgtEl>
                                        <p:attrNameLst>
                                          <p:attrName>ppt_h</p:attrName>
                                        </p:attrNameLst>
                                      </p:cBhvr>
                                      <p:tavLst>
                                        <p:tav tm="0">
                                          <p:val>
                                            <p:strVal val="ppt_h"/>
                                          </p:val>
                                        </p:tav>
                                        <p:tav tm="100000">
                                          <p:val>
                                            <p:strVal val="ppt_h"/>
                                          </p:val>
                                        </p:tav>
                                      </p:tavLst>
                                    </p:anim>
                                    <p:animEffect transition="out" filter="fade">
                                      <p:cBhvr>
                                        <p:cTn id="30" dur="1000"/>
                                        <p:tgtEl>
                                          <p:spTgt spid="59"/>
                                        </p:tgtEl>
                                      </p:cBhvr>
                                    </p:animEffect>
                                    <p:set>
                                      <p:cBhvr>
                                        <p:cTn id="31" dur="1" fill="hold">
                                          <p:stCondLst>
                                            <p:cond delay="999"/>
                                          </p:stCondLst>
                                        </p:cTn>
                                        <p:tgtEl>
                                          <p:spTgt spid="5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46"/>
                                        </p:tgtEl>
                                      </p:cBhvr>
                                    </p:animEffect>
                                    <p:set>
                                      <p:cBhvr>
                                        <p:cTn id="34" dur="1" fill="hold">
                                          <p:stCondLst>
                                            <p:cond delay="999"/>
                                          </p:stCondLst>
                                        </p:cTn>
                                        <p:tgtEl>
                                          <p:spTgt spid="4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44"/>
                                        </p:tgtEl>
                                      </p:cBhvr>
                                    </p:animEffect>
                                    <p:set>
                                      <p:cBhvr>
                                        <p:cTn id="37" dur="1" fill="hold">
                                          <p:stCondLst>
                                            <p:cond delay="999"/>
                                          </p:stCondLst>
                                        </p:cTn>
                                        <p:tgtEl>
                                          <p:spTgt spid="4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52"/>
                                        </p:tgtEl>
                                      </p:cBhvr>
                                    </p:animEffect>
                                    <p:set>
                                      <p:cBhvr>
                                        <p:cTn id="40" dur="1" fill="hold">
                                          <p:stCondLst>
                                            <p:cond delay="999"/>
                                          </p:stCondLst>
                                        </p:cTn>
                                        <p:tgtEl>
                                          <p:spTgt spid="5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55"/>
                                        </p:tgtEl>
                                      </p:cBhvr>
                                    </p:animEffect>
                                    <p:set>
                                      <p:cBhvr>
                                        <p:cTn id="43" dur="1" fill="hold">
                                          <p:stCondLst>
                                            <p:cond delay="999"/>
                                          </p:stCondLst>
                                        </p:cTn>
                                        <p:tgtEl>
                                          <p:spTgt spid="55"/>
                                        </p:tgtEl>
                                        <p:attrNameLst>
                                          <p:attrName>style.visibility</p:attrName>
                                        </p:attrNameLst>
                                      </p:cBhvr>
                                      <p:to>
                                        <p:strVal val="hidden"/>
                                      </p:to>
                                    </p:set>
                                  </p:childTnLst>
                                </p:cTn>
                              </p:par>
                              <p:par>
                                <p:cTn id="44" presetID="55"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1000" fill="hold"/>
                                        <p:tgtEl>
                                          <p:spTgt spid="60"/>
                                        </p:tgtEl>
                                        <p:attrNameLst>
                                          <p:attrName>ppt_w</p:attrName>
                                        </p:attrNameLst>
                                      </p:cBhvr>
                                      <p:tavLst>
                                        <p:tav tm="0">
                                          <p:val>
                                            <p:strVal val="#ppt_w*0.70"/>
                                          </p:val>
                                        </p:tav>
                                        <p:tav tm="100000">
                                          <p:val>
                                            <p:strVal val="#ppt_w"/>
                                          </p:val>
                                        </p:tav>
                                      </p:tavLst>
                                    </p:anim>
                                    <p:anim calcmode="lin" valueType="num">
                                      <p:cBhvr>
                                        <p:cTn id="47" dur="1000" fill="hold"/>
                                        <p:tgtEl>
                                          <p:spTgt spid="60"/>
                                        </p:tgtEl>
                                        <p:attrNameLst>
                                          <p:attrName>ppt_h</p:attrName>
                                        </p:attrNameLst>
                                      </p:cBhvr>
                                      <p:tavLst>
                                        <p:tav tm="0">
                                          <p:val>
                                            <p:strVal val="#ppt_h"/>
                                          </p:val>
                                        </p:tav>
                                        <p:tav tm="100000">
                                          <p:val>
                                            <p:strVal val="#ppt_h"/>
                                          </p:val>
                                        </p:tav>
                                      </p:tavLst>
                                    </p:anim>
                                    <p:animEffect transition="in" filter="fade">
                                      <p:cBhvr>
                                        <p:cTn id="48" dur="1000"/>
                                        <p:tgtEl>
                                          <p:spTgt spid="6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63"/>
                                        </p:tgtEl>
                                        <p:attrNameLst>
                                          <p:attrName>style.visibility</p:attrName>
                                        </p:attrNameLst>
                                      </p:cBhvr>
                                      <p:to>
                                        <p:strVal val="visible"/>
                                      </p:to>
                                    </p:set>
                                    <p:anim calcmode="lin" valueType="num">
                                      <p:cBhvr>
                                        <p:cTn id="53" dur="1000" fill="hold"/>
                                        <p:tgtEl>
                                          <p:spTgt spid="63"/>
                                        </p:tgtEl>
                                        <p:attrNameLst>
                                          <p:attrName>ppt_w</p:attrName>
                                        </p:attrNameLst>
                                      </p:cBhvr>
                                      <p:tavLst>
                                        <p:tav tm="0">
                                          <p:val>
                                            <p:fltVal val="0"/>
                                          </p:val>
                                        </p:tav>
                                        <p:tav tm="100000">
                                          <p:val>
                                            <p:strVal val="#ppt_w"/>
                                          </p:val>
                                        </p:tav>
                                      </p:tavLst>
                                    </p:anim>
                                    <p:anim calcmode="lin" valueType="num">
                                      <p:cBhvr>
                                        <p:cTn id="54" dur="1000" fill="hold"/>
                                        <p:tgtEl>
                                          <p:spTgt spid="63"/>
                                        </p:tgtEl>
                                        <p:attrNameLst>
                                          <p:attrName>ppt_h</p:attrName>
                                        </p:attrNameLst>
                                      </p:cBhvr>
                                      <p:tavLst>
                                        <p:tav tm="0">
                                          <p:val>
                                            <p:fltVal val="0"/>
                                          </p:val>
                                        </p:tav>
                                        <p:tav tm="100000">
                                          <p:val>
                                            <p:strVal val="#ppt_h"/>
                                          </p:val>
                                        </p:tav>
                                      </p:tavLst>
                                    </p:anim>
                                    <p:animEffect transition="in" filter="fade">
                                      <p:cBhvr>
                                        <p:cTn id="55" dur="1000"/>
                                        <p:tgtEl>
                                          <p:spTgt spid="63"/>
                                        </p:tgtEl>
                                      </p:cBhvr>
                                    </p:animEffect>
                                  </p:childTnLst>
                                </p:cTn>
                              </p:par>
                            </p:childTnLst>
                          </p:cTn>
                        </p:par>
                        <p:par>
                          <p:cTn id="56" fill="hold">
                            <p:stCondLst>
                              <p:cond delay="1000"/>
                            </p:stCondLst>
                            <p:childTnLst>
                              <p:par>
                                <p:cTn id="57" presetID="22" presetClass="entr" presetSubtype="2"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right)">
                                      <p:cBhvr>
                                        <p:cTn id="59" dur="5000"/>
                                        <p:tgtEl>
                                          <p:spTgt spid="61"/>
                                        </p:tgtEl>
                                      </p:cBhvr>
                                    </p:animEffect>
                                  </p:childTnLst>
                                </p:cTn>
                              </p:par>
                            </p:childTnLst>
                          </p:cTn>
                        </p:par>
                        <p:par>
                          <p:cTn id="60" fill="hold">
                            <p:stCondLst>
                              <p:cond delay="6000"/>
                            </p:stCondLst>
                            <p:childTnLst>
                              <p:par>
                                <p:cTn id="61" presetID="22" presetClass="entr" presetSubtype="8"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left)">
                                      <p:cBhvr>
                                        <p:cTn id="63" dur="50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left)">
                                      <p:cBhvr>
                                        <p:cTn id="68" dur="10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64"/>
                                        </p:tgtEl>
                                      </p:cBhvr>
                                    </p:animEffect>
                                    <p:set>
                                      <p:cBhvr>
                                        <p:cTn id="73" dur="1" fill="hold">
                                          <p:stCondLst>
                                            <p:cond delay="999"/>
                                          </p:stCondLst>
                                        </p:cTn>
                                        <p:tgtEl>
                                          <p:spTgt spid="6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left)">
                                      <p:cBhvr>
                                        <p:cTn id="76" dur="1000"/>
                                        <p:tgtEl>
                                          <p:spTgt spid="67"/>
                                        </p:tgtEl>
                                      </p:cBhvr>
                                    </p:animEffect>
                                  </p:childTnLst>
                                </p:cTn>
                              </p:par>
                              <p:par>
                                <p:cTn id="77" presetID="22" presetClass="exit" presetSubtype="8" fill="hold" grpId="1" nodeType="withEffect">
                                  <p:stCondLst>
                                    <p:cond delay="0"/>
                                  </p:stCondLst>
                                  <p:childTnLst>
                                    <p:animEffect transition="out" filter="wipe(left)">
                                      <p:cBhvr>
                                        <p:cTn id="78" dur="1000"/>
                                        <p:tgtEl>
                                          <p:spTgt spid="16">
                                            <p:txEl>
                                              <p:pRg st="0" end="0"/>
                                            </p:txEl>
                                          </p:spTgt>
                                        </p:tgtEl>
                                      </p:cBhvr>
                                    </p:animEffect>
                                    <p:set>
                                      <p:cBhvr>
                                        <p:cTn id="79" dur="1" fill="hold">
                                          <p:stCondLst>
                                            <p:cond delay="999"/>
                                          </p:stCondLst>
                                        </p:cTn>
                                        <p:tgtEl>
                                          <p:spTgt spid="16">
                                            <p:txEl>
                                              <p:pRg st="0" end="0"/>
                                            </p:txEl>
                                          </p:spTgt>
                                        </p:tgtEl>
                                        <p:attrNameLst>
                                          <p:attrName>style.visibility</p:attrName>
                                        </p:attrNameLst>
                                      </p:cBhvr>
                                      <p:to>
                                        <p:strVal val="hidden"/>
                                      </p:to>
                                    </p:set>
                                  </p:childTnLst>
                                </p:cTn>
                              </p:par>
                              <p:par>
                                <p:cTn id="80" presetID="22" presetClass="exit" presetSubtype="8" fill="hold" grpId="1" nodeType="withEffect">
                                  <p:stCondLst>
                                    <p:cond delay="0"/>
                                  </p:stCondLst>
                                  <p:childTnLst>
                                    <p:animEffect transition="out" filter="wipe(left)">
                                      <p:cBhvr>
                                        <p:cTn id="81" dur="1000"/>
                                        <p:tgtEl>
                                          <p:spTgt spid="16">
                                            <p:bg/>
                                          </p:spTgt>
                                        </p:tgtEl>
                                      </p:cBhvr>
                                    </p:animEffect>
                                    <p:set>
                                      <p:cBhvr>
                                        <p:cTn id="82" dur="1" fill="hold">
                                          <p:stCondLst>
                                            <p:cond delay="999"/>
                                          </p:stCondLst>
                                        </p:cTn>
                                        <p:tgtEl>
                                          <p:spTgt spid="16">
                                            <p:bg/>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5" presetClass="exit" presetSubtype="0" fill="hold" grpId="1" nodeType="clickEffect">
                                  <p:stCondLst>
                                    <p:cond delay="0"/>
                                  </p:stCondLst>
                                  <p:childTnLst>
                                    <p:anim calcmode="lin" valueType="num">
                                      <p:cBhvr>
                                        <p:cTn id="86" dur="1000"/>
                                        <p:tgtEl>
                                          <p:spTgt spid="61"/>
                                        </p:tgtEl>
                                        <p:attrNameLst>
                                          <p:attrName>ppt_w</p:attrName>
                                        </p:attrNameLst>
                                      </p:cBhvr>
                                      <p:tavLst>
                                        <p:tav tm="0">
                                          <p:val>
                                            <p:strVal val="ppt_w"/>
                                          </p:val>
                                        </p:tav>
                                        <p:tav tm="100000">
                                          <p:val>
                                            <p:strVal val="ppt_w*0.70"/>
                                          </p:val>
                                        </p:tav>
                                      </p:tavLst>
                                    </p:anim>
                                    <p:anim calcmode="lin" valueType="num">
                                      <p:cBhvr>
                                        <p:cTn id="87" dur="1000"/>
                                        <p:tgtEl>
                                          <p:spTgt spid="61"/>
                                        </p:tgtEl>
                                        <p:attrNameLst>
                                          <p:attrName>ppt_h</p:attrName>
                                        </p:attrNameLst>
                                      </p:cBhvr>
                                      <p:tavLst>
                                        <p:tav tm="0">
                                          <p:val>
                                            <p:strVal val="ppt_h"/>
                                          </p:val>
                                        </p:tav>
                                        <p:tav tm="100000">
                                          <p:val>
                                            <p:strVal val="ppt_h"/>
                                          </p:val>
                                        </p:tav>
                                      </p:tavLst>
                                    </p:anim>
                                    <p:animEffect transition="out" filter="fade">
                                      <p:cBhvr>
                                        <p:cTn id="88" dur="1000"/>
                                        <p:tgtEl>
                                          <p:spTgt spid="61"/>
                                        </p:tgtEl>
                                      </p:cBhvr>
                                    </p:animEffect>
                                    <p:set>
                                      <p:cBhvr>
                                        <p:cTn id="89" dur="1" fill="hold">
                                          <p:stCondLst>
                                            <p:cond delay="999"/>
                                          </p:stCondLst>
                                        </p:cTn>
                                        <p:tgtEl>
                                          <p:spTgt spid="61"/>
                                        </p:tgtEl>
                                        <p:attrNameLst>
                                          <p:attrName>style.visibility</p:attrName>
                                        </p:attrNameLst>
                                      </p:cBhvr>
                                      <p:to>
                                        <p:strVal val="hidden"/>
                                      </p:to>
                                    </p:set>
                                  </p:childTnLst>
                                </p:cTn>
                              </p:par>
                              <p:par>
                                <p:cTn id="90" presetID="55" presetClass="exit" presetSubtype="0" fill="hold" grpId="1" nodeType="withEffect">
                                  <p:stCondLst>
                                    <p:cond delay="0"/>
                                  </p:stCondLst>
                                  <p:childTnLst>
                                    <p:anim calcmode="lin" valueType="num">
                                      <p:cBhvr>
                                        <p:cTn id="91" dur="1000"/>
                                        <p:tgtEl>
                                          <p:spTgt spid="62"/>
                                        </p:tgtEl>
                                        <p:attrNameLst>
                                          <p:attrName>ppt_w</p:attrName>
                                        </p:attrNameLst>
                                      </p:cBhvr>
                                      <p:tavLst>
                                        <p:tav tm="0">
                                          <p:val>
                                            <p:strVal val="ppt_w"/>
                                          </p:val>
                                        </p:tav>
                                        <p:tav tm="100000">
                                          <p:val>
                                            <p:strVal val="ppt_w*0.70"/>
                                          </p:val>
                                        </p:tav>
                                      </p:tavLst>
                                    </p:anim>
                                    <p:anim calcmode="lin" valueType="num">
                                      <p:cBhvr>
                                        <p:cTn id="92" dur="1000"/>
                                        <p:tgtEl>
                                          <p:spTgt spid="62"/>
                                        </p:tgtEl>
                                        <p:attrNameLst>
                                          <p:attrName>ppt_h</p:attrName>
                                        </p:attrNameLst>
                                      </p:cBhvr>
                                      <p:tavLst>
                                        <p:tav tm="0">
                                          <p:val>
                                            <p:strVal val="ppt_h"/>
                                          </p:val>
                                        </p:tav>
                                        <p:tav tm="100000">
                                          <p:val>
                                            <p:strVal val="ppt_h"/>
                                          </p:val>
                                        </p:tav>
                                      </p:tavLst>
                                    </p:anim>
                                    <p:animEffect transition="out" filter="fade">
                                      <p:cBhvr>
                                        <p:cTn id="93" dur="1000"/>
                                        <p:tgtEl>
                                          <p:spTgt spid="62"/>
                                        </p:tgtEl>
                                      </p:cBhvr>
                                    </p:animEffect>
                                    <p:set>
                                      <p:cBhvr>
                                        <p:cTn id="94" dur="1" fill="hold">
                                          <p:stCondLst>
                                            <p:cond delay="999"/>
                                          </p:stCondLst>
                                        </p:cTn>
                                        <p:tgtEl>
                                          <p:spTgt spid="62"/>
                                        </p:tgtEl>
                                        <p:attrNameLst>
                                          <p:attrName>style.visibility</p:attrName>
                                        </p:attrNameLst>
                                      </p:cBhvr>
                                      <p:to>
                                        <p:strVal val="hidden"/>
                                      </p:to>
                                    </p:set>
                                  </p:childTnLst>
                                </p:cTn>
                              </p:par>
                              <p:par>
                                <p:cTn id="95" presetID="55" presetClass="exit" presetSubtype="0" fill="hold" nodeType="withEffect">
                                  <p:stCondLst>
                                    <p:cond delay="0"/>
                                  </p:stCondLst>
                                  <p:childTnLst>
                                    <p:anim calcmode="lin" valueType="num">
                                      <p:cBhvr>
                                        <p:cTn id="96" dur="1000"/>
                                        <p:tgtEl>
                                          <p:spTgt spid="60"/>
                                        </p:tgtEl>
                                        <p:attrNameLst>
                                          <p:attrName>ppt_w</p:attrName>
                                        </p:attrNameLst>
                                      </p:cBhvr>
                                      <p:tavLst>
                                        <p:tav tm="0">
                                          <p:val>
                                            <p:strVal val="ppt_w"/>
                                          </p:val>
                                        </p:tav>
                                        <p:tav tm="100000">
                                          <p:val>
                                            <p:strVal val="ppt_w*0.70"/>
                                          </p:val>
                                        </p:tav>
                                      </p:tavLst>
                                    </p:anim>
                                    <p:anim calcmode="lin" valueType="num">
                                      <p:cBhvr>
                                        <p:cTn id="97" dur="1000"/>
                                        <p:tgtEl>
                                          <p:spTgt spid="60"/>
                                        </p:tgtEl>
                                        <p:attrNameLst>
                                          <p:attrName>ppt_h</p:attrName>
                                        </p:attrNameLst>
                                      </p:cBhvr>
                                      <p:tavLst>
                                        <p:tav tm="0">
                                          <p:val>
                                            <p:strVal val="ppt_h"/>
                                          </p:val>
                                        </p:tav>
                                        <p:tav tm="100000">
                                          <p:val>
                                            <p:strVal val="ppt_h"/>
                                          </p:val>
                                        </p:tav>
                                      </p:tavLst>
                                    </p:anim>
                                    <p:animEffect transition="out" filter="fade">
                                      <p:cBhvr>
                                        <p:cTn id="98" dur="1000"/>
                                        <p:tgtEl>
                                          <p:spTgt spid="60"/>
                                        </p:tgtEl>
                                      </p:cBhvr>
                                    </p:animEffect>
                                    <p:set>
                                      <p:cBhvr>
                                        <p:cTn id="99" dur="1" fill="hold">
                                          <p:stCondLst>
                                            <p:cond delay="999"/>
                                          </p:stCondLst>
                                        </p:cTn>
                                        <p:tgtEl>
                                          <p:spTgt spid="60"/>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63"/>
                                        </p:tgtEl>
                                      </p:cBhvr>
                                    </p:animEffect>
                                    <p:set>
                                      <p:cBhvr>
                                        <p:cTn id="102" dur="1" fill="hold">
                                          <p:stCondLst>
                                            <p:cond delay="999"/>
                                          </p:stCondLst>
                                        </p:cTn>
                                        <p:tgtEl>
                                          <p:spTgt spid="63"/>
                                        </p:tgtEl>
                                        <p:attrNameLst>
                                          <p:attrName>style.visibility</p:attrName>
                                        </p:attrNameLst>
                                      </p:cBhvr>
                                      <p:to>
                                        <p:strVal val="hidden"/>
                                      </p:to>
                                    </p:set>
                                  </p:childTnLst>
                                </p:cTn>
                              </p:par>
                              <p:par>
                                <p:cTn id="103" presetID="63" presetClass="path" presetSubtype="0" accel="50000" decel="50000" fill="hold" nodeType="withEffect">
                                  <p:stCondLst>
                                    <p:cond delay="0"/>
                                  </p:stCondLst>
                                  <p:childTnLst>
                                    <p:animMotion origin="layout" path="M 0 0  L 0.25 0  E" pathEditMode="relative" ptsTypes="">
                                      <p:cBhvr>
                                        <p:cTn id="104" dur="1000" fill="hold"/>
                                        <p:tgtEl>
                                          <p:spTgt spid="60"/>
                                        </p:tgtEl>
                                        <p:attrNameLst>
                                          <p:attrName>ppt_x</p:attrName>
                                          <p:attrName>ppt_y</p:attrName>
                                        </p:attrNameLst>
                                      </p:cBhvr>
                                    </p:animMotion>
                                  </p:childTnLst>
                                </p:cTn>
                              </p:par>
                              <p:par>
                                <p:cTn id="105" presetID="63" presetClass="path" presetSubtype="0" accel="50000" decel="50000" fill="hold" grpId="2" nodeType="withEffect">
                                  <p:stCondLst>
                                    <p:cond delay="0"/>
                                  </p:stCondLst>
                                  <p:childTnLst>
                                    <p:animMotion origin="layout" path="M 0 0  L 0.25 0  E" pathEditMode="relative" ptsTypes="">
                                      <p:cBhvr>
                                        <p:cTn id="106" dur="1000" fill="hold"/>
                                        <p:tgtEl>
                                          <p:spTgt spid="61"/>
                                        </p:tgtEl>
                                        <p:attrNameLst>
                                          <p:attrName>ppt_x</p:attrName>
                                          <p:attrName>ppt_y</p:attrName>
                                        </p:attrNameLst>
                                      </p:cBhvr>
                                    </p:animMotion>
                                  </p:childTnLst>
                                </p:cTn>
                              </p:par>
                              <p:par>
                                <p:cTn id="107" presetID="63" presetClass="path" presetSubtype="0" accel="50000" decel="50000" fill="hold" grpId="2" nodeType="withEffect">
                                  <p:stCondLst>
                                    <p:cond delay="0"/>
                                  </p:stCondLst>
                                  <p:childTnLst>
                                    <p:animMotion origin="layout" path="M 0 0  L 0.25 0  E" pathEditMode="relative" ptsTypes="">
                                      <p:cBhvr>
                                        <p:cTn id="108" dur="100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6" grpId="0" build="allAtOnce" animBg="1"/>
      <p:bldP spid="16" grpId="1" build="allAtOnce" animBg="1"/>
      <p:bldP spid="15" grpId="0" animBg="1"/>
      <p:bldP spid="17" grpId="0" animBg="1"/>
      <p:bldP spid="44" grpId="0" animBg="1"/>
      <p:bldP spid="52" grpId="0" animBg="1"/>
      <p:bldP spid="55" grpId="0" animBg="1"/>
      <p:bldP spid="61" grpId="0" animBg="1"/>
      <p:bldP spid="61" grpId="1" animBg="1"/>
      <p:bldP spid="61" grpId="2" animBg="1"/>
      <p:bldP spid="62" grpId="0" animBg="1"/>
      <p:bldP spid="62" grpId="1" animBg="1"/>
      <p:bldP spid="62" grpId="2" animBg="1"/>
      <p:bldP spid="67"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995678"/>
            <a:ext cx="9144000" cy="2862322"/>
          </a:xfrm>
          <a:prstGeom prst="rect">
            <a:avLst/>
          </a:prstGeom>
        </p:spPr>
        <p:txBody>
          <a:bodyPr wrap="square">
            <a:spAutoFit/>
          </a:bodyPr>
          <a:lstStyle/>
          <a:p>
            <a:r>
              <a:rPr lang="en-US" dirty="0" smtClean="0">
                <a:hlinkClick r:id="rId2"/>
              </a:rPr>
              <a:t>https://canadianhistoryworkshop.wordpress.com/indigenous-people-encounter-europeans/mikmaq/</a:t>
            </a:r>
            <a:endParaRPr lang="en-US" dirty="0" smtClean="0"/>
          </a:p>
          <a:p>
            <a:r>
              <a:rPr lang="en-US" dirty="0" smtClean="0"/>
              <a:t>	 The first recorded encounter of the </a:t>
            </a:r>
            <a:r>
              <a:rPr lang="en-US" dirty="0" err="1" smtClean="0"/>
              <a:t>Mi’kmaq</a:t>
            </a:r>
            <a:r>
              <a:rPr lang="en-US" dirty="0" smtClean="0"/>
              <a:t> with European, was with John Cabot on June 24, 1497. An Italian-born English explorer, Cabot initially set sail in hopes of finding a quick route to the orient. Instead, he landed on what is now known as North America and met people of the rising sun: the </a:t>
            </a:r>
            <a:r>
              <a:rPr lang="en-US" dirty="0" err="1" smtClean="0"/>
              <a:t>Mi’kmaq</a:t>
            </a:r>
            <a:r>
              <a:rPr lang="en-US" dirty="0" smtClean="0"/>
              <a:t>, who reside on the north eastern shore of what we now know as Canada! Cabot was sponsored by the English King Henry VIII to find the riches of the orient, but the encounter brought him different riches, oceans full of cod, and land filled with fur bearing animals. These ‘tales of riches’ where brought back to Europe, and captured the interest of many explorers who followed there after</a:t>
            </a:r>
            <a:r>
              <a:rPr lang="en-US" b="1" dirty="0" smtClean="0"/>
              <a:t>.</a:t>
            </a:r>
          </a:p>
        </p:txBody>
      </p:sp>
      <p:sp>
        <p:nvSpPr>
          <p:cNvPr id="3" name="Rectangle 2"/>
          <p:cNvSpPr/>
          <p:nvPr/>
        </p:nvSpPr>
        <p:spPr>
          <a:xfrm>
            <a:off x="0" y="0"/>
            <a:ext cx="9144000" cy="1477328"/>
          </a:xfrm>
          <a:prstGeom prst="rect">
            <a:avLst/>
          </a:prstGeom>
        </p:spPr>
        <p:txBody>
          <a:bodyPr wrap="square">
            <a:spAutoFit/>
          </a:bodyPr>
          <a:lstStyle/>
          <a:p>
            <a:r>
              <a:rPr lang="en-US" dirty="0" smtClean="0">
                <a:hlinkClick r:id="rId3"/>
              </a:rPr>
              <a:t>https://en.wikipedia.org/wiki/John_Cabot</a:t>
            </a:r>
            <a:endParaRPr lang="en-US" dirty="0" smtClean="0"/>
          </a:p>
          <a:p>
            <a:r>
              <a:rPr lang="en-US" dirty="0" smtClean="0"/>
              <a:t>	John Cabot (Italian: Giovanni </a:t>
            </a:r>
            <a:r>
              <a:rPr lang="en-US" dirty="0" err="1" smtClean="0"/>
              <a:t>Caboto</a:t>
            </a:r>
            <a:r>
              <a:rPr lang="en-US" dirty="0" smtClean="0"/>
              <a:t>  c. 1450 – c. 1500) was an Italian navigator and explorer.  His 1497 discovery of the coast of North America under the commission of Henry VII of England is the earliest known European exploration of coastal North America since the Norse visits to Vinland in the eleventh century. </a:t>
            </a:r>
            <a:endParaRPr lang="en-US" dirty="0"/>
          </a:p>
        </p:txBody>
      </p:sp>
      <p:sp>
        <p:nvSpPr>
          <p:cNvPr id="4" name="Rectangle 3"/>
          <p:cNvSpPr/>
          <p:nvPr/>
        </p:nvSpPr>
        <p:spPr>
          <a:xfrm>
            <a:off x="0" y="1600200"/>
            <a:ext cx="9144000" cy="2308324"/>
          </a:xfrm>
          <a:prstGeom prst="rect">
            <a:avLst/>
          </a:prstGeom>
        </p:spPr>
        <p:txBody>
          <a:bodyPr wrap="square">
            <a:spAutoFit/>
          </a:bodyPr>
          <a:lstStyle/>
          <a:p>
            <a:r>
              <a:rPr lang="en-US" dirty="0" smtClean="0">
                <a:hlinkClick r:id="rId4"/>
              </a:rPr>
              <a:t>http://www.bbc.co.uk/bristol/content/articles/2006/12/06/cabot_feature.shtml</a:t>
            </a:r>
            <a:endParaRPr lang="en-US" dirty="0" smtClean="0"/>
          </a:p>
          <a:p>
            <a:r>
              <a:rPr lang="en-US" dirty="0" smtClean="0"/>
              <a:t>	On 24 June, 34 days after leaving England, Cabot sighted land and called it New-found-land. He believed it was Asia and claimed it for England.  He and his crew went ashore in three places and brought back several pieces of evidence of their voyage, including a needle for making nets, a snare for catching animals and the jawbone of a whale.  Cabot returned to England, presented his finds to King Henry and with more funding began to plan a second expedition.</a:t>
            </a:r>
          </a:p>
          <a:p>
            <a:endParaRPr lang="en-US"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6" name="Picture 55"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7" name="Rectangle 56"/>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ectangle 51"/>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3" name="Straight Connector 32"/>
            <p:cNvCxnSpPr>
              <a:endCxn id="53"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 29"/>
          <p:cNvGrpSpPr/>
          <p:nvPr/>
        </p:nvGrpSpPr>
        <p:grpSpPr>
          <a:xfrm>
            <a:off x="7829863" y="4179758"/>
            <a:ext cx="779488" cy="629586"/>
            <a:chOff x="7829863" y="4179758"/>
            <a:chExt cx="779488" cy="629586"/>
          </a:xfrm>
        </p:grpSpPr>
        <p:sp>
          <p:nvSpPr>
            <p:cNvPr id="14" name="Freeform 13"/>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28" name="TextBox 27"/>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26" name="Freeform 25"/>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47" name="TextBox 46"/>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50" name="Rectangle 49"/>
          <p:cNvSpPr/>
          <p:nvPr/>
        </p:nvSpPr>
        <p:spPr>
          <a:xfrm>
            <a:off x="0" y="1295400"/>
            <a:ext cx="5334000" cy="49530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p:cNvSpPr/>
          <p:nvPr/>
        </p:nvSpPr>
        <p:spPr>
          <a:xfrm>
            <a:off x="0" y="1828800"/>
            <a:ext cx="5486400" cy="830997"/>
          </a:xfrm>
          <a:prstGeom prst="rect">
            <a:avLst/>
          </a:prstGeom>
        </p:spPr>
        <p:txBody>
          <a:bodyPr wrap="square">
            <a:spAutoFit/>
          </a:bodyPr>
          <a:lstStyle/>
          <a:p>
            <a:r>
              <a:rPr lang="en-US" sz="2400" dirty="0" smtClean="0"/>
              <a:t>   - Italian explorer, chartered by England’s</a:t>
            </a:r>
          </a:p>
          <a:p>
            <a:r>
              <a:rPr lang="en-US" sz="2400" dirty="0" smtClean="0"/>
              <a:t>     King Henry VII</a:t>
            </a:r>
            <a:endParaRPr lang="en-US" sz="2400" dirty="0"/>
          </a:p>
        </p:txBody>
      </p:sp>
      <p:sp>
        <p:nvSpPr>
          <p:cNvPr id="64" name="Rectangle 63"/>
          <p:cNvSpPr/>
          <p:nvPr/>
        </p:nvSpPr>
        <p:spPr>
          <a:xfrm>
            <a:off x="0" y="4303455"/>
            <a:ext cx="5410200" cy="2369880"/>
          </a:xfrm>
          <a:prstGeom prst="rect">
            <a:avLst/>
          </a:prstGeom>
        </p:spPr>
        <p:txBody>
          <a:bodyPr wrap="square">
            <a:spAutoFit/>
          </a:bodyPr>
          <a:lstStyle/>
          <a:p>
            <a:r>
              <a:rPr lang="en-US" sz="2400" dirty="0" smtClean="0"/>
              <a:t>   - RESULTS of exploration:</a:t>
            </a:r>
          </a:p>
          <a:p>
            <a:r>
              <a:rPr lang="en-US" sz="2400" dirty="0" smtClean="0"/>
              <a:t>	- shorter (northern) route than</a:t>
            </a:r>
          </a:p>
          <a:p>
            <a:r>
              <a:rPr lang="en-US" sz="2400" dirty="0" smtClean="0"/>
              <a:t>	   Columbus’ southern route</a:t>
            </a:r>
            <a:endParaRPr lang="en-US" sz="800" dirty="0" smtClean="0"/>
          </a:p>
          <a:p>
            <a:r>
              <a:rPr lang="en-US" sz="2400" dirty="0" smtClean="0"/>
              <a:t>	- facilitates the earliest English</a:t>
            </a:r>
          </a:p>
          <a:p>
            <a:r>
              <a:rPr lang="en-US" sz="2400" dirty="0" smtClean="0"/>
              <a:t>	   colonies in N. America</a:t>
            </a:r>
          </a:p>
          <a:p>
            <a:r>
              <a:rPr lang="en-US" sz="2400" dirty="0" smtClean="0"/>
              <a:t>	</a:t>
            </a:r>
            <a:r>
              <a:rPr lang="en-US" sz="2800" dirty="0" smtClean="0"/>
              <a:t>- </a:t>
            </a:r>
            <a:r>
              <a:rPr lang="en-US" sz="2800" b="1" dirty="0" smtClean="0"/>
              <a:t>claims Canada for England</a:t>
            </a:r>
            <a:endParaRPr lang="en-US" sz="2800" dirty="0"/>
          </a:p>
        </p:txBody>
      </p:sp>
      <p:sp>
        <p:nvSpPr>
          <p:cNvPr id="66" name="Rectangle 65"/>
          <p:cNvSpPr/>
          <p:nvPr/>
        </p:nvSpPr>
        <p:spPr>
          <a:xfrm>
            <a:off x="0" y="2660904"/>
            <a:ext cx="5334000" cy="830997"/>
          </a:xfrm>
          <a:prstGeom prst="rect">
            <a:avLst/>
          </a:prstGeom>
        </p:spPr>
        <p:txBody>
          <a:bodyPr wrap="square">
            <a:spAutoFit/>
          </a:bodyPr>
          <a:lstStyle/>
          <a:p>
            <a:r>
              <a:rPr lang="en-US" sz="2400" dirty="0" smtClean="0"/>
              <a:t>   - 1</a:t>
            </a:r>
            <a:r>
              <a:rPr lang="en-US" sz="2400" baseline="30000" dirty="0" smtClean="0"/>
              <a:t>st</a:t>
            </a:r>
            <a:r>
              <a:rPr lang="en-US" sz="2400" dirty="0" smtClean="0"/>
              <a:t> to explore </a:t>
            </a:r>
            <a:r>
              <a:rPr lang="en-US" sz="2400" i="1" dirty="0" smtClean="0"/>
              <a:t>mainland</a:t>
            </a:r>
            <a:r>
              <a:rPr lang="en-US" sz="2400" dirty="0" smtClean="0"/>
              <a:t> North America </a:t>
            </a:r>
          </a:p>
          <a:p>
            <a:r>
              <a:rPr lang="en-US" sz="2400" dirty="0" smtClean="0"/>
              <a:t>      since Vikings, 500 years before</a:t>
            </a:r>
            <a:endParaRPr lang="en-US" sz="2400" dirty="0"/>
          </a:p>
        </p:txBody>
      </p:sp>
      <p:sp>
        <p:nvSpPr>
          <p:cNvPr id="34" name="TextBox 33"/>
          <p:cNvSpPr txBox="1"/>
          <p:nvPr/>
        </p:nvSpPr>
        <p:spPr>
          <a:xfrm>
            <a:off x="228600" y="1295400"/>
            <a:ext cx="5257800" cy="523220"/>
          </a:xfrm>
          <a:prstGeom prst="rect">
            <a:avLst/>
          </a:prstGeom>
          <a:solidFill>
            <a:schemeClr val="bg1"/>
          </a:solidFill>
          <a:ln w="38100">
            <a:noFill/>
          </a:ln>
        </p:spPr>
        <p:txBody>
          <a:bodyPr wrap="square" rtlCol="0">
            <a:spAutoFit/>
          </a:bodyPr>
          <a:lstStyle/>
          <a:p>
            <a:r>
              <a:rPr lang="en-US" sz="2800" b="1" dirty="0" smtClean="0"/>
              <a:t>1497 - John Cabot’s exploration</a:t>
            </a:r>
          </a:p>
        </p:txBody>
      </p:sp>
      <p:pic>
        <p:nvPicPr>
          <p:cNvPr id="36" name="Picture 5"/>
          <p:cNvPicPr>
            <a:picLocks noChangeAspect="1" noChangeArrowheads="1"/>
          </p:cNvPicPr>
          <p:nvPr/>
        </p:nvPicPr>
        <p:blipFill>
          <a:blip r:embed="rId4" cstate="print"/>
          <a:srcRect l="7656" r="8134" b="10744"/>
          <a:stretch>
            <a:fillRect/>
          </a:stretch>
        </p:blipFill>
        <p:spPr bwMode="auto">
          <a:xfrm>
            <a:off x="6477000" y="838200"/>
            <a:ext cx="1600200" cy="1963882"/>
          </a:xfrm>
          <a:prstGeom prst="rect">
            <a:avLst/>
          </a:prstGeom>
          <a:noFill/>
          <a:ln w="63500">
            <a:solidFill>
              <a:schemeClr val="tx1"/>
            </a:solidFill>
            <a:miter lim="800000"/>
            <a:headEnd/>
            <a:tailEnd/>
          </a:ln>
          <a:effectLst/>
        </p:spPr>
      </p:pic>
      <p:sp>
        <p:nvSpPr>
          <p:cNvPr id="37" name="Freeform 36"/>
          <p:cNvSpPr/>
          <p:nvPr/>
        </p:nvSpPr>
        <p:spPr>
          <a:xfrm>
            <a:off x="7233756" y="4131128"/>
            <a:ext cx="1959229" cy="2091872"/>
          </a:xfrm>
          <a:custGeom>
            <a:avLst/>
            <a:gdLst>
              <a:gd name="connsiteX0" fmla="*/ 1877785 w 1877785"/>
              <a:gd name="connsiteY0" fmla="*/ 43543 h 2041072"/>
              <a:gd name="connsiteX1" fmla="*/ 1747157 w 1877785"/>
              <a:gd name="connsiteY1" fmla="*/ 43543 h 2041072"/>
              <a:gd name="connsiteX2" fmla="*/ 1436914 w 1877785"/>
              <a:gd name="connsiteY2" fmla="*/ 304800 h 2041072"/>
              <a:gd name="connsiteX3" fmla="*/ 996042 w 1877785"/>
              <a:gd name="connsiteY3" fmla="*/ 941615 h 2041072"/>
              <a:gd name="connsiteX4" fmla="*/ 473528 w 1877785"/>
              <a:gd name="connsiteY4" fmla="*/ 1856015 h 2041072"/>
              <a:gd name="connsiteX5" fmla="*/ 228600 w 1877785"/>
              <a:gd name="connsiteY5" fmla="*/ 2035629 h 2041072"/>
              <a:gd name="connsiteX6" fmla="*/ 0 w 1877785"/>
              <a:gd name="connsiteY6" fmla="*/ 1823357 h 2041072"/>
              <a:gd name="connsiteX0" fmla="*/ 1877785 w 1877785"/>
              <a:gd name="connsiteY0" fmla="*/ 43543 h 2041072"/>
              <a:gd name="connsiteX1" fmla="*/ 1747157 w 1877785"/>
              <a:gd name="connsiteY1" fmla="*/ 43543 h 2041072"/>
              <a:gd name="connsiteX2" fmla="*/ 1436914 w 1877785"/>
              <a:gd name="connsiteY2" fmla="*/ 304800 h 2041072"/>
              <a:gd name="connsiteX3" fmla="*/ 996042 w 1877785"/>
              <a:gd name="connsiteY3" fmla="*/ 941615 h 2041072"/>
              <a:gd name="connsiteX4" fmla="*/ 473528 w 1877785"/>
              <a:gd name="connsiteY4" fmla="*/ 1856015 h 2041072"/>
              <a:gd name="connsiteX5" fmla="*/ 228600 w 1877785"/>
              <a:gd name="connsiteY5" fmla="*/ 2035629 h 2041072"/>
              <a:gd name="connsiteX6" fmla="*/ 0 w 1877785"/>
              <a:gd name="connsiteY6" fmla="*/ 1823357 h 2041072"/>
              <a:gd name="connsiteX0" fmla="*/ 1877785 w 1877785"/>
              <a:gd name="connsiteY0" fmla="*/ 43543 h 2091872"/>
              <a:gd name="connsiteX1" fmla="*/ 1747157 w 1877785"/>
              <a:gd name="connsiteY1" fmla="*/ 43543 h 2091872"/>
              <a:gd name="connsiteX2" fmla="*/ 1436914 w 1877785"/>
              <a:gd name="connsiteY2" fmla="*/ 304800 h 2091872"/>
              <a:gd name="connsiteX3" fmla="*/ 996042 w 1877785"/>
              <a:gd name="connsiteY3" fmla="*/ 941615 h 2091872"/>
              <a:gd name="connsiteX4" fmla="*/ 473528 w 1877785"/>
              <a:gd name="connsiteY4" fmla="*/ 1856015 h 2091872"/>
              <a:gd name="connsiteX5" fmla="*/ 228600 w 1877785"/>
              <a:gd name="connsiteY5" fmla="*/ 2035629 h 2091872"/>
              <a:gd name="connsiteX6" fmla="*/ 0 w 1877785"/>
              <a:gd name="connsiteY6" fmla="*/ 1518557 h 2091872"/>
              <a:gd name="connsiteX0" fmla="*/ 1959229 w 1959229"/>
              <a:gd name="connsiteY0" fmla="*/ 43543 h 2091872"/>
              <a:gd name="connsiteX1" fmla="*/ 1828601 w 1959229"/>
              <a:gd name="connsiteY1" fmla="*/ 43543 h 2091872"/>
              <a:gd name="connsiteX2" fmla="*/ 1518358 w 1959229"/>
              <a:gd name="connsiteY2" fmla="*/ 304800 h 2091872"/>
              <a:gd name="connsiteX3" fmla="*/ 1077486 w 1959229"/>
              <a:gd name="connsiteY3" fmla="*/ 941615 h 2091872"/>
              <a:gd name="connsiteX4" fmla="*/ 554972 w 1959229"/>
              <a:gd name="connsiteY4" fmla="*/ 1856015 h 2091872"/>
              <a:gd name="connsiteX5" fmla="*/ 310044 w 1959229"/>
              <a:gd name="connsiteY5" fmla="*/ 2035629 h 2091872"/>
              <a:gd name="connsiteX6" fmla="*/ 81444 w 1959229"/>
              <a:gd name="connsiteY6" fmla="*/ 1518557 h 2091872"/>
              <a:gd name="connsiteX0" fmla="*/ 1959229 w 1959229"/>
              <a:gd name="connsiteY0" fmla="*/ 43543 h 2091872"/>
              <a:gd name="connsiteX1" fmla="*/ 1828601 w 1959229"/>
              <a:gd name="connsiteY1" fmla="*/ 43543 h 2091872"/>
              <a:gd name="connsiteX2" fmla="*/ 1518358 w 1959229"/>
              <a:gd name="connsiteY2" fmla="*/ 304800 h 2091872"/>
              <a:gd name="connsiteX3" fmla="*/ 1077486 w 1959229"/>
              <a:gd name="connsiteY3" fmla="*/ 941615 h 2091872"/>
              <a:gd name="connsiteX4" fmla="*/ 554972 w 1959229"/>
              <a:gd name="connsiteY4" fmla="*/ 1856015 h 2091872"/>
              <a:gd name="connsiteX5" fmla="*/ 310044 w 1959229"/>
              <a:gd name="connsiteY5" fmla="*/ 2035629 h 2091872"/>
              <a:gd name="connsiteX6" fmla="*/ 157644 w 1959229"/>
              <a:gd name="connsiteY6" fmla="*/ 1518557 h 209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229" h="2091872">
                <a:moveTo>
                  <a:pt x="1959229" y="43543"/>
                </a:moveTo>
                <a:cubicBezTo>
                  <a:pt x="1930654" y="21771"/>
                  <a:pt x="1902080" y="0"/>
                  <a:pt x="1828601" y="43543"/>
                </a:cubicBezTo>
                <a:cubicBezTo>
                  <a:pt x="1755123" y="87086"/>
                  <a:pt x="1643544" y="155121"/>
                  <a:pt x="1518358" y="304800"/>
                </a:cubicBezTo>
                <a:cubicBezTo>
                  <a:pt x="1393172" y="454479"/>
                  <a:pt x="1238050" y="683079"/>
                  <a:pt x="1077486" y="941615"/>
                </a:cubicBezTo>
                <a:cubicBezTo>
                  <a:pt x="916922" y="1200151"/>
                  <a:pt x="682879" y="1673679"/>
                  <a:pt x="554972" y="1856015"/>
                </a:cubicBezTo>
                <a:cubicBezTo>
                  <a:pt x="427065" y="2038351"/>
                  <a:pt x="388965" y="2091872"/>
                  <a:pt x="310044" y="2035629"/>
                </a:cubicBezTo>
                <a:cubicBezTo>
                  <a:pt x="0" y="2035905"/>
                  <a:pt x="201187" y="1529443"/>
                  <a:pt x="157644" y="1518557"/>
                </a:cubicBezTo>
              </a:path>
            </a:pathLst>
          </a:custGeom>
          <a:ln w="76200">
            <a:solidFill>
              <a:srgbClr val="FF0000"/>
            </a:solidFill>
            <a:prstDash val="sysDot"/>
          </a:ln>
          <a:effectLst>
            <a:outerShdw dist="635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7391399" y="3927022"/>
            <a:ext cx="742950" cy="2147208"/>
          </a:xfrm>
          <a:custGeom>
            <a:avLst/>
            <a:gdLst>
              <a:gd name="connsiteX0" fmla="*/ 0 w 1910443"/>
              <a:gd name="connsiteY0" fmla="*/ 1983922 h 2228851"/>
              <a:gd name="connsiteX1" fmla="*/ 408214 w 1910443"/>
              <a:gd name="connsiteY1" fmla="*/ 2114551 h 2228851"/>
              <a:gd name="connsiteX2" fmla="*/ 881743 w 1910443"/>
              <a:gd name="connsiteY2" fmla="*/ 1298122 h 2228851"/>
              <a:gd name="connsiteX3" fmla="*/ 489857 w 1910443"/>
              <a:gd name="connsiteY3" fmla="*/ 1004208 h 2228851"/>
              <a:gd name="connsiteX4" fmla="*/ 359228 w 1910443"/>
              <a:gd name="connsiteY4" fmla="*/ 595993 h 2228851"/>
              <a:gd name="connsiteX5" fmla="*/ 571500 w 1910443"/>
              <a:gd name="connsiteY5" fmla="*/ 106136 h 2228851"/>
              <a:gd name="connsiteX6" fmla="*/ 1240971 w 1910443"/>
              <a:gd name="connsiteY6" fmla="*/ 106136 h 2228851"/>
              <a:gd name="connsiteX7" fmla="*/ 1534886 w 1910443"/>
              <a:gd name="connsiteY7" fmla="*/ 742951 h 2228851"/>
              <a:gd name="connsiteX8" fmla="*/ 1681843 w 1910443"/>
              <a:gd name="connsiteY8" fmla="*/ 1298122 h 2228851"/>
              <a:gd name="connsiteX9" fmla="*/ 1828800 w 1910443"/>
              <a:gd name="connsiteY9" fmla="*/ 1396093 h 2228851"/>
              <a:gd name="connsiteX10" fmla="*/ 1910443 w 1910443"/>
              <a:gd name="connsiteY10" fmla="*/ 1445079 h 2228851"/>
              <a:gd name="connsiteX0" fmla="*/ 0 w 1758043"/>
              <a:gd name="connsiteY0" fmla="*/ 1983922 h 2228851"/>
              <a:gd name="connsiteX1" fmla="*/ 255814 w 1758043"/>
              <a:gd name="connsiteY1" fmla="*/ 2114551 h 2228851"/>
              <a:gd name="connsiteX2" fmla="*/ 729343 w 1758043"/>
              <a:gd name="connsiteY2" fmla="*/ 1298122 h 2228851"/>
              <a:gd name="connsiteX3" fmla="*/ 337457 w 1758043"/>
              <a:gd name="connsiteY3" fmla="*/ 1004208 h 2228851"/>
              <a:gd name="connsiteX4" fmla="*/ 206828 w 1758043"/>
              <a:gd name="connsiteY4" fmla="*/ 595993 h 2228851"/>
              <a:gd name="connsiteX5" fmla="*/ 419100 w 1758043"/>
              <a:gd name="connsiteY5" fmla="*/ 106136 h 2228851"/>
              <a:gd name="connsiteX6" fmla="*/ 1088571 w 1758043"/>
              <a:gd name="connsiteY6" fmla="*/ 106136 h 2228851"/>
              <a:gd name="connsiteX7" fmla="*/ 1382486 w 1758043"/>
              <a:gd name="connsiteY7" fmla="*/ 742951 h 2228851"/>
              <a:gd name="connsiteX8" fmla="*/ 1529443 w 1758043"/>
              <a:gd name="connsiteY8" fmla="*/ 1298122 h 2228851"/>
              <a:gd name="connsiteX9" fmla="*/ 1676400 w 1758043"/>
              <a:gd name="connsiteY9" fmla="*/ 1396093 h 2228851"/>
              <a:gd name="connsiteX10" fmla="*/ 1758043 w 1758043"/>
              <a:gd name="connsiteY10" fmla="*/ 1445079 h 2228851"/>
              <a:gd name="connsiteX0" fmla="*/ 0 w 1758043"/>
              <a:gd name="connsiteY0" fmla="*/ 1983922 h 2228851"/>
              <a:gd name="connsiteX1" fmla="*/ 255814 w 1758043"/>
              <a:gd name="connsiteY1" fmla="*/ 2114551 h 2228851"/>
              <a:gd name="connsiteX2" fmla="*/ 729343 w 1758043"/>
              <a:gd name="connsiteY2" fmla="*/ 1298122 h 2228851"/>
              <a:gd name="connsiteX3" fmla="*/ 337457 w 1758043"/>
              <a:gd name="connsiteY3" fmla="*/ 1004208 h 2228851"/>
              <a:gd name="connsiteX4" fmla="*/ 206828 w 1758043"/>
              <a:gd name="connsiteY4" fmla="*/ 595993 h 2228851"/>
              <a:gd name="connsiteX5" fmla="*/ 419100 w 1758043"/>
              <a:gd name="connsiteY5" fmla="*/ 106136 h 2228851"/>
              <a:gd name="connsiteX6" fmla="*/ 1088571 w 1758043"/>
              <a:gd name="connsiteY6" fmla="*/ 106136 h 2228851"/>
              <a:gd name="connsiteX7" fmla="*/ 1382486 w 1758043"/>
              <a:gd name="connsiteY7" fmla="*/ 742951 h 2228851"/>
              <a:gd name="connsiteX8" fmla="*/ 1529443 w 1758043"/>
              <a:gd name="connsiteY8" fmla="*/ 1298122 h 2228851"/>
              <a:gd name="connsiteX9" fmla="*/ 1676400 w 1758043"/>
              <a:gd name="connsiteY9" fmla="*/ 1396093 h 2228851"/>
              <a:gd name="connsiteX10" fmla="*/ 1758043 w 1758043"/>
              <a:gd name="connsiteY10" fmla="*/ 1445079 h 2228851"/>
              <a:gd name="connsiteX0" fmla="*/ 0 w 1758043"/>
              <a:gd name="connsiteY0" fmla="*/ 1902279 h 2147208"/>
              <a:gd name="connsiteX1" fmla="*/ 255814 w 1758043"/>
              <a:gd name="connsiteY1" fmla="*/ 2032908 h 2147208"/>
              <a:gd name="connsiteX2" fmla="*/ 729343 w 1758043"/>
              <a:gd name="connsiteY2" fmla="*/ 1216479 h 2147208"/>
              <a:gd name="connsiteX3" fmla="*/ 337457 w 1758043"/>
              <a:gd name="connsiteY3" fmla="*/ 922565 h 2147208"/>
              <a:gd name="connsiteX4" fmla="*/ 206828 w 1758043"/>
              <a:gd name="connsiteY4" fmla="*/ 514350 h 2147208"/>
              <a:gd name="connsiteX5" fmla="*/ 419100 w 1758043"/>
              <a:gd name="connsiteY5" fmla="*/ 24493 h 2147208"/>
              <a:gd name="connsiteX6" fmla="*/ 1382486 w 1758043"/>
              <a:gd name="connsiteY6" fmla="*/ 661308 h 2147208"/>
              <a:gd name="connsiteX7" fmla="*/ 1529443 w 1758043"/>
              <a:gd name="connsiteY7" fmla="*/ 1216479 h 2147208"/>
              <a:gd name="connsiteX8" fmla="*/ 1676400 w 1758043"/>
              <a:gd name="connsiteY8" fmla="*/ 1314450 h 2147208"/>
              <a:gd name="connsiteX9" fmla="*/ 1758043 w 1758043"/>
              <a:gd name="connsiteY9" fmla="*/ 1363436 h 2147208"/>
              <a:gd name="connsiteX0" fmla="*/ 0 w 1676400"/>
              <a:gd name="connsiteY0" fmla="*/ 1902279 h 2147208"/>
              <a:gd name="connsiteX1" fmla="*/ 255814 w 1676400"/>
              <a:gd name="connsiteY1" fmla="*/ 2032908 h 2147208"/>
              <a:gd name="connsiteX2" fmla="*/ 729343 w 1676400"/>
              <a:gd name="connsiteY2" fmla="*/ 1216479 h 2147208"/>
              <a:gd name="connsiteX3" fmla="*/ 337457 w 1676400"/>
              <a:gd name="connsiteY3" fmla="*/ 922565 h 2147208"/>
              <a:gd name="connsiteX4" fmla="*/ 206828 w 1676400"/>
              <a:gd name="connsiteY4" fmla="*/ 514350 h 2147208"/>
              <a:gd name="connsiteX5" fmla="*/ 419100 w 1676400"/>
              <a:gd name="connsiteY5" fmla="*/ 24493 h 2147208"/>
              <a:gd name="connsiteX6" fmla="*/ 1382486 w 1676400"/>
              <a:gd name="connsiteY6" fmla="*/ 661308 h 2147208"/>
              <a:gd name="connsiteX7" fmla="*/ 1529443 w 1676400"/>
              <a:gd name="connsiteY7" fmla="*/ 1216479 h 2147208"/>
              <a:gd name="connsiteX8" fmla="*/ 1676400 w 1676400"/>
              <a:gd name="connsiteY8" fmla="*/ 1314450 h 2147208"/>
              <a:gd name="connsiteX0" fmla="*/ 0 w 1567543"/>
              <a:gd name="connsiteY0" fmla="*/ 1902279 h 2147208"/>
              <a:gd name="connsiteX1" fmla="*/ 255814 w 1567543"/>
              <a:gd name="connsiteY1" fmla="*/ 2032908 h 2147208"/>
              <a:gd name="connsiteX2" fmla="*/ 729343 w 1567543"/>
              <a:gd name="connsiteY2" fmla="*/ 1216479 h 2147208"/>
              <a:gd name="connsiteX3" fmla="*/ 337457 w 1567543"/>
              <a:gd name="connsiteY3" fmla="*/ 922565 h 2147208"/>
              <a:gd name="connsiteX4" fmla="*/ 206828 w 1567543"/>
              <a:gd name="connsiteY4" fmla="*/ 514350 h 2147208"/>
              <a:gd name="connsiteX5" fmla="*/ 419100 w 1567543"/>
              <a:gd name="connsiteY5" fmla="*/ 24493 h 2147208"/>
              <a:gd name="connsiteX6" fmla="*/ 1382486 w 1567543"/>
              <a:gd name="connsiteY6" fmla="*/ 661308 h 2147208"/>
              <a:gd name="connsiteX7" fmla="*/ 1529443 w 1567543"/>
              <a:gd name="connsiteY7" fmla="*/ 1216479 h 2147208"/>
              <a:gd name="connsiteX0" fmla="*/ 0 w 1382486"/>
              <a:gd name="connsiteY0" fmla="*/ 1902279 h 2147208"/>
              <a:gd name="connsiteX1" fmla="*/ 255814 w 1382486"/>
              <a:gd name="connsiteY1" fmla="*/ 2032908 h 2147208"/>
              <a:gd name="connsiteX2" fmla="*/ 729343 w 1382486"/>
              <a:gd name="connsiteY2" fmla="*/ 1216479 h 2147208"/>
              <a:gd name="connsiteX3" fmla="*/ 337457 w 1382486"/>
              <a:gd name="connsiteY3" fmla="*/ 922565 h 2147208"/>
              <a:gd name="connsiteX4" fmla="*/ 206828 w 1382486"/>
              <a:gd name="connsiteY4" fmla="*/ 514350 h 2147208"/>
              <a:gd name="connsiteX5" fmla="*/ 419100 w 1382486"/>
              <a:gd name="connsiteY5" fmla="*/ 24493 h 2147208"/>
              <a:gd name="connsiteX6" fmla="*/ 1382486 w 1382486"/>
              <a:gd name="connsiteY6" fmla="*/ 661308 h 2147208"/>
              <a:gd name="connsiteX0" fmla="*/ 0 w 742950"/>
              <a:gd name="connsiteY0" fmla="*/ 1902279 h 2147208"/>
              <a:gd name="connsiteX1" fmla="*/ 255814 w 742950"/>
              <a:gd name="connsiteY1" fmla="*/ 2032908 h 2147208"/>
              <a:gd name="connsiteX2" fmla="*/ 729343 w 742950"/>
              <a:gd name="connsiteY2" fmla="*/ 1216479 h 2147208"/>
              <a:gd name="connsiteX3" fmla="*/ 337457 w 742950"/>
              <a:gd name="connsiteY3" fmla="*/ 922565 h 2147208"/>
              <a:gd name="connsiteX4" fmla="*/ 206828 w 742950"/>
              <a:gd name="connsiteY4" fmla="*/ 514350 h 2147208"/>
              <a:gd name="connsiteX5" fmla="*/ 419100 w 742950"/>
              <a:gd name="connsiteY5" fmla="*/ 24493 h 214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50" h="2147208">
                <a:moveTo>
                  <a:pt x="0" y="1902279"/>
                </a:moveTo>
                <a:cubicBezTo>
                  <a:pt x="135674" y="2094383"/>
                  <a:pt x="134257" y="2147208"/>
                  <a:pt x="255814" y="2032908"/>
                </a:cubicBezTo>
                <a:cubicBezTo>
                  <a:pt x="377371" y="1918608"/>
                  <a:pt x="715736" y="1401536"/>
                  <a:pt x="729343" y="1216479"/>
                </a:cubicBezTo>
                <a:cubicBezTo>
                  <a:pt x="742950" y="1031422"/>
                  <a:pt x="424543" y="1039587"/>
                  <a:pt x="337457" y="922565"/>
                </a:cubicBezTo>
                <a:cubicBezTo>
                  <a:pt x="250371" y="805544"/>
                  <a:pt x="193221" y="664029"/>
                  <a:pt x="206828" y="514350"/>
                </a:cubicBezTo>
                <a:cubicBezTo>
                  <a:pt x="220435" y="364671"/>
                  <a:pt x="223157" y="0"/>
                  <a:pt x="419100" y="24493"/>
                </a:cubicBezTo>
              </a:path>
            </a:pathLst>
          </a:custGeom>
          <a:ln w="76200">
            <a:solidFill>
              <a:srgbClr val="FF0000"/>
            </a:solidFill>
            <a:prstDash val="sysDot"/>
          </a:ln>
          <a:effectLst>
            <a:outerShdw dist="635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7772400" y="3929743"/>
            <a:ext cx="1338943" cy="1507671"/>
          </a:xfrm>
          <a:custGeom>
            <a:avLst/>
            <a:gdLst>
              <a:gd name="connsiteX0" fmla="*/ 0 w 1338943"/>
              <a:gd name="connsiteY0" fmla="*/ 21771 h 1507671"/>
              <a:gd name="connsiteX1" fmla="*/ 342900 w 1338943"/>
              <a:gd name="connsiteY1" fmla="*/ 21771 h 1507671"/>
              <a:gd name="connsiteX2" fmla="*/ 718457 w 1338943"/>
              <a:gd name="connsiteY2" fmla="*/ 152400 h 1507671"/>
              <a:gd name="connsiteX3" fmla="*/ 914400 w 1338943"/>
              <a:gd name="connsiteY3" fmla="*/ 332014 h 1507671"/>
              <a:gd name="connsiteX4" fmla="*/ 963386 w 1338943"/>
              <a:gd name="connsiteY4" fmla="*/ 1034143 h 1507671"/>
              <a:gd name="connsiteX5" fmla="*/ 1338943 w 1338943"/>
              <a:gd name="connsiteY5" fmla="*/ 1507671 h 150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943" h="1507671">
                <a:moveTo>
                  <a:pt x="0" y="21771"/>
                </a:moveTo>
                <a:cubicBezTo>
                  <a:pt x="111578" y="10885"/>
                  <a:pt x="223157" y="0"/>
                  <a:pt x="342900" y="21771"/>
                </a:cubicBezTo>
                <a:cubicBezTo>
                  <a:pt x="462643" y="43543"/>
                  <a:pt x="623207" y="100693"/>
                  <a:pt x="718457" y="152400"/>
                </a:cubicBezTo>
                <a:cubicBezTo>
                  <a:pt x="813707" y="204107"/>
                  <a:pt x="873578" y="185057"/>
                  <a:pt x="914400" y="332014"/>
                </a:cubicBezTo>
                <a:cubicBezTo>
                  <a:pt x="955222" y="478971"/>
                  <a:pt x="892629" y="838200"/>
                  <a:pt x="963386" y="1034143"/>
                </a:cubicBezTo>
                <a:cubicBezTo>
                  <a:pt x="1034143" y="1230086"/>
                  <a:pt x="1186543" y="1368878"/>
                  <a:pt x="1338943" y="1507671"/>
                </a:cubicBezTo>
              </a:path>
            </a:pathLst>
          </a:custGeom>
          <a:ln w="76200">
            <a:solidFill>
              <a:srgbClr val="FF0000"/>
            </a:solidFill>
            <a:prstDash val="sysDot"/>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9393" name="Picture 1"/>
          <p:cNvPicPr>
            <a:picLocks noChangeAspect="1" noChangeArrowheads="1"/>
          </p:cNvPicPr>
          <p:nvPr/>
        </p:nvPicPr>
        <p:blipFill>
          <a:blip r:embed="rId5" cstate="print"/>
          <a:srcRect/>
          <a:stretch>
            <a:fillRect/>
          </a:stretch>
        </p:blipFill>
        <p:spPr bwMode="auto">
          <a:xfrm>
            <a:off x="5334000" y="1024128"/>
            <a:ext cx="3657600" cy="2633472"/>
          </a:xfrm>
          <a:prstGeom prst="rect">
            <a:avLst/>
          </a:prstGeom>
          <a:noFill/>
          <a:ln w="38100">
            <a:solidFill>
              <a:schemeClr val="accent1">
                <a:lumMod val="75000"/>
              </a:schemeClr>
            </a:solidFill>
            <a:miter lim="800000"/>
            <a:headEnd/>
            <a:tailEnd/>
          </a:ln>
          <a:effectLst/>
        </p:spPr>
      </p:pic>
      <p:sp>
        <p:nvSpPr>
          <p:cNvPr id="40" name="Rectangle 39"/>
          <p:cNvSpPr/>
          <p:nvPr/>
        </p:nvSpPr>
        <p:spPr>
          <a:xfrm>
            <a:off x="0" y="3512403"/>
            <a:ext cx="5486400" cy="830997"/>
          </a:xfrm>
          <a:prstGeom prst="rect">
            <a:avLst/>
          </a:prstGeom>
        </p:spPr>
        <p:txBody>
          <a:bodyPr wrap="square">
            <a:spAutoFit/>
          </a:bodyPr>
          <a:lstStyle/>
          <a:p>
            <a:r>
              <a:rPr lang="en-US" sz="2400" dirty="0" smtClean="0"/>
              <a:t>   - Discovers needle for fishing nets,  </a:t>
            </a:r>
          </a:p>
          <a:p>
            <a:r>
              <a:rPr lang="en-US" sz="2400" dirty="0" smtClean="0"/>
              <a:t>      animal snare, &amp;  jawbone of a whale  </a:t>
            </a:r>
            <a:endParaRPr lang="en-US" sz="2400" dirty="0"/>
          </a:p>
        </p:txBody>
      </p:sp>
      <p:grpSp>
        <p:nvGrpSpPr>
          <p:cNvPr id="43" name="Group 42"/>
          <p:cNvGrpSpPr/>
          <p:nvPr/>
        </p:nvGrpSpPr>
        <p:grpSpPr>
          <a:xfrm>
            <a:off x="5257800" y="1005840"/>
            <a:ext cx="3886200" cy="2743200"/>
            <a:chOff x="5257800" y="990600"/>
            <a:chExt cx="3886200" cy="2743200"/>
          </a:xfrm>
        </p:grpSpPr>
        <p:sp>
          <p:nvSpPr>
            <p:cNvPr id="42" name="Rectangle 41"/>
            <p:cNvSpPr/>
            <p:nvPr/>
          </p:nvSpPr>
          <p:spPr>
            <a:xfrm>
              <a:off x="5257800" y="990600"/>
              <a:ext cx="3886200" cy="2743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2</a:t>
              </a:r>
              <a:endParaRPr lang="en-US" dirty="0"/>
            </a:p>
          </p:txBody>
        </p:sp>
        <p:pic>
          <p:nvPicPr>
            <p:cNvPr id="59395" name="Picture 3"/>
            <p:cNvPicPr>
              <a:picLocks noChangeAspect="1" noChangeArrowheads="1"/>
            </p:cNvPicPr>
            <p:nvPr/>
          </p:nvPicPr>
          <p:blipFill>
            <a:blip r:embed="rId6" cstate="print"/>
            <a:srcRect/>
            <a:stretch>
              <a:fillRect/>
            </a:stretch>
          </p:blipFill>
          <p:spPr bwMode="auto">
            <a:xfrm>
              <a:off x="5562600" y="1036320"/>
              <a:ext cx="2971800" cy="2635885"/>
            </a:xfrm>
            <a:prstGeom prst="rect">
              <a:avLst/>
            </a:prstGeom>
            <a:noFill/>
            <a:ln w="50800">
              <a:solidFill>
                <a:schemeClr val="bg2">
                  <a:lumMod val="25000"/>
                </a:schemeClr>
              </a:solidFill>
              <a:miter lim="800000"/>
              <a:headEnd/>
              <a:tailEnd/>
            </a:ln>
            <a:effectLst/>
          </p:spPr>
        </p:pic>
      </p:grpSp>
      <p:sp>
        <p:nvSpPr>
          <p:cNvPr id="49" name="TextBox 48"/>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sp>
        <p:nvSpPr>
          <p:cNvPr id="41" name="TextBox 40"/>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8" name="TextBox 57"/>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59" name="Freeform 58"/>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right)">
                                      <p:cBhvr>
                                        <p:cTn id="15" dur="2000"/>
                                        <p:tgtEl>
                                          <p:spTgt spid="37"/>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2000"/>
                                        <p:tgtEl>
                                          <p:spTgt spid="38"/>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1000"/>
                                        <p:tgtEl>
                                          <p:spTgt spid="66"/>
                                        </p:tgtEl>
                                      </p:cBhvr>
                                    </p:animEffect>
                                  </p:childTnLst>
                                </p:cTn>
                              </p:par>
                              <p:par>
                                <p:cTn id="29" presetID="10" presetClass="entr" presetSubtype="0" fill="hold" nodeType="withEffect">
                                  <p:stCondLst>
                                    <p:cond delay="0"/>
                                  </p:stCondLst>
                                  <p:childTnLst>
                                    <p:set>
                                      <p:cBhvr>
                                        <p:cTn id="30" dur="1" fill="hold">
                                          <p:stCondLst>
                                            <p:cond delay="0"/>
                                          </p:stCondLst>
                                        </p:cTn>
                                        <p:tgtEl>
                                          <p:spTgt spid="59393"/>
                                        </p:tgtEl>
                                        <p:attrNameLst>
                                          <p:attrName>style.visibility</p:attrName>
                                        </p:attrNameLst>
                                      </p:cBhvr>
                                      <p:to>
                                        <p:strVal val="visible"/>
                                      </p:to>
                                    </p:set>
                                    <p:animEffect transition="in" filter="fade">
                                      <p:cBhvr>
                                        <p:cTn id="31" dur="1000"/>
                                        <p:tgtEl>
                                          <p:spTgt spid="59393"/>
                                        </p:tgtEl>
                                      </p:cBhvr>
                                    </p:animEffect>
                                  </p:childTnLst>
                                </p:cTn>
                              </p:par>
                              <p:par>
                                <p:cTn id="32" presetID="10" presetClass="exit" presetSubtype="0" fill="hold" nodeType="withEffect">
                                  <p:stCondLst>
                                    <p:cond delay="0"/>
                                  </p:stCondLst>
                                  <p:childTnLst>
                                    <p:animEffect transition="out" filter="fade">
                                      <p:cBhvr>
                                        <p:cTn id="33" dur="1000"/>
                                        <p:tgtEl>
                                          <p:spTgt spid="36"/>
                                        </p:tgtEl>
                                      </p:cBhvr>
                                    </p:animEffect>
                                    <p:set>
                                      <p:cBhvr>
                                        <p:cTn id="34" dur="1" fill="hold">
                                          <p:stCondLst>
                                            <p:cond delay="999"/>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childTnLst>
                                </p:cTn>
                              </p:par>
                              <p:par>
                                <p:cTn id="40" presetID="10" presetClass="exit" presetSubtype="0" fill="hold" nodeType="withEffect">
                                  <p:stCondLst>
                                    <p:cond delay="0"/>
                                  </p:stCondLst>
                                  <p:childTnLst>
                                    <p:animEffect transition="out" filter="fade">
                                      <p:cBhvr>
                                        <p:cTn id="41" dur="1000"/>
                                        <p:tgtEl>
                                          <p:spTgt spid="59393"/>
                                        </p:tgtEl>
                                      </p:cBhvr>
                                    </p:animEffect>
                                    <p:set>
                                      <p:cBhvr>
                                        <p:cTn id="42" dur="1" fill="hold">
                                          <p:stCondLst>
                                            <p:cond delay="999"/>
                                          </p:stCondLst>
                                        </p:cTn>
                                        <p:tgtEl>
                                          <p:spTgt spid="59393"/>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4">
                                            <p:txEl>
                                              <p:pRg st="0" end="0"/>
                                            </p:txEl>
                                          </p:spTgt>
                                        </p:tgtEl>
                                        <p:attrNameLst>
                                          <p:attrName>style.visibility</p:attrName>
                                        </p:attrNameLst>
                                      </p:cBhvr>
                                      <p:to>
                                        <p:strVal val="visible"/>
                                      </p:to>
                                    </p:set>
                                    <p:animEffect transition="in" filter="fade">
                                      <p:cBhvr>
                                        <p:cTn id="50" dur="1000"/>
                                        <p:tgtEl>
                                          <p:spTgt spid="64">
                                            <p:txEl>
                                              <p:pRg st="0" end="0"/>
                                            </p:txEl>
                                          </p:spTgt>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64">
                                            <p:txEl>
                                              <p:pRg st="1" end="1"/>
                                            </p:txEl>
                                          </p:spTgt>
                                        </p:tgtEl>
                                        <p:attrNameLst>
                                          <p:attrName>style.visibility</p:attrName>
                                        </p:attrNameLst>
                                      </p:cBhvr>
                                      <p:to>
                                        <p:strVal val="visible"/>
                                      </p:to>
                                    </p:set>
                                    <p:animEffect transition="in" filter="fade">
                                      <p:cBhvr>
                                        <p:cTn id="54" dur="1000"/>
                                        <p:tgtEl>
                                          <p:spTgt spid="64">
                                            <p:txEl>
                                              <p:pRg st="1" end="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4">
                                            <p:txEl>
                                              <p:pRg st="2" end="2"/>
                                            </p:txEl>
                                          </p:spTgt>
                                        </p:tgtEl>
                                        <p:attrNameLst>
                                          <p:attrName>style.visibility</p:attrName>
                                        </p:attrNameLst>
                                      </p:cBhvr>
                                      <p:to>
                                        <p:strVal val="visible"/>
                                      </p:to>
                                    </p:set>
                                    <p:animEffect transition="in" filter="fade">
                                      <p:cBhvr>
                                        <p:cTn id="57" dur="1000"/>
                                        <p:tgtEl>
                                          <p:spTgt spid="6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xEl>
                                              <p:pRg st="3" end="3"/>
                                            </p:txEl>
                                          </p:spTgt>
                                        </p:tgtEl>
                                        <p:attrNameLst>
                                          <p:attrName>style.visibility</p:attrName>
                                        </p:attrNameLst>
                                      </p:cBhvr>
                                      <p:to>
                                        <p:strVal val="visible"/>
                                      </p:to>
                                    </p:set>
                                    <p:animEffect transition="in" filter="fade">
                                      <p:cBhvr>
                                        <p:cTn id="62" dur="1000"/>
                                        <p:tgtEl>
                                          <p:spTgt spid="64">
                                            <p:txEl>
                                              <p:pRg st="3" end="3"/>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4">
                                            <p:txEl>
                                              <p:pRg st="4" end="4"/>
                                            </p:txEl>
                                          </p:spTgt>
                                        </p:tgtEl>
                                        <p:attrNameLst>
                                          <p:attrName>style.visibility</p:attrName>
                                        </p:attrNameLst>
                                      </p:cBhvr>
                                      <p:to>
                                        <p:strVal val="visible"/>
                                      </p:to>
                                    </p:set>
                                    <p:animEffect transition="in" filter="fade">
                                      <p:cBhvr>
                                        <p:cTn id="65" dur="1000"/>
                                        <p:tgtEl>
                                          <p:spTgt spid="64">
                                            <p:txEl>
                                              <p:pRg st="4" end="4"/>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4">
                                            <p:txEl>
                                              <p:pRg st="5" end="5"/>
                                            </p:txEl>
                                          </p:spTgt>
                                        </p:tgtEl>
                                        <p:attrNameLst>
                                          <p:attrName>style.visibility</p:attrName>
                                        </p:attrNameLst>
                                      </p:cBhvr>
                                      <p:to>
                                        <p:strVal val="visible"/>
                                      </p:to>
                                    </p:set>
                                    <p:animEffect transition="in" filter="fade">
                                      <p:cBhvr>
                                        <p:cTn id="68" dur="1000"/>
                                        <p:tgtEl>
                                          <p:spTgt spid="64">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00"/>
                                        <p:tgtEl>
                                          <p:spTgt spid="63"/>
                                        </p:tgtEl>
                                      </p:cBhvr>
                                    </p:animEffect>
                                    <p:set>
                                      <p:cBhvr>
                                        <p:cTn id="73" dur="1" fill="hold">
                                          <p:stCondLst>
                                            <p:cond delay="999"/>
                                          </p:stCondLst>
                                        </p:cTn>
                                        <p:tgtEl>
                                          <p:spTgt spid="6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66"/>
                                        </p:tgtEl>
                                      </p:cBhvr>
                                    </p:animEffect>
                                    <p:set>
                                      <p:cBhvr>
                                        <p:cTn id="76" dur="1" fill="hold">
                                          <p:stCondLst>
                                            <p:cond delay="999"/>
                                          </p:stCondLst>
                                        </p:cTn>
                                        <p:tgtEl>
                                          <p:spTgt spid="6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64">
                                            <p:txEl>
                                              <p:pRg st="0" end="0"/>
                                            </p:txEl>
                                          </p:spTgt>
                                        </p:tgtEl>
                                      </p:cBhvr>
                                    </p:animEffect>
                                    <p:set>
                                      <p:cBhvr>
                                        <p:cTn id="79" dur="1" fill="hold">
                                          <p:stCondLst>
                                            <p:cond delay="999"/>
                                          </p:stCondLst>
                                        </p:cTn>
                                        <p:tgtEl>
                                          <p:spTgt spid="64">
                                            <p:txEl>
                                              <p:pRg st="0" end="0"/>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64">
                                            <p:txEl>
                                              <p:pRg st="1" end="1"/>
                                            </p:txEl>
                                          </p:spTgt>
                                        </p:tgtEl>
                                      </p:cBhvr>
                                    </p:animEffect>
                                    <p:set>
                                      <p:cBhvr>
                                        <p:cTn id="82" dur="1" fill="hold">
                                          <p:stCondLst>
                                            <p:cond delay="999"/>
                                          </p:stCondLst>
                                        </p:cTn>
                                        <p:tgtEl>
                                          <p:spTgt spid="64">
                                            <p:txEl>
                                              <p:pRg st="1" end="1"/>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64">
                                            <p:txEl>
                                              <p:pRg st="2" end="2"/>
                                            </p:txEl>
                                          </p:spTgt>
                                        </p:tgtEl>
                                      </p:cBhvr>
                                    </p:animEffect>
                                    <p:set>
                                      <p:cBhvr>
                                        <p:cTn id="85" dur="1" fill="hold">
                                          <p:stCondLst>
                                            <p:cond delay="999"/>
                                          </p:stCondLst>
                                        </p:cTn>
                                        <p:tgtEl>
                                          <p:spTgt spid="64">
                                            <p:txEl>
                                              <p:pRg st="2" end="2"/>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64">
                                            <p:txEl>
                                              <p:pRg st="3" end="3"/>
                                            </p:txEl>
                                          </p:spTgt>
                                        </p:tgtEl>
                                      </p:cBhvr>
                                    </p:animEffect>
                                    <p:set>
                                      <p:cBhvr>
                                        <p:cTn id="88" dur="1" fill="hold">
                                          <p:stCondLst>
                                            <p:cond delay="999"/>
                                          </p:stCondLst>
                                        </p:cTn>
                                        <p:tgtEl>
                                          <p:spTgt spid="64">
                                            <p:txEl>
                                              <p:pRg st="3" end="3"/>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64">
                                            <p:txEl>
                                              <p:pRg st="4" end="4"/>
                                            </p:txEl>
                                          </p:spTgt>
                                        </p:tgtEl>
                                      </p:cBhvr>
                                    </p:animEffect>
                                    <p:set>
                                      <p:cBhvr>
                                        <p:cTn id="91" dur="1" fill="hold">
                                          <p:stCondLst>
                                            <p:cond delay="999"/>
                                          </p:stCondLst>
                                        </p:cTn>
                                        <p:tgtEl>
                                          <p:spTgt spid="64">
                                            <p:txEl>
                                              <p:pRg st="4" end="4"/>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64">
                                            <p:txEl>
                                              <p:pRg st="5" end="5"/>
                                            </p:txEl>
                                          </p:spTgt>
                                        </p:tgtEl>
                                      </p:cBhvr>
                                    </p:animEffect>
                                    <p:set>
                                      <p:cBhvr>
                                        <p:cTn id="94" dur="1" fill="hold">
                                          <p:stCondLst>
                                            <p:cond delay="999"/>
                                          </p:stCondLst>
                                        </p:cTn>
                                        <p:tgtEl>
                                          <p:spTgt spid="64">
                                            <p:txEl>
                                              <p:pRg st="5" end="5"/>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50"/>
                                        </p:tgtEl>
                                      </p:cBhvr>
                                    </p:animEffect>
                                    <p:set>
                                      <p:cBhvr>
                                        <p:cTn id="97" dur="1" fill="hold">
                                          <p:stCondLst>
                                            <p:cond delay="999"/>
                                          </p:stCondLst>
                                        </p:cTn>
                                        <p:tgtEl>
                                          <p:spTgt spid="5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1000"/>
                                        <p:tgtEl>
                                          <p:spTgt spid="63"/>
                                        </p:tgtEl>
                                      </p:cBhvr>
                                    </p:animEffect>
                                    <p:set>
                                      <p:cBhvr>
                                        <p:cTn id="100" dur="1" fill="hold">
                                          <p:stCondLst>
                                            <p:cond delay="999"/>
                                          </p:stCondLst>
                                        </p:cTn>
                                        <p:tgtEl>
                                          <p:spTgt spid="63"/>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40"/>
                                        </p:tgtEl>
                                      </p:cBhvr>
                                    </p:animEffect>
                                    <p:set>
                                      <p:cBhvr>
                                        <p:cTn id="103" dur="1" fill="hold">
                                          <p:stCondLst>
                                            <p:cond delay="999"/>
                                          </p:stCondLst>
                                        </p:cTn>
                                        <p:tgtEl>
                                          <p:spTgt spid="40"/>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39"/>
                                        </p:tgtEl>
                                      </p:cBhvr>
                                    </p:animEffect>
                                    <p:set>
                                      <p:cBhvr>
                                        <p:cTn id="106" dur="1" fill="hold">
                                          <p:stCondLst>
                                            <p:cond delay="999"/>
                                          </p:stCondLst>
                                        </p:cTn>
                                        <p:tgtEl>
                                          <p:spTgt spid="3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37"/>
                                        </p:tgtEl>
                                      </p:cBhvr>
                                    </p:animEffect>
                                    <p:set>
                                      <p:cBhvr>
                                        <p:cTn id="109" dur="1" fill="hold">
                                          <p:stCondLst>
                                            <p:cond delay="999"/>
                                          </p:stCondLst>
                                        </p:cTn>
                                        <p:tgtEl>
                                          <p:spTgt spid="3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38"/>
                                        </p:tgtEl>
                                      </p:cBhvr>
                                    </p:animEffect>
                                    <p:set>
                                      <p:cBhvr>
                                        <p:cTn id="112" dur="1" fill="hold">
                                          <p:stCondLst>
                                            <p:cond delay="999"/>
                                          </p:stCondLst>
                                        </p:cTn>
                                        <p:tgtEl>
                                          <p:spTgt spid="38"/>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43"/>
                                        </p:tgtEl>
                                      </p:cBhvr>
                                    </p:animEffect>
                                    <p:set>
                                      <p:cBhvr>
                                        <p:cTn id="115" dur="1" fill="hold">
                                          <p:stCondLst>
                                            <p:cond delay="999"/>
                                          </p:stCondLst>
                                        </p:cTn>
                                        <p:tgtEl>
                                          <p:spTgt spid="43"/>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1000"/>
                                        <p:tgtEl>
                                          <p:spTgt spid="4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fade">
                                      <p:cBhvr>
                                        <p:cTn id="124" dur="1000"/>
                                        <p:tgtEl>
                                          <p:spTgt spid="5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1000"/>
                                        <p:tgtEl>
                                          <p:spTgt spid="6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fade">
                                      <p:cBhvr>
                                        <p:cTn id="130" dur="1000"/>
                                        <p:tgtEl>
                                          <p:spTgt spid="35"/>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7" grpId="0" animBg="1"/>
      <p:bldP spid="50" grpId="0" animBg="1"/>
      <p:bldP spid="50" grpId="1" animBg="1"/>
      <p:bldP spid="63" grpId="0"/>
      <p:bldP spid="63" grpId="1"/>
      <p:bldP spid="63" grpId="2"/>
      <p:bldP spid="64" grpId="0" uiExpand="1" build="allAtOnce"/>
      <p:bldP spid="64" grpId="1" build="allAtOnce"/>
      <p:bldP spid="66" grpId="0"/>
      <p:bldP spid="66" grpId="1"/>
      <p:bldP spid="37" grpId="0" animBg="1"/>
      <p:bldP spid="37" grpId="1" animBg="1"/>
      <p:bldP spid="38" grpId="0" animBg="1"/>
      <p:bldP spid="38" grpId="1" animBg="1"/>
      <p:bldP spid="39" grpId="0" animBg="1"/>
      <p:bldP spid="39" grpId="1" animBg="1"/>
      <p:bldP spid="40" grpId="0"/>
      <p:bldP spid="40" grpId="1"/>
      <p:bldP spid="49" grpId="0" animBg="1"/>
      <p:bldP spid="41" grpId="0" animBg="1"/>
      <p:bldP spid="58" grpId="0" animBg="1"/>
      <p:bldP spid="6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8"/>
          <p:cNvGrpSpPr/>
          <p:nvPr/>
        </p:nvGrpSpPr>
        <p:grpSpPr>
          <a:xfrm>
            <a:off x="0" y="0"/>
            <a:ext cx="9144000" cy="6858000"/>
            <a:chOff x="-1981200" y="-533400"/>
            <a:chExt cx="9144000" cy="6858000"/>
          </a:xfrm>
        </p:grpSpPr>
        <p:grpSp>
          <p:nvGrpSpPr>
            <p:cNvPr id="42" name="Group 38"/>
            <p:cNvGrpSpPr/>
            <p:nvPr/>
          </p:nvGrpSpPr>
          <p:grpSpPr>
            <a:xfrm>
              <a:off x="-1981200" y="-533400"/>
              <a:ext cx="9144000" cy="6858000"/>
              <a:chOff x="-1981200" y="-533400"/>
              <a:chExt cx="9144000" cy="6858000"/>
            </a:xfrm>
          </p:grpSpPr>
          <p:grpSp>
            <p:nvGrpSpPr>
              <p:cNvPr id="44" name="Group 28"/>
              <p:cNvGrpSpPr/>
              <p:nvPr/>
            </p:nvGrpSpPr>
            <p:grpSpPr>
              <a:xfrm>
                <a:off x="-1981200" y="-533400"/>
                <a:ext cx="9144000" cy="6858000"/>
                <a:chOff x="-1981200" y="-533400"/>
                <a:chExt cx="9144000" cy="6858000"/>
              </a:xfrm>
            </p:grpSpPr>
            <p:grpSp>
              <p:nvGrpSpPr>
                <p:cNvPr id="46"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37"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18" name="TextBox 17"/>
          <p:cNvSpPr txBox="1"/>
          <p:nvPr/>
        </p:nvSpPr>
        <p:spPr>
          <a:xfrm>
            <a:off x="228600" y="1295400"/>
            <a:ext cx="5715000" cy="523220"/>
          </a:xfrm>
          <a:prstGeom prst="rect">
            <a:avLst/>
          </a:prstGeom>
          <a:solidFill>
            <a:schemeClr val="bg1"/>
          </a:solidFill>
          <a:ln w="38100">
            <a:noFill/>
          </a:ln>
        </p:spPr>
        <p:txBody>
          <a:bodyPr wrap="square" rtlCol="0">
            <a:spAutoFit/>
          </a:bodyPr>
          <a:lstStyle/>
          <a:p>
            <a:r>
              <a:rPr lang="en-US" sz="2800" b="1" dirty="0" smtClean="0"/>
              <a:t>1497 - John Cabot’s exploration</a:t>
            </a:r>
          </a:p>
        </p:txBody>
      </p:sp>
      <p:sp>
        <p:nvSpPr>
          <p:cNvPr id="20" name="TextBox 19"/>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21" name="TextBox 20"/>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oup 70"/>
          <p:cNvGrpSpPr/>
          <p:nvPr/>
        </p:nvGrpSpPr>
        <p:grpSpPr>
          <a:xfrm>
            <a:off x="4953000" y="4419600"/>
            <a:ext cx="2362200" cy="1528465"/>
            <a:chOff x="4953000" y="4419600"/>
            <a:chExt cx="2362200" cy="1528465"/>
          </a:xfrm>
        </p:grpSpPr>
        <p:sp>
          <p:nvSpPr>
            <p:cNvPr id="55" name="TextBox 54"/>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6" name="TextBox 55"/>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58" name="TextBox 57"/>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grpSp>
      <p:sp>
        <p:nvSpPr>
          <p:cNvPr id="69" name="Rectangle 68"/>
          <p:cNvSpPr/>
          <p:nvPr/>
        </p:nvSpPr>
        <p:spPr>
          <a:xfrm>
            <a:off x="0" y="2971800"/>
            <a:ext cx="5943600" cy="461665"/>
          </a:xfrm>
          <a:prstGeom prst="rect">
            <a:avLst/>
          </a:prstGeom>
          <a:solidFill>
            <a:schemeClr val="bg1"/>
          </a:solidFill>
        </p:spPr>
        <p:txBody>
          <a:bodyPr wrap="square">
            <a:spAutoFit/>
          </a:bodyPr>
          <a:lstStyle/>
          <a:p>
            <a:r>
              <a:rPr lang="en-US" sz="2400" dirty="0" smtClean="0"/>
              <a:t>   - RESULTS of exploration: </a:t>
            </a:r>
          </a:p>
        </p:txBody>
      </p:sp>
      <p:sp>
        <p:nvSpPr>
          <p:cNvPr id="68" name="Rectangle 67"/>
          <p:cNvSpPr/>
          <p:nvPr/>
        </p:nvSpPr>
        <p:spPr>
          <a:xfrm>
            <a:off x="0" y="2209800"/>
            <a:ext cx="5943600" cy="830997"/>
          </a:xfrm>
          <a:prstGeom prst="rect">
            <a:avLst/>
          </a:prstGeom>
          <a:solidFill>
            <a:schemeClr val="bg1"/>
          </a:solidFill>
        </p:spPr>
        <p:txBody>
          <a:bodyPr wrap="square">
            <a:spAutoFit/>
          </a:bodyPr>
          <a:lstStyle/>
          <a:p>
            <a:r>
              <a:rPr lang="en-US" sz="2400" dirty="0" smtClean="0"/>
              <a:t>   - Italian explorer, chartered by French King    </a:t>
            </a:r>
          </a:p>
          <a:p>
            <a:r>
              <a:rPr lang="en-US" sz="2400" dirty="0" smtClean="0"/>
              <a:t>     to find a  ‘sea route to the Pacific Ocean’</a:t>
            </a:r>
            <a:endParaRPr lang="en-US" sz="2400" dirty="0"/>
          </a:p>
        </p:txBody>
      </p:sp>
      <p:sp>
        <p:nvSpPr>
          <p:cNvPr id="70" name="TextBox 69"/>
          <p:cNvSpPr txBox="1"/>
          <p:nvPr/>
        </p:nvSpPr>
        <p:spPr>
          <a:xfrm>
            <a:off x="228600" y="1746504"/>
            <a:ext cx="5715000" cy="523220"/>
          </a:xfrm>
          <a:prstGeom prst="rect">
            <a:avLst/>
          </a:prstGeom>
          <a:solidFill>
            <a:schemeClr val="bg1"/>
          </a:solidFill>
          <a:ln w="38100">
            <a:noFill/>
          </a:ln>
        </p:spPr>
        <p:txBody>
          <a:bodyPr wrap="square" rtlCol="0">
            <a:spAutoFit/>
          </a:bodyPr>
          <a:lstStyle/>
          <a:p>
            <a:r>
              <a:rPr lang="en-US" sz="2800" b="1" dirty="0" smtClean="0"/>
              <a:t>1524 - G. </a:t>
            </a:r>
            <a:r>
              <a:rPr lang="en-US" sz="2800" b="1" dirty="0" err="1" smtClean="0"/>
              <a:t>da</a:t>
            </a:r>
            <a:r>
              <a:rPr lang="en-US" sz="2800" b="1" dirty="0" smtClean="0"/>
              <a:t> Verrazano exploration  </a:t>
            </a:r>
          </a:p>
        </p:txBody>
      </p:sp>
      <p:pic>
        <p:nvPicPr>
          <p:cNvPr id="60418" name="Picture 2" descr="Image result for giovanni verrazzano"/>
          <p:cNvPicPr>
            <a:picLocks noChangeAspect="1" noChangeArrowheads="1"/>
          </p:cNvPicPr>
          <p:nvPr/>
        </p:nvPicPr>
        <p:blipFill>
          <a:blip r:embed="rId4" cstate="print"/>
          <a:srcRect/>
          <a:stretch>
            <a:fillRect/>
          </a:stretch>
        </p:blipFill>
        <p:spPr bwMode="auto">
          <a:xfrm>
            <a:off x="6248400" y="762000"/>
            <a:ext cx="2057400" cy="2571750"/>
          </a:xfrm>
          <a:prstGeom prst="rect">
            <a:avLst/>
          </a:prstGeom>
          <a:noFill/>
          <a:ln w="50800">
            <a:solidFill>
              <a:schemeClr val="tx1"/>
            </a:solidFill>
          </a:ln>
        </p:spPr>
      </p:pic>
      <p:grpSp>
        <p:nvGrpSpPr>
          <p:cNvPr id="73" name="Group 72"/>
          <p:cNvGrpSpPr/>
          <p:nvPr/>
        </p:nvGrpSpPr>
        <p:grpSpPr>
          <a:xfrm rot="16200000">
            <a:off x="5715002" y="4343400"/>
            <a:ext cx="1905000" cy="2971802"/>
            <a:chOff x="6839709" y="2894012"/>
            <a:chExt cx="3200400" cy="3354390"/>
          </a:xfrm>
        </p:grpSpPr>
        <p:sp>
          <p:nvSpPr>
            <p:cNvPr id="74" name="Rectangle 73"/>
            <p:cNvSpPr/>
            <p:nvPr/>
          </p:nvSpPr>
          <p:spPr>
            <a:xfrm>
              <a:off x="6839709" y="2895603"/>
              <a:ext cx="3200400" cy="3352799"/>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p:cNvCxnSpPr/>
            <p:nvPr/>
          </p:nvCxnSpPr>
          <p:spPr>
            <a:xfrm rot="10800000" flipV="1">
              <a:off x="7924800" y="2894012"/>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800000" flipV="1">
              <a:off x="7010401" y="6246811"/>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0800000" flipV="1">
              <a:off x="8001001" y="6246811"/>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flipV="1">
              <a:off x="7086600" y="2895600"/>
              <a:ext cx="228600" cy="1588"/>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4" name="Rectangle 83"/>
          <p:cNvSpPr/>
          <p:nvPr/>
        </p:nvSpPr>
        <p:spPr>
          <a:xfrm>
            <a:off x="0" y="3352800"/>
            <a:ext cx="5943600" cy="830997"/>
          </a:xfrm>
          <a:prstGeom prst="rect">
            <a:avLst/>
          </a:prstGeom>
          <a:solidFill>
            <a:schemeClr val="bg1"/>
          </a:solidFill>
        </p:spPr>
        <p:txBody>
          <a:bodyPr wrap="square">
            <a:spAutoFit/>
          </a:bodyPr>
          <a:lstStyle/>
          <a:p>
            <a:r>
              <a:rPr lang="en-US" sz="2400" dirty="0" smtClean="0"/>
              <a:t>          - meets several Native American Tribes </a:t>
            </a:r>
          </a:p>
          <a:p>
            <a:r>
              <a:rPr lang="en-US" sz="2400" dirty="0" smtClean="0"/>
              <a:t>          - does not disembark along Canada</a:t>
            </a:r>
          </a:p>
        </p:txBody>
      </p:sp>
      <p:grpSp>
        <p:nvGrpSpPr>
          <p:cNvPr id="89" name="Group 88"/>
          <p:cNvGrpSpPr/>
          <p:nvPr/>
        </p:nvGrpSpPr>
        <p:grpSpPr>
          <a:xfrm>
            <a:off x="1524000" y="2514600"/>
            <a:ext cx="4343400" cy="584775"/>
            <a:chOff x="1524000" y="2514600"/>
            <a:chExt cx="4343400" cy="584775"/>
          </a:xfrm>
        </p:grpSpPr>
        <p:sp>
          <p:nvSpPr>
            <p:cNvPr id="87" name="Rectangle 86"/>
            <p:cNvSpPr/>
            <p:nvPr/>
          </p:nvSpPr>
          <p:spPr>
            <a:xfrm>
              <a:off x="1524000" y="2590800"/>
              <a:ext cx="4343400" cy="457200"/>
            </a:xfrm>
            <a:prstGeom prst="rect">
              <a:avLst/>
            </a:prstGeom>
            <a:noFill/>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extBox 87"/>
            <p:cNvSpPr txBox="1"/>
            <p:nvPr/>
          </p:nvSpPr>
          <p:spPr>
            <a:xfrm>
              <a:off x="5410200" y="2514600"/>
              <a:ext cx="375424" cy="584775"/>
            </a:xfrm>
            <a:prstGeom prst="rect">
              <a:avLst/>
            </a:prstGeom>
            <a:noFill/>
          </p:spPr>
          <p:txBody>
            <a:bodyPr wrap="none" rtlCol="0">
              <a:spAutoFit/>
            </a:bodyPr>
            <a:lstStyle/>
            <a:p>
              <a:r>
                <a:rPr lang="en-US" sz="3200" b="1" dirty="0" smtClean="0">
                  <a:solidFill>
                    <a:srgbClr val="FF0000"/>
                  </a:solidFill>
                  <a:effectLst>
                    <a:outerShdw dist="50800" dir="7200000" algn="ctr" rotWithShape="0">
                      <a:schemeClr val="tx1"/>
                    </a:outerShdw>
                  </a:effectLst>
                </a:rPr>
                <a:t>?</a:t>
              </a:r>
            </a:p>
          </p:txBody>
        </p:sp>
      </p:grpSp>
      <p:grpSp>
        <p:nvGrpSpPr>
          <p:cNvPr id="66" name="Group 65"/>
          <p:cNvGrpSpPr/>
          <p:nvPr/>
        </p:nvGrpSpPr>
        <p:grpSpPr>
          <a:xfrm>
            <a:off x="179615" y="1828800"/>
            <a:ext cx="1309494" cy="2152633"/>
            <a:chOff x="179615" y="1828800"/>
            <a:chExt cx="1309494" cy="2152633"/>
          </a:xfrm>
        </p:grpSpPr>
        <p:sp>
          <p:nvSpPr>
            <p:cNvPr id="59" name="Rounded Rectangle 58"/>
            <p:cNvSpPr/>
            <p:nvPr/>
          </p:nvSpPr>
          <p:spPr>
            <a:xfrm>
              <a:off x="228600" y="1828800"/>
              <a:ext cx="914400" cy="381000"/>
            </a:xfrm>
            <a:prstGeom prst="roundRect">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64"/>
            <p:cNvGrpSpPr/>
            <p:nvPr/>
          </p:nvGrpSpPr>
          <p:grpSpPr>
            <a:xfrm>
              <a:off x="179615" y="2204357"/>
              <a:ext cx="1309494" cy="1777076"/>
              <a:chOff x="179615" y="2204357"/>
              <a:chExt cx="1309494" cy="1777076"/>
            </a:xfrm>
          </p:grpSpPr>
          <p:sp>
            <p:nvSpPr>
              <p:cNvPr id="61" name="TextBox 60"/>
              <p:cNvSpPr txBox="1"/>
              <p:nvPr/>
            </p:nvSpPr>
            <p:spPr>
              <a:xfrm rot="20760000">
                <a:off x="423394" y="3458213"/>
                <a:ext cx="1065715" cy="523220"/>
              </a:xfrm>
              <a:prstGeom prst="rect">
                <a:avLst/>
              </a:prstGeom>
              <a:solidFill>
                <a:schemeClr val="bg1"/>
              </a:solidFill>
              <a:ln w="50800">
                <a:solidFill>
                  <a:srgbClr val="FF0000"/>
                </a:solidFill>
              </a:ln>
            </p:spPr>
            <p:txBody>
              <a:bodyPr wrap="square" rtlCol="0">
                <a:spAutoFit/>
              </a:bodyPr>
              <a:lstStyle/>
              <a:p>
                <a:pPr algn="ctr"/>
                <a:r>
                  <a:rPr lang="en-US" sz="2800" b="1" dirty="0" smtClean="0"/>
                  <a:t>??</a:t>
                </a:r>
              </a:p>
            </p:txBody>
          </p:sp>
          <p:sp>
            <p:nvSpPr>
              <p:cNvPr id="64" name="Freeform 63"/>
              <p:cNvSpPr/>
              <p:nvPr/>
            </p:nvSpPr>
            <p:spPr>
              <a:xfrm>
                <a:off x="179615" y="2204357"/>
                <a:ext cx="555171" cy="1273629"/>
              </a:xfrm>
              <a:custGeom>
                <a:avLst/>
                <a:gdLst>
                  <a:gd name="connsiteX0" fmla="*/ 163285 w 555171"/>
                  <a:gd name="connsiteY0" fmla="*/ 0 h 1273629"/>
                  <a:gd name="connsiteX1" fmla="*/ 65314 w 555171"/>
                  <a:gd name="connsiteY1" fmla="*/ 653143 h 1273629"/>
                  <a:gd name="connsiteX2" fmla="*/ 555171 w 555171"/>
                  <a:gd name="connsiteY2" fmla="*/ 1273629 h 1273629"/>
                </a:gdLst>
                <a:ahLst/>
                <a:cxnLst>
                  <a:cxn ang="0">
                    <a:pos x="connsiteX0" y="connsiteY0"/>
                  </a:cxn>
                  <a:cxn ang="0">
                    <a:pos x="connsiteX1" y="connsiteY1"/>
                  </a:cxn>
                  <a:cxn ang="0">
                    <a:pos x="connsiteX2" y="connsiteY2"/>
                  </a:cxn>
                </a:cxnLst>
                <a:rect l="l" t="t" r="r" b="b"/>
                <a:pathLst>
                  <a:path w="555171" h="1273629">
                    <a:moveTo>
                      <a:pt x="163285" y="0"/>
                    </a:moveTo>
                    <a:cubicBezTo>
                      <a:pt x="81642" y="220436"/>
                      <a:pt x="0" y="440872"/>
                      <a:pt x="65314" y="653143"/>
                    </a:cubicBezTo>
                    <a:cubicBezTo>
                      <a:pt x="130628" y="865414"/>
                      <a:pt x="465364" y="1235529"/>
                      <a:pt x="555171" y="1273629"/>
                    </a:cubicBezTo>
                  </a:path>
                </a:pathLst>
              </a:cu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7" name="TextBox 66"/>
          <p:cNvSpPr txBox="1"/>
          <p:nvPr/>
        </p:nvSpPr>
        <p:spPr>
          <a:xfrm rot="20760000">
            <a:off x="349045" y="3386170"/>
            <a:ext cx="1282422" cy="646331"/>
          </a:xfrm>
          <a:prstGeom prst="rect">
            <a:avLst/>
          </a:prstGeom>
          <a:solidFill>
            <a:schemeClr val="bg1"/>
          </a:solidFill>
          <a:ln w="50800">
            <a:solidFill>
              <a:srgbClr val="FF0000"/>
            </a:solidFill>
          </a:ln>
        </p:spPr>
        <p:txBody>
          <a:bodyPr wrap="square" rtlCol="0">
            <a:spAutoFit/>
          </a:bodyPr>
          <a:lstStyle/>
          <a:p>
            <a:pPr algn="ctr"/>
            <a:r>
              <a:rPr lang="en-US" sz="3600" b="1" dirty="0" smtClean="0"/>
              <a:t>1803</a:t>
            </a:r>
          </a:p>
        </p:txBody>
      </p:sp>
      <p:sp>
        <p:nvSpPr>
          <p:cNvPr id="86" name="Rectangle 85"/>
          <p:cNvSpPr/>
          <p:nvPr/>
        </p:nvSpPr>
        <p:spPr>
          <a:xfrm>
            <a:off x="0" y="4114800"/>
            <a:ext cx="5943600" cy="830997"/>
          </a:xfrm>
          <a:prstGeom prst="rect">
            <a:avLst/>
          </a:prstGeom>
          <a:solidFill>
            <a:schemeClr val="bg1"/>
          </a:solidFill>
        </p:spPr>
        <p:txBody>
          <a:bodyPr wrap="square">
            <a:spAutoFit/>
          </a:bodyPr>
          <a:lstStyle/>
          <a:p>
            <a:r>
              <a:rPr lang="en-US" sz="2400" dirty="0" smtClean="0"/>
              <a:t>          - </a:t>
            </a:r>
            <a:r>
              <a:rPr lang="en-US" sz="2400" b="1" dirty="0" smtClean="0"/>
              <a:t>names this northern area A</a:t>
            </a:r>
            <a:r>
              <a:rPr lang="en-US" sz="2400" b="1" u="sng" dirty="0" smtClean="0"/>
              <a:t>r</a:t>
            </a:r>
            <a:r>
              <a:rPr lang="en-US" sz="2400" b="1" dirty="0" smtClean="0"/>
              <a:t>cadia: </a:t>
            </a:r>
          </a:p>
          <a:p>
            <a:r>
              <a:rPr lang="en-US" sz="2400" b="1" dirty="0" smtClean="0"/>
              <a:t>             “an idyllic, unspoiled wilderness”</a:t>
            </a:r>
            <a:endParaRPr lang="en-US" sz="2400" dirty="0"/>
          </a:p>
        </p:txBody>
      </p:sp>
      <p:pic>
        <p:nvPicPr>
          <p:cNvPr id="60421" name="Picture 5"/>
          <p:cNvPicPr>
            <a:picLocks noChangeAspect="1" noChangeArrowheads="1"/>
          </p:cNvPicPr>
          <p:nvPr/>
        </p:nvPicPr>
        <p:blipFill>
          <a:blip r:embed="rId5" cstate="print"/>
          <a:srcRect l="50000" t="667" b="16667"/>
          <a:stretch>
            <a:fillRect/>
          </a:stretch>
        </p:blipFill>
        <p:spPr bwMode="auto">
          <a:xfrm>
            <a:off x="228600" y="4114800"/>
            <a:ext cx="1880419" cy="2590800"/>
          </a:xfrm>
          <a:prstGeom prst="rect">
            <a:avLst/>
          </a:prstGeom>
          <a:noFill/>
          <a:ln w="50800">
            <a:solidFill>
              <a:srgbClr val="FF0000"/>
            </a:solidFill>
            <a:miter lim="800000"/>
            <a:headEnd/>
            <a:tailEnd/>
          </a:ln>
          <a:effectLst/>
        </p:spPr>
      </p:pic>
      <p:pic>
        <p:nvPicPr>
          <p:cNvPr id="1026" name="Picture 2"/>
          <p:cNvPicPr>
            <a:picLocks noChangeAspect="1" noChangeArrowheads="1"/>
          </p:cNvPicPr>
          <p:nvPr/>
        </p:nvPicPr>
        <p:blipFill>
          <a:blip r:embed="rId6" cstate="print"/>
          <a:srcRect/>
          <a:stretch>
            <a:fillRect/>
          </a:stretch>
        </p:blipFill>
        <p:spPr bwMode="auto">
          <a:xfrm>
            <a:off x="2514600" y="4695825"/>
            <a:ext cx="2667000" cy="2009775"/>
          </a:xfrm>
          <a:prstGeom prst="rect">
            <a:avLst/>
          </a:prstGeom>
          <a:noFill/>
          <a:ln w="50800">
            <a:solidFill>
              <a:srgbClr val="FF0000"/>
            </a:solidFill>
            <a:miter lim="800000"/>
            <a:headEnd/>
            <a:tailEnd/>
          </a:ln>
          <a:effectLst/>
        </p:spPr>
      </p:pic>
      <p:grpSp>
        <p:nvGrpSpPr>
          <p:cNvPr id="95" name="Group 94"/>
          <p:cNvGrpSpPr/>
          <p:nvPr/>
        </p:nvGrpSpPr>
        <p:grpSpPr>
          <a:xfrm>
            <a:off x="2000103" y="3036940"/>
            <a:ext cx="3423309" cy="1535060"/>
            <a:chOff x="2000103" y="2971800"/>
            <a:chExt cx="3423309" cy="1535060"/>
          </a:xfrm>
        </p:grpSpPr>
        <p:sp>
          <p:nvSpPr>
            <p:cNvPr id="90" name="TextBox 89"/>
            <p:cNvSpPr txBox="1"/>
            <p:nvPr/>
          </p:nvSpPr>
          <p:spPr>
            <a:xfrm rot="20735134">
              <a:off x="2000103" y="3922085"/>
              <a:ext cx="3423309" cy="584775"/>
            </a:xfrm>
            <a:prstGeom prst="rect">
              <a:avLst/>
            </a:prstGeom>
            <a:solidFill>
              <a:schemeClr val="bg1"/>
            </a:solidFill>
            <a:ln w="50800">
              <a:solidFill>
                <a:srgbClr val="FF0000"/>
              </a:solidFill>
            </a:ln>
          </p:spPr>
          <p:txBody>
            <a:bodyPr wrap="none" rtlCol="0">
              <a:spAutoFit/>
            </a:bodyPr>
            <a:lstStyle/>
            <a:p>
              <a:r>
                <a:rPr lang="en-US" sz="3200" b="1" dirty="0" smtClean="0"/>
                <a:t>Northwest Passage</a:t>
              </a:r>
            </a:p>
          </p:txBody>
        </p:sp>
        <p:cxnSp>
          <p:nvCxnSpPr>
            <p:cNvPr id="92" name="Straight Arrow Connector 91"/>
            <p:cNvCxnSpPr>
              <a:endCxn id="90" idx="0"/>
            </p:cNvCxnSpPr>
            <p:nvPr/>
          </p:nvCxnSpPr>
          <p:spPr>
            <a:xfrm rot="5400000">
              <a:off x="3168543" y="3442231"/>
              <a:ext cx="959489" cy="18627"/>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60420" name="Picture 4" descr="https://upload.wikimedia.org/wikipedia/commons/a/af/Viaggioverrazzano.jpg"/>
          <p:cNvPicPr>
            <a:picLocks noChangeAspect="1" noChangeArrowheads="1"/>
          </p:cNvPicPr>
          <p:nvPr/>
        </p:nvPicPr>
        <p:blipFill>
          <a:blip r:embed="rId7" cstate="print"/>
          <a:srcRect b="6522"/>
          <a:stretch>
            <a:fillRect/>
          </a:stretch>
        </p:blipFill>
        <p:spPr bwMode="auto">
          <a:xfrm>
            <a:off x="5641848" y="2862072"/>
            <a:ext cx="3388387" cy="3922776"/>
          </a:xfrm>
          <a:prstGeom prst="rect">
            <a:avLst/>
          </a:prstGeom>
          <a:noFill/>
          <a:ln w="50800">
            <a:solidFill>
              <a:srgbClr val="002060"/>
            </a:solidFill>
          </a:ln>
        </p:spPr>
      </p:pic>
      <p:sp>
        <p:nvSpPr>
          <p:cNvPr id="62" name="Freeform 61"/>
          <p:cNvSpPr/>
          <p:nvPr/>
        </p:nvSpPr>
        <p:spPr>
          <a:xfrm>
            <a:off x="6426520" y="4267200"/>
            <a:ext cx="1269680" cy="1494330"/>
          </a:xfrm>
          <a:custGeom>
            <a:avLst/>
            <a:gdLst>
              <a:gd name="connsiteX0" fmla="*/ 24493 w 955221"/>
              <a:gd name="connsiteY0" fmla="*/ 963385 h 963385"/>
              <a:gd name="connsiteX1" fmla="*/ 24493 w 955221"/>
              <a:gd name="connsiteY1" fmla="*/ 734785 h 963385"/>
              <a:gd name="connsiteX2" fmla="*/ 171450 w 955221"/>
              <a:gd name="connsiteY2" fmla="*/ 506185 h 963385"/>
              <a:gd name="connsiteX3" fmla="*/ 269421 w 955221"/>
              <a:gd name="connsiteY3" fmla="*/ 244928 h 963385"/>
              <a:gd name="connsiteX4" fmla="*/ 269421 w 955221"/>
              <a:gd name="connsiteY4" fmla="*/ 212271 h 963385"/>
              <a:gd name="connsiteX5" fmla="*/ 644978 w 955221"/>
              <a:gd name="connsiteY5" fmla="*/ 81643 h 963385"/>
              <a:gd name="connsiteX6" fmla="*/ 775607 w 955221"/>
              <a:gd name="connsiteY6" fmla="*/ 65314 h 963385"/>
              <a:gd name="connsiteX7" fmla="*/ 955221 w 955221"/>
              <a:gd name="connsiteY7" fmla="*/ 0 h 963385"/>
              <a:gd name="connsiteX0" fmla="*/ 12247 w 1171575"/>
              <a:gd name="connsiteY0" fmla="*/ 1191985 h 1191985"/>
              <a:gd name="connsiteX1" fmla="*/ 240847 w 1171575"/>
              <a:gd name="connsiteY1" fmla="*/ 734785 h 1191985"/>
              <a:gd name="connsiteX2" fmla="*/ 387804 w 1171575"/>
              <a:gd name="connsiteY2" fmla="*/ 506185 h 1191985"/>
              <a:gd name="connsiteX3" fmla="*/ 485775 w 1171575"/>
              <a:gd name="connsiteY3" fmla="*/ 244928 h 1191985"/>
              <a:gd name="connsiteX4" fmla="*/ 485775 w 1171575"/>
              <a:gd name="connsiteY4" fmla="*/ 212271 h 1191985"/>
              <a:gd name="connsiteX5" fmla="*/ 861332 w 1171575"/>
              <a:gd name="connsiteY5" fmla="*/ 81643 h 1191985"/>
              <a:gd name="connsiteX6" fmla="*/ 991961 w 1171575"/>
              <a:gd name="connsiteY6" fmla="*/ 65314 h 1191985"/>
              <a:gd name="connsiteX7" fmla="*/ 1171575 w 1171575"/>
              <a:gd name="connsiteY7" fmla="*/ 0 h 1191985"/>
              <a:gd name="connsiteX0" fmla="*/ 12247 w 1171575"/>
              <a:gd name="connsiteY0" fmla="*/ 1268185 h 1268185"/>
              <a:gd name="connsiteX1" fmla="*/ 240847 w 1171575"/>
              <a:gd name="connsiteY1" fmla="*/ 734785 h 1268185"/>
              <a:gd name="connsiteX2" fmla="*/ 387804 w 1171575"/>
              <a:gd name="connsiteY2" fmla="*/ 506185 h 1268185"/>
              <a:gd name="connsiteX3" fmla="*/ 485775 w 1171575"/>
              <a:gd name="connsiteY3" fmla="*/ 244928 h 1268185"/>
              <a:gd name="connsiteX4" fmla="*/ 485775 w 1171575"/>
              <a:gd name="connsiteY4" fmla="*/ 212271 h 1268185"/>
              <a:gd name="connsiteX5" fmla="*/ 861332 w 1171575"/>
              <a:gd name="connsiteY5" fmla="*/ 81643 h 1268185"/>
              <a:gd name="connsiteX6" fmla="*/ 991961 w 1171575"/>
              <a:gd name="connsiteY6" fmla="*/ 65314 h 1268185"/>
              <a:gd name="connsiteX7" fmla="*/ 1171575 w 1171575"/>
              <a:gd name="connsiteY7" fmla="*/ 0 h 1268185"/>
              <a:gd name="connsiteX0" fmla="*/ 0 w 1159328"/>
              <a:gd name="connsiteY0" fmla="*/ 1268185 h 1268185"/>
              <a:gd name="connsiteX1" fmla="*/ 228600 w 1159328"/>
              <a:gd name="connsiteY1" fmla="*/ 734785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228600 w 1159328"/>
              <a:gd name="connsiteY1" fmla="*/ 734785 h 1268185"/>
              <a:gd name="connsiteX2" fmla="*/ 151758 w 1159328"/>
              <a:gd name="connsiteY2" fmla="*/ 721979 h 1268185"/>
              <a:gd name="connsiteX3" fmla="*/ 375557 w 1159328"/>
              <a:gd name="connsiteY3" fmla="*/ 506185 h 1268185"/>
              <a:gd name="connsiteX4" fmla="*/ 473528 w 1159328"/>
              <a:gd name="connsiteY4" fmla="*/ 244928 h 1268185"/>
              <a:gd name="connsiteX5" fmla="*/ 473528 w 1159328"/>
              <a:gd name="connsiteY5" fmla="*/ 212271 h 1268185"/>
              <a:gd name="connsiteX6" fmla="*/ 849085 w 1159328"/>
              <a:gd name="connsiteY6" fmla="*/ 81643 h 1268185"/>
              <a:gd name="connsiteX7" fmla="*/ 979714 w 1159328"/>
              <a:gd name="connsiteY7" fmla="*/ 65314 h 1268185"/>
              <a:gd name="connsiteX8" fmla="*/ 1159328 w 1159328"/>
              <a:gd name="connsiteY8" fmla="*/ 0 h 1268185"/>
              <a:gd name="connsiteX0" fmla="*/ 0 w 1159328"/>
              <a:gd name="connsiteY0" fmla="*/ 1268185 h 1268185"/>
              <a:gd name="connsiteX1" fmla="*/ 228600 w 1159328"/>
              <a:gd name="connsiteY1" fmla="*/ 734785 h 1268185"/>
              <a:gd name="connsiteX2" fmla="*/ 151758 w 1159328"/>
              <a:gd name="connsiteY2" fmla="*/ 721979 h 1268185"/>
              <a:gd name="connsiteX3" fmla="*/ 375557 w 1159328"/>
              <a:gd name="connsiteY3" fmla="*/ 506185 h 1268185"/>
              <a:gd name="connsiteX4" fmla="*/ 473528 w 1159328"/>
              <a:gd name="connsiteY4" fmla="*/ 244928 h 1268185"/>
              <a:gd name="connsiteX5" fmla="*/ 473528 w 1159328"/>
              <a:gd name="connsiteY5" fmla="*/ 212271 h 1268185"/>
              <a:gd name="connsiteX6" fmla="*/ 849085 w 1159328"/>
              <a:gd name="connsiteY6" fmla="*/ 81643 h 1268185"/>
              <a:gd name="connsiteX7" fmla="*/ 979714 w 1159328"/>
              <a:gd name="connsiteY7" fmla="*/ 65314 h 1268185"/>
              <a:gd name="connsiteX8" fmla="*/ 1159328 w 1159328"/>
              <a:gd name="connsiteY8" fmla="*/ 0 h 1268185"/>
              <a:gd name="connsiteX0" fmla="*/ 0 w 1159328"/>
              <a:gd name="connsiteY0" fmla="*/ 1268185 h 1268185"/>
              <a:gd name="connsiteX1" fmla="*/ 151758 w 1159328"/>
              <a:gd name="connsiteY1" fmla="*/ 721979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151758 w 1159328"/>
              <a:gd name="connsiteY1" fmla="*/ 721979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227958 w 1159328"/>
              <a:gd name="connsiteY1" fmla="*/ 721979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227958 w 1159328"/>
              <a:gd name="connsiteY1" fmla="*/ 721979 h 1268185"/>
              <a:gd name="connsiteX2" fmla="*/ 375557 w 1159328"/>
              <a:gd name="connsiteY2" fmla="*/ 506185 h 1268185"/>
              <a:gd name="connsiteX3" fmla="*/ 473528 w 1159328"/>
              <a:gd name="connsiteY3" fmla="*/ 244928 h 1268185"/>
              <a:gd name="connsiteX4" fmla="*/ 849085 w 1159328"/>
              <a:gd name="connsiteY4" fmla="*/ 81643 h 1268185"/>
              <a:gd name="connsiteX5" fmla="*/ 979714 w 1159328"/>
              <a:gd name="connsiteY5" fmla="*/ 65314 h 1268185"/>
              <a:gd name="connsiteX6" fmla="*/ 1159328 w 1159328"/>
              <a:gd name="connsiteY6" fmla="*/ 0 h 1268185"/>
              <a:gd name="connsiteX0" fmla="*/ 0 w 1159328"/>
              <a:gd name="connsiteY0" fmla="*/ 1268185 h 1268185"/>
              <a:gd name="connsiteX1" fmla="*/ 227958 w 1159328"/>
              <a:gd name="connsiteY1" fmla="*/ 721979 h 1268185"/>
              <a:gd name="connsiteX2" fmla="*/ 375557 w 1159328"/>
              <a:gd name="connsiteY2" fmla="*/ 506185 h 1268185"/>
              <a:gd name="connsiteX3" fmla="*/ 473528 w 1159328"/>
              <a:gd name="connsiteY3" fmla="*/ 244928 h 1268185"/>
              <a:gd name="connsiteX4" fmla="*/ 849085 w 1159328"/>
              <a:gd name="connsiteY4" fmla="*/ 81643 h 1268185"/>
              <a:gd name="connsiteX5" fmla="*/ 979714 w 1159328"/>
              <a:gd name="connsiteY5" fmla="*/ 65314 h 1268185"/>
              <a:gd name="connsiteX6" fmla="*/ 1159328 w 1159328"/>
              <a:gd name="connsiteY6" fmla="*/ 0 h 1268185"/>
              <a:gd name="connsiteX0" fmla="*/ 110352 w 1269680"/>
              <a:gd name="connsiteY0" fmla="*/ 1268185 h 1341930"/>
              <a:gd name="connsiteX1" fmla="*/ 37993 w 1269680"/>
              <a:gd name="connsiteY1" fmla="*/ 1250896 h 1341930"/>
              <a:gd name="connsiteX2" fmla="*/ 338310 w 1269680"/>
              <a:gd name="connsiteY2" fmla="*/ 721979 h 1341930"/>
              <a:gd name="connsiteX3" fmla="*/ 485909 w 1269680"/>
              <a:gd name="connsiteY3" fmla="*/ 506185 h 1341930"/>
              <a:gd name="connsiteX4" fmla="*/ 583880 w 1269680"/>
              <a:gd name="connsiteY4" fmla="*/ 244928 h 1341930"/>
              <a:gd name="connsiteX5" fmla="*/ 959437 w 1269680"/>
              <a:gd name="connsiteY5" fmla="*/ 81643 h 1341930"/>
              <a:gd name="connsiteX6" fmla="*/ 1090066 w 1269680"/>
              <a:gd name="connsiteY6" fmla="*/ 65314 h 1341930"/>
              <a:gd name="connsiteX7" fmla="*/ 1269680 w 1269680"/>
              <a:gd name="connsiteY7" fmla="*/ 0 h 1341930"/>
              <a:gd name="connsiteX0" fmla="*/ 110352 w 1269680"/>
              <a:gd name="connsiteY0" fmla="*/ 1268185 h 1341930"/>
              <a:gd name="connsiteX1" fmla="*/ 37993 w 1269680"/>
              <a:gd name="connsiteY1" fmla="*/ 1250896 h 1341930"/>
              <a:gd name="connsiteX2" fmla="*/ 338310 w 1269680"/>
              <a:gd name="connsiteY2" fmla="*/ 721979 h 1341930"/>
              <a:gd name="connsiteX3" fmla="*/ 485909 w 1269680"/>
              <a:gd name="connsiteY3" fmla="*/ 506185 h 1341930"/>
              <a:gd name="connsiteX4" fmla="*/ 583880 w 1269680"/>
              <a:gd name="connsiteY4" fmla="*/ 244928 h 1341930"/>
              <a:gd name="connsiteX5" fmla="*/ 959437 w 1269680"/>
              <a:gd name="connsiteY5" fmla="*/ 81643 h 1341930"/>
              <a:gd name="connsiteX6" fmla="*/ 1090066 w 1269680"/>
              <a:gd name="connsiteY6" fmla="*/ 65314 h 1341930"/>
              <a:gd name="connsiteX7" fmla="*/ 1269680 w 1269680"/>
              <a:gd name="connsiteY7" fmla="*/ 0 h 1341930"/>
              <a:gd name="connsiteX0" fmla="*/ 110352 w 1269680"/>
              <a:gd name="connsiteY0" fmla="*/ 1268185 h 1341930"/>
              <a:gd name="connsiteX1" fmla="*/ 37993 w 1269680"/>
              <a:gd name="connsiteY1" fmla="*/ 1250896 h 1341930"/>
              <a:gd name="connsiteX2" fmla="*/ 338310 w 1269680"/>
              <a:gd name="connsiteY2" fmla="*/ 721979 h 1341930"/>
              <a:gd name="connsiteX3" fmla="*/ 485909 w 1269680"/>
              <a:gd name="connsiteY3" fmla="*/ 506185 h 1341930"/>
              <a:gd name="connsiteX4" fmla="*/ 583880 w 1269680"/>
              <a:gd name="connsiteY4" fmla="*/ 244928 h 1341930"/>
              <a:gd name="connsiteX5" fmla="*/ 959437 w 1269680"/>
              <a:gd name="connsiteY5" fmla="*/ 81643 h 1341930"/>
              <a:gd name="connsiteX6" fmla="*/ 1090066 w 1269680"/>
              <a:gd name="connsiteY6" fmla="*/ 65314 h 1341930"/>
              <a:gd name="connsiteX7" fmla="*/ 1269680 w 1269680"/>
              <a:gd name="connsiteY7" fmla="*/ 0 h 13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680" h="1341930">
                <a:moveTo>
                  <a:pt x="110352" y="1268185"/>
                </a:moveTo>
                <a:cubicBezTo>
                  <a:pt x="110992" y="1265304"/>
                  <a:pt x="0" y="1341930"/>
                  <a:pt x="37993" y="1250896"/>
                </a:cubicBezTo>
                <a:cubicBezTo>
                  <a:pt x="219421" y="1173309"/>
                  <a:pt x="375521" y="914990"/>
                  <a:pt x="338310" y="721979"/>
                </a:cubicBezTo>
                <a:cubicBezTo>
                  <a:pt x="400903" y="594979"/>
                  <a:pt x="444981" y="585693"/>
                  <a:pt x="485909" y="506185"/>
                </a:cubicBezTo>
                <a:cubicBezTo>
                  <a:pt x="526837" y="426677"/>
                  <a:pt x="504959" y="315685"/>
                  <a:pt x="583880" y="244928"/>
                </a:cubicBezTo>
                <a:cubicBezTo>
                  <a:pt x="662801" y="174171"/>
                  <a:pt x="875073" y="111579"/>
                  <a:pt x="959437" y="81643"/>
                </a:cubicBezTo>
                <a:cubicBezTo>
                  <a:pt x="1043801" y="51707"/>
                  <a:pt x="1038359" y="78921"/>
                  <a:pt x="1090066" y="65314"/>
                </a:cubicBezTo>
                <a:cubicBezTo>
                  <a:pt x="1141773" y="51707"/>
                  <a:pt x="1205726" y="25853"/>
                  <a:pt x="1269680" y="0"/>
                </a:cubicBezTo>
              </a:path>
            </a:pathLst>
          </a:custGeom>
          <a:ln w="76200">
            <a:solidFill>
              <a:srgbClr val="002060"/>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p:cNvCxnSpPr/>
          <p:nvPr/>
        </p:nvCxnSpPr>
        <p:spPr>
          <a:xfrm rot="10800000" flipV="1">
            <a:off x="6477000" y="5638799"/>
            <a:ext cx="2667000" cy="27213"/>
          </a:xfrm>
          <a:prstGeom prst="line">
            <a:avLst/>
          </a:prstGeom>
          <a:ln w="76200">
            <a:solidFill>
              <a:srgbClr val="002060"/>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7772400" y="3657600"/>
            <a:ext cx="1371600" cy="533400"/>
          </a:xfrm>
          <a:custGeom>
            <a:avLst/>
            <a:gdLst>
              <a:gd name="connsiteX0" fmla="*/ 0 w 1028700"/>
              <a:gd name="connsiteY0" fmla="*/ 375557 h 375557"/>
              <a:gd name="connsiteX1" fmla="*/ 293914 w 1028700"/>
              <a:gd name="connsiteY1" fmla="*/ 228600 h 375557"/>
              <a:gd name="connsiteX2" fmla="*/ 653143 w 1028700"/>
              <a:gd name="connsiteY2" fmla="*/ 163285 h 375557"/>
              <a:gd name="connsiteX3" fmla="*/ 963386 w 1028700"/>
              <a:gd name="connsiteY3" fmla="*/ 97971 h 375557"/>
              <a:gd name="connsiteX4" fmla="*/ 1028700 w 1028700"/>
              <a:gd name="connsiteY4" fmla="*/ 0 h 37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375557">
                <a:moveTo>
                  <a:pt x="0" y="375557"/>
                </a:moveTo>
                <a:cubicBezTo>
                  <a:pt x="92528" y="319768"/>
                  <a:pt x="185057" y="263979"/>
                  <a:pt x="293914" y="228600"/>
                </a:cubicBezTo>
                <a:cubicBezTo>
                  <a:pt x="402771" y="193221"/>
                  <a:pt x="541564" y="185057"/>
                  <a:pt x="653143" y="163285"/>
                </a:cubicBezTo>
                <a:cubicBezTo>
                  <a:pt x="764722" y="141514"/>
                  <a:pt x="900793" y="125185"/>
                  <a:pt x="963386" y="97971"/>
                </a:cubicBezTo>
                <a:cubicBezTo>
                  <a:pt x="1025979" y="70757"/>
                  <a:pt x="1027339" y="35378"/>
                  <a:pt x="1028700" y="0"/>
                </a:cubicBezTo>
              </a:path>
            </a:pathLst>
          </a:custGeom>
          <a:ln w="76200">
            <a:solidFill>
              <a:srgbClr val="002060"/>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7543800" y="2971800"/>
            <a:ext cx="1444752" cy="1216152"/>
          </a:xfrm>
          <a:prstGeom prst="rect">
            <a:avLst/>
          </a:prstGeom>
          <a:ln w="38100">
            <a:solidFill>
              <a:srgbClr val="00206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1000"/>
                                        <p:tgtEl>
                                          <p:spTgt spid="70"/>
                                        </p:tgtEl>
                                      </p:cBhvr>
                                    </p:animEffect>
                                  </p:childTnLst>
                                </p:cTn>
                              </p:par>
                              <p:par>
                                <p:cTn id="8" presetID="10" presetClass="entr" presetSubtype="0" fill="hold" nodeType="withEffect">
                                  <p:stCondLst>
                                    <p:cond delay="0"/>
                                  </p:stCondLst>
                                  <p:childTnLst>
                                    <p:set>
                                      <p:cBhvr>
                                        <p:cTn id="9" dur="1" fill="hold">
                                          <p:stCondLst>
                                            <p:cond delay="0"/>
                                          </p:stCondLst>
                                        </p:cTn>
                                        <p:tgtEl>
                                          <p:spTgt spid="60418"/>
                                        </p:tgtEl>
                                        <p:attrNameLst>
                                          <p:attrName>style.visibility</p:attrName>
                                        </p:attrNameLst>
                                      </p:cBhvr>
                                      <p:to>
                                        <p:strVal val="visible"/>
                                      </p:to>
                                    </p:set>
                                    <p:animEffect transition="in" filter="fade">
                                      <p:cBhvr>
                                        <p:cTn id="10" dur="1000"/>
                                        <p:tgtEl>
                                          <p:spTgt spid="604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20"/>
                                        </p:tgtEl>
                                      </p:cBhvr>
                                    </p:animEffect>
                                    <p:set>
                                      <p:cBhvr>
                                        <p:cTn id="15" dur="1" fill="hold">
                                          <p:stCondLst>
                                            <p:cond delay="999"/>
                                          </p:stCondLst>
                                        </p:cTn>
                                        <p:tgtEl>
                                          <p:spTgt spid="2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21"/>
                                        </p:tgtEl>
                                      </p:cBhvr>
                                    </p:animEffect>
                                    <p:set>
                                      <p:cBhvr>
                                        <p:cTn id="18" dur="1" fill="hold">
                                          <p:stCondLst>
                                            <p:cond delay="999"/>
                                          </p:stCondLst>
                                        </p:cTn>
                                        <p:tgtEl>
                                          <p:spTgt spid="21"/>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27"/>
                                        </p:tgtEl>
                                      </p:cBhvr>
                                    </p:animEffect>
                                    <p:set>
                                      <p:cBhvr>
                                        <p:cTn id="24" dur="1" fill="hold">
                                          <p:stCondLst>
                                            <p:cond delay="999"/>
                                          </p:stCondLst>
                                        </p:cTn>
                                        <p:tgtEl>
                                          <p:spTgt spid="2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71"/>
                                        </p:tgtEl>
                                      </p:cBhvr>
                                    </p:animEffect>
                                    <p:set>
                                      <p:cBhvr>
                                        <p:cTn id="27" dur="1" fill="hold">
                                          <p:stCondLst>
                                            <p:cond delay="999"/>
                                          </p:stCondLst>
                                        </p:cTn>
                                        <p:tgtEl>
                                          <p:spTgt spid="71"/>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left)">
                                      <p:cBhvr>
                                        <p:cTn id="36" dur="1000"/>
                                        <p:tgtEl>
                                          <p:spTgt spid="8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0421"/>
                                        </p:tgtEl>
                                        <p:attrNameLst>
                                          <p:attrName>style.visibility</p:attrName>
                                        </p:attrNameLst>
                                      </p:cBhvr>
                                      <p:to>
                                        <p:strVal val="visible"/>
                                      </p:to>
                                    </p:set>
                                    <p:animEffect transition="in" filter="fade">
                                      <p:cBhvr>
                                        <p:cTn id="41" dur="1000"/>
                                        <p:tgtEl>
                                          <p:spTgt spid="604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wipe(up)">
                                      <p:cBhvr>
                                        <p:cTn id="46" dur="1000"/>
                                        <p:tgtEl>
                                          <p:spTgt spid="9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10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wipe(up)">
                                      <p:cBhvr>
                                        <p:cTn id="56" dur="1000"/>
                                        <p:tgtEl>
                                          <p:spTgt spid="6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p:cTn id="61" dur="1000" fill="hold"/>
                                        <p:tgtEl>
                                          <p:spTgt spid="67"/>
                                        </p:tgtEl>
                                        <p:attrNameLst>
                                          <p:attrName>ppt_w</p:attrName>
                                        </p:attrNameLst>
                                      </p:cBhvr>
                                      <p:tavLst>
                                        <p:tav tm="0">
                                          <p:val>
                                            <p:fltVal val="0"/>
                                          </p:val>
                                        </p:tav>
                                        <p:tav tm="100000">
                                          <p:val>
                                            <p:strVal val="#ppt_w"/>
                                          </p:val>
                                        </p:tav>
                                      </p:tavLst>
                                    </p:anim>
                                    <p:anim calcmode="lin" valueType="num">
                                      <p:cBhvr>
                                        <p:cTn id="62" dur="1000" fill="hold"/>
                                        <p:tgtEl>
                                          <p:spTgt spid="67"/>
                                        </p:tgtEl>
                                        <p:attrNameLst>
                                          <p:attrName>ppt_h</p:attrName>
                                        </p:attrNameLst>
                                      </p:cBhvr>
                                      <p:tavLst>
                                        <p:tav tm="0">
                                          <p:val>
                                            <p:fltVal val="0"/>
                                          </p:val>
                                        </p:tav>
                                        <p:tav tm="100000">
                                          <p:val>
                                            <p:strVal val="#ppt_h"/>
                                          </p:val>
                                        </p:tav>
                                      </p:tavLst>
                                    </p:anim>
                                    <p:animEffect transition="in" filter="fade">
                                      <p:cBhvr>
                                        <p:cTn id="63" dur="1000"/>
                                        <p:tgtEl>
                                          <p:spTgt spid="6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00"/>
                                        <p:tgtEl>
                                          <p:spTgt spid="1026"/>
                                        </p:tgtEl>
                                      </p:cBhvr>
                                    </p:animEffect>
                                    <p:set>
                                      <p:cBhvr>
                                        <p:cTn id="68" dur="1" fill="hold">
                                          <p:stCondLst>
                                            <p:cond delay="999"/>
                                          </p:stCondLst>
                                        </p:cTn>
                                        <p:tgtEl>
                                          <p:spTgt spid="102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95"/>
                                        </p:tgtEl>
                                      </p:cBhvr>
                                    </p:animEffect>
                                    <p:set>
                                      <p:cBhvr>
                                        <p:cTn id="71" dur="1" fill="hold">
                                          <p:stCondLst>
                                            <p:cond delay="999"/>
                                          </p:stCondLst>
                                        </p:cTn>
                                        <p:tgtEl>
                                          <p:spTgt spid="9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60421"/>
                                        </p:tgtEl>
                                      </p:cBhvr>
                                    </p:animEffect>
                                    <p:set>
                                      <p:cBhvr>
                                        <p:cTn id="74" dur="1" fill="hold">
                                          <p:stCondLst>
                                            <p:cond delay="999"/>
                                          </p:stCondLst>
                                        </p:cTn>
                                        <p:tgtEl>
                                          <p:spTgt spid="604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89"/>
                                        </p:tgtEl>
                                      </p:cBhvr>
                                    </p:animEffect>
                                    <p:set>
                                      <p:cBhvr>
                                        <p:cTn id="77" dur="1" fill="hold">
                                          <p:stCondLst>
                                            <p:cond delay="999"/>
                                          </p:stCondLst>
                                        </p:cTn>
                                        <p:tgtEl>
                                          <p:spTgt spid="8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66"/>
                                        </p:tgtEl>
                                      </p:cBhvr>
                                    </p:animEffect>
                                    <p:set>
                                      <p:cBhvr>
                                        <p:cTn id="80" dur="1" fill="hold">
                                          <p:stCondLst>
                                            <p:cond delay="999"/>
                                          </p:stCondLst>
                                        </p:cTn>
                                        <p:tgtEl>
                                          <p:spTgt spid="66"/>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67"/>
                                        </p:tgtEl>
                                      </p:cBhvr>
                                    </p:animEffect>
                                    <p:set>
                                      <p:cBhvr>
                                        <p:cTn id="83" dur="1" fill="hold">
                                          <p:stCondLst>
                                            <p:cond delay="999"/>
                                          </p:stCondLst>
                                        </p:cTn>
                                        <p:tgtEl>
                                          <p:spTgt spid="67"/>
                                        </p:tgtEl>
                                        <p:attrNameLst>
                                          <p:attrName>style.visibility</p:attrName>
                                        </p:attrNameLst>
                                      </p:cBhvr>
                                      <p:to>
                                        <p:strVal val="hidden"/>
                                      </p:to>
                                    </p:set>
                                  </p:childTnLst>
                                </p:cTn>
                              </p:par>
                            </p:childTnLst>
                          </p:cTn>
                        </p:par>
                        <p:par>
                          <p:cTn id="84" fill="hold">
                            <p:stCondLst>
                              <p:cond delay="1000"/>
                            </p:stCondLst>
                            <p:childTnLst>
                              <p:par>
                                <p:cTn id="85" presetID="22" presetClass="entr" presetSubtype="1" fill="hold" nodeType="after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wipe(up)">
                                      <p:cBhvr>
                                        <p:cTn id="87" dur="1000"/>
                                        <p:tgtEl>
                                          <p:spTgt spid="73"/>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0" fill="hold" nodeType="clickEffect">
                                  <p:stCondLst>
                                    <p:cond delay="0"/>
                                  </p:stCondLst>
                                  <p:childTnLst>
                                    <p:anim calcmode="lin" valueType="num">
                                      <p:cBhvr>
                                        <p:cTn id="91" dur="1000"/>
                                        <p:tgtEl>
                                          <p:spTgt spid="73"/>
                                        </p:tgtEl>
                                        <p:attrNameLst>
                                          <p:attrName>ppt_w</p:attrName>
                                        </p:attrNameLst>
                                      </p:cBhvr>
                                      <p:tavLst>
                                        <p:tav tm="0">
                                          <p:val>
                                            <p:strVal val="ppt_w"/>
                                          </p:val>
                                        </p:tav>
                                        <p:tav tm="100000">
                                          <p:val>
                                            <p:fltVal val="0"/>
                                          </p:val>
                                        </p:tav>
                                      </p:tavLst>
                                    </p:anim>
                                    <p:anim calcmode="lin" valueType="num">
                                      <p:cBhvr>
                                        <p:cTn id="92" dur="1000"/>
                                        <p:tgtEl>
                                          <p:spTgt spid="73"/>
                                        </p:tgtEl>
                                        <p:attrNameLst>
                                          <p:attrName>ppt_h</p:attrName>
                                        </p:attrNameLst>
                                      </p:cBhvr>
                                      <p:tavLst>
                                        <p:tav tm="0">
                                          <p:val>
                                            <p:strVal val="ppt_h"/>
                                          </p:val>
                                        </p:tav>
                                        <p:tav tm="100000">
                                          <p:val>
                                            <p:fltVal val="0"/>
                                          </p:val>
                                        </p:tav>
                                      </p:tavLst>
                                    </p:anim>
                                    <p:animEffect transition="out" filter="fade">
                                      <p:cBhvr>
                                        <p:cTn id="93" dur="1000"/>
                                        <p:tgtEl>
                                          <p:spTgt spid="73"/>
                                        </p:tgtEl>
                                      </p:cBhvr>
                                    </p:animEffect>
                                    <p:set>
                                      <p:cBhvr>
                                        <p:cTn id="94" dur="1" fill="hold">
                                          <p:stCondLst>
                                            <p:cond delay="999"/>
                                          </p:stCondLst>
                                        </p:cTn>
                                        <p:tgtEl>
                                          <p:spTgt spid="73"/>
                                        </p:tgtEl>
                                        <p:attrNameLst>
                                          <p:attrName>style.visibility</p:attrName>
                                        </p:attrNameLst>
                                      </p:cBhvr>
                                      <p:to>
                                        <p:strVal val="hidden"/>
                                      </p:to>
                                    </p:set>
                                  </p:childTnLst>
                                </p:cTn>
                              </p:par>
                              <p:par>
                                <p:cTn id="95" presetID="64" presetClass="path" presetSubtype="0" accel="50000" decel="50000" fill="hold" nodeType="withEffect">
                                  <p:stCondLst>
                                    <p:cond delay="0"/>
                                  </p:stCondLst>
                                  <p:childTnLst>
                                    <p:animMotion origin="layout" path="M 3.33333E-6 1.11022E-16 L 0.20416 -0.42778 " pathEditMode="relative" rAng="0" ptsTypes="AA">
                                      <p:cBhvr>
                                        <p:cTn id="96" dur="1000" fill="hold"/>
                                        <p:tgtEl>
                                          <p:spTgt spid="73"/>
                                        </p:tgtEl>
                                        <p:attrNameLst>
                                          <p:attrName>ppt_x</p:attrName>
                                          <p:attrName>ppt_y</p:attrName>
                                        </p:attrNameLst>
                                      </p:cBhvr>
                                      <p:rCtr x="102" y="-214"/>
                                    </p:animMotion>
                                  </p:childTnLst>
                                </p:cTn>
                              </p:par>
                              <p:par>
                                <p:cTn id="97" presetID="10" presetClass="entr" presetSubtype="0" fill="hold" grpId="0" nodeType="withEffect">
                                  <p:stCondLst>
                                    <p:cond delay="50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1000"/>
                                        <p:tgtEl>
                                          <p:spTgt spid="79"/>
                                        </p:tgtEl>
                                      </p:cBhvr>
                                    </p:animEffect>
                                  </p:childTnLst>
                                </p:cTn>
                              </p:par>
                              <p:par>
                                <p:cTn id="100" presetID="10" presetClass="entr" presetSubtype="0" fill="hold" nodeType="withEffect">
                                  <p:stCondLst>
                                    <p:cond delay="500"/>
                                  </p:stCondLst>
                                  <p:childTnLst>
                                    <p:set>
                                      <p:cBhvr>
                                        <p:cTn id="101" dur="1" fill="hold">
                                          <p:stCondLst>
                                            <p:cond delay="0"/>
                                          </p:stCondLst>
                                        </p:cTn>
                                        <p:tgtEl>
                                          <p:spTgt spid="60420"/>
                                        </p:tgtEl>
                                        <p:attrNameLst>
                                          <p:attrName>style.visibility</p:attrName>
                                        </p:attrNameLst>
                                      </p:cBhvr>
                                      <p:to>
                                        <p:strVal val="visible"/>
                                      </p:to>
                                    </p:set>
                                    <p:animEffect transition="in" filter="fade">
                                      <p:cBhvr>
                                        <p:cTn id="102" dur="1000"/>
                                        <p:tgtEl>
                                          <p:spTgt spid="6042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9"/>
                                        </p:tgtEl>
                                        <p:attrNameLst>
                                          <p:attrName>style.visibility</p:attrName>
                                        </p:attrNameLst>
                                      </p:cBhvr>
                                      <p:to>
                                        <p:strVal val="visible"/>
                                      </p:to>
                                    </p:set>
                                    <p:animEffect transition="in" filter="fade">
                                      <p:cBhvr>
                                        <p:cTn id="107" dur="1000"/>
                                        <p:tgtEl>
                                          <p:spTgt spid="6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wipe(right)">
                                      <p:cBhvr>
                                        <p:cTn id="112" dur="20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4">
                                            <p:bg/>
                                          </p:spTgt>
                                        </p:tgtEl>
                                        <p:attrNameLst>
                                          <p:attrName>style.visibility</p:attrName>
                                        </p:attrNameLst>
                                      </p:cBhvr>
                                      <p:to>
                                        <p:strVal val="visible"/>
                                      </p:to>
                                    </p:set>
                                    <p:animEffect transition="in" filter="fade">
                                      <p:cBhvr>
                                        <p:cTn id="117" dur="1000"/>
                                        <p:tgtEl>
                                          <p:spTgt spid="84">
                                            <p:bg/>
                                          </p:spTgt>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4">
                                            <p:txEl>
                                              <p:pRg st="0" end="0"/>
                                            </p:txEl>
                                          </p:spTgt>
                                        </p:tgtEl>
                                        <p:attrNameLst>
                                          <p:attrName>style.visibility</p:attrName>
                                        </p:attrNameLst>
                                      </p:cBhvr>
                                      <p:to>
                                        <p:strVal val="visible"/>
                                      </p:to>
                                    </p:set>
                                    <p:animEffect transition="in" filter="fade">
                                      <p:cBhvr>
                                        <p:cTn id="120" dur="1000"/>
                                        <p:tgtEl>
                                          <p:spTgt spid="84">
                                            <p:txEl>
                                              <p:pRg st="0" end="0"/>
                                            </p:txEl>
                                          </p:spTgt>
                                        </p:tgtEl>
                                      </p:cBhvr>
                                    </p:animEffect>
                                  </p:childTnLst>
                                </p:cTn>
                              </p:par>
                            </p:childTnLst>
                          </p:cTn>
                        </p:par>
                        <p:par>
                          <p:cTn id="121" fill="hold">
                            <p:stCondLst>
                              <p:cond delay="1000"/>
                            </p:stCondLst>
                            <p:childTnLst>
                              <p:par>
                                <p:cTn id="122" presetID="22" presetClass="entr" presetSubtype="4"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wipe(down)">
                                      <p:cBhvr>
                                        <p:cTn id="124" dur="2000"/>
                                        <p:tgtEl>
                                          <p:spTgt spid="6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4">
                                            <p:txEl>
                                              <p:pRg st="1" end="1"/>
                                            </p:txEl>
                                          </p:spTgt>
                                        </p:tgtEl>
                                        <p:attrNameLst>
                                          <p:attrName>style.visibility</p:attrName>
                                        </p:attrNameLst>
                                      </p:cBhvr>
                                      <p:to>
                                        <p:strVal val="visible"/>
                                      </p:to>
                                    </p:set>
                                    <p:animEffect transition="in" filter="fade">
                                      <p:cBhvr>
                                        <p:cTn id="129" dur="1000"/>
                                        <p:tgtEl>
                                          <p:spTgt spid="84">
                                            <p:txEl>
                                              <p:pRg st="1" end="1"/>
                                            </p:txEl>
                                          </p:spTgt>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wipe(left)">
                                      <p:cBhvr>
                                        <p:cTn id="132" dur="2000"/>
                                        <p:tgtEl>
                                          <p:spTgt spid="7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86">
                                            <p:bg/>
                                          </p:spTgt>
                                        </p:tgtEl>
                                        <p:attrNameLst>
                                          <p:attrName>style.visibility</p:attrName>
                                        </p:attrNameLst>
                                      </p:cBhvr>
                                      <p:to>
                                        <p:strVal val="visible"/>
                                      </p:to>
                                    </p:set>
                                    <p:animEffect transition="in" filter="fade">
                                      <p:cBhvr>
                                        <p:cTn id="137" dur="1000"/>
                                        <p:tgtEl>
                                          <p:spTgt spid="86">
                                            <p:bg/>
                                          </p:spTgt>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6">
                                            <p:txEl>
                                              <p:pRg st="0" end="0"/>
                                            </p:txEl>
                                          </p:spTgt>
                                        </p:tgtEl>
                                        <p:attrNameLst>
                                          <p:attrName>style.visibility</p:attrName>
                                        </p:attrNameLst>
                                      </p:cBhvr>
                                      <p:to>
                                        <p:strVal val="visible"/>
                                      </p:to>
                                    </p:set>
                                    <p:animEffect transition="in" filter="fade">
                                      <p:cBhvr>
                                        <p:cTn id="140" dur="1000"/>
                                        <p:tgtEl>
                                          <p:spTgt spid="86">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86">
                                            <p:txEl>
                                              <p:pRg st="1" end="1"/>
                                            </p:txEl>
                                          </p:spTgt>
                                        </p:tgtEl>
                                        <p:attrNameLst>
                                          <p:attrName>style.visibility</p:attrName>
                                        </p:attrNameLst>
                                      </p:cBhvr>
                                      <p:to>
                                        <p:strVal val="visible"/>
                                      </p:to>
                                    </p:set>
                                    <p:animEffect transition="in" filter="fade">
                                      <p:cBhvr>
                                        <p:cTn id="145" dur="1000"/>
                                        <p:tgtEl>
                                          <p:spTgt spid="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animBg="1"/>
      <p:bldP spid="20" grpId="0" animBg="1"/>
      <p:bldP spid="21" grpId="0" animBg="1"/>
      <p:bldP spid="69" grpId="0" animBg="1"/>
      <p:bldP spid="68" grpId="0" animBg="1"/>
      <p:bldP spid="70" grpId="0" animBg="1"/>
      <p:bldP spid="84" grpId="0" uiExpand="1" build="allAtOnce" animBg="1"/>
      <p:bldP spid="67" grpId="0" animBg="1"/>
      <p:bldP spid="67" grpId="1" animBg="1"/>
      <p:bldP spid="86" grpId="0" uiExpand="1" build="allAtOnce" animBg="1"/>
      <p:bldP spid="62" grpId="0" animBg="1"/>
      <p:bldP spid="72" grpId="0" animBg="1"/>
      <p:bldP spid="7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6"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18" name="TextBox 17"/>
          <p:cNvSpPr txBox="1"/>
          <p:nvPr/>
        </p:nvSpPr>
        <p:spPr>
          <a:xfrm>
            <a:off x="228600" y="1295400"/>
            <a:ext cx="5715000" cy="523220"/>
          </a:xfrm>
          <a:prstGeom prst="rect">
            <a:avLst/>
          </a:prstGeom>
          <a:solidFill>
            <a:schemeClr val="bg1"/>
          </a:solidFill>
          <a:ln w="38100">
            <a:noFill/>
          </a:ln>
        </p:spPr>
        <p:txBody>
          <a:bodyPr wrap="square" rtlCol="0">
            <a:spAutoFit/>
          </a:bodyPr>
          <a:lstStyle/>
          <a:p>
            <a:r>
              <a:rPr lang="en-US" sz="2800" b="1" dirty="0" smtClean="0"/>
              <a:t>1497 - John Cabot’s exploration</a:t>
            </a:r>
          </a:p>
        </p:txBody>
      </p:sp>
      <p:sp>
        <p:nvSpPr>
          <p:cNvPr id="20" name="TextBox 19"/>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21" name="TextBox 20"/>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70"/>
          <p:cNvGrpSpPr/>
          <p:nvPr/>
        </p:nvGrpSpPr>
        <p:grpSpPr>
          <a:xfrm>
            <a:off x="4953000" y="4419600"/>
            <a:ext cx="2362200" cy="1528465"/>
            <a:chOff x="4953000" y="4419600"/>
            <a:chExt cx="2362200" cy="1528465"/>
          </a:xfrm>
        </p:grpSpPr>
        <p:sp>
          <p:nvSpPr>
            <p:cNvPr id="55" name="TextBox 54"/>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6" name="TextBox 55"/>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58" name="TextBox 57"/>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grpSp>
      <p:sp>
        <p:nvSpPr>
          <p:cNvPr id="69" name="Rectangle 68"/>
          <p:cNvSpPr/>
          <p:nvPr/>
        </p:nvSpPr>
        <p:spPr>
          <a:xfrm>
            <a:off x="0" y="2971800"/>
            <a:ext cx="5943600" cy="461665"/>
          </a:xfrm>
          <a:prstGeom prst="rect">
            <a:avLst/>
          </a:prstGeom>
          <a:solidFill>
            <a:schemeClr val="bg1"/>
          </a:solidFill>
        </p:spPr>
        <p:txBody>
          <a:bodyPr wrap="square">
            <a:spAutoFit/>
          </a:bodyPr>
          <a:lstStyle/>
          <a:p>
            <a:r>
              <a:rPr lang="en-US" sz="2400" dirty="0" smtClean="0"/>
              <a:t>   - RESULTS of exploration: </a:t>
            </a:r>
          </a:p>
        </p:txBody>
      </p:sp>
      <p:sp>
        <p:nvSpPr>
          <p:cNvPr id="68" name="Rectangle 67"/>
          <p:cNvSpPr/>
          <p:nvPr/>
        </p:nvSpPr>
        <p:spPr>
          <a:xfrm>
            <a:off x="0" y="2209800"/>
            <a:ext cx="5943600" cy="830997"/>
          </a:xfrm>
          <a:prstGeom prst="rect">
            <a:avLst/>
          </a:prstGeom>
          <a:solidFill>
            <a:schemeClr val="bg1"/>
          </a:solidFill>
        </p:spPr>
        <p:txBody>
          <a:bodyPr wrap="square">
            <a:spAutoFit/>
          </a:bodyPr>
          <a:lstStyle/>
          <a:p>
            <a:r>
              <a:rPr lang="en-US" sz="2400" dirty="0" smtClean="0"/>
              <a:t>   - Italian explorer, chartered by French King    </a:t>
            </a:r>
          </a:p>
          <a:p>
            <a:r>
              <a:rPr lang="en-US" sz="2400" dirty="0" smtClean="0"/>
              <a:t>     to find a  ‘sea route to the Pacific Ocean’</a:t>
            </a:r>
            <a:endParaRPr lang="en-US" sz="2400" dirty="0"/>
          </a:p>
        </p:txBody>
      </p:sp>
      <p:sp>
        <p:nvSpPr>
          <p:cNvPr id="70" name="TextBox 69"/>
          <p:cNvSpPr txBox="1"/>
          <p:nvPr/>
        </p:nvSpPr>
        <p:spPr>
          <a:xfrm>
            <a:off x="228600" y="1746504"/>
            <a:ext cx="5715000" cy="523220"/>
          </a:xfrm>
          <a:prstGeom prst="rect">
            <a:avLst/>
          </a:prstGeom>
          <a:solidFill>
            <a:schemeClr val="bg1"/>
          </a:solidFill>
          <a:ln w="38100">
            <a:noFill/>
          </a:ln>
        </p:spPr>
        <p:txBody>
          <a:bodyPr wrap="square" rtlCol="0">
            <a:spAutoFit/>
          </a:bodyPr>
          <a:lstStyle/>
          <a:p>
            <a:r>
              <a:rPr lang="en-US" sz="2800" b="1" dirty="0" smtClean="0"/>
              <a:t>1524 - G. </a:t>
            </a:r>
            <a:r>
              <a:rPr lang="en-US" sz="2800" b="1" dirty="0" err="1" smtClean="0"/>
              <a:t>da</a:t>
            </a:r>
            <a:r>
              <a:rPr lang="en-US" sz="2800" b="1" dirty="0" smtClean="0"/>
              <a:t> Verrazano exploration  </a:t>
            </a:r>
          </a:p>
        </p:txBody>
      </p:sp>
      <p:pic>
        <p:nvPicPr>
          <p:cNvPr id="60418" name="Picture 2" descr="Image result for giovanni verrazzano"/>
          <p:cNvPicPr>
            <a:picLocks noChangeAspect="1" noChangeArrowheads="1"/>
          </p:cNvPicPr>
          <p:nvPr/>
        </p:nvPicPr>
        <p:blipFill>
          <a:blip r:embed="rId4" cstate="print"/>
          <a:srcRect/>
          <a:stretch>
            <a:fillRect/>
          </a:stretch>
        </p:blipFill>
        <p:spPr bwMode="auto">
          <a:xfrm>
            <a:off x="6248400" y="762000"/>
            <a:ext cx="2057400" cy="2571750"/>
          </a:xfrm>
          <a:prstGeom prst="rect">
            <a:avLst/>
          </a:prstGeom>
          <a:noFill/>
          <a:ln w="50800">
            <a:solidFill>
              <a:schemeClr val="tx1"/>
            </a:solidFill>
          </a:ln>
        </p:spPr>
      </p:pic>
      <p:sp>
        <p:nvSpPr>
          <p:cNvPr id="84" name="Rectangle 83"/>
          <p:cNvSpPr/>
          <p:nvPr/>
        </p:nvSpPr>
        <p:spPr>
          <a:xfrm>
            <a:off x="0" y="3352800"/>
            <a:ext cx="5943600" cy="830997"/>
          </a:xfrm>
          <a:prstGeom prst="rect">
            <a:avLst/>
          </a:prstGeom>
          <a:solidFill>
            <a:schemeClr val="bg1"/>
          </a:solidFill>
        </p:spPr>
        <p:txBody>
          <a:bodyPr wrap="square">
            <a:spAutoFit/>
          </a:bodyPr>
          <a:lstStyle/>
          <a:p>
            <a:r>
              <a:rPr lang="en-US" sz="2400" dirty="0" smtClean="0"/>
              <a:t>          - meets several Native American Tribes </a:t>
            </a:r>
          </a:p>
          <a:p>
            <a:r>
              <a:rPr lang="en-US" sz="2400" dirty="0" smtClean="0"/>
              <a:t>          - does not disembark along Canada</a:t>
            </a:r>
          </a:p>
        </p:txBody>
      </p:sp>
      <p:sp>
        <p:nvSpPr>
          <p:cNvPr id="85" name="Rectangle 84"/>
          <p:cNvSpPr/>
          <p:nvPr/>
        </p:nvSpPr>
        <p:spPr>
          <a:xfrm>
            <a:off x="0" y="4876800"/>
            <a:ext cx="5943600" cy="830997"/>
          </a:xfrm>
          <a:prstGeom prst="rect">
            <a:avLst/>
          </a:prstGeom>
          <a:solidFill>
            <a:schemeClr val="bg1"/>
          </a:solidFill>
        </p:spPr>
        <p:txBody>
          <a:bodyPr wrap="square">
            <a:spAutoFit/>
          </a:bodyPr>
          <a:lstStyle/>
          <a:p>
            <a:r>
              <a:rPr lang="en-US" sz="2400" dirty="0" smtClean="0"/>
              <a:t>         - cartographers soon ascribe the name </a:t>
            </a:r>
          </a:p>
          <a:p>
            <a:r>
              <a:rPr lang="en-US" sz="2400" dirty="0" smtClean="0"/>
              <a:t>            to the area of the Maritime Provinces </a:t>
            </a:r>
          </a:p>
        </p:txBody>
      </p:sp>
      <p:sp>
        <p:nvSpPr>
          <p:cNvPr id="86" name="Rectangle 85"/>
          <p:cNvSpPr/>
          <p:nvPr/>
        </p:nvSpPr>
        <p:spPr>
          <a:xfrm>
            <a:off x="0" y="4114800"/>
            <a:ext cx="5943600" cy="830997"/>
          </a:xfrm>
          <a:prstGeom prst="rect">
            <a:avLst/>
          </a:prstGeom>
          <a:solidFill>
            <a:schemeClr val="bg1"/>
          </a:solidFill>
        </p:spPr>
        <p:txBody>
          <a:bodyPr wrap="square">
            <a:spAutoFit/>
          </a:bodyPr>
          <a:lstStyle/>
          <a:p>
            <a:r>
              <a:rPr lang="en-US" sz="2400" dirty="0" smtClean="0"/>
              <a:t>          - </a:t>
            </a:r>
            <a:r>
              <a:rPr lang="en-US" sz="2400" b="1" dirty="0" smtClean="0"/>
              <a:t>names this northern area A</a:t>
            </a:r>
            <a:r>
              <a:rPr lang="en-US" sz="2400" b="1" u="sng" dirty="0" smtClean="0"/>
              <a:t>r</a:t>
            </a:r>
            <a:r>
              <a:rPr lang="en-US" sz="2400" b="1" dirty="0" smtClean="0"/>
              <a:t>cadia: </a:t>
            </a:r>
          </a:p>
          <a:p>
            <a:r>
              <a:rPr lang="en-US" sz="2400" b="1" dirty="0" smtClean="0"/>
              <a:t>             “an idyllic, unspoiled wilderness”</a:t>
            </a:r>
            <a:endParaRPr lang="en-US" sz="2400" dirty="0"/>
          </a:p>
        </p:txBody>
      </p:sp>
      <p:grpSp>
        <p:nvGrpSpPr>
          <p:cNvPr id="62" name="Group 61"/>
          <p:cNvGrpSpPr/>
          <p:nvPr/>
        </p:nvGrpSpPr>
        <p:grpSpPr>
          <a:xfrm>
            <a:off x="5641848" y="2860077"/>
            <a:ext cx="3502152" cy="3921723"/>
            <a:chOff x="5641848" y="2860077"/>
            <a:chExt cx="3502152" cy="3921723"/>
          </a:xfrm>
        </p:grpSpPr>
        <p:pic>
          <p:nvPicPr>
            <p:cNvPr id="60420" name="Picture 4" descr="https://upload.wikimedia.org/wikipedia/commons/a/af/Viaggioverrazzano.jpg"/>
            <p:cNvPicPr>
              <a:picLocks noChangeAspect="1" noChangeArrowheads="1"/>
            </p:cNvPicPr>
            <p:nvPr/>
          </p:nvPicPr>
          <p:blipFill>
            <a:blip r:embed="rId5" cstate="print"/>
            <a:srcRect b="6522"/>
            <a:stretch>
              <a:fillRect/>
            </a:stretch>
          </p:blipFill>
          <p:spPr bwMode="auto">
            <a:xfrm>
              <a:off x="5641848" y="2860077"/>
              <a:ext cx="3387478" cy="3921723"/>
            </a:xfrm>
            <a:prstGeom prst="rect">
              <a:avLst/>
            </a:prstGeom>
            <a:noFill/>
            <a:ln w="50800">
              <a:solidFill>
                <a:srgbClr val="002060"/>
              </a:solidFill>
            </a:ln>
          </p:spPr>
        </p:pic>
        <p:sp>
          <p:nvSpPr>
            <p:cNvPr id="82" name="Freeform 81"/>
            <p:cNvSpPr/>
            <p:nvPr/>
          </p:nvSpPr>
          <p:spPr>
            <a:xfrm>
              <a:off x="6426520" y="4267200"/>
              <a:ext cx="1269680" cy="1494330"/>
            </a:xfrm>
            <a:custGeom>
              <a:avLst/>
              <a:gdLst>
                <a:gd name="connsiteX0" fmla="*/ 24493 w 955221"/>
                <a:gd name="connsiteY0" fmla="*/ 963385 h 963385"/>
                <a:gd name="connsiteX1" fmla="*/ 24493 w 955221"/>
                <a:gd name="connsiteY1" fmla="*/ 734785 h 963385"/>
                <a:gd name="connsiteX2" fmla="*/ 171450 w 955221"/>
                <a:gd name="connsiteY2" fmla="*/ 506185 h 963385"/>
                <a:gd name="connsiteX3" fmla="*/ 269421 w 955221"/>
                <a:gd name="connsiteY3" fmla="*/ 244928 h 963385"/>
                <a:gd name="connsiteX4" fmla="*/ 269421 w 955221"/>
                <a:gd name="connsiteY4" fmla="*/ 212271 h 963385"/>
                <a:gd name="connsiteX5" fmla="*/ 644978 w 955221"/>
                <a:gd name="connsiteY5" fmla="*/ 81643 h 963385"/>
                <a:gd name="connsiteX6" fmla="*/ 775607 w 955221"/>
                <a:gd name="connsiteY6" fmla="*/ 65314 h 963385"/>
                <a:gd name="connsiteX7" fmla="*/ 955221 w 955221"/>
                <a:gd name="connsiteY7" fmla="*/ 0 h 963385"/>
                <a:gd name="connsiteX0" fmla="*/ 12247 w 1171575"/>
                <a:gd name="connsiteY0" fmla="*/ 1191985 h 1191985"/>
                <a:gd name="connsiteX1" fmla="*/ 240847 w 1171575"/>
                <a:gd name="connsiteY1" fmla="*/ 734785 h 1191985"/>
                <a:gd name="connsiteX2" fmla="*/ 387804 w 1171575"/>
                <a:gd name="connsiteY2" fmla="*/ 506185 h 1191985"/>
                <a:gd name="connsiteX3" fmla="*/ 485775 w 1171575"/>
                <a:gd name="connsiteY3" fmla="*/ 244928 h 1191985"/>
                <a:gd name="connsiteX4" fmla="*/ 485775 w 1171575"/>
                <a:gd name="connsiteY4" fmla="*/ 212271 h 1191985"/>
                <a:gd name="connsiteX5" fmla="*/ 861332 w 1171575"/>
                <a:gd name="connsiteY5" fmla="*/ 81643 h 1191985"/>
                <a:gd name="connsiteX6" fmla="*/ 991961 w 1171575"/>
                <a:gd name="connsiteY6" fmla="*/ 65314 h 1191985"/>
                <a:gd name="connsiteX7" fmla="*/ 1171575 w 1171575"/>
                <a:gd name="connsiteY7" fmla="*/ 0 h 1191985"/>
                <a:gd name="connsiteX0" fmla="*/ 12247 w 1171575"/>
                <a:gd name="connsiteY0" fmla="*/ 1268185 h 1268185"/>
                <a:gd name="connsiteX1" fmla="*/ 240847 w 1171575"/>
                <a:gd name="connsiteY1" fmla="*/ 734785 h 1268185"/>
                <a:gd name="connsiteX2" fmla="*/ 387804 w 1171575"/>
                <a:gd name="connsiteY2" fmla="*/ 506185 h 1268185"/>
                <a:gd name="connsiteX3" fmla="*/ 485775 w 1171575"/>
                <a:gd name="connsiteY3" fmla="*/ 244928 h 1268185"/>
                <a:gd name="connsiteX4" fmla="*/ 485775 w 1171575"/>
                <a:gd name="connsiteY4" fmla="*/ 212271 h 1268185"/>
                <a:gd name="connsiteX5" fmla="*/ 861332 w 1171575"/>
                <a:gd name="connsiteY5" fmla="*/ 81643 h 1268185"/>
                <a:gd name="connsiteX6" fmla="*/ 991961 w 1171575"/>
                <a:gd name="connsiteY6" fmla="*/ 65314 h 1268185"/>
                <a:gd name="connsiteX7" fmla="*/ 1171575 w 1171575"/>
                <a:gd name="connsiteY7" fmla="*/ 0 h 1268185"/>
                <a:gd name="connsiteX0" fmla="*/ 0 w 1159328"/>
                <a:gd name="connsiteY0" fmla="*/ 1268185 h 1268185"/>
                <a:gd name="connsiteX1" fmla="*/ 228600 w 1159328"/>
                <a:gd name="connsiteY1" fmla="*/ 734785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228600 w 1159328"/>
                <a:gd name="connsiteY1" fmla="*/ 734785 h 1268185"/>
                <a:gd name="connsiteX2" fmla="*/ 151758 w 1159328"/>
                <a:gd name="connsiteY2" fmla="*/ 721979 h 1268185"/>
                <a:gd name="connsiteX3" fmla="*/ 375557 w 1159328"/>
                <a:gd name="connsiteY3" fmla="*/ 506185 h 1268185"/>
                <a:gd name="connsiteX4" fmla="*/ 473528 w 1159328"/>
                <a:gd name="connsiteY4" fmla="*/ 244928 h 1268185"/>
                <a:gd name="connsiteX5" fmla="*/ 473528 w 1159328"/>
                <a:gd name="connsiteY5" fmla="*/ 212271 h 1268185"/>
                <a:gd name="connsiteX6" fmla="*/ 849085 w 1159328"/>
                <a:gd name="connsiteY6" fmla="*/ 81643 h 1268185"/>
                <a:gd name="connsiteX7" fmla="*/ 979714 w 1159328"/>
                <a:gd name="connsiteY7" fmla="*/ 65314 h 1268185"/>
                <a:gd name="connsiteX8" fmla="*/ 1159328 w 1159328"/>
                <a:gd name="connsiteY8" fmla="*/ 0 h 1268185"/>
                <a:gd name="connsiteX0" fmla="*/ 0 w 1159328"/>
                <a:gd name="connsiteY0" fmla="*/ 1268185 h 1268185"/>
                <a:gd name="connsiteX1" fmla="*/ 228600 w 1159328"/>
                <a:gd name="connsiteY1" fmla="*/ 734785 h 1268185"/>
                <a:gd name="connsiteX2" fmla="*/ 151758 w 1159328"/>
                <a:gd name="connsiteY2" fmla="*/ 721979 h 1268185"/>
                <a:gd name="connsiteX3" fmla="*/ 375557 w 1159328"/>
                <a:gd name="connsiteY3" fmla="*/ 506185 h 1268185"/>
                <a:gd name="connsiteX4" fmla="*/ 473528 w 1159328"/>
                <a:gd name="connsiteY4" fmla="*/ 244928 h 1268185"/>
                <a:gd name="connsiteX5" fmla="*/ 473528 w 1159328"/>
                <a:gd name="connsiteY5" fmla="*/ 212271 h 1268185"/>
                <a:gd name="connsiteX6" fmla="*/ 849085 w 1159328"/>
                <a:gd name="connsiteY6" fmla="*/ 81643 h 1268185"/>
                <a:gd name="connsiteX7" fmla="*/ 979714 w 1159328"/>
                <a:gd name="connsiteY7" fmla="*/ 65314 h 1268185"/>
                <a:gd name="connsiteX8" fmla="*/ 1159328 w 1159328"/>
                <a:gd name="connsiteY8" fmla="*/ 0 h 1268185"/>
                <a:gd name="connsiteX0" fmla="*/ 0 w 1159328"/>
                <a:gd name="connsiteY0" fmla="*/ 1268185 h 1268185"/>
                <a:gd name="connsiteX1" fmla="*/ 151758 w 1159328"/>
                <a:gd name="connsiteY1" fmla="*/ 721979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151758 w 1159328"/>
                <a:gd name="connsiteY1" fmla="*/ 721979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227958 w 1159328"/>
                <a:gd name="connsiteY1" fmla="*/ 721979 h 1268185"/>
                <a:gd name="connsiteX2" fmla="*/ 375557 w 1159328"/>
                <a:gd name="connsiteY2" fmla="*/ 506185 h 1268185"/>
                <a:gd name="connsiteX3" fmla="*/ 473528 w 1159328"/>
                <a:gd name="connsiteY3" fmla="*/ 244928 h 1268185"/>
                <a:gd name="connsiteX4" fmla="*/ 473528 w 1159328"/>
                <a:gd name="connsiteY4" fmla="*/ 212271 h 1268185"/>
                <a:gd name="connsiteX5" fmla="*/ 849085 w 1159328"/>
                <a:gd name="connsiteY5" fmla="*/ 81643 h 1268185"/>
                <a:gd name="connsiteX6" fmla="*/ 979714 w 1159328"/>
                <a:gd name="connsiteY6" fmla="*/ 65314 h 1268185"/>
                <a:gd name="connsiteX7" fmla="*/ 1159328 w 1159328"/>
                <a:gd name="connsiteY7" fmla="*/ 0 h 1268185"/>
                <a:gd name="connsiteX0" fmla="*/ 0 w 1159328"/>
                <a:gd name="connsiteY0" fmla="*/ 1268185 h 1268185"/>
                <a:gd name="connsiteX1" fmla="*/ 227958 w 1159328"/>
                <a:gd name="connsiteY1" fmla="*/ 721979 h 1268185"/>
                <a:gd name="connsiteX2" fmla="*/ 375557 w 1159328"/>
                <a:gd name="connsiteY2" fmla="*/ 506185 h 1268185"/>
                <a:gd name="connsiteX3" fmla="*/ 473528 w 1159328"/>
                <a:gd name="connsiteY3" fmla="*/ 244928 h 1268185"/>
                <a:gd name="connsiteX4" fmla="*/ 849085 w 1159328"/>
                <a:gd name="connsiteY4" fmla="*/ 81643 h 1268185"/>
                <a:gd name="connsiteX5" fmla="*/ 979714 w 1159328"/>
                <a:gd name="connsiteY5" fmla="*/ 65314 h 1268185"/>
                <a:gd name="connsiteX6" fmla="*/ 1159328 w 1159328"/>
                <a:gd name="connsiteY6" fmla="*/ 0 h 1268185"/>
                <a:gd name="connsiteX0" fmla="*/ 0 w 1159328"/>
                <a:gd name="connsiteY0" fmla="*/ 1268185 h 1268185"/>
                <a:gd name="connsiteX1" fmla="*/ 227958 w 1159328"/>
                <a:gd name="connsiteY1" fmla="*/ 721979 h 1268185"/>
                <a:gd name="connsiteX2" fmla="*/ 375557 w 1159328"/>
                <a:gd name="connsiteY2" fmla="*/ 506185 h 1268185"/>
                <a:gd name="connsiteX3" fmla="*/ 473528 w 1159328"/>
                <a:gd name="connsiteY3" fmla="*/ 244928 h 1268185"/>
                <a:gd name="connsiteX4" fmla="*/ 849085 w 1159328"/>
                <a:gd name="connsiteY4" fmla="*/ 81643 h 1268185"/>
                <a:gd name="connsiteX5" fmla="*/ 979714 w 1159328"/>
                <a:gd name="connsiteY5" fmla="*/ 65314 h 1268185"/>
                <a:gd name="connsiteX6" fmla="*/ 1159328 w 1159328"/>
                <a:gd name="connsiteY6" fmla="*/ 0 h 1268185"/>
                <a:gd name="connsiteX0" fmla="*/ 110352 w 1269680"/>
                <a:gd name="connsiteY0" fmla="*/ 1268185 h 1341930"/>
                <a:gd name="connsiteX1" fmla="*/ 37993 w 1269680"/>
                <a:gd name="connsiteY1" fmla="*/ 1250896 h 1341930"/>
                <a:gd name="connsiteX2" fmla="*/ 338310 w 1269680"/>
                <a:gd name="connsiteY2" fmla="*/ 721979 h 1341930"/>
                <a:gd name="connsiteX3" fmla="*/ 485909 w 1269680"/>
                <a:gd name="connsiteY3" fmla="*/ 506185 h 1341930"/>
                <a:gd name="connsiteX4" fmla="*/ 583880 w 1269680"/>
                <a:gd name="connsiteY4" fmla="*/ 244928 h 1341930"/>
                <a:gd name="connsiteX5" fmla="*/ 959437 w 1269680"/>
                <a:gd name="connsiteY5" fmla="*/ 81643 h 1341930"/>
                <a:gd name="connsiteX6" fmla="*/ 1090066 w 1269680"/>
                <a:gd name="connsiteY6" fmla="*/ 65314 h 1341930"/>
                <a:gd name="connsiteX7" fmla="*/ 1269680 w 1269680"/>
                <a:gd name="connsiteY7" fmla="*/ 0 h 1341930"/>
                <a:gd name="connsiteX0" fmla="*/ 110352 w 1269680"/>
                <a:gd name="connsiteY0" fmla="*/ 1268185 h 1341930"/>
                <a:gd name="connsiteX1" fmla="*/ 37993 w 1269680"/>
                <a:gd name="connsiteY1" fmla="*/ 1250896 h 1341930"/>
                <a:gd name="connsiteX2" fmla="*/ 338310 w 1269680"/>
                <a:gd name="connsiteY2" fmla="*/ 721979 h 1341930"/>
                <a:gd name="connsiteX3" fmla="*/ 485909 w 1269680"/>
                <a:gd name="connsiteY3" fmla="*/ 506185 h 1341930"/>
                <a:gd name="connsiteX4" fmla="*/ 583880 w 1269680"/>
                <a:gd name="connsiteY4" fmla="*/ 244928 h 1341930"/>
                <a:gd name="connsiteX5" fmla="*/ 959437 w 1269680"/>
                <a:gd name="connsiteY5" fmla="*/ 81643 h 1341930"/>
                <a:gd name="connsiteX6" fmla="*/ 1090066 w 1269680"/>
                <a:gd name="connsiteY6" fmla="*/ 65314 h 1341930"/>
                <a:gd name="connsiteX7" fmla="*/ 1269680 w 1269680"/>
                <a:gd name="connsiteY7" fmla="*/ 0 h 1341930"/>
                <a:gd name="connsiteX0" fmla="*/ 110352 w 1269680"/>
                <a:gd name="connsiteY0" fmla="*/ 1268185 h 1341930"/>
                <a:gd name="connsiteX1" fmla="*/ 37993 w 1269680"/>
                <a:gd name="connsiteY1" fmla="*/ 1250896 h 1341930"/>
                <a:gd name="connsiteX2" fmla="*/ 338310 w 1269680"/>
                <a:gd name="connsiteY2" fmla="*/ 721979 h 1341930"/>
                <a:gd name="connsiteX3" fmla="*/ 485909 w 1269680"/>
                <a:gd name="connsiteY3" fmla="*/ 506185 h 1341930"/>
                <a:gd name="connsiteX4" fmla="*/ 583880 w 1269680"/>
                <a:gd name="connsiteY4" fmla="*/ 244928 h 1341930"/>
                <a:gd name="connsiteX5" fmla="*/ 959437 w 1269680"/>
                <a:gd name="connsiteY5" fmla="*/ 81643 h 1341930"/>
                <a:gd name="connsiteX6" fmla="*/ 1090066 w 1269680"/>
                <a:gd name="connsiteY6" fmla="*/ 65314 h 1341930"/>
                <a:gd name="connsiteX7" fmla="*/ 1269680 w 1269680"/>
                <a:gd name="connsiteY7" fmla="*/ 0 h 13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680" h="1341930">
                  <a:moveTo>
                    <a:pt x="110352" y="1268185"/>
                  </a:moveTo>
                  <a:cubicBezTo>
                    <a:pt x="110992" y="1265304"/>
                    <a:pt x="0" y="1341930"/>
                    <a:pt x="37993" y="1250896"/>
                  </a:cubicBezTo>
                  <a:cubicBezTo>
                    <a:pt x="219421" y="1173309"/>
                    <a:pt x="375521" y="914990"/>
                    <a:pt x="338310" y="721979"/>
                  </a:cubicBezTo>
                  <a:cubicBezTo>
                    <a:pt x="400903" y="594979"/>
                    <a:pt x="444981" y="585693"/>
                    <a:pt x="485909" y="506185"/>
                  </a:cubicBezTo>
                  <a:cubicBezTo>
                    <a:pt x="526837" y="426677"/>
                    <a:pt x="504959" y="315685"/>
                    <a:pt x="583880" y="244928"/>
                  </a:cubicBezTo>
                  <a:cubicBezTo>
                    <a:pt x="662801" y="174171"/>
                    <a:pt x="875073" y="111579"/>
                    <a:pt x="959437" y="81643"/>
                  </a:cubicBezTo>
                  <a:cubicBezTo>
                    <a:pt x="1043801" y="51707"/>
                    <a:pt x="1038359" y="78921"/>
                    <a:pt x="1090066" y="65314"/>
                  </a:cubicBezTo>
                  <a:cubicBezTo>
                    <a:pt x="1141773" y="51707"/>
                    <a:pt x="1205726" y="25853"/>
                    <a:pt x="1269680" y="0"/>
                  </a:cubicBezTo>
                </a:path>
              </a:pathLst>
            </a:custGeom>
            <a:ln w="76200">
              <a:solidFill>
                <a:srgbClr val="002060"/>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1" name="Straight Connector 80"/>
            <p:cNvCxnSpPr/>
            <p:nvPr/>
          </p:nvCxnSpPr>
          <p:spPr>
            <a:xfrm rot="10800000" flipV="1">
              <a:off x="6477000" y="5638799"/>
              <a:ext cx="2667000" cy="27213"/>
            </a:xfrm>
            <a:prstGeom prst="line">
              <a:avLst/>
            </a:prstGeom>
            <a:ln w="76200">
              <a:solidFill>
                <a:srgbClr val="002060"/>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a:off x="7772400" y="3657600"/>
              <a:ext cx="1371600" cy="533400"/>
            </a:xfrm>
            <a:custGeom>
              <a:avLst/>
              <a:gdLst>
                <a:gd name="connsiteX0" fmla="*/ 0 w 1028700"/>
                <a:gd name="connsiteY0" fmla="*/ 375557 h 375557"/>
                <a:gd name="connsiteX1" fmla="*/ 293914 w 1028700"/>
                <a:gd name="connsiteY1" fmla="*/ 228600 h 375557"/>
                <a:gd name="connsiteX2" fmla="*/ 653143 w 1028700"/>
                <a:gd name="connsiteY2" fmla="*/ 163285 h 375557"/>
                <a:gd name="connsiteX3" fmla="*/ 963386 w 1028700"/>
                <a:gd name="connsiteY3" fmla="*/ 97971 h 375557"/>
                <a:gd name="connsiteX4" fmla="*/ 1028700 w 1028700"/>
                <a:gd name="connsiteY4" fmla="*/ 0 h 37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375557">
                  <a:moveTo>
                    <a:pt x="0" y="375557"/>
                  </a:moveTo>
                  <a:cubicBezTo>
                    <a:pt x="92528" y="319768"/>
                    <a:pt x="185057" y="263979"/>
                    <a:pt x="293914" y="228600"/>
                  </a:cubicBezTo>
                  <a:cubicBezTo>
                    <a:pt x="402771" y="193221"/>
                    <a:pt x="541564" y="185057"/>
                    <a:pt x="653143" y="163285"/>
                  </a:cubicBezTo>
                  <a:cubicBezTo>
                    <a:pt x="764722" y="141514"/>
                    <a:pt x="900793" y="125185"/>
                    <a:pt x="963386" y="97971"/>
                  </a:cubicBezTo>
                  <a:cubicBezTo>
                    <a:pt x="1025979" y="70757"/>
                    <a:pt x="1027339" y="35378"/>
                    <a:pt x="1028700" y="0"/>
                  </a:cubicBezTo>
                </a:path>
              </a:pathLst>
            </a:custGeom>
            <a:ln w="76200">
              <a:solidFill>
                <a:srgbClr val="002060"/>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Rectangle 62"/>
          <p:cNvSpPr/>
          <p:nvPr/>
        </p:nvSpPr>
        <p:spPr>
          <a:xfrm>
            <a:off x="5943600" y="4495800"/>
            <a:ext cx="2133600" cy="1600200"/>
          </a:xfrm>
          <a:prstGeom prst="rect">
            <a:avLst/>
          </a:prstGeom>
          <a:ln w="38100">
            <a:solidFill>
              <a:srgbClr val="00206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7543800" y="2971800"/>
            <a:ext cx="1447800" cy="1219200"/>
          </a:xfrm>
          <a:prstGeom prst="rect">
            <a:avLst/>
          </a:prstGeom>
          <a:ln w="38100">
            <a:solidFill>
              <a:srgbClr val="00206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3.33333E-6 -2.22222E-6 L -0.14584 0.25556 " pathEditMode="relative" rAng="0" ptsTypes="AA">
                                      <p:cBhvr>
                                        <p:cTn id="6" dur="1000" fill="hold"/>
                                        <p:tgtEl>
                                          <p:spTgt spid="79"/>
                                        </p:tgtEl>
                                        <p:attrNameLst>
                                          <p:attrName>ppt_x</p:attrName>
                                          <p:attrName>ppt_y</p:attrName>
                                        </p:attrNameLst>
                                      </p:cBhvr>
                                      <p:rCtr x="-73" y="128"/>
                                    </p:animMotion>
                                  </p:childTnLst>
                                </p:cTn>
                              </p:par>
                              <p:par>
                                <p:cTn id="7" presetID="6" presetClass="emph" presetSubtype="0" fill="hold" grpId="3" nodeType="withEffect">
                                  <p:stCondLst>
                                    <p:cond delay="0"/>
                                  </p:stCondLst>
                                  <p:childTnLst>
                                    <p:animScale>
                                      <p:cBhvr>
                                        <p:cTn id="8" dur="1000" fill="hold"/>
                                        <p:tgtEl>
                                          <p:spTgt spid="79"/>
                                        </p:tgtEl>
                                      </p:cBhvr>
                                      <p:by x="130000" y="130000"/>
                                    </p:animScale>
                                  </p:childTnLst>
                                </p:cTn>
                              </p:par>
                              <p:par>
                                <p:cTn id="9" presetID="10" presetClass="entr" presetSubtype="0" fill="hold" grpId="0" nodeType="withEffect">
                                  <p:stCondLst>
                                    <p:cond delay="100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childTnLst>
                                </p:cTn>
                              </p:par>
                              <p:par>
                                <p:cTn id="12" presetID="10" presetClass="exit" presetSubtype="0" fill="hold" grpId="2" nodeType="withEffect">
                                  <p:stCondLst>
                                    <p:cond delay="1000"/>
                                  </p:stCondLst>
                                  <p:childTnLst>
                                    <p:animEffect transition="out" filter="fade">
                                      <p:cBhvr>
                                        <p:cTn id="13" dur="1000"/>
                                        <p:tgtEl>
                                          <p:spTgt spid="79"/>
                                        </p:tgtEl>
                                      </p:cBhvr>
                                    </p:animEffect>
                                    <p:set>
                                      <p:cBhvr>
                                        <p:cTn id="14" dur="1" fill="hold">
                                          <p:stCondLst>
                                            <p:cond delay="999"/>
                                          </p:stCondLst>
                                        </p:cTn>
                                        <p:tgtEl>
                                          <p:spTgt spid="79"/>
                                        </p:tgtEl>
                                        <p:attrNameLst>
                                          <p:attrName>style.visibility</p:attrName>
                                        </p:attrNameLst>
                                      </p:cBhvr>
                                      <p:to>
                                        <p:strVal val="hidden"/>
                                      </p:to>
                                    </p:set>
                                  </p:childTnLst>
                                </p:cTn>
                              </p:par>
                              <p:par>
                                <p:cTn id="15" presetID="10" presetClass="exit" presetSubtype="0" fill="hold" nodeType="withEffect">
                                  <p:stCondLst>
                                    <p:cond delay="1000"/>
                                  </p:stCondLst>
                                  <p:childTnLst>
                                    <p:animEffect transition="out" filter="fade">
                                      <p:cBhvr>
                                        <p:cTn id="16" dur="1000"/>
                                        <p:tgtEl>
                                          <p:spTgt spid="62"/>
                                        </p:tgtEl>
                                      </p:cBhvr>
                                    </p:animEffect>
                                    <p:set>
                                      <p:cBhvr>
                                        <p:cTn id="17" dur="1" fill="hold">
                                          <p:stCondLst>
                                            <p:cond delay="999"/>
                                          </p:stCondLst>
                                        </p:cTn>
                                        <p:tgtEl>
                                          <p:spTgt spid="6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2"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10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84">
                                            <p:txEl>
                                              <p:pRg st="0" end="0"/>
                                            </p:txEl>
                                          </p:spTgt>
                                        </p:tgtEl>
                                      </p:cBhvr>
                                    </p:animEffect>
                                    <p:set>
                                      <p:cBhvr>
                                        <p:cTn id="27" dur="1" fill="hold">
                                          <p:stCondLst>
                                            <p:cond delay="999"/>
                                          </p:stCondLst>
                                        </p:cTn>
                                        <p:tgtEl>
                                          <p:spTgt spid="84">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84">
                                            <p:txEl>
                                              <p:pRg st="1" end="1"/>
                                            </p:txEl>
                                          </p:spTgt>
                                        </p:tgtEl>
                                      </p:cBhvr>
                                    </p:animEffect>
                                    <p:set>
                                      <p:cBhvr>
                                        <p:cTn id="30" dur="1" fill="hold">
                                          <p:stCondLst>
                                            <p:cond delay="999"/>
                                          </p:stCondLst>
                                        </p:cTn>
                                        <p:tgtEl>
                                          <p:spTgt spid="84">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84">
                                            <p:bg/>
                                          </p:spTgt>
                                        </p:tgtEl>
                                      </p:cBhvr>
                                    </p:animEffect>
                                    <p:set>
                                      <p:cBhvr>
                                        <p:cTn id="33" dur="1" fill="hold">
                                          <p:stCondLst>
                                            <p:cond delay="999"/>
                                          </p:stCondLst>
                                        </p:cTn>
                                        <p:tgtEl>
                                          <p:spTgt spid="84">
                                            <p:bg/>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8"/>
                                        </p:tgtEl>
                                      </p:cBhvr>
                                    </p:animEffect>
                                    <p:set>
                                      <p:cBhvr>
                                        <p:cTn id="36" dur="1" fill="hold">
                                          <p:stCondLst>
                                            <p:cond delay="999"/>
                                          </p:stCondLst>
                                        </p:cTn>
                                        <p:tgtEl>
                                          <p:spTgt spid="6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69"/>
                                        </p:tgtEl>
                                      </p:cBhvr>
                                    </p:animEffect>
                                    <p:set>
                                      <p:cBhvr>
                                        <p:cTn id="39" dur="1" fill="hold">
                                          <p:stCondLst>
                                            <p:cond delay="999"/>
                                          </p:stCondLst>
                                        </p:cTn>
                                        <p:tgtEl>
                                          <p:spTgt spid="6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86">
                                            <p:txEl>
                                              <p:pRg st="0" end="0"/>
                                            </p:txEl>
                                          </p:spTgt>
                                        </p:tgtEl>
                                      </p:cBhvr>
                                    </p:animEffect>
                                    <p:set>
                                      <p:cBhvr>
                                        <p:cTn id="42" dur="1" fill="hold">
                                          <p:stCondLst>
                                            <p:cond delay="999"/>
                                          </p:stCondLst>
                                        </p:cTn>
                                        <p:tgtEl>
                                          <p:spTgt spid="86">
                                            <p:txEl>
                                              <p:pRg st="0" end="0"/>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86">
                                            <p:txEl>
                                              <p:pRg st="1" end="1"/>
                                            </p:txEl>
                                          </p:spTgt>
                                        </p:tgtEl>
                                      </p:cBhvr>
                                    </p:animEffect>
                                    <p:set>
                                      <p:cBhvr>
                                        <p:cTn id="45" dur="1" fill="hold">
                                          <p:stCondLst>
                                            <p:cond delay="999"/>
                                          </p:stCondLst>
                                        </p:cTn>
                                        <p:tgtEl>
                                          <p:spTgt spid="86">
                                            <p:txEl>
                                              <p:pRg st="1" end="1"/>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86">
                                            <p:bg/>
                                          </p:spTgt>
                                        </p:tgtEl>
                                      </p:cBhvr>
                                    </p:animEffect>
                                    <p:set>
                                      <p:cBhvr>
                                        <p:cTn id="48" dur="1" fill="hold">
                                          <p:stCondLst>
                                            <p:cond delay="999"/>
                                          </p:stCondLst>
                                        </p:cTn>
                                        <p:tgtEl>
                                          <p:spTgt spid="86">
                                            <p:bg/>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85"/>
                                        </p:tgtEl>
                                      </p:cBhvr>
                                    </p:animEffect>
                                    <p:set>
                                      <p:cBhvr>
                                        <p:cTn id="51" dur="1" fill="hold">
                                          <p:stCondLst>
                                            <p:cond delay="999"/>
                                          </p:stCondLst>
                                        </p:cTn>
                                        <p:tgtEl>
                                          <p:spTgt spid="8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79"/>
                                        </p:tgtEl>
                                      </p:cBhvr>
                                    </p:animEffect>
                                    <p:set>
                                      <p:cBhvr>
                                        <p:cTn id="54" dur="1" fill="hold">
                                          <p:stCondLst>
                                            <p:cond delay="999"/>
                                          </p:stCondLst>
                                        </p:cTn>
                                        <p:tgtEl>
                                          <p:spTgt spid="7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60418"/>
                                        </p:tgtEl>
                                      </p:cBhvr>
                                    </p:animEffect>
                                    <p:set>
                                      <p:cBhvr>
                                        <p:cTn id="57" dur="1" fill="hold">
                                          <p:stCondLst>
                                            <p:cond delay="999"/>
                                          </p:stCondLst>
                                        </p:cTn>
                                        <p:tgtEl>
                                          <p:spTgt spid="6041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63"/>
                                        </p:tgtEl>
                                      </p:cBhvr>
                                    </p:animEffect>
                                    <p:set>
                                      <p:cBhvr>
                                        <p:cTn id="60" dur="1" fill="hold">
                                          <p:stCondLst>
                                            <p:cond delay="999"/>
                                          </p:stCondLst>
                                        </p:cTn>
                                        <p:tgtEl>
                                          <p:spTgt spid="63"/>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childTnLst>
                                </p:cTn>
                              </p:par>
                              <p:par>
                                <p:cTn id="70" presetID="10"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animBg="1"/>
      <p:bldP spid="20" grpId="0" animBg="1"/>
      <p:bldP spid="21" grpId="0" animBg="1"/>
      <p:bldP spid="69" grpId="1" animBg="1"/>
      <p:bldP spid="68" grpId="1" animBg="1"/>
      <p:bldP spid="84" grpId="1" uiExpand="1" build="allAtOnce" animBg="1"/>
      <p:bldP spid="85" grpId="1" animBg="1"/>
      <p:bldP spid="85" grpId="2" animBg="1"/>
      <p:bldP spid="86" grpId="1" uiExpand="1" build="allAtOnce" animBg="1"/>
      <p:bldP spid="63" grpId="0" animBg="1"/>
      <p:bldP spid="63" grpId="1" animBg="1"/>
      <p:bldP spid="79" grpId="0" animBg="1"/>
      <p:bldP spid="79" grpId="1" animBg="1"/>
      <p:bldP spid="79" grpId="2" animBg="1"/>
      <p:bldP spid="79"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TextBox 60"/>
          <p:cNvSpPr txBox="1"/>
          <p:nvPr/>
        </p:nvSpPr>
        <p:spPr>
          <a:xfrm>
            <a:off x="0" y="0"/>
            <a:ext cx="7543800"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Westward Journeys!</a:t>
            </a:r>
            <a:endParaRPr lang="en-US" sz="4800" b="1" i="1" dirty="0">
              <a:ln>
                <a:solidFill>
                  <a:schemeClr val="tx1"/>
                </a:solidFill>
              </a:ln>
              <a:latin typeface="Tempus Sans ITC" pitchFamily="82" charset="0"/>
            </a:endParaRPr>
          </a:p>
        </p:txBody>
      </p:sp>
      <p:grpSp>
        <p:nvGrpSpPr>
          <p:cNvPr id="2" name="Group 25"/>
          <p:cNvGrpSpPr/>
          <p:nvPr/>
        </p:nvGrpSpPr>
        <p:grpSpPr>
          <a:xfrm>
            <a:off x="-155170" y="760337"/>
            <a:ext cx="9908770" cy="6402463"/>
            <a:chOff x="-152400" y="758952"/>
            <a:chExt cx="9908770" cy="6402463"/>
          </a:xfrm>
        </p:grpSpPr>
        <p:pic>
          <p:nvPicPr>
            <p:cNvPr id="27" name="Picture 2" descr="File:United States 1837-03-1838.png"/>
            <p:cNvPicPr>
              <a:picLocks noChangeAspect="1" noChangeArrowheads="1"/>
            </p:cNvPicPr>
            <p:nvPr/>
          </p:nvPicPr>
          <p:blipFill>
            <a:blip r:embed="rId3" cstate="print"/>
            <a:srcRect/>
            <a:stretch>
              <a:fillRect/>
            </a:stretch>
          </p:blipFill>
          <p:spPr bwMode="auto">
            <a:xfrm>
              <a:off x="-137160" y="758952"/>
              <a:ext cx="9339702" cy="6327648"/>
            </a:xfrm>
            <a:prstGeom prst="rect">
              <a:avLst/>
            </a:prstGeom>
            <a:noFill/>
          </p:spPr>
        </p:pic>
        <p:pic>
          <p:nvPicPr>
            <p:cNvPr id="28" name="Picture 2" descr="File:United States 1821-08-1822.png"/>
            <p:cNvPicPr>
              <a:picLocks noChangeAspect="1" noChangeArrowheads="1"/>
            </p:cNvPicPr>
            <p:nvPr/>
          </p:nvPicPr>
          <p:blipFill>
            <a:blip r:embed="rId4" cstate="print"/>
            <a:srcRect l="30024" t="15703" r="53658" b="74663"/>
            <a:stretch>
              <a:fillRect/>
            </a:stretch>
          </p:blipFill>
          <p:spPr bwMode="auto">
            <a:xfrm>
              <a:off x="4038600" y="4289612"/>
              <a:ext cx="762000" cy="358588"/>
            </a:xfrm>
            <a:prstGeom prst="rect">
              <a:avLst/>
            </a:prstGeom>
            <a:noFill/>
          </p:spPr>
        </p:pic>
        <p:pic>
          <p:nvPicPr>
            <p:cNvPr id="29"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pic>
          <p:nvPicPr>
            <p:cNvPr id="30"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pic>
          <p:nvPicPr>
            <p:cNvPr id="31" name="Picture 2" descr="File:United States 1837-03-1838.png"/>
            <p:cNvPicPr>
              <a:picLocks noChangeAspect="1" noChangeArrowheads="1"/>
            </p:cNvPicPr>
            <p:nvPr/>
          </p:nvPicPr>
          <p:blipFill>
            <a:blip r:embed="rId3" cstate="print"/>
            <a:srcRect l="34103" t="51830" r="56922" b="39740"/>
            <a:stretch>
              <a:fillRect/>
            </a:stretch>
          </p:blipFill>
          <p:spPr bwMode="auto">
            <a:xfrm>
              <a:off x="2819400" y="4495800"/>
              <a:ext cx="1066800" cy="533400"/>
            </a:xfrm>
            <a:prstGeom prst="rect">
              <a:avLst/>
            </a:prstGeom>
            <a:noFill/>
          </p:spPr>
        </p:pic>
        <p:grpSp>
          <p:nvGrpSpPr>
            <p:cNvPr id="4" name="Group 31"/>
            <p:cNvGrpSpPr/>
            <p:nvPr/>
          </p:nvGrpSpPr>
          <p:grpSpPr>
            <a:xfrm>
              <a:off x="-152400" y="879764"/>
              <a:ext cx="9908770" cy="6281651"/>
              <a:chOff x="-152400" y="879764"/>
              <a:chExt cx="9908770" cy="6281651"/>
            </a:xfrm>
          </p:grpSpPr>
          <p:grpSp>
            <p:nvGrpSpPr>
              <p:cNvPr id="5" name="Group 5"/>
              <p:cNvGrpSpPr/>
              <p:nvPr/>
            </p:nvGrpSpPr>
            <p:grpSpPr>
              <a:xfrm>
                <a:off x="685800" y="1752600"/>
                <a:ext cx="1524000" cy="533400"/>
                <a:chOff x="685800" y="1752600"/>
                <a:chExt cx="1524000" cy="533400"/>
              </a:xfrm>
            </p:grpSpPr>
            <p:pic>
              <p:nvPicPr>
                <p:cNvPr id="45"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pic>
              <p:nvPicPr>
                <p:cNvPr id="46"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grpSp>
          <p:grpSp>
            <p:nvGrpSpPr>
              <p:cNvPr id="7" name="Group 6"/>
              <p:cNvGrpSpPr/>
              <p:nvPr/>
            </p:nvGrpSpPr>
            <p:grpSpPr>
              <a:xfrm>
                <a:off x="-152400" y="879764"/>
                <a:ext cx="9908770" cy="6281651"/>
                <a:chOff x="-152400" y="879764"/>
                <a:chExt cx="9908770" cy="6281651"/>
              </a:xfrm>
            </p:grpSpPr>
            <p:pic>
              <p:nvPicPr>
                <p:cNvPr id="35"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pic>
              <p:nvPicPr>
                <p:cNvPr id="36"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1066800" y="1828800"/>
                  <a:ext cx="822960" cy="457200"/>
                </a:xfrm>
                <a:prstGeom prst="rect">
                  <a:avLst/>
                </a:prstGeom>
                <a:noFill/>
              </p:spPr>
            </p:pic>
            <p:grpSp>
              <p:nvGrpSpPr>
                <p:cNvPr id="8" name="Group 34"/>
                <p:cNvGrpSpPr/>
                <p:nvPr/>
              </p:nvGrpSpPr>
              <p:grpSpPr>
                <a:xfrm>
                  <a:off x="-152400" y="879764"/>
                  <a:ext cx="9908770" cy="6281651"/>
                  <a:chOff x="-152400" y="876716"/>
                  <a:chExt cx="9908770" cy="6281651"/>
                </a:xfrm>
              </p:grpSpPr>
              <p:grpSp>
                <p:nvGrpSpPr>
                  <p:cNvPr id="9" name="Group 33"/>
                  <p:cNvGrpSpPr/>
                  <p:nvPr/>
                </p:nvGrpSpPr>
                <p:grpSpPr>
                  <a:xfrm>
                    <a:off x="3391593" y="876716"/>
                    <a:ext cx="6364777" cy="6281651"/>
                    <a:chOff x="3391593" y="876716"/>
                    <a:chExt cx="6364777" cy="6281651"/>
                  </a:xfrm>
                </p:grpSpPr>
                <p:sp>
                  <p:nvSpPr>
                    <p:cNvPr id="43" name="Freeform 42"/>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Freeform 43"/>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53"/>
                  <p:cNvGrpSpPr/>
                  <p:nvPr/>
                </p:nvGrpSpPr>
                <p:grpSpPr>
                  <a:xfrm>
                    <a:off x="-152400" y="5330952"/>
                    <a:ext cx="3505200" cy="1752600"/>
                    <a:chOff x="-152400" y="5330952"/>
                    <a:chExt cx="3505200" cy="1752600"/>
                  </a:xfrm>
                </p:grpSpPr>
                <p:sp>
                  <p:nvSpPr>
                    <p:cNvPr id="41" name="Rectangle 40"/>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8" name="Freeform 37"/>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grpSp>
        <p:nvGrpSpPr>
          <p:cNvPr id="11" name="Group 24"/>
          <p:cNvGrpSpPr/>
          <p:nvPr/>
        </p:nvGrpSpPr>
        <p:grpSpPr>
          <a:xfrm>
            <a:off x="-152400" y="758952"/>
            <a:ext cx="9908770" cy="6360899"/>
            <a:chOff x="-152400" y="758952"/>
            <a:chExt cx="9908770" cy="6360899"/>
          </a:xfrm>
        </p:grpSpPr>
        <p:pic>
          <p:nvPicPr>
            <p:cNvPr id="324610" name="Picture 2" descr="File:United States 1846-12-1848-02.png"/>
            <p:cNvPicPr>
              <a:picLocks noChangeAspect="1" noChangeArrowheads="1"/>
            </p:cNvPicPr>
            <p:nvPr/>
          </p:nvPicPr>
          <p:blipFill>
            <a:blip r:embed="rId5" cstate="print"/>
            <a:srcRect/>
            <a:stretch>
              <a:fillRect/>
            </a:stretch>
          </p:blipFill>
          <p:spPr bwMode="auto">
            <a:xfrm>
              <a:off x="-137160" y="758952"/>
              <a:ext cx="9339702" cy="6327648"/>
            </a:xfrm>
            <a:prstGeom prst="rect">
              <a:avLst/>
            </a:prstGeom>
            <a:noFill/>
          </p:spPr>
        </p:pic>
        <p:grpSp>
          <p:nvGrpSpPr>
            <p:cNvPr id="12" name="Group 3"/>
            <p:cNvGrpSpPr/>
            <p:nvPr/>
          </p:nvGrpSpPr>
          <p:grpSpPr>
            <a:xfrm>
              <a:off x="-152400" y="838200"/>
              <a:ext cx="9908770" cy="6281651"/>
              <a:chOff x="-152400" y="879764"/>
              <a:chExt cx="9908770" cy="6281651"/>
            </a:xfrm>
          </p:grpSpPr>
          <p:pic>
            <p:nvPicPr>
              <p:cNvPr id="6" name="Picture 2" descr="File:United States 1821-08-1822.png"/>
              <p:cNvPicPr>
                <a:picLocks noChangeAspect="1" noChangeArrowheads="1"/>
              </p:cNvPicPr>
              <p:nvPr/>
            </p:nvPicPr>
            <p:blipFill>
              <a:blip r:embed="rId4" cstate="print"/>
              <a:srcRect l="30024" t="15703" r="53658" b="74663"/>
              <a:stretch>
                <a:fillRect/>
              </a:stretch>
            </p:blipFill>
            <p:spPr bwMode="auto">
              <a:xfrm>
                <a:off x="4038600" y="4289612"/>
                <a:ext cx="762000" cy="358588"/>
              </a:xfrm>
              <a:prstGeom prst="rect">
                <a:avLst/>
              </a:prstGeom>
              <a:noFill/>
            </p:spPr>
          </p:pic>
          <p:grpSp>
            <p:nvGrpSpPr>
              <p:cNvPr id="13" name="Group 6"/>
              <p:cNvGrpSpPr/>
              <p:nvPr/>
            </p:nvGrpSpPr>
            <p:grpSpPr>
              <a:xfrm>
                <a:off x="-152400" y="879764"/>
                <a:ext cx="9908770" cy="6281651"/>
                <a:chOff x="-152400" y="879764"/>
                <a:chExt cx="9908770" cy="6281651"/>
              </a:xfrm>
            </p:grpSpPr>
            <p:grpSp>
              <p:nvGrpSpPr>
                <p:cNvPr id="14" name="Group 34"/>
                <p:cNvGrpSpPr/>
                <p:nvPr/>
              </p:nvGrpSpPr>
              <p:grpSpPr>
                <a:xfrm>
                  <a:off x="-152400" y="879764"/>
                  <a:ext cx="9908770" cy="6281651"/>
                  <a:chOff x="-152400" y="876716"/>
                  <a:chExt cx="9908770" cy="6281651"/>
                </a:xfrm>
              </p:grpSpPr>
              <p:grpSp>
                <p:nvGrpSpPr>
                  <p:cNvPr id="15" name="Group 33"/>
                  <p:cNvGrpSpPr/>
                  <p:nvPr/>
                </p:nvGrpSpPr>
                <p:grpSpPr>
                  <a:xfrm>
                    <a:off x="3391593" y="876716"/>
                    <a:ext cx="6364777" cy="6281651"/>
                    <a:chOff x="3391593" y="876716"/>
                    <a:chExt cx="6364777" cy="6281651"/>
                  </a:xfrm>
                </p:grpSpPr>
                <p:sp>
                  <p:nvSpPr>
                    <p:cNvPr id="21" name="Freeform 20"/>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53"/>
                  <p:cNvGrpSpPr/>
                  <p:nvPr/>
                </p:nvGrpSpPr>
                <p:grpSpPr>
                  <a:xfrm>
                    <a:off x="-152400" y="5330952"/>
                    <a:ext cx="3505200" cy="1752600"/>
                    <a:chOff x="-152400" y="5330952"/>
                    <a:chExt cx="3505200" cy="1752600"/>
                  </a:xfrm>
                </p:grpSpPr>
                <p:sp>
                  <p:nvSpPr>
                    <p:cNvPr id="19" name="Rectangle 18"/>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Freeform 15"/>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sp>
        <p:nvSpPr>
          <p:cNvPr id="64" name="TextBox 63"/>
          <p:cNvSpPr txBox="1"/>
          <p:nvPr/>
        </p:nvSpPr>
        <p:spPr>
          <a:xfrm>
            <a:off x="0" y="2209800"/>
            <a:ext cx="1976823" cy="584775"/>
          </a:xfrm>
          <a:prstGeom prst="rect">
            <a:avLst/>
          </a:prstGeom>
          <a:noFill/>
        </p:spPr>
        <p:txBody>
          <a:bodyPr wrap="none" rtlCol="0">
            <a:spAutoFit/>
          </a:bodyPr>
          <a:lstStyle/>
          <a:p>
            <a:r>
              <a:rPr lang="en-US" sz="3200" dirty="0" smtClean="0">
                <a:ln>
                  <a:solidFill>
                    <a:srgbClr val="00B050"/>
                  </a:solidFill>
                </a:ln>
                <a:solidFill>
                  <a:srgbClr val="00B050"/>
                </a:solidFill>
                <a:effectLst>
                  <a:outerShdw dist="50800" dir="7200000" algn="ctr" rotWithShape="0">
                    <a:schemeClr val="tx1"/>
                  </a:outerShdw>
                </a:effectLst>
              </a:rPr>
              <a:t>1837-1869</a:t>
            </a:r>
            <a:endParaRPr lang="en-US" sz="3200" dirty="0">
              <a:ln>
                <a:solidFill>
                  <a:srgbClr val="00B050"/>
                </a:solidFill>
              </a:ln>
              <a:solidFill>
                <a:srgbClr val="00B050"/>
              </a:solidFill>
              <a:effectLst>
                <a:outerShdw dist="50800" dir="7200000" algn="ctr" rotWithShape="0">
                  <a:schemeClr val="tx1"/>
                </a:outerShdw>
              </a:effectLst>
            </a:endParaRPr>
          </a:p>
        </p:txBody>
      </p:sp>
      <p:grpSp>
        <p:nvGrpSpPr>
          <p:cNvPr id="24" name="Group 102"/>
          <p:cNvGrpSpPr/>
          <p:nvPr/>
        </p:nvGrpSpPr>
        <p:grpSpPr>
          <a:xfrm rot="21102751">
            <a:off x="2024608" y="3607647"/>
            <a:ext cx="3237839" cy="1519426"/>
            <a:chOff x="2119519" y="1502125"/>
            <a:chExt cx="5028826" cy="1448865"/>
          </a:xfrm>
        </p:grpSpPr>
        <p:sp>
          <p:nvSpPr>
            <p:cNvPr id="56" name="Freeform 55"/>
            <p:cNvSpPr/>
            <p:nvPr/>
          </p:nvSpPr>
          <p:spPr>
            <a:xfrm>
              <a:off x="2119519" y="1502125"/>
              <a:ext cx="4715247" cy="1448865"/>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254000">
              <a:gradFill flip="none" rotWithShape="1">
                <a:gsLst>
                  <a:gs pos="0">
                    <a:srgbClr val="000000">
                      <a:alpha val="33000"/>
                    </a:srgbClr>
                  </a:gs>
                  <a:gs pos="39999">
                    <a:srgbClr val="0A128C"/>
                  </a:gs>
                  <a:gs pos="70000">
                    <a:srgbClr val="181CC7"/>
                  </a:gs>
                  <a:gs pos="88000">
                    <a:srgbClr val="7005D4"/>
                  </a:gs>
                  <a:gs pos="100000">
                    <a:srgbClr val="8C3D91"/>
                  </a:gs>
                </a:gsLst>
                <a:path path="rect">
                  <a:fillToRect l="100000" b="100000"/>
                </a:path>
                <a:tileRect t="-100000" r="-100000"/>
              </a:gra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rot="20926317">
              <a:off x="2689605" y="1615715"/>
              <a:ext cx="4458740" cy="1159431"/>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SANTA  FE  TRAIL</a:t>
              </a:r>
              <a:endParaRPr lang="en-US" sz="2400" dirty="0">
                <a:solidFill>
                  <a:schemeClr val="bg1"/>
                </a:solidFill>
                <a:effectLst>
                  <a:outerShdw dist="50800" dir="5400000" algn="ctr" rotWithShape="0">
                    <a:schemeClr val="tx1"/>
                  </a:outerShdw>
                </a:effectLst>
              </a:endParaRPr>
            </a:p>
          </p:txBody>
        </p:sp>
      </p:grpSp>
      <p:grpSp>
        <p:nvGrpSpPr>
          <p:cNvPr id="23" name="Group 39"/>
          <p:cNvGrpSpPr/>
          <p:nvPr/>
        </p:nvGrpSpPr>
        <p:grpSpPr>
          <a:xfrm>
            <a:off x="533400" y="1538326"/>
            <a:ext cx="7436526" cy="2583682"/>
            <a:chOff x="640674" y="1537741"/>
            <a:chExt cx="7436526" cy="2583682"/>
          </a:xfrm>
        </p:grpSpPr>
        <p:sp>
          <p:nvSpPr>
            <p:cNvPr id="69" name="Freeform 68"/>
            <p:cNvSpPr/>
            <p:nvPr/>
          </p:nvSpPr>
          <p:spPr>
            <a:xfrm>
              <a:off x="5855281" y="2906713"/>
              <a:ext cx="2221919" cy="1214710"/>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 name="connsiteX0" fmla="*/ 2221919 w 2221919"/>
                <a:gd name="connsiteY0" fmla="*/ 0 h 1214710"/>
                <a:gd name="connsiteX1" fmla="*/ 1911676 w 2221919"/>
                <a:gd name="connsiteY1" fmla="*/ 653143 h 1214710"/>
                <a:gd name="connsiteX2" fmla="*/ 2025976 w 2221919"/>
                <a:gd name="connsiteY2" fmla="*/ 489857 h 1214710"/>
                <a:gd name="connsiteX3" fmla="*/ 1862690 w 2221919"/>
                <a:gd name="connsiteY3" fmla="*/ 391886 h 1214710"/>
                <a:gd name="connsiteX4" fmla="*/ 1405490 w 2221919"/>
                <a:gd name="connsiteY4" fmla="*/ 195943 h 1214710"/>
                <a:gd name="connsiteX5" fmla="*/ 1405490 w 2221919"/>
                <a:gd name="connsiteY5" fmla="*/ 277586 h 1214710"/>
                <a:gd name="connsiteX6" fmla="*/ 1405490 w 2221919"/>
                <a:gd name="connsiteY6" fmla="*/ 457200 h 1214710"/>
                <a:gd name="connsiteX7" fmla="*/ 1029933 w 2221919"/>
                <a:gd name="connsiteY7" fmla="*/ 718457 h 1214710"/>
                <a:gd name="connsiteX8" fmla="*/ 785005 w 2221919"/>
                <a:gd name="connsiteY8" fmla="*/ 653143 h 1214710"/>
                <a:gd name="connsiteX9" fmla="*/ 703362 w 2221919"/>
                <a:gd name="connsiteY9" fmla="*/ 816429 h 1214710"/>
                <a:gd name="connsiteX10" fmla="*/ 523748 w 2221919"/>
                <a:gd name="connsiteY10" fmla="*/ 898072 h 1214710"/>
                <a:gd name="connsiteX11" fmla="*/ 360462 w 2221919"/>
                <a:gd name="connsiteY11" fmla="*/ 914400 h 1214710"/>
                <a:gd name="connsiteX12" fmla="*/ 262490 w 2221919"/>
                <a:gd name="connsiteY12" fmla="*/ 996043 h 1214710"/>
                <a:gd name="connsiteX13" fmla="*/ 82876 w 2221919"/>
                <a:gd name="connsiteY13" fmla="*/ 1191986 h 1214710"/>
                <a:gd name="connsiteX0" fmla="*/ 2221919 w 2221919"/>
                <a:gd name="connsiteY0" fmla="*/ 0 h 1214710"/>
                <a:gd name="connsiteX1" fmla="*/ 2025976 w 2221919"/>
                <a:gd name="connsiteY1" fmla="*/ 489857 h 1214710"/>
                <a:gd name="connsiteX2" fmla="*/ 1862690 w 2221919"/>
                <a:gd name="connsiteY2" fmla="*/ 391886 h 1214710"/>
                <a:gd name="connsiteX3" fmla="*/ 1405490 w 2221919"/>
                <a:gd name="connsiteY3" fmla="*/ 195943 h 1214710"/>
                <a:gd name="connsiteX4" fmla="*/ 1405490 w 2221919"/>
                <a:gd name="connsiteY4" fmla="*/ 277586 h 1214710"/>
                <a:gd name="connsiteX5" fmla="*/ 1405490 w 2221919"/>
                <a:gd name="connsiteY5" fmla="*/ 457200 h 1214710"/>
                <a:gd name="connsiteX6" fmla="*/ 1029933 w 2221919"/>
                <a:gd name="connsiteY6" fmla="*/ 718457 h 1214710"/>
                <a:gd name="connsiteX7" fmla="*/ 785005 w 2221919"/>
                <a:gd name="connsiteY7" fmla="*/ 653143 h 1214710"/>
                <a:gd name="connsiteX8" fmla="*/ 703362 w 2221919"/>
                <a:gd name="connsiteY8" fmla="*/ 816429 h 1214710"/>
                <a:gd name="connsiteX9" fmla="*/ 523748 w 2221919"/>
                <a:gd name="connsiteY9" fmla="*/ 898072 h 1214710"/>
                <a:gd name="connsiteX10" fmla="*/ 360462 w 2221919"/>
                <a:gd name="connsiteY10" fmla="*/ 914400 h 1214710"/>
                <a:gd name="connsiteX11" fmla="*/ 262490 w 2221919"/>
                <a:gd name="connsiteY11" fmla="*/ 996043 h 1214710"/>
                <a:gd name="connsiteX12" fmla="*/ 82876 w 2221919"/>
                <a:gd name="connsiteY12" fmla="*/ 1191986 h 121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919" h="1214710">
                  <a:moveTo>
                    <a:pt x="2221919" y="0"/>
                  </a:moveTo>
                  <a:cubicBezTo>
                    <a:pt x="2181098" y="102054"/>
                    <a:pt x="2085847" y="424543"/>
                    <a:pt x="2025976" y="489857"/>
                  </a:cubicBezTo>
                  <a:cubicBezTo>
                    <a:pt x="1966105" y="555171"/>
                    <a:pt x="1966104" y="440872"/>
                    <a:pt x="1862690" y="391886"/>
                  </a:cubicBezTo>
                  <a:cubicBezTo>
                    <a:pt x="1759276" y="342900"/>
                    <a:pt x="1481690" y="214993"/>
                    <a:pt x="1405490" y="195943"/>
                  </a:cubicBezTo>
                  <a:cubicBezTo>
                    <a:pt x="1329290" y="176893"/>
                    <a:pt x="1405490" y="277586"/>
                    <a:pt x="1405490" y="277586"/>
                  </a:cubicBezTo>
                  <a:cubicBezTo>
                    <a:pt x="1405490" y="321129"/>
                    <a:pt x="1468083" y="383722"/>
                    <a:pt x="1405490" y="457200"/>
                  </a:cubicBezTo>
                  <a:cubicBezTo>
                    <a:pt x="1342897" y="530678"/>
                    <a:pt x="1133347" y="685800"/>
                    <a:pt x="1029933" y="718457"/>
                  </a:cubicBezTo>
                  <a:cubicBezTo>
                    <a:pt x="926519" y="751114"/>
                    <a:pt x="839433" y="636814"/>
                    <a:pt x="785005" y="653143"/>
                  </a:cubicBezTo>
                  <a:cubicBezTo>
                    <a:pt x="730577" y="669472"/>
                    <a:pt x="746905" y="775608"/>
                    <a:pt x="703362" y="816429"/>
                  </a:cubicBezTo>
                  <a:cubicBezTo>
                    <a:pt x="659819" y="857251"/>
                    <a:pt x="580898" y="881744"/>
                    <a:pt x="523748" y="898072"/>
                  </a:cubicBezTo>
                  <a:cubicBezTo>
                    <a:pt x="466598" y="914401"/>
                    <a:pt x="404005" y="898072"/>
                    <a:pt x="360462" y="914400"/>
                  </a:cubicBezTo>
                  <a:cubicBezTo>
                    <a:pt x="316919" y="930728"/>
                    <a:pt x="308754" y="949779"/>
                    <a:pt x="262490" y="996043"/>
                  </a:cubicBezTo>
                  <a:cubicBezTo>
                    <a:pt x="216226" y="1042307"/>
                    <a:pt x="0" y="1214710"/>
                    <a:pt x="82876" y="1191986"/>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69"/>
            <p:cNvSpPr/>
            <p:nvPr/>
          </p:nvSpPr>
          <p:spPr>
            <a:xfrm>
              <a:off x="3966413" y="1928146"/>
              <a:ext cx="1895576"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04165 w 1804165"/>
                <a:gd name="connsiteY0" fmla="*/ 2080954 h 2080954"/>
                <a:gd name="connsiteX1" fmla="*/ 1625639 w 1804165"/>
                <a:gd name="connsiteY1" fmla="*/ 1654960 h 2080954"/>
                <a:gd name="connsiteX2" fmla="*/ 1330636 w 1804165"/>
                <a:gd name="connsiteY2" fmla="*/ 1825140 h 2080954"/>
                <a:gd name="connsiteX3" fmla="*/ 1134693 w 1804165"/>
                <a:gd name="connsiteY3" fmla="*/ 1612869 h 2080954"/>
                <a:gd name="connsiteX4" fmla="*/ 1020393 w 1804165"/>
                <a:gd name="connsiteY4" fmla="*/ 1645526 h 2080954"/>
                <a:gd name="connsiteX5" fmla="*/ 922422 w 1804165"/>
                <a:gd name="connsiteY5" fmla="*/ 1694511 h 2080954"/>
                <a:gd name="connsiteX6" fmla="*/ 710150 w 1804165"/>
                <a:gd name="connsiteY6" fmla="*/ 1498569 h 2080954"/>
                <a:gd name="connsiteX7" fmla="*/ 693822 w 1804165"/>
                <a:gd name="connsiteY7" fmla="*/ 1253640 h 2080954"/>
                <a:gd name="connsiteX8" fmla="*/ 612179 w 1804165"/>
                <a:gd name="connsiteY8" fmla="*/ 943397 h 2080954"/>
                <a:gd name="connsiteX9" fmla="*/ 318265 w 1804165"/>
                <a:gd name="connsiteY9" fmla="*/ 845426 h 2080954"/>
                <a:gd name="connsiteX10" fmla="*/ 171308 w 1804165"/>
                <a:gd name="connsiteY10" fmla="*/ 812769 h 2080954"/>
                <a:gd name="connsiteX11" fmla="*/ 24350 w 1804165"/>
                <a:gd name="connsiteY11" fmla="*/ 518854 h 2080954"/>
                <a:gd name="connsiteX12" fmla="*/ 71430 w 1804165"/>
                <a:gd name="connsiteY12" fmla="*/ 371897 h 2080954"/>
                <a:gd name="connsiteX13" fmla="*/ 0 w 1804165"/>
                <a:gd name="connsiteY13"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165" h="2080954">
                  <a:moveTo>
                    <a:pt x="1804165" y="2080954"/>
                  </a:moveTo>
                  <a:cubicBezTo>
                    <a:pt x="1749011" y="2048055"/>
                    <a:pt x="1704560" y="1697596"/>
                    <a:pt x="1625639" y="1654960"/>
                  </a:cubicBezTo>
                  <a:cubicBezTo>
                    <a:pt x="1546718" y="1612324"/>
                    <a:pt x="1412460" y="1832155"/>
                    <a:pt x="1330636" y="1825140"/>
                  </a:cubicBezTo>
                  <a:cubicBezTo>
                    <a:pt x="1248812" y="1818125"/>
                    <a:pt x="1186400" y="1642805"/>
                    <a:pt x="1134693" y="1612869"/>
                  </a:cubicBezTo>
                  <a:cubicBezTo>
                    <a:pt x="1082986" y="1582933"/>
                    <a:pt x="1055771" y="1631919"/>
                    <a:pt x="1020393" y="1645526"/>
                  </a:cubicBezTo>
                  <a:cubicBezTo>
                    <a:pt x="985015" y="1659133"/>
                    <a:pt x="974129" y="1719004"/>
                    <a:pt x="922422" y="1694511"/>
                  </a:cubicBezTo>
                  <a:cubicBezTo>
                    <a:pt x="870715" y="1670018"/>
                    <a:pt x="748250" y="1572047"/>
                    <a:pt x="710150" y="1498569"/>
                  </a:cubicBezTo>
                  <a:cubicBezTo>
                    <a:pt x="672050" y="1425091"/>
                    <a:pt x="710151" y="1346169"/>
                    <a:pt x="693822" y="1253640"/>
                  </a:cubicBezTo>
                  <a:cubicBezTo>
                    <a:pt x="677494" y="1161111"/>
                    <a:pt x="674772" y="1011433"/>
                    <a:pt x="612179" y="943397"/>
                  </a:cubicBezTo>
                  <a:cubicBezTo>
                    <a:pt x="549586" y="875361"/>
                    <a:pt x="391744" y="867197"/>
                    <a:pt x="318265" y="845426"/>
                  </a:cubicBezTo>
                  <a:cubicBezTo>
                    <a:pt x="244787" y="823655"/>
                    <a:pt x="220294" y="867198"/>
                    <a:pt x="171308" y="812769"/>
                  </a:cubicBezTo>
                  <a:cubicBezTo>
                    <a:pt x="122322" y="758340"/>
                    <a:pt x="40996" y="592333"/>
                    <a:pt x="24350" y="518854"/>
                  </a:cubicBezTo>
                  <a:cubicBezTo>
                    <a:pt x="7704" y="445375"/>
                    <a:pt x="75488" y="458373"/>
                    <a:pt x="71430" y="371897"/>
                  </a:cubicBezTo>
                  <a:cubicBezTo>
                    <a:pt x="80979" y="288143"/>
                    <a:pt x="0" y="51707"/>
                    <a:pt x="0" y="0"/>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Freeform 70"/>
            <p:cNvSpPr/>
            <p:nvPr/>
          </p:nvSpPr>
          <p:spPr>
            <a:xfrm>
              <a:off x="640674" y="1722151"/>
              <a:ext cx="831372" cy="112568"/>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 name="connsiteX0" fmla="*/ 973283 w 973283"/>
                <a:gd name="connsiteY0" fmla="*/ 176646 h 206087"/>
                <a:gd name="connsiteX1" fmla="*/ 879765 w 973283"/>
                <a:gd name="connsiteY1" fmla="*/ 103910 h 206087"/>
                <a:gd name="connsiteX2" fmla="*/ 578428 w 973283"/>
                <a:gd name="connsiteY2" fmla="*/ 114300 h 206087"/>
                <a:gd name="connsiteX3" fmla="*/ 484910 w 973283"/>
                <a:gd name="connsiteY3" fmla="*/ 197428 h 206087"/>
                <a:gd name="connsiteX4" fmla="*/ 214746 w 973283"/>
                <a:gd name="connsiteY4" fmla="*/ 166255 h 206087"/>
                <a:gd name="connsiteX5" fmla="*/ 79665 w 973283"/>
                <a:gd name="connsiteY5" fmla="*/ 155864 h 206087"/>
                <a:gd name="connsiteX6" fmla="*/ 6928 w 973283"/>
                <a:gd name="connsiteY6" fmla="*/ 135082 h 206087"/>
                <a:gd name="connsiteX7" fmla="*/ 38101 w 973283"/>
                <a:gd name="connsiteY7" fmla="*/ 0 h 206087"/>
                <a:gd name="connsiteX0" fmla="*/ 966355 w 966355"/>
                <a:gd name="connsiteY0" fmla="*/ 83127 h 112568"/>
                <a:gd name="connsiteX1" fmla="*/ 872837 w 966355"/>
                <a:gd name="connsiteY1" fmla="*/ 10391 h 112568"/>
                <a:gd name="connsiteX2" fmla="*/ 571500 w 966355"/>
                <a:gd name="connsiteY2" fmla="*/ 20781 h 112568"/>
                <a:gd name="connsiteX3" fmla="*/ 477982 w 966355"/>
                <a:gd name="connsiteY3" fmla="*/ 103909 h 112568"/>
                <a:gd name="connsiteX4" fmla="*/ 207818 w 966355"/>
                <a:gd name="connsiteY4" fmla="*/ 72736 h 112568"/>
                <a:gd name="connsiteX5" fmla="*/ 72737 w 966355"/>
                <a:gd name="connsiteY5" fmla="*/ 62345 h 112568"/>
                <a:gd name="connsiteX6" fmla="*/ 0 w 966355"/>
                <a:gd name="connsiteY6" fmla="*/ 41563 h 1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355" h="112568">
                  <a:moveTo>
                    <a:pt x="966355" y="83127"/>
                  </a:moveTo>
                  <a:cubicBezTo>
                    <a:pt x="898814" y="65809"/>
                    <a:pt x="938646" y="20782"/>
                    <a:pt x="872837" y="10391"/>
                  </a:cubicBezTo>
                  <a:cubicBezTo>
                    <a:pt x="807028" y="0"/>
                    <a:pt x="637309" y="5195"/>
                    <a:pt x="571500" y="20781"/>
                  </a:cubicBezTo>
                  <a:cubicBezTo>
                    <a:pt x="505691" y="36367"/>
                    <a:pt x="538596" y="95250"/>
                    <a:pt x="477982" y="103909"/>
                  </a:cubicBezTo>
                  <a:cubicBezTo>
                    <a:pt x="417368" y="112568"/>
                    <a:pt x="275359" y="79663"/>
                    <a:pt x="207818" y="72736"/>
                  </a:cubicBezTo>
                  <a:cubicBezTo>
                    <a:pt x="140277" y="65809"/>
                    <a:pt x="107373" y="67541"/>
                    <a:pt x="72737" y="62345"/>
                  </a:cubicBezTo>
                  <a:cubicBezTo>
                    <a:pt x="38101" y="57150"/>
                    <a:pt x="6927" y="67540"/>
                    <a:pt x="0" y="41563"/>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1466194" y="1537741"/>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5" name="Group 103"/>
          <p:cNvGrpSpPr/>
          <p:nvPr/>
        </p:nvGrpSpPr>
        <p:grpSpPr>
          <a:xfrm rot="420000">
            <a:off x="4071614" y="3952331"/>
            <a:ext cx="3247654" cy="1382387"/>
            <a:chOff x="2038286" y="1893796"/>
            <a:chExt cx="5917641" cy="2140999"/>
          </a:xfrm>
        </p:grpSpPr>
        <p:sp>
          <p:nvSpPr>
            <p:cNvPr id="75" name="Freeform 74"/>
            <p:cNvSpPr/>
            <p:nvPr/>
          </p:nvSpPr>
          <p:spPr>
            <a:xfrm rot="21321277">
              <a:off x="2038286" y="1893796"/>
              <a:ext cx="5917641" cy="2140999"/>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715451 w 5715451"/>
                <a:gd name="connsiteY0" fmla="*/ 906087 h 2371074"/>
                <a:gd name="connsiteX1" fmla="*/ 4219160 w 5715451"/>
                <a:gd name="connsiteY1" fmla="*/ 141316 h 2371074"/>
                <a:gd name="connsiteX2" fmla="*/ 2473488 w 5715451"/>
                <a:gd name="connsiteY2" fmla="*/ 58189 h 2371074"/>
                <a:gd name="connsiteX3" fmla="*/ 1592339 w 5715451"/>
                <a:gd name="connsiteY3" fmla="*/ 340822 h 2371074"/>
                <a:gd name="connsiteX4" fmla="*/ 628062 w 5715451"/>
                <a:gd name="connsiteY4" fmla="*/ 773083 h 2371074"/>
                <a:gd name="connsiteX5" fmla="*/ 611437 w 5715451"/>
                <a:gd name="connsiteY5" fmla="*/ 523702 h 2371074"/>
                <a:gd name="connsiteX6" fmla="*/ 0 w 5715451"/>
                <a:gd name="connsiteY6" fmla="*/ 1087157 h 2371074"/>
                <a:gd name="connsiteX7" fmla="*/ 894070 w 5715451"/>
                <a:gd name="connsiteY7" fmla="*/ 1321723 h 2371074"/>
                <a:gd name="connsiteX8" fmla="*/ 906804 w 5715451"/>
                <a:gd name="connsiteY8" fmla="*/ 1310758 h 2371074"/>
                <a:gd name="connsiteX9" fmla="*/ 777691 w 5715451"/>
                <a:gd name="connsiteY9" fmla="*/ 1138843 h 2371074"/>
                <a:gd name="connsiteX10" fmla="*/ 1309706 w 5715451"/>
                <a:gd name="connsiteY10" fmla="*/ 1221971 h 2371074"/>
                <a:gd name="connsiteX11" fmla="*/ 4827051 w 5715451"/>
                <a:gd name="connsiteY11" fmla="*/ 2371074 h 2371074"/>
                <a:gd name="connsiteX12" fmla="*/ 5715451 w 5715451"/>
                <a:gd name="connsiteY12" fmla="*/ 906087 h 2371074"/>
                <a:gd name="connsiteX0" fmla="*/ 5893195 w 5893195"/>
                <a:gd name="connsiteY0" fmla="*/ 906087 h 2371074"/>
                <a:gd name="connsiteX1" fmla="*/ 4396904 w 5893195"/>
                <a:gd name="connsiteY1" fmla="*/ 141316 h 2371074"/>
                <a:gd name="connsiteX2" fmla="*/ 2651232 w 5893195"/>
                <a:gd name="connsiteY2" fmla="*/ 58189 h 2371074"/>
                <a:gd name="connsiteX3" fmla="*/ 1770083 w 5893195"/>
                <a:gd name="connsiteY3" fmla="*/ 340822 h 2371074"/>
                <a:gd name="connsiteX4" fmla="*/ 805806 w 5893195"/>
                <a:gd name="connsiteY4" fmla="*/ 773083 h 2371074"/>
                <a:gd name="connsiteX5" fmla="*/ 789181 w 5893195"/>
                <a:gd name="connsiteY5" fmla="*/ 523702 h 2371074"/>
                <a:gd name="connsiteX6" fmla="*/ 177744 w 5893195"/>
                <a:gd name="connsiteY6" fmla="*/ 1087157 h 2371074"/>
                <a:gd name="connsiteX7" fmla="*/ 149012 w 5893195"/>
                <a:gd name="connsiteY7" fmla="*/ 1268334 h 2371074"/>
                <a:gd name="connsiteX8" fmla="*/ 1071814 w 5893195"/>
                <a:gd name="connsiteY8" fmla="*/ 1321723 h 2371074"/>
                <a:gd name="connsiteX9" fmla="*/ 1084548 w 5893195"/>
                <a:gd name="connsiteY9" fmla="*/ 1310758 h 2371074"/>
                <a:gd name="connsiteX10" fmla="*/ 955435 w 5893195"/>
                <a:gd name="connsiteY10" fmla="*/ 1138843 h 2371074"/>
                <a:gd name="connsiteX11" fmla="*/ 1487450 w 5893195"/>
                <a:gd name="connsiteY11" fmla="*/ 1221971 h 2371074"/>
                <a:gd name="connsiteX12" fmla="*/ 5004795 w 5893195"/>
                <a:gd name="connsiteY12" fmla="*/ 2371074 h 2371074"/>
                <a:gd name="connsiteX13" fmla="*/ 5893195 w 5893195"/>
                <a:gd name="connsiteY13"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3195" h="2371074">
                  <a:moveTo>
                    <a:pt x="5893195" y="906087"/>
                  </a:moveTo>
                  <a:cubicBezTo>
                    <a:pt x="5563280" y="587963"/>
                    <a:pt x="4937231" y="282632"/>
                    <a:pt x="4396904" y="141316"/>
                  </a:cubicBezTo>
                  <a:cubicBezTo>
                    <a:pt x="3856577" y="0"/>
                    <a:pt x="3089035" y="24938"/>
                    <a:pt x="2651232" y="58189"/>
                  </a:cubicBezTo>
                  <a:cubicBezTo>
                    <a:pt x="2213429" y="91440"/>
                    <a:pt x="2077654" y="221673"/>
                    <a:pt x="1770083" y="340822"/>
                  </a:cubicBezTo>
                  <a:cubicBezTo>
                    <a:pt x="1462512" y="459971"/>
                    <a:pt x="969290" y="742603"/>
                    <a:pt x="805806" y="773083"/>
                  </a:cubicBezTo>
                  <a:cubicBezTo>
                    <a:pt x="642322" y="803563"/>
                    <a:pt x="893858" y="471356"/>
                    <a:pt x="789181" y="523702"/>
                  </a:cubicBezTo>
                  <a:cubicBezTo>
                    <a:pt x="684504" y="576048"/>
                    <a:pt x="284439" y="963052"/>
                    <a:pt x="177744" y="1087157"/>
                  </a:cubicBezTo>
                  <a:cubicBezTo>
                    <a:pt x="71049" y="1211262"/>
                    <a:pt x="0" y="1229240"/>
                    <a:pt x="149012" y="1268334"/>
                  </a:cubicBezTo>
                  <a:lnTo>
                    <a:pt x="1071814" y="1321723"/>
                  </a:lnTo>
                  <a:cubicBezTo>
                    <a:pt x="1227737" y="1328794"/>
                    <a:pt x="787795" y="1230992"/>
                    <a:pt x="1084548" y="1310758"/>
                  </a:cubicBezTo>
                  <a:cubicBezTo>
                    <a:pt x="1065152" y="1280278"/>
                    <a:pt x="888285" y="1153641"/>
                    <a:pt x="955435" y="1138843"/>
                  </a:cubicBezTo>
                  <a:cubicBezTo>
                    <a:pt x="1022585" y="1124045"/>
                    <a:pt x="812557" y="1016599"/>
                    <a:pt x="1487450" y="1221971"/>
                  </a:cubicBezTo>
                  <a:cubicBezTo>
                    <a:pt x="2162343" y="1427343"/>
                    <a:pt x="4340219" y="1747649"/>
                    <a:pt x="5004795" y="2371074"/>
                  </a:cubicBezTo>
                  <a:cubicBezTo>
                    <a:pt x="5129486" y="1650461"/>
                    <a:pt x="5457867" y="1287441"/>
                    <a:pt x="589319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rot="480000">
              <a:off x="3740362" y="2812051"/>
              <a:ext cx="3368991" cy="942945"/>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TRAIL OF  TEARS</a:t>
              </a:r>
              <a:endParaRPr lang="en-US" sz="2400" dirty="0">
                <a:solidFill>
                  <a:schemeClr val="bg1"/>
                </a:solidFill>
                <a:effectLst>
                  <a:outerShdw dist="50800" dir="5400000" algn="ctr" rotWithShape="0">
                    <a:schemeClr val="tx1"/>
                  </a:outerShdw>
                </a:effectLst>
              </a:endParaRPr>
            </a:p>
          </p:txBody>
        </p:sp>
      </p:grpSp>
      <p:grpSp>
        <p:nvGrpSpPr>
          <p:cNvPr id="26" name="Group 37"/>
          <p:cNvGrpSpPr/>
          <p:nvPr/>
        </p:nvGrpSpPr>
        <p:grpSpPr>
          <a:xfrm>
            <a:off x="885797" y="1927533"/>
            <a:ext cx="5134003" cy="2568267"/>
            <a:chOff x="885797" y="1927533"/>
            <a:chExt cx="5134003" cy="2568267"/>
          </a:xfrm>
        </p:grpSpPr>
        <p:sp>
          <p:nvSpPr>
            <p:cNvPr id="62" name="Freeform 61"/>
            <p:cNvSpPr/>
            <p:nvPr/>
          </p:nvSpPr>
          <p:spPr>
            <a:xfrm>
              <a:off x="885797" y="1927533"/>
              <a:ext cx="5134003" cy="2568267"/>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533790 w 6126764"/>
                <a:gd name="connsiteY0" fmla="*/ 1043600 h 3293173"/>
                <a:gd name="connsiteX1" fmla="*/ 2990095 w 6126764"/>
                <a:gd name="connsiteY1" fmla="*/ 328705 h 3293173"/>
                <a:gd name="connsiteX2" fmla="*/ 379900 w 6126764"/>
                <a:gd name="connsiteY2" fmla="*/ 170074 h 3293173"/>
                <a:gd name="connsiteX3" fmla="*/ 710692 w 6126764"/>
                <a:gd name="connsiteY3" fmla="*/ 170075 h 3293173"/>
                <a:gd name="connsiteX4" fmla="*/ 3422358 w 6126764"/>
                <a:gd name="connsiteY4" fmla="*/ 1190529 h 3293173"/>
                <a:gd name="connsiteX5" fmla="*/ 6126764 w 6126764"/>
                <a:gd name="connsiteY5" fmla="*/ 3168718 h 3293173"/>
                <a:gd name="connsiteX6" fmla="*/ 5999302 w 6126764"/>
                <a:gd name="connsiteY6" fmla="*/ 1376109 h 3293173"/>
                <a:gd name="connsiteX7" fmla="*/ 5600291 w 6126764"/>
                <a:gd name="connsiteY7" fmla="*/ 1093476 h 3293173"/>
                <a:gd name="connsiteX8" fmla="*/ 5533790 w 6126764"/>
                <a:gd name="connsiteY8" fmla="*/ 1043600 h 3293173"/>
                <a:gd name="connsiteX0" fmla="*/ 4895142 w 5488116"/>
                <a:gd name="connsiteY0" fmla="*/ 1017163 h 3266736"/>
                <a:gd name="connsiteX1" fmla="*/ 2351447 w 5488116"/>
                <a:gd name="connsiteY1" fmla="*/ 302268 h 3266736"/>
                <a:gd name="connsiteX2" fmla="*/ 72044 w 5488116"/>
                <a:gd name="connsiteY2" fmla="*/ 143638 h 3266736"/>
                <a:gd name="connsiteX3" fmla="*/ 2783710 w 5488116"/>
                <a:gd name="connsiteY3" fmla="*/ 1164092 h 3266736"/>
                <a:gd name="connsiteX4" fmla="*/ 5488116 w 5488116"/>
                <a:gd name="connsiteY4" fmla="*/ 3142281 h 3266736"/>
                <a:gd name="connsiteX5" fmla="*/ 5360654 w 5488116"/>
                <a:gd name="connsiteY5" fmla="*/ 1349672 h 3266736"/>
                <a:gd name="connsiteX6" fmla="*/ 4961643 w 5488116"/>
                <a:gd name="connsiteY6" fmla="*/ 1067039 h 3266736"/>
                <a:gd name="connsiteX7" fmla="*/ 4895142 w 5488116"/>
                <a:gd name="connsiteY7" fmla="*/ 1017163 h 3266736"/>
                <a:gd name="connsiteX0" fmla="*/ 4895142 w 5488116"/>
                <a:gd name="connsiteY0" fmla="*/ 1017162 h 3142280"/>
                <a:gd name="connsiteX1" fmla="*/ 2351447 w 5488116"/>
                <a:gd name="connsiteY1" fmla="*/ 302267 h 3142280"/>
                <a:gd name="connsiteX2" fmla="*/ 72044 w 5488116"/>
                <a:gd name="connsiteY2" fmla="*/ 143637 h 3142280"/>
                <a:gd name="connsiteX3" fmla="*/ 2783710 w 5488116"/>
                <a:gd name="connsiteY3" fmla="*/ 1164091 h 3142280"/>
                <a:gd name="connsiteX4" fmla="*/ 3390998 w 5488116"/>
                <a:gd name="connsiteY4" fmla="*/ 1160701 h 3142280"/>
                <a:gd name="connsiteX5" fmla="*/ 5488116 w 5488116"/>
                <a:gd name="connsiteY5" fmla="*/ 3142280 h 3142280"/>
                <a:gd name="connsiteX6" fmla="*/ 5360654 w 5488116"/>
                <a:gd name="connsiteY6" fmla="*/ 1349671 h 3142280"/>
                <a:gd name="connsiteX7" fmla="*/ 4961643 w 5488116"/>
                <a:gd name="connsiteY7" fmla="*/ 1067038 h 3142280"/>
                <a:gd name="connsiteX8" fmla="*/ 4895142 w 5488116"/>
                <a:gd name="connsiteY8" fmla="*/ 1017162 h 3142280"/>
                <a:gd name="connsiteX0" fmla="*/ 4895142 w 5488116"/>
                <a:gd name="connsiteY0" fmla="*/ 1017162 h 3142280"/>
                <a:gd name="connsiteX1" fmla="*/ 2351447 w 5488116"/>
                <a:gd name="connsiteY1" fmla="*/ 302267 h 3142280"/>
                <a:gd name="connsiteX2" fmla="*/ 72044 w 5488116"/>
                <a:gd name="connsiteY2" fmla="*/ 143637 h 3142280"/>
                <a:gd name="connsiteX3" fmla="*/ 3390998 w 5488116"/>
                <a:gd name="connsiteY3" fmla="*/ 1160701 h 3142280"/>
                <a:gd name="connsiteX4" fmla="*/ 5488116 w 5488116"/>
                <a:gd name="connsiteY4" fmla="*/ 3142280 h 3142280"/>
                <a:gd name="connsiteX5" fmla="*/ 5360654 w 5488116"/>
                <a:gd name="connsiteY5" fmla="*/ 1349671 h 3142280"/>
                <a:gd name="connsiteX6" fmla="*/ 4961643 w 5488116"/>
                <a:gd name="connsiteY6" fmla="*/ 1067038 h 3142280"/>
                <a:gd name="connsiteX7" fmla="*/ 4895142 w 5488116"/>
                <a:gd name="connsiteY7" fmla="*/ 1017162 h 31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8116" h="3142280">
                  <a:moveTo>
                    <a:pt x="4895142" y="1017162"/>
                  </a:moveTo>
                  <a:cubicBezTo>
                    <a:pt x="4034774" y="749769"/>
                    <a:pt x="3155297" y="447854"/>
                    <a:pt x="2351447" y="302267"/>
                  </a:cubicBezTo>
                  <a:cubicBezTo>
                    <a:pt x="1547597" y="156680"/>
                    <a:pt x="0" y="0"/>
                    <a:pt x="72044" y="143637"/>
                  </a:cubicBezTo>
                  <a:cubicBezTo>
                    <a:pt x="245302" y="286709"/>
                    <a:pt x="2488320" y="660927"/>
                    <a:pt x="3390998" y="1160701"/>
                  </a:cubicBezTo>
                  <a:cubicBezTo>
                    <a:pt x="3841732" y="1490399"/>
                    <a:pt x="5064808" y="3110785"/>
                    <a:pt x="5488116" y="3142280"/>
                  </a:cubicBezTo>
                  <a:cubicBezTo>
                    <a:pt x="5237349" y="2292990"/>
                    <a:pt x="5033687" y="1808256"/>
                    <a:pt x="5360654" y="1349671"/>
                  </a:cubicBezTo>
                  <a:cubicBezTo>
                    <a:pt x="5144524" y="1204198"/>
                    <a:pt x="5022603" y="1105831"/>
                    <a:pt x="4961643" y="1067038"/>
                  </a:cubicBezTo>
                  <a:lnTo>
                    <a:pt x="4895142" y="1017162"/>
                  </a:lnTo>
                  <a:close/>
                </a:path>
              </a:pathLst>
            </a:custGeom>
            <a:solidFill>
              <a:srgbClr val="007A37">
                <a:alpha val="32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rot="566963">
              <a:off x="2159953" y="2068784"/>
              <a:ext cx="1701620"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Oregon Trail</a:t>
              </a:r>
              <a:endParaRPr lang="en-US" sz="2400" dirty="0">
                <a:ln>
                  <a:solidFill>
                    <a:srgbClr val="FFFF00"/>
                  </a:solidFill>
                </a:ln>
                <a:solidFill>
                  <a:srgbClr val="FFFF00"/>
                </a:solidFill>
                <a:effectLst>
                  <a:outerShdw dist="50800" dir="5400000" algn="ctr" rotWithShape="0">
                    <a:schemeClr val="tx1"/>
                  </a:outerShdw>
                </a:effectLst>
              </a:endParaRPr>
            </a:p>
          </p:txBody>
        </p:sp>
      </p:grpSp>
      <p:grpSp>
        <p:nvGrpSpPr>
          <p:cNvPr id="32" name="Group 72"/>
          <p:cNvGrpSpPr/>
          <p:nvPr/>
        </p:nvGrpSpPr>
        <p:grpSpPr>
          <a:xfrm>
            <a:off x="1600200" y="1960958"/>
            <a:ext cx="6079976" cy="1944218"/>
            <a:chOff x="1600200" y="1960958"/>
            <a:chExt cx="6079976" cy="1944218"/>
          </a:xfrm>
        </p:grpSpPr>
        <p:sp>
          <p:nvSpPr>
            <p:cNvPr id="50" name="TextBox 49"/>
            <p:cNvSpPr txBox="1"/>
            <p:nvPr/>
          </p:nvSpPr>
          <p:spPr>
            <a:xfrm>
              <a:off x="1600200" y="3072825"/>
              <a:ext cx="1976823" cy="584775"/>
            </a:xfrm>
            <a:prstGeom prst="rect">
              <a:avLst/>
            </a:prstGeom>
            <a:noFill/>
          </p:spPr>
          <p:txBody>
            <a:bodyPr wrap="none" rtlCol="0">
              <a:spAutoFit/>
            </a:bodyPr>
            <a:lstStyle/>
            <a:p>
              <a:r>
                <a:rPr lang="en-US" sz="3200" dirty="0" smtClean="0">
                  <a:ln>
                    <a:solidFill>
                      <a:srgbClr val="FF0000"/>
                    </a:solidFill>
                  </a:ln>
                  <a:solidFill>
                    <a:srgbClr val="FF0000"/>
                  </a:solidFill>
                  <a:effectLst>
                    <a:outerShdw dist="63500" dir="7200000" algn="ctr" rotWithShape="0">
                      <a:schemeClr val="tx1"/>
                    </a:outerShdw>
                  </a:effectLst>
                </a:rPr>
                <a:t>1846-1869</a:t>
              </a:r>
              <a:endParaRPr lang="en-US" sz="3200" dirty="0">
                <a:ln>
                  <a:solidFill>
                    <a:srgbClr val="FF0000"/>
                  </a:solidFill>
                </a:ln>
                <a:solidFill>
                  <a:srgbClr val="FF0000"/>
                </a:solidFill>
                <a:effectLst>
                  <a:outerShdw dist="63500" dir="7200000" algn="ctr" rotWithShape="0">
                    <a:schemeClr val="tx1"/>
                  </a:outerShdw>
                </a:effectLst>
              </a:endParaRPr>
            </a:p>
          </p:txBody>
        </p:sp>
        <p:grpSp>
          <p:nvGrpSpPr>
            <p:cNvPr id="33" name="Group 48"/>
            <p:cNvGrpSpPr/>
            <p:nvPr/>
          </p:nvGrpSpPr>
          <p:grpSpPr>
            <a:xfrm>
              <a:off x="2246068" y="1960958"/>
              <a:ext cx="5434108" cy="1944218"/>
              <a:chOff x="2246068" y="1960958"/>
              <a:chExt cx="5434108" cy="1944218"/>
            </a:xfrm>
          </p:grpSpPr>
          <p:sp>
            <p:nvSpPr>
              <p:cNvPr id="48" name="Freeform 47"/>
              <p:cNvSpPr/>
              <p:nvPr/>
            </p:nvSpPr>
            <p:spPr>
              <a:xfrm rot="20374288">
                <a:off x="2246068" y="1960958"/>
                <a:ext cx="5434108" cy="1944218"/>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225934 w 5691446"/>
                  <a:gd name="connsiteY0" fmla="*/ 1017163 h 3420621"/>
                  <a:gd name="connsiteX1" fmla="*/ 2682239 w 5691446"/>
                  <a:gd name="connsiteY1" fmla="*/ 302268 h 3420621"/>
                  <a:gd name="connsiteX2" fmla="*/ 72044 w 5691446"/>
                  <a:gd name="connsiteY2" fmla="*/ 143637 h 3420621"/>
                  <a:gd name="connsiteX3" fmla="*/ 3114502 w 5691446"/>
                  <a:gd name="connsiteY3" fmla="*/ 1164092 h 3420621"/>
                  <a:gd name="connsiteX4" fmla="*/ 5224975 w 5691446"/>
                  <a:gd name="connsiteY4" fmla="*/ 3296166 h 3420621"/>
                  <a:gd name="connsiteX5" fmla="*/ 5691446 w 5691446"/>
                  <a:gd name="connsiteY5" fmla="*/ 1349672 h 3420621"/>
                  <a:gd name="connsiteX6" fmla="*/ 5292435 w 5691446"/>
                  <a:gd name="connsiteY6" fmla="*/ 1067039 h 3420621"/>
                  <a:gd name="connsiteX7" fmla="*/ 5225934 w 5691446"/>
                  <a:gd name="connsiteY7" fmla="*/ 1017163 h 3420621"/>
                  <a:gd name="connsiteX0" fmla="*/ 5225934 w 5691446"/>
                  <a:gd name="connsiteY0" fmla="*/ 1462046 h 3865504"/>
                  <a:gd name="connsiteX1" fmla="*/ 3245507 w 5691446"/>
                  <a:gd name="connsiteY1" fmla="*/ 145589 h 3865504"/>
                  <a:gd name="connsiteX2" fmla="*/ 72044 w 5691446"/>
                  <a:gd name="connsiteY2" fmla="*/ 588520 h 3865504"/>
                  <a:gd name="connsiteX3" fmla="*/ 3114502 w 5691446"/>
                  <a:gd name="connsiteY3" fmla="*/ 1608975 h 3865504"/>
                  <a:gd name="connsiteX4" fmla="*/ 5224975 w 5691446"/>
                  <a:gd name="connsiteY4" fmla="*/ 3741049 h 3865504"/>
                  <a:gd name="connsiteX5" fmla="*/ 5691446 w 5691446"/>
                  <a:gd name="connsiteY5" fmla="*/ 1794555 h 3865504"/>
                  <a:gd name="connsiteX6" fmla="*/ 5292435 w 5691446"/>
                  <a:gd name="connsiteY6" fmla="*/ 1511922 h 3865504"/>
                  <a:gd name="connsiteX7" fmla="*/ 5225934 w 5691446"/>
                  <a:gd name="connsiteY7" fmla="*/ 1462046 h 3865504"/>
                  <a:gd name="connsiteX0" fmla="*/ 5225934 w 5691446"/>
                  <a:gd name="connsiteY0" fmla="*/ 1462045 h 3741048"/>
                  <a:gd name="connsiteX1" fmla="*/ 3245507 w 5691446"/>
                  <a:gd name="connsiteY1" fmla="*/ 145588 h 3741048"/>
                  <a:gd name="connsiteX2" fmla="*/ 72044 w 5691446"/>
                  <a:gd name="connsiteY2" fmla="*/ 588519 h 3741048"/>
                  <a:gd name="connsiteX3" fmla="*/ 3114502 w 5691446"/>
                  <a:gd name="connsiteY3" fmla="*/ 1608974 h 3741048"/>
                  <a:gd name="connsiteX4" fmla="*/ 3170811 w 5691446"/>
                  <a:gd name="connsiteY4" fmla="*/ 922636 h 3741048"/>
                  <a:gd name="connsiteX5" fmla="*/ 5224975 w 5691446"/>
                  <a:gd name="connsiteY5" fmla="*/ 3741048 h 3741048"/>
                  <a:gd name="connsiteX6" fmla="*/ 5691446 w 5691446"/>
                  <a:gd name="connsiteY6" fmla="*/ 1794554 h 3741048"/>
                  <a:gd name="connsiteX7" fmla="*/ 5292435 w 5691446"/>
                  <a:gd name="connsiteY7" fmla="*/ 1511921 h 3741048"/>
                  <a:gd name="connsiteX8" fmla="*/ 5225934 w 5691446"/>
                  <a:gd name="connsiteY8"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1794554"/>
                  <a:gd name="connsiteX1" fmla="*/ 3245507 w 5691446"/>
                  <a:gd name="connsiteY1" fmla="*/ 145588 h 1794554"/>
                  <a:gd name="connsiteX2" fmla="*/ 72044 w 5691446"/>
                  <a:gd name="connsiteY2" fmla="*/ 588519 h 1794554"/>
                  <a:gd name="connsiteX3" fmla="*/ 3170811 w 5691446"/>
                  <a:gd name="connsiteY3" fmla="*/ 922636 h 1794554"/>
                  <a:gd name="connsiteX4" fmla="*/ 5691446 w 5691446"/>
                  <a:gd name="connsiteY4" fmla="*/ 1794554 h 1794554"/>
                  <a:gd name="connsiteX5" fmla="*/ 5292435 w 5691446"/>
                  <a:gd name="connsiteY5" fmla="*/ 1511921 h 1794554"/>
                  <a:gd name="connsiteX6" fmla="*/ 5225934 w 5691446"/>
                  <a:gd name="connsiteY6" fmla="*/ 1462045 h 1794554"/>
                  <a:gd name="connsiteX0" fmla="*/ 5292435 w 5691446"/>
                  <a:gd name="connsiteY0" fmla="*/ 1511921 h 1794554"/>
                  <a:gd name="connsiteX1" fmla="*/ 3245507 w 5691446"/>
                  <a:gd name="connsiteY1" fmla="*/ 145588 h 1794554"/>
                  <a:gd name="connsiteX2" fmla="*/ 72044 w 5691446"/>
                  <a:gd name="connsiteY2" fmla="*/ 588519 h 1794554"/>
                  <a:gd name="connsiteX3" fmla="*/ 3170811 w 5691446"/>
                  <a:gd name="connsiteY3" fmla="*/ 922636 h 1794554"/>
                  <a:gd name="connsiteX4" fmla="*/ 5691446 w 5691446"/>
                  <a:gd name="connsiteY4" fmla="*/ 1794554 h 1794554"/>
                  <a:gd name="connsiteX5" fmla="*/ 5292435 w 5691446"/>
                  <a:gd name="connsiteY5" fmla="*/ 1511921 h 1794554"/>
                  <a:gd name="connsiteX0" fmla="*/ 5292435 w 5691446"/>
                  <a:gd name="connsiteY0" fmla="*/ 1511921 h 2345548"/>
                  <a:gd name="connsiteX1" fmla="*/ 3245507 w 5691446"/>
                  <a:gd name="connsiteY1" fmla="*/ 145588 h 2345548"/>
                  <a:gd name="connsiteX2" fmla="*/ 72044 w 5691446"/>
                  <a:gd name="connsiteY2" fmla="*/ 588519 h 2345548"/>
                  <a:gd name="connsiteX3" fmla="*/ 3822210 w 5691446"/>
                  <a:gd name="connsiteY3" fmla="*/ 2144542 h 2345548"/>
                  <a:gd name="connsiteX4" fmla="*/ 5691446 w 5691446"/>
                  <a:gd name="connsiteY4" fmla="*/ 1794554 h 2345548"/>
                  <a:gd name="connsiteX5" fmla="*/ 5292435 w 5691446"/>
                  <a:gd name="connsiteY5" fmla="*/ 1511921 h 2345548"/>
                  <a:gd name="connsiteX0" fmla="*/ 5292435 w 5691446"/>
                  <a:gd name="connsiteY0" fmla="*/ 1067039 h 1900666"/>
                  <a:gd name="connsiteX1" fmla="*/ 3500608 w 5691446"/>
                  <a:gd name="connsiteY1" fmla="*/ 1107551 h 1900666"/>
                  <a:gd name="connsiteX2" fmla="*/ 72044 w 5691446"/>
                  <a:gd name="connsiteY2" fmla="*/ 143637 h 1900666"/>
                  <a:gd name="connsiteX3" fmla="*/ 3822210 w 5691446"/>
                  <a:gd name="connsiteY3" fmla="*/ 1699660 h 1900666"/>
                  <a:gd name="connsiteX4" fmla="*/ 5691446 w 5691446"/>
                  <a:gd name="connsiteY4" fmla="*/ 1349672 h 1900666"/>
                  <a:gd name="connsiteX5" fmla="*/ 5292435 w 5691446"/>
                  <a:gd name="connsiteY5" fmla="*/ 1067039 h 1900666"/>
                  <a:gd name="connsiteX0" fmla="*/ 4551216 w 5691446"/>
                  <a:gd name="connsiteY0" fmla="*/ 1556235 h 1900666"/>
                  <a:gd name="connsiteX1" fmla="*/ 3500608 w 5691446"/>
                  <a:gd name="connsiteY1" fmla="*/ 1107551 h 1900666"/>
                  <a:gd name="connsiteX2" fmla="*/ 72044 w 5691446"/>
                  <a:gd name="connsiteY2" fmla="*/ 143637 h 1900666"/>
                  <a:gd name="connsiteX3" fmla="*/ 3822210 w 5691446"/>
                  <a:gd name="connsiteY3" fmla="*/ 1699660 h 1900666"/>
                  <a:gd name="connsiteX4" fmla="*/ 5691446 w 5691446"/>
                  <a:gd name="connsiteY4" fmla="*/ 1349672 h 1900666"/>
                  <a:gd name="connsiteX5" fmla="*/ 4551216 w 5691446"/>
                  <a:gd name="connsiteY5" fmla="*/ 1556235 h 1900666"/>
                  <a:gd name="connsiteX0" fmla="*/ 4551216 w 5691446"/>
                  <a:gd name="connsiteY0" fmla="*/ 1556235 h 1966049"/>
                  <a:gd name="connsiteX1" fmla="*/ 3500608 w 5691446"/>
                  <a:gd name="connsiteY1" fmla="*/ 1107551 h 1966049"/>
                  <a:gd name="connsiteX2" fmla="*/ 72044 w 5691446"/>
                  <a:gd name="connsiteY2" fmla="*/ 143637 h 1966049"/>
                  <a:gd name="connsiteX3" fmla="*/ 3822210 w 5691446"/>
                  <a:gd name="connsiteY3" fmla="*/ 1699660 h 1966049"/>
                  <a:gd name="connsiteX4" fmla="*/ 4167420 w 5691446"/>
                  <a:gd name="connsiteY4" fmla="*/ 1826634 h 1966049"/>
                  <a:gd name="connsiteX5" fmla="*/ 5691446 w 5691446"/>
                  <a:gd name="connsiteY5" fmla="*/ 1349672 h 1966049"/>
                  <a:gd name="connsiteX6" fmla="*/ 4551216 w 5691446"/>
                  <a:gd name="connsiteY6" fmla="*/ 1556235 h 1966049"/>
                  <a:gd name="connsiteX0" fmla="*/ 4551216 w 5691446"/>
                  <a:gd name="connsiteY0" fmla="*/ 1556235 h 1966797"/>
                  <a:gd name="connsiteX1" fmla="*/ 3500608 w 5691446"/>
                  <a:gd name="connsiteY1" fmla="*/ 1107551 h 1966797"/>
                  <a:gd name="connsiteX2" fmla="*/ 72044 w 5691446"/>
                  <a:gd name="connsiteY2" fmla="*/ 143637 h 1966797"/>
                  <a:gd name="connsiteX3" fmla="*/ 3822210 w 5691446"/>
                  <a:gd name="connsiteY3" fmla="*/ 1699660 h 1966797"/>
                  <a:gd name="connsiteX4" fmla="*/ 3429192 w 5691446"/>
                  <a:gd name="connsiteY4" fmla="*/ 1508380 h 1966797"/>
                  <a:gd name="connsiteX5" fmla="*/ 4167420 w 5691446"/>
                  <a:gd name="connsiteY5" fmla="*/ 1826634 h 1966797"/>
                  <a:gd name="connsiteX6" fmla="*/ 5691446 w 5691446"/>
                  <a:gd name="connsiteY6" fmla="*/ 1349672 h 1966797"/>
                  <a:gd name="connsiteX7" fmla="*/ 4551216 w 5691446"/>
                  <a:gd name="connsiteY7" fmla="*/ 1556235 h 196679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25390 w 4887644"/>
                  <a:gd name="connsiteY4" fmla="*/ 1165140 h 1623557"/>
                  <a:gd name="connsiteX5" fmla="*/ 3363618 w 4887644"/>
                  <a:gd name="connsiteY5" fmla="*/ 1483394 h 1623557"/>
                  <a:gd name="connsiteX6" fmla="*/ 4887644 w 4887644"/>
                  <a:gd name="connsiteY6" fmla="*/ 1006432 h 1623557"/>
                  <a:gd name="connsiteX7" fmla="*/ 3747414 w 4887644"/>
                  <a:gd name="connsiteY7" fmla="*/ 1212995 h 162355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18819 w 4887644"/>
                  <a:gd name="connsiteY4" fmla="*/ 913748 h 1623557"/>
                  <a:gd name="connsiteX5" fmla="*/ 3363618 w 4887644"/>
                  <a:gd name="connsiteY5" fmla="*/ 1483394 h 1623557"/>
                  <a:gd name="connsiteX6" fmla="*/ 4887644 w 4887644"/>
                  <a:gd name="connsiteY6" fmla="*/ 1006432 h 1623557"/>
                  <a:gd name="connsiteX7" fmla="*/ 3747414 w 4887644"/>
                  <a:gd name="connsiteY7" fmla="*/ 1212995 h 162355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18819 w 4887644"/>
                  <a:gd name="connsiteY4" fmla="*/ 913748 h 1623557"/>
                  <a:gd name="connsiteX5" fmla="*/ 3783879 w 4887644"/>
                  <a:gd name="connsiteY5" fmla="*/ 1462646 h 1623557"/>
                  <a:gd name="connsiteX6" fmla="*/ 4887644 w 4887644"/>
                  <a:gd name="connsiteY6" fmla="*/ 1006432 h 1623557"/>
                  <a:gd name="connsiteX7" fmla="*/ 3747414 w 4887644"/>
                  <a:gd name="connsiteY7" fmla="*/ 1212995 h 1623557"/>
                  <a:gd name="connsiteX0" fmla="*/ 3750213 w 4890443"/>
                  <a:gd name="connsiteY0" fmla="*/ 1243106 h 1508204"/>
                  <a:gd name="connsiteX1" fmla="*/ 2699605 w 4890443"/>
                  <a:gd name="connsiteY1" fmla="*/ 794422 h 1508204"/>
                  <a:gd name="connsiteX2" fmla="*/ 74843 w 4890443"/>
                  <a:gd name="connsiteY2" fmla="*/ 173748 h 1508204"/>
                  <a:gd name="connsiteX3" fmla="*/ 858822 w 4890443"/>
                  <a:gd name="connsiteY3" fmla="*/ 525420 h 1508204"/>
                  <a:gd name="connsiteX4" fmla="*/ 2621618 w 4890443"/>
                  <a:gd name="connsiteY4" fmla="*/ 943859 h 1508204"/>
                  <a:gd name="connsiteX5" fmla="*/ 3786678 w 4890443"/>
                  <a:gd name="connsiteY5" fmla="*/ 1492757 h 1508204"/>
                  <a:gd name="connsiteX6" fmla="*/ 4890443 w 4890443"/>
                  <a:gd name="connsiteY6" fmla="*/ 1036543 h 1508204"/>
                  <a:gd name="connsiteX7" fmla="*/ 3750213 w 4890443"/>
                  <a:gd name="connsiteY7" fmla="*/ 1243106 h 1508204"/>
                  <a:gd name="connsiteX0" fmla="*/ 3750213 w 4890443"/>
                  <a:gd name="connsiteY0" fmla="*/ 1243107 h 1508205"/>
                  <a:gd name="connsiteX1" fmla="*/ 2699605 w 4890443"/>
                  <a:gd name="connsiteY1" fmla="*/ 794423 h 1508205"/>
                  <a:gd name="connsiteX2" fmla="*/ 1184612 w 4890443"/>
                  <a:gd name="connsiteY2" fmla="*/ 426879 h 1508205"/>
                  <a:gd name="connsiteX3" fmla="*/ 74843 w 4890443"/>
                  <a:gd name="connsiteY3" fmla="*/ 173749 h 1508205"/>
                  <a:gd name="connsiteX4" fmla="*/ 858822 w 4890443"/>
                  <a:gd name="connsiteY4" fmla="*/ 525421 h 1508205"/>
                  <a:gd name="connsiteX5" fmla="*/ 2621618 w 4890443"/>
                  <a:gd name="connsiteY5" fmla="*/ 943860 h 1508205"/>
                  <a:gd name="connsiteX6" fmla="*/ 3786678 w 4890443"/>
                  <a:gd name="connsiteY6" fmla="*/ 1492758 h 1508205"/>
                  <a:gd name="connsiteX7" fmla="*/ 4890443 w 4890443"/>
                  <a:gd name="connsiteY7" fmla="*/ 1036544 h 1508205"/>
                  <a:gd name="connsiteX8" fmla="*/ 3750213 w 4890443"/>
                  <a:gd name="connsiteY8" fmla="*/ 1243107 h 1508205"/>
                  <a:gd name="connsiteX0" fmla="*/ 3750213 w 4890443"/>
                  <a:gd name="connsiteY0" fmla="*/ 1303425 h 1568523"/>
                  <a:gd name="connsiteX1" fmla="*/ 2699605 w 4890443"/>
                  <a:gd name="connsiteY1" fmla="*/ 854741 h 1568523"/>
                  <a:gd name="connsiteX2" fmla="*/ 1275389 w 4890443"/>
                  <a:gd name="connsiteY2" fmla="*/ 61257 h 1568523"/>
                  <a:gd name="connsiteX3" fmla="*/ 1184612 w 4890443"/>
                  <a:gd name="connsiteY3" fmla="*/ 487197 h 1568523"/>
                  <a:gd name="connsiteX4" fmla="*/ 74843 w 4890443"/>
                  <a:gd name="connsiteY4" fmla="*/ 234067 h 1568523"/>
                  <a:gd name="connsiteX5" fmla="*/ 858822 w 4890443"/>
                  <a:gd name="connsiteY5" fmla="*/ 585739 h 1568523"/>
                  <a:gd name="connsiteX6" fmla="*/ 2621618 w 4890443"/>
                  <a:gd name="connsiteY6" fmla="*/ 1004178 h 1568523"/>
                  <a:gd name="connsiteX7" fmla="*/ 3786678 w 4890443"/>
                  <a:gd name="connsiteY7" fmla="*/ 1553076 h 1568523"/>
                  <a:gd name="connsiteX8" fmla="*/ 4890443 w 4890443"/>
                  <a:gd name="connsiteY8" fmla="*/ 1096862 h 1568523"/>
                  <a:gd name="connsiteX9" fmla="*/ 3750213 w 4890443"/>
                  <a:gd name="connsiteY9" fmla="*/ 1303425 h 1568523"/>
                  <a:gd name="connsiteX0" fmla="*/ 3750213 w 4890443"/>
                  <a:gd name="connsiteY0" fmla="*/ 1600433 h 1865531"/>
                  <a:gd name="connsiteX1" fmla="*/ 2699605 w 4890443"/>
                  <a:gd name="connsiteY1" fmla="*/ 1151749 h 1865531"/>
                  <a:gd name="connsiteX2" fmla="*/ 1275389 w 4890443"/>
                  <a:gd name="connsiteY2" fmla="*/ 358265 h 1865531"/>
                  <a:gd name="connsiteX3" fmla="*/ 403934 w 4890443"/>
                  <a:gd name="connsiteY3" fmla="*/ 28802 h 1865531"/>
                  <a:gd name="connsiteX4" fmla="*/ 74843 w 4890443"/>
                  <a:gd name="connsiteY4" fmla="*/ 531075 h 1865531"/>
                  <a:gd name="connsiteX5" fmla="*/ 858822 w 4890443"/>
                  <a:gd name="connsiteY5" fmla="*/ 882747 h 1865531"/>
                  <a:gd name="connsiteX6" fmla="*/ 2621618 w 4890443"/>
                  <a:gd name="connsiteY6" fmla="*/ 1301186 h 1865531"/>
                  <a:gd name="connsiteX7" fmla="*/ 3786678 w 4890443"/>
                  <a:gd name="connsiteY7" fmla="*/ 1850084 h 1865531"/>
                  <a:gd name="connsiteX8" fmla="*/ 4890443 w 4890443"/>
                  <a:gd name="connsiteY8" fmla="*/ 1393870 h 1865531"/>
                  <a:gd name="connsiteX9" fmla="*/ 3750213 w 4890443"/>
                  <a:gd name="connsiteY9" fmla="*/ 1600433 h 1865531"/>
                  <a:gd name="connsiteX0" fmla="*/ 4179856 w 5320086"/>
                  <a:gd name="connsiteY0" fmla="*/ 1600433 h 1865531"/>
                  <a:gd name="connsiteX1" fmla="*/ 3129248 w 5320086"/>
                  <a:gd name="connsiteY1" fmla="*/ 1151749 h 1865531"/>
                  <a:gd name="connsiteX2" fmla="*/ 1705032 w 5320086"/>
                  <a:gd name="connsiteY2" fmla="*/ 358265 h 1865531"/>
                  <a:gd name="connsiteX3" fmla="*/ 833577 w 5320086"/>
                  <a:gd name="connsiteY3" fmla="*/ 28802 h 1865531"/>
                  <a:gd name="connsiteX4" fmla="*/ 504486 w 5320086"/>
                  <a:gd name="connsiteY4" fmla="*/ 531075 h 1865531"/>
                  <a:gd name="connsiteX5" fmla="*/ 130663 w 5320086"/>
                  <a:gd name="connsiteY5" fmla="*/ 315882 h 1865531"/>
                  <a:gd name="connsiteX6" fmla="*/ 1288465 w 5320086"/>
                  <a:gd name="connsiteY6" fmla="*/ 882747 h 1865531"/>
                  <a:gd name="connsiteX7" fmla="*/ 3051261 w 5320086"/>
                  <a:gd name="connsiteY7" fmla="*/ 1301186 h 1865531"/>
                  <a:gd name="connsiteX8" fmla="*/ 4216321 w 5320086"/>
                  <a:gd name="connsiteY8" fmla="*/ 1850084 h 1865531"/>
                  <a:gd name="connsiteX9" fmla="*/ 5320086 w 5320086"/>
                  <a:gd name="connsiteY9" fmla="*/ 1393870 h 1865531"/>
                  <a:gd name="connsiteX10" fmla="*/ 4179856 w 5320086"/>
                  <a:gd name="connsiteY10" fmla="*/ 1600433 h 1865531"/>
                  <a:gd name="connsiteX0" fmla="*/ 4740471 w 5880701"/>
                  <a:gd name="connsiteY0" fmla="*/ 1661930 h 1927028"/>
                  <a:gd name="connsiteX1" fmla="*/ 3689863 w 5880701"/>
                  <a:gd name="connsiteY1" fmla="*/ 1213246 h 1927028"/>
                  <a:gd name="connsiteX2" fmla="*/ 2265647 w 5880701"/>
                  <a:gd name="connsiteY2" fmla="*/ 419762 h 1927028"/>
                  <a:gd name="connsiteX3" fmla="*/ 1394192 w 5880701"/>
                  <a:gd name="connsiteY3" fmla="*/ 90299 h 1927028"/>
                  <a:gd name="connsiteX4" fmla="*/ 1065101 w 5880701"/>
                  <a:gd name="connsiteY4" fmla="*/ 592572 h 1927028"/>
                  <a:gd name="connsiteX5" fmla="*/ 130663 w 5880701"/>
                  <a:gd name="connsiteY5" fmla="*/ 58612 h 1927028"/>
                  <a:gd name="connsiteX6" fmla="*/ 1849080 w 5880701"/>
                  <a:gd name="connsiteY6" fmla="*/ 944244 h 1927028"/>
                  <a:gd name="connsiteX7" fmla="*/ 3611876 w 5880701"/>
                  <a:gd name="connsiteY7" fmla="*/ 1362683 h 1927028"/>
                  <a:gd name="connsiteX8" fmla="*/ 4776936 w 5880701"/>
                  <a:gd name="connsiteY8" fmla="*/ 1911581 h 1927028"/>
                  <a:gd name="connsiteX9" fmla="*/ 5880701 w 5880701"/>
                  <a:gd name="connsiteY9" fmla="*/ 1455367 h 1927028"/>
                  <a:gd name="connsiteX10" fmla="*/ 4740471 w 5880701"/>
                  <a:gd name="connsiteY10" fmla="*/ 1661930 h 1927028"/>
                  <a:gd name="connsiteX0" fmla="*/ 4621346 w 5761576"/>
                  <a:gd name="connsiteY0" fmla="*/ 1756840 h 2021938"/>
                  <a:gd name="connsiteX1" fmla="*/ 3570738 w 5761576"/>
                  <a:gd name="connsiteY1" fmla="*/ 1308156 h 2021938"/>
                  <a:gd name="connsiteX2" fmla="*/ 2146522 w 5761576"/>
                  <a:gd name="connsiteY2" fmla="*/ 514672 h 2021938"/>
                  <a:gd name="connsiteX3" fmla="*/ 1275067 w 5761576"/>
                  <a:gd name="connsiteY3" fmla="*/ 185209 h 2021938"/>
                  <a:gd name="connsiteX4" fmla="*/ 945976 w 5761576"/>
                  <a:gd name="connsiteY4" fmla="*/ 687482 h 2021938"/>
                  <a:gd name="connsiteX5" fmla="*/ 11538 w 5761576"/>
                  <a:gd name="connsiteY5" fmla="*/ 153522 h 2021938"/>
                  <a:gd name="connsiteX6" fmla="*/ 876747 w 5761576"/>
                  <a:gd name="connsiteY6" fmla="*/ 147605 h 2021938"/>
                  <a:gd name="connsiteX7" fmla="*/ 1729955 w 5761576"/>
                  <a:gd name="connsiteY7" fmla="*/ 1039154 h 2021938"/>
                  <a:gd name="connsiteX8" fmla="*/ 3492751 w 5761576"/>
                  <a:gd name="connsiteY8" fmla="*/ 1457593 h 2021938"/>
                  <a:gd name="connsiteX9" fmla="*/ 4657811 w 5761576"/>
                  <a:gd name="connsiteY9" fmla="*/ 2006491 h 2021938"/>
                  <a:gd name="connsiteX10" fmla="*/ 5761576 w 5761576"/>
                  <a:gd name="connsiteY10" fmla="*/ 1550277 h 2021938"/>
                  <a:gd name="connsiteX11" fmla="*/ 4621346 w 5761576"/>
                  <a:gd name="connsiteY11" fmla="*/ 1756840 h 2021938"/>
                  <a:gd name="connsiteX0" fmla="*/ 4740471 w 5880701"/>
                  <a:gd name="connsiteY0" fmla="*/ 1661930 h 1927028"/>
                  <a:gd name="connsiteX1" fmla="*/ 3689863 w 5880701"/>
                  <a:gd name="connsiteY1" fmla="*/ 1213246 h 1927028"/>
                  <a:gd name="connsiteX2" fmla="*/ 2265647 w 5880701"/>
                  <a:gd name="connsiteY2" fmla="*/ 419762 h 1927028"/>
                  <a:gd name="connsiteX3" fmla="*/ 1394192 w 5880701"/>
                  <a:gd name="connsiteY3" fmla="*/ 90299 h 1927028"/>
                  <a:gd name="connsiteX4" fmla="*/ 1065101 w 5880701"/>
                  <a:gd name="connsiteY4" fmla="*/ 592572 h 1927028"/>
                  <a:gd name="connsiteX5" fmla="*/ 130663 w 5880701"/>
                  <a:gd name="connsiteY5" fmla="*/ 58612 h 1927028"/>
                  <a:gd name="connsiteX6" fmla="*/ 1849080 w 5880701"/>
                  <a:gd name="connsiteY6" fmla="*/ 944244 h 1927028"/>
                  <a:gd name="connsiteX7" fmla="*/ 3611876 w 5880701"/>
                  <a:gd name="connsiteY7" fmla="*/ 1362683 h 1927028"/>
                  <a:gd name="connsiteX8" fmla="*/ 4776936 w 5880701"/>
                  <a:gd name="connsiteY8" fmla="*/ 1911581 h 1927028"/>
                  <a:gd name="connsiteX9" fmla="*/ 5880701 w 5880701"/>
                  <a:gd name="connsiteY9" fmla="*/ 1455367 h 1927028"/>
                  <a:gd name="connsiteX10" fmla="*/ 4740471 w 5880701"/>
                  <a:gd name="connsiteY10" fmla="*/ 1661930 h 1927028"/>
                  <a:gd name="connsiteX0" fmla="*/ 4633364 w 5773594"/>
                  <a:gd name="connsiteY0" fmla="*/ 1780305 h 2045403"/>
                  <a:gd name="connsiteX1" fmla="*/ 3582756 w 5773594"/>
                  <a:gd name="connsiteY1" fmla="*/ 1331621 h 2045403"/>
                  <a:gd name="connsiteX2" fmla="*/ 2158540 w 5773594"/>
                  <a:gd name="connsiteY2" fmla="*/ 538137 h 2045403"/>
                  <a:gd name="connsiteX3" fmla="*/ 1287085 w 5773594"/>
                  <a:gd name="connsiteY3" fmla="*/ 208674 h 2045403"/>
                  <a:gd name="connsiteX4" fmla="*/ 957994 w 5773594"/>
                  <a:gd name="connsiteY4" fmla="*/ 710947 h 2045403"/>
                  <a:gd name="connsiteX5" fmla="*/ 23556 w 5773594"/>
                  <a:gd name="connsiteY5" fmla="*/ 176987 h 2045403"/>
                  <a:gd name="connsiteX6" fmla="*/ 816650 w 5773594"/>
                  <a:gd name="connsiteY6" fmla="*/ 147605 h 2045403"/>
                  <a:gd name="connsiteX7" fmla="*/ 1741973 w 5773594"/>
                  <a:gd name="connsiteY7" fmla="*/ 1062619 h 2045403"/>
                  <a:gd name="connsiteX8" fmla="*/ 3504769 w 5773594"/>
                  <a:gd name="connsiteY8" fmla="*/ 1481058 h 2045403"/>
                  <a:gd name="connsiteX9" fmla="*/ 4669829 w 5773594"/>
                  <a:gd name="connsiteY9" fmla="*/ 2029956 h 2045403"/>
                  <a:gd name="connsiteX10" fmla="*/ 5773594 w 5773594"/>
                  <a:gd name="connsiteY10" fmla="*/ 1573742 h 2045403"/>
                  <a:gd name="connsiteX11" fmla="*/ 4633364 w 5773594"/>
                  <a:gd name="connsiteY11" fmla="*/ 1780305 h 2045403"/>
                  <a:gd name="connsiteX0" fmla="*/ 4688213 w 5828443"/>
                  <a:gd name="connsiteY0" fmla="*/ 1780305 h 2045403"/>
                  <a:gd name="connsiteX1" fmla="*/ 3637605 w 5828443"/>
                  <a:gd name="connsiteY1" fmla="*/ 1331621 h 2045403"/>
                  <a:gd name="connsiteX2" fmla="*/ 2213389 w 5828443"/>
                  <a:gd name="connsiteY2" fmla="*/ 538137 h 2045403"/>
                  <a:gd name="connsiteX3" fmla="*/ 1341934 w 5828443"/>
                  <a:gd name="connsiteY3" fmla="*/ 208674 h 2045403"/>
                  <a:gd name="connsiteX4" fmla="*/ 78405 w 5828443"/>
                  <a:gd name="connsiteY4" fmla="*/ 176987 h 2045403"/>
                  <a:gd name="connsiteX5" fmla="*/ 871499 w 5828443"/>
                  <a:gd name="connsiteY5" fmla="*/ 147605 h 2045403"/>
                  <a:gd name="connsiteX6" fmla="*/ 1796822 w 5828443"/>
                  <a:gd name="connsiteY6" fmla="*/ 1062619 h 2045403"/>
                  <a:gd name="connsiteX7" fmla="*/ 3559618 w 5828443"/>
                  <a:gd name="connsiteY7" fmla="*/ 1481058 h 2045403"/>
                  <a:gd name="connsiteX8" fmla="*/ 4724678 w 5828443"/>
                  <a:gd name="connsiteY8" fmla="*/ 2029956 h 2045403"/>
                  <a:gd name="connsiteX9" fmla="*/ 5828443 w 5828443"/>
                  <a:gd name="connsiteY9" fmla="*/ 1573742 h 2045403"/>
                  <a:gd name="connsiteX10" fmla="*/ 4688213 w 5828443"/>
                  <a:gd name="connsiteY10" fmla="*/ 1780305 h 2045403"/>
                  <a:gd name="connsiteX0" fmla="*/ 4685623 w 5825853"/>
                  <a:gd name="connsiteY0" fmla="*/ 1745643 h 2010741"/>
                  <a:gd name="connsiteX1" fmla="*/ 3635015 w 5825853"/>
                  <a:gd name="connsiteY1" fmla="*/ 1296959 h 2010741"/>
                  <a:gd name="connsiteX2" fmla="*/ 2210799 w 5825853"/>
                  <a:gd name="connsiteY2" fmla="*/ 503475 h 2010741"/>
                  <a:gd name="connsiteX3" fmla="*/ 1339344 w 5825853"/>
                  <a:gd name="connsiteY3" fmla="*/ 174012 h 2010741"/>
                  <a:gd name="connsiteX4" fmla="*/ 75815 w 5825853"/>
                  <a:gd name="connsiteY4" fmla="*/ 142325 h 2010741"/>
                  <a:gd name="connsiteX5" fmla="*/ 1794232 w 5825853"/>
                  <a:gd name="connsiteY5" fmla="*/ 1027957 h 2010741"/>
                  <a:gd name="connsiteX6" fmla="*/ 3557028 w 5825853"/>
                  <a:gd name="connsiteY6" fmla="*/ 1446396 h 2010741"/>
                  <a:gd name="connsiteX7" fmla="*/ 4722088 w 5825853"/>
                  <a:gd name="connsiteY7" fmla="*/ 1995294 h 2010741"/>
                  <a:gd name="connsiteX8" fmla="*/ 5825853 w 5825853"/>
                  <a:gd name="connsiteY8" fmla="*/ 1539080 h 2010741"/>
                  <a:gd name="connsiteX9" fmla="*/ 4685623 w 5825853"/>
                  <a:gd name="connsiteY9" fmla="*/ 1745643 h 2010741"/>
                  <a:gd name="connsiteX0" fmla="*/ 4646335 w 5786565"/>
                  <a:gd name="connsiteY0" fmla="*/ 1693145 h 1958243"/>
                  <a:gd name="connsiteX1" fmla="*/ 3595727 w 5786565"/>
                  <a:gd name="connsiteY1" fmla="*/ 1244461 h 1958243"/>
                  <a:gd name="connsiteX2" fmla="*/ 2171511 w 5786565"/>
                  <a:gd name="connsiteY2" fmla="*/ 450977 h 1958243"/>
                  <a:gd name="connsiteX3" fmla="*/ 1300056 w 5786565"/>
                  <a:gd name="connsiteY3" fmla="*/ 121514 h 1958243"/>
                  <a:gd name="connsiteX4" fmla="*/ 36527 w 5786565"/>
                  <a:gd name="connsiteY4" fmla="*/ 89827 h 1958243"/>
                  <a:gd name="connsiteX5" fmla="*/ 1519216 w 5786565"/>
                  <a:gd name="connsiteY5" fmla="*/ 660478 h 1958243"/>
                  <a:gd name="connsiteX6" fmla="*/ 1754944 w 5786565"/>
                  <a:gd name="connsiteY6" fmla="*/ 975459 h 1958243"/>
                  <a:gd name="connsiteX7" fmla="*/ 3517740 w 5786565"/>
                  <a:gd name="connsiteY7" fmla="*/ 1393898 h 1958243"/>
                  <a:gd name="connsiteX8" fmla="*/ 4682800 w 5786565"/>
                  <a:gd name="connsiteY8" fmla="*/ 1942796 h 1958243"/>
                  <a:gd name="connsiteX9" fmla="*/ 5786565 w 5786565"/>
                  <a:gd name="connsiteY9" fmla="*/ 1486582 h 1958243"/>
                  <a:gd name="connsiteX10" fmla="*/ 4646335 w 5786565"/>
                  <a:gd name="connsiteY10" fmla="*/ 1693145 h 1958243"/>
                  <a:gd name="connsiteX0" fmla="*/ 4646335 w 5786565"/>
                  <a:gd name="connsiteY0" fmla="*/ 1693145 h 1958243"/>
                  <a:gd name="connsiteX1" fmla="*/ 3595727 w 5786565"/>
                  <a:gd name="connsiteY1" fmla="*/ 1244461 h 1958243"/>
                  <a:gd name="connsiteX2" fmla="*/ 2171511 w 5786565"/>
                  <a:gd name="connsiteY2" fmla="*/ 450977 h 1958243"/>
                  <a:gd name="connsiteX3" fmla="*/ 1300056 w 5786565"/>
                  <a:gd name="connsiteY3" fmla="*/ 121514 h 1958243"/>
                  <a:gd name="connsiteX4" fmla="*/ 36527 w 5786565"/>
                  <a:gd name="connsiteY4" fmla="*/ 89827 h 1958243"/>
                  <a:gd name="connsiteX5" fmla="*/ 1519216 w 5786565"/>
                  <a:gd name="connsiteY5" fmla="*/ 660478 h 1958243"/>
                  <a:gd name="connsiteX6" fmla="*/ 3517740 w 5786565"/>
                  <a:gd name="connsiteY6" fmla="*/ 1393898 h 1958243"/>
                  <a:gd name="connsiteX7" fmla="*/ 4682800 w 5786565"/>
                  <a:gd name="connsiteY7" fmla="*/ 1942796 h 1958243"/>
                  <a:gd name="connsiteX8" fmla="*/ 5786565 w 5786565"/>
                  <a:gd name="connsiteY8" fmla="*/ 1486582 h 1958243"/>
                  <a:gd name="connsiteX9" fmla="*/ 4646335 w 5786565"/>
                  <a:gd name="connsiteY9" fmla="*/ 1693145 h 1958243"/>
                  <a:gd name="connsiteX0" fmla="*/ 4611705 w 5751935"/>
                  <a:gd name="connsiteY0" fmla="*/ 1717030 h 1982128"/>
                  <a:gd name="connsiteX1" fmla="*/ 3561097 w 5751935"/>
                  <a:gd name="connsiteY1" fmla="*/ 1268346 h 1982128"/>
                  <a:gd name="connsiteX2" fmla="*/ 2136881 w 5751935"/>
                  <a:gd name="connsiteY2" fmla="*/ 474862 h 1982128"/>
                  <a:gd name="connsiteX3" fmla="*/ 1473212 w 5751935"/>
                  <a:gd name="connsiteY3" fmla="*/ 60192 h 1982128"/>
                  <a:gd name="connsiteX4" fmla="*/ 1897 w 5751935"/>
                  <a:gd name="connsiteY4" fmla="*/ 113712 h 1982128"/>
                  <a:gd name="connsiteX5" fmla="*/ 1484586 w 5751935"/>
                  <a:gd name="connsiteY5" fmla="*/ 684363 h 1982128"/>
                  <a:gd name="connsiteX6" fmla="*/ 3483110 w 5751935"/>
                  <a:gd name="connsiteY6" fmla="*/ 1417783 h 1982128"/>
                  <a:gd name="connsiteX7" fmla="*/ 4648170 w 5751935"/>
                  <a:gd name="connsiteY7" fmla="*/ 1966681 h 1982128"/>
                  <a:gd name="connsiteX8" fmla="*/ 5751935 w 5751935"/>
                  <a:gd name="connsiteY8" fmla="*/ 1510467 h 1982128"/>
                  <a:gd name="connsiteX9" fmla="*/ 4611705 w 5751935"/>
                  <a:gd name="connsiteY9" fmla="*/ 1717030 h 1982128"/>
                  <a:gd name="connsiteX0" fmla="*/ 4611704 w 5751934"/>
                  <a:gd name="connsiteY0" fmla="*/ 1849277 h 2114375"/>
                  <a:gd name="connsiteX1" fmla="*/ 3561096 w 5751934"/>
                  <a:gd name="connsiteY1" fmla="*/ 1400593 h 2114375"/>
                  <a:gd name="connsiteX2" fmla="*/ 1473211 w 5751934"/>
                  <a:gd name="connsiteY2" fmla="*/ 192439 h 2114375"/>
                  <a:gd name="connsiteX3" fmla="*/ 1896 w 5751934"/>
                  <a:gd name="connsiteY3" fmla="*/ 245959 h 2114375"/>
                  <a:gd name="connsiteX4" fmla="*/ 1484585 w 5751934"/>
                  <a:gd name="connsiteY4" fmla="*/ 816610 h 2114375"/>
                  <a:gd name="connsiteX5" fmla="*/ 3483109 w 5751934"/>
                  <a:gd name="connsiteY5" fmla="*/ 1550030 h 2114375"/>
                  <a:gd name="connsiteX6" fmla="*/ 4648169 w 5751934"/>
                  <a:gd name="connsiteY6" fmla="*/ 2098928 h 2114375"/>
                  <a:gd name="connsiteX7" fmla="*/ 5751934 w 5751934"/>
                  <a:gd name="connsiteY7" fmla="*/ 1642714 h 2114375"/>
                  <a:gd name="connsiteX8" fmla="*/ 4611704 w 5751934"/>
                  <a:gd name="connsiteY8" fmla="*/ 1849277 h 2114375"/>
                  <a:gd name="connsiteX0" fmla="*/ 4631308 w 5771538"/>
                  <a:gd name="connsiteY0" fmla="*/ 1849277 h 2114375"/>
                  <a:gd name="connsiteX1" fmla="*/ 3580700 w 5771538"/>
                  <a:gd name="connsiteY1" fmla="*/ 1400593 h 2114375"/>
                  <a:gd name="connsiteX2" fmla="*/ 1492815 w 5771538"/>
                  <a:gd name="connsiteY2" fmla="*/ 192439 h 2114375"/>
                  <a:gd name="connsiteX3" fmla="*/ 21500 w 5771538"/>
                  <a:gd name="connsiteY3" fmla="*/ 245959 h 2114375"/>
                  <a:gd name="connsiteX4" fmla="*/ 1621814 w 5771538"/>
                  <a:gd name="connsiteY4" fmla="*/ 620439 h 2114375"/>
                  <a:gd name="connsiteX5" fmla="*/ 3502713 w 5771538"/>
                  <a:gd name="connsiteY5" fmla="*/ 1550030 h 2114375"/>
                  <a:gd name="connsiteX6" fmla="*/ 4667773 w 5771538"/>
                  <a:gd name="connsiteY6" fmla="*/ 2098928 h 2114375"/>
                  <a:gd name="connsiteX7" fmla="*/ 5771538 w 5771538"/>
                  <a:gd name="connsiteY7" fmla="*/ 1642714 h 2114375"/>
                  <a:gd name="connsiteX8" fmla="*/ 4631308 w 5771538"/>
                  <a:gd name="connsiteY8" fmla="*/ 1849277 h 2114375"/>
                  <a:gd name="connsiteX0" fmla="*/ 4665589 w 5805819"/>
                  <a:gd name="connsiteY0" fmla="*/ 1858268 h 2123366"/>
                  <a:gd name="connsiteX1" fmla="*/ 3614981 w 5805819"/>
                  <a:gd name="connsiteY1" fmla="*/ 1409584 h 2123366"/>
                  <a:gd name="connsiteX2" fmla="*/ 1990779 w 5805819"/>
                  <a:gd name="connsiteY2" fmla="*/ 192439 h 2123366"/>
                  <a:gd name="connsiteX3" fmla="*/ 55781 w 5805819"/>
                  <a:gd name="connsiteY3" fmla="*/ 254950 h 2123366"/>
                  <a:gd name="connsiteX4" fmla="*/ 1656095 w 5805819"/>
                  <a:gd name="connsiteY4" fmla="*/ 629430 h 2123366"/>
                  <a:gd name="connsiteX5" fmla="*/ 3536994 w 5805819"/>
                  <a:gd name="connsiteY5" fmla="*/ 1559021 h 2123366"/>
                  <a:gd name="connsiteX6" fmla="*/ 4702054 w 5805819"/>
                  <a:gd name="connsiteY6" fmla="*/ 2107919 h 2123366"/>
                  <a:gd name="connsiteX7" fmla="*/ 5805819 w 5805819"/>
                  <a:gd name="connsiteY7" fmla="*/ 1651705 h 2123366"/>
                  <a:gd name="connsiteX8" fmla="*/ 4665589 w 5805819"/>
                  <a:gd name="connsiteY8" fmla="*/ 1858268 h 2123366"/>
                  <a:gd name="connsiteX0" fmla="*/ 4610733 w 5750963"/>
                  <a:gd name="connsiteY0" fmla="*/ 1858268 h 2123366"/>
                  <a:gd name="connsiteX1" fmla="*/ 3560125 w 5750963"/>
                  <a:gd name="connsiteY1" fmla="*/ 1409584 h 2123366"/>
                  <a:gd name="connsiteX2" fmla="*/ 1935923 w 5750963"/>
                  <a:gd name="connsiteY2" fmla="*/ 192439 h 2123366"/>
                  <a:gd name="connsiteX3" fmla="*/ 925 w 5750963"/>
                  <a:gd name="connsiteY3" fmla="*/ 254950 h 2123366"/>
                  <a:gd name="connsiteX4" fmla="*/ 1941474 w 5750963"/>
                  <a:gd name="connsiteY4" fmla="*/ 491749 h 2123366"/>
                  <a:gd name="connsiteX5" fmla="*/ 3482138 w 5750963"/>
                  <a:gd name="connsiteY5" fmla="*/ 1559021 h 2123366"/>
                  <a:gd name="connsiteX6" fmla="*/ 4647198 w 5750963"/>
                  <a:gd name="connsiteY6" fmla="*/ 2107919 h 2123366"/>
                  <a:gd name="connsiteX7" fmla="*/ 5750963 w 5750963"/>
                  <a:gd name="connsiteY7" fmla="*/ 1651705 h 2123366"/>
                  <a:gd name="connsiteX8" fmla="*/ 4610733 w 5750963"/>
                  <a:gd name="connsiteY8" fmla="*/ 1858268 h 2123366"/>
                  <a:gd name="connsiteX0" fmla="*/ 4610733 w 5750963"/>
                  <a:gd name="connsiteY0" fmla="*/ 1842986 h 2108084"/>
                  <a:gd name="connsiteX1" fmla="*/ 3560125 w 5750963"/>
                  <a:gd name="connsiteY1" fmla="*/ 1394302 h 2108084"/>
                  <a:gd name="connsiteX2" fmla="*/ 3609331 w 5750963"/>
                  <a:gd name="connsiteY2" fmla="*/ 1302613 h 2108084"/>
                  <a:gd name="connsiteX3" fmla="*/ 1935923 w 5750963"/>
                  <a:gd name="connsiteY3" fmla="*/ 177157 h 2108084"/>
                  <a:gd name="connsiteX4" fmla="*/ 925 w 5750963"/>
                  <a:gd name="connsiteY4" fmla="*/ 239668 h 2108084"/>
                  <a:gd name="connsiteX5" fmla="*/ 1941474 w 5750963"/>
                  <a:gd name="connsiteY5" fmla="*/ 476467 h 2108084"/>
                  <a:gd name="connsiteX6" fmla="*/ 3482138 w 5750963"/>
                  <a:gd name="connsiteY6" fmla="*/ 1543739 h 2108084"/>
                  <a:gd name="connsiteX7" fmla="*/ 4647198 w 5750963"/>
                  <a:gd name="connsiteY7" fmla="*/ 2092637 h 2108084"/>
                  <a:gd name="connsiteX8" fmla="*/ 5750963 w 5750963"/>
                  <a:gd name="connsiteY8" fmla="*/ 1636423 h 2108084"/>
                  <a:gd name="connsiteX9" fmla="*/ 4610733 w 5750963"/>
                  <a:gd name="connsiteY9" fmla="*/ 1842986 h 210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0963" h="2108084">
                    <a:moveTo>
                      <a:pt x="4610733" y="1842986"/>
                    </a:moveTo>
                    <a:lnTo>
                      <a:pt x="3560125" y="1394302"/>
                    </a:lnTo>
                    <a:cubicBezTo>
                      <a:pt x="3383975" y="1317432"/>
                      <a:pt x="3880031" y="1505471"/>
                      <a:pt x="3609331" y="1302613"/>
                    </a:cubicBezTo>
                    <a:cubicBezTo>
                      <a:pt x="3338631" y="1099756"/>
                      <a:pt x="2537324" y="354315"/>
                      <a:pt x="1935923" y="177157"/>
                    </a:cubicBezTo>
                    <a:cubicBezTo>
                      <a:pt x="1334522" y="0"/>
                      <a:pt x="0" y="189783"/>
                      <a:pt x="925" y="239668"/>
                    </a:cubicBezTo>
                    <a:cubicBezTo>
                      <a:pt x="1850" y="289553"/>
                      <a:pt x="1361272" y="259122"/>
                      <a:pt x="1941474" y="476467"/>
                    </a:cubicBezTo>
                    <a:cubicBezTo>
                      <a:pt x="2521676" y="693812"/>
                      <a:pt x="3031184" y="1274377"/>
                      <a:pt x="3482138" y="1543739"/>
                    </a:cubicBezTo>
                    <a:cubicBezTo>
                      <a:pt x="3933092" y="1813101"/>
                      <a:pt x="4269061" y="2077190"/>
                      <a:pt x="4647198" y="2092637"/>
                    </a:cubicBezTo>
                    <a:cubicBezTo>
                      <a:pt x="5025335" y="2108084"/>
                      <a:pt x="5641744" y="1667379"/>
                      <a:pt x="5750963" y="1636423"/>
                    </a:cubicBezTo>
                    <a:cubicBezTo>
                      <a:pt x="5534833" y="1490950"/>
                      <a:pt x="4671693" y="1881779"/>
                      <a:pt x="4610733" y="1842986"/>
                    </a:cubicBezTo>
                    <a:close/>
                  </a:path>
                </a:pathLst>
              </a:custGeom>
              <a:solidFill>
                <a:srgbClr val="FF0000">
                  <a:alpha val="32000"/>
                </a:srgbClr>
              </a:solid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rot="870264">
                <a:off x="4725392" y="2742181"/>
                <a:ext cx="1876091"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Mormon Trail</a:t>
                </a:r>
                <a:endParaRPr lang="en-US" sz="2400" dirty="0">
                  <a:ln>
                    <a:solidFill>
                      <a:srgbClr val="FFFF00"/>
                    </a:solidFill>
                  </a:ln>
                  <a:solidFill>
                    <a:srgbClr val="FFFF00"/>
                  </a:solidFill>
                  <a:effectLst>
                    <a:outerShdw dist="50800" dir="5400000" algn="ctr" rotWithShape="0">
                      <a:schemeClr val="tx1"/>
                    </a:outerShdw>
                  </a:effectLst>
                </a:endParaRPr>
              </a:p>
            </p:txBody>
          </p:sp>
        </p:grpSp>
      </p:grpSp>
      <p:sp>
        <p:nvSpPr>
          <p:cNvPr id="65" name="TextBox 3"/>
          <p:cNvSpPr txBox="1">
            <a:spLocks noChangeArrowheads="1"/>
          </p:cNvSpPr>
          <p:nvPr/>
        </p:nvSpPr>
        <p:spPr bwMode="auto">
          <a:xfrm rot="938842">
            <a:off x="1583125" y="1371600"/>
            <a:ext cx="3064717" cy="762000"/>
          </a:xfrm>
          <a:prstGeom prst="rect">
            <a:avLst/>
          </a:prstGeom>
          <a:noFill/>
          <a:ln w="9525">
            <a:noFill/>
            <a:miter lim="800000"/>
            <a:headEnd/>
            <a:tailEnd/>
          </a:ln>
        </p:spPr>
        <p:txBody>
          <a:bodyPr wrap="square">
            <a:prstTxWarp prst="textArchUp">
              <a:avLst>
                <a:gd name="adj" fmla="val 11314010"/>
              </a:avLst>
            </a:prstTxWarp>
            <a:spAutoFit/>
          </a:bodyPr>
          <a:lstStyle/>
          <a:p>
            <a:pPr>
              <a:defRPr/>
            </a:pPr>
            <a:r>
              <a:rPr lang="en-US" sz="2800" b="1" dirty="0" smtClean="0">
                <a:ln>
                  <a:solidFill>
                    <a:schemeClr val="accent6">
                      <a:lumMod val="50000"/>
                    </a:schemeClr>
                  </a:solidFill>
                </a:ln>
                <a:solidFill>
                  <a:schemeClr val="accent6">
                    <a:lumMod val="50000"/>
                  </a:schemeClr>
                </a:solidFill>
                <a:effectLst>
                  <a:outerShdw dist="38100" dir="2400000" algn="ctr" rotWithShape="0">
                    <a:schemeClr val="tx1"/>
                  </a:outerShdw>
                </a:effectLst>
              </a:rPr>
              <a:t> Corps of Discovery</a:t>
            </a:r>
            <a:endParaRPr lang="en-US" sz="2800" b="1" dirty="0">
              <a:ln>
                <a:solidFill>
                  <a:schemeClr val="accent6">
                    <a:lumMod val="50000"/>
                  </a:schemeClr>
                </a:solidFill>
              </a:ln>
              <a:solidFill>
                <a:schemeClr val="accent6">
                  <a:lumMod val="50000"/>
                </a:schemeClr>
              </a:solidFill>
              <a:effectLst>
                <a:outerShdw dist="38100" dir="2400000" algn="ctr" rotWithShape="0">
                  <a:schemeClr val="tx1"/>
                </a:outerShdw>
              </a:effectLst>
            </a:endParaRPr>
          </a:p>
        </p:txBody>
      </p:sp>
      <p:pic>
        <p:nvPicPr>
          <p:cNvPr id="72706" name="Picture 2" descr="https://history.churchofjesuschrist.org/bc/content/images/joseph-smith-net/Artwork/390x520/corbett-brigham-portrait.jpg"/>
          <p:cNvPicPr>
            <a:picLocks noChangeAspect="1" noChangeArrowheads="1"/>
          </p:cNvPicPr>
          <p:nvPr/>
        </p:nvPicPr>
        <p:blipFill>
          <a:blip r:embed="rId6" cstate="print"/>
          <a:srcRect l="6154" t="4615" r="17949" b="20000"/>
          <a:stretch>
            <a:fillRect/>
          </a:stretch>
        </p:blipFill>
        <p:spPr bwMode="auto">
          <a:xfrm>
            <a:off x="115078" y="3733800"/>
            <a:ext cx="1866122" cy="2471351"/>
          </a:xfrm>
          <a:prstGeom prst="rect">
            <a:avLst/>
          </a:prstGeom>
          <a:noFill/>
          <a:ln w="50800">
            <a:solidFill>
              <a:srgbClr val="FF0000"/>
            </a:solidFill>
          </a:ln>
        </p:spPr>
      </p:pic>
      <p:sp>
        <p:nvSpPr>
          <p:cNvPr id="51" name="TextBox 50"/>
          <p:cNvSpPr txBox="1"/>
          <p:nvPr/>
        </p:nvSpPr>
        <p:spPr>
          <a:xfrm>
            <a:off x="7467600"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1837</a:t>
            </a:r>
            <a:endParaRPr lang="en-US" sz="4800" dirty="0">
              <a:ln>
                <a:solidFill>
                  <a:schemeClr val="tx1"/>
                </a:solidFill>
              </a:ln>
              <a:effectLst>
                <a:outerShdw dist="50800" dir="7200000" algn="ctr" rotWithShape="0">
                  <a:schemeClr val="tx1"/>
                </a:outerShdw>
              </a:effectLst>
            </a:endParaRPr>
          </a:p>
        </p:txBody>
      </p:sp>
      <p:sp>
        <p:nvSpPr>
          <p:cNvPr id="52" name="TextBox 51"/>
          <p:cNvSpPr txBox="1"/>
          <p:nvPr/>
        </p:nvSpPr>
        <p:spPr>
          <a:xfrm>
            <a:off x="7467600"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1846</a:t>
            </a:r>
            <a:endParaRPr lang="en-US" sz="4800" dirty="0">
              <a:ln>
                <a:solidFill>
                  <a:schemeClr val="tx1"/>
                </a:solidFill>
              </a:ln>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4"/>
                                        </p:tgtEl>
                                      </p:cBhvr>
                                    </p:animEffect>
                                    <p:set>
                                      <p:cBhvr>
                                        <p:cTn id="7" dur="1" fill="hold">
                                          <p:stCondLst>
                                            <p:cond delay="999"/>
                                          </p:stCondLst>
                                        </p:cTn>
                                        <p:tgtEl>
                                          <p:spTgt spid="6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51"/>
                                        </p:tgtEl>
                                        <p:attrNameLst>
                                          <p:attrName>ppt_w</p:attrName>
                                        </p:attrNameLst>
                                      </p:cBhvr>
                                      <p:tavLst>
                                        <p:tav tm="0">
                                          <p:val>
                                            <p:strVal val="ppt_w"/>
                                          </p:val>
                                        </p:tav>
                                        <p:tav tm="100000">
                                          <p:val>
                                            <p:fltVal val="0"/>
                                          </p:val>
                                        </p:tav>
                                      </p:tavLst>
                                    </p:anim>
                                    <p:anim calcmode="lin" valueType="num">
                                      <p:cBhvr>
                                        <p:cTn id="10" dur="1000"/>
                                        <p:tgtEl>
                                          <p:spTgt spid="51"/>
                                        </p:tgtEl>
                                        <p:attrNameLst>
                                          <p:attrName>ppt_h</p:attrName>
                                        </p:attrNameLst>
                                      </p:cBhvr>
                                      <p:tavLst>
                                        <p:tav tm="0">
                                          <p:val>
                                            <p:strVal val="ppt_h"/>
                                          </p:val>
                                        </p:tav>
                                        <p:tav tm="100000">
                                          <p:val>
                                            <p:fltVal val="0"/>
                                          </p:val>
                                        </p:tav>
                                      </p:tavLst>
                                    </p:anim>
                                    <p:anim calcmode="lin" valueType="num">
                                      <p:cBhvr>
                                        <p:cTn id="11" dur="1000"/>
                                        <p:tgtEl>
                                          <p:spTgt spid="51"/>
                                        </p:tgtEl>
                                        <p:attrNameLst>
                                          <p:attrName>style.rotation</p:attrName>
                                        </p:attrNameLst>
                                      </p:cBhvr>
                                      <p:tavLst>
                                        <p:tav tm="0">
                                          <p:val>
                                            <p:fltVal val="0"/>
                                          </p:val>
                                        </p:tav>
                                        <p:tav tm="100000">
                                          <p:val>
                                            <p:fltVal val="360"/>
                                          </p:val>
                                        </p:tav>
                                      </p:tavLst>
                                    </p:anim>
                                    <p:animEffect transition="out" filter="fade">
                                      <p:cBhvr>
                                        <p:cTn id="12" dur="1000"/>
                                        <p:tgtEl>
                                          <p:spTgt spid="51"/>
                                        </p:tgtEl>
                                      </p:cBhvr>
                                    </p:animEffect>
                                    <p:set>
                                      <p:cBhvr>
                                        <p:cTn id="13" dur="1" fill="hold">
                                          <p:stCondLst>
                                            <p:cond delay="999"/>
                                          </p:stCondLst>
                                        </p:cTn>
                                        <p:tgtEl>
                                          <p:spTgt spid="51"/>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p:cTn id="16" dur="1000" fill="hold"/>
                                        <p:tgtEl>
                                          <p:spTgt spid="52"/>
                                        </p:tgtEl>
                                        <p:attrNameLst>
                                          <p:attrName>ppt_w</p:attrName>
                                        </p:attrNameLst>
                                      </p:cBhvr>
                                      <p:tavLst>
                                        <p:tav tm="0">
                                          <p:val>
                                            <p:fltVal val="0"/>
                                          </p:val>
                                        </p:tav>
                                        <p:tav tm="100000">
                                          <p:val>
                                            <p:strVal val="#ppt_w"/>
                                          </p:val>
                                        </p:tav>
                                      </p:tavLst>
                                    </p:anim>
                                    <p:anim calcmode="lin" valueType="num">
                                      <p:cBhvr>
                                        <p:cTn id="17" dur="1000" fill="hold"/>
                                        <p:tgtEl>
                                          <p:spTgt spid="52"/>
                                        </p:tgtEl>
                                        <p:attrNameLst>
                                          <p:attrName>ppt_h</p:attrName>
                                        </p:attrNameLst>
                                      </p:cBhvr>
                                      <p:tavLst>
                                        <p:tav tm="0">
                                          <p:val>
                                            <p:fltVal val="0"/>
                                          </p:val>
                                        </p:tav>
                                        <p:tav tm="100000">
                                          <p:val>
                                            <p:strVal val="#ppt_h"/>
                                          </p:val>
                                        </p:tav>
                                      </p:tavLst>
                                    </p:anim>
                                    <p:anim calcmode="lin" valueType="num">
                                      <p:cBhvr>
                                        <p:cTn id="18" dur="1000" fill="hold"/>
                                        <p:tgtEl>
                                          <p:spTgt spid="52"/>
                                        </p:tgtEl>
                                        <p:attrNameLst>
                                          <p:attrName>style.rotation</p:attrName>
                                        </p:attrNameLst>
                                      </p:cBhvr>
                                      <p:tavLst>
                                        <p:tav tm="0">
                                          <p:val>
                                            <p:fltVal val="360"/>
                                          </p:val>
                                        </p:tav>
                                        <p:tav tm="100000">
                                          <p:val>
                                            <p:fltVal val="0"/>
                                          </p:val>
                                        </p:tav>
                                      </p:tavLst>
                                    </p:anim>
                                    <p:animEffect transition="in" filter="fade">
                                      <p:cBhvr>
                                        <p:cTn id="19" dur="1000"/>
                                        <p:tgtEl>
                                          <p:spTgt spid="52"/>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1000"/>
                                        <p:tgtEl>
                                          <p:spTgt spid="11"/>
                                        </p:tgtEl>
                                      </p:cBhvr>
                                    </p:animEffect>
                                  </p:childTnLst>
                                </p:cTn>
                              </p:par>
                              <p:par>
                                <p:cTn id="24" presetID="10" presetClass="exit" presetSubtype="0" fill="hold" nodeType="withEffect">
                                  <p:stCondLst>
                                    <p:cond delay="1000"/>
                                  </p:stCondLst>
                                  <p:childTnLst>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right)">
                                      <p:cBhvr>
                                        <p:cTn id="31" dur="1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2706"/>
                                        </p:tgtEl>
                                        <p:attrNameLst>
                                          <p:attrName>style.visibility</p:attrName>
                                        </p:attrNameLst>
                                      </p:cBhvr>
                                      <p:to>
                                        <p:strVal val="visible"/>
                                      </p:to>
                                    </p:set>
                                    <p:animEffect transition="in" filter="fade">
                                      <p:cBhvr>
                                        <p:cTn id="36" dur="10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51" grpId="0" animBg="1"/>
      <p:bldP spid="5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6477000"/>
            <a:ext cx="9144000" cy="6463308"/>
          </a:xfrm>
          <a:prstGeom prst="rect">
            <a:avLst/>
          </a:prstGeom>
        </p:spPr>
        <p:txBody>
          <a:bodyPr wrap="square">
            <a:spAutoFit/>
          </a:bodyPr>
          <a:lstStyle/>
          <a:p>
            <a:r>
              <a:rPr lang="en-US" dirty="0" smtClean="0">
                <a:hlinkClick r:id="rId2"/>
              </a:rPr>
              <a:t>https://www.thecanadianencyclopedia.ca/en/article/history-of-acadia</a:t>
            </a:r>
            <a:endParaRPr lang="en-US" dirty="0" smtClean="0"/>
          </a:p>
          <a:p>
            <a:r>
              <a:rPr lang="en-US" dirty="0" smtClean="0"/>
              <a:t>History of the Name "Acadia"</a:t>
            </a:r>
          </a:p>
          <a:p>
            <a:r>
              <a:rPr lang="en-US" dirty="0" smtClean="0"/>
              <a:t>	Acadia has its origins in the explorations of Giovanni </a:t>
            </a:r>
            <a:r>
              <a:rPr lang="en-US" dirty="0" err="1" smtClean="0"/>
              <a:t>da</a:t>
            </a:r>
            <a:r>
              <a:rPr lang="en-US" dirty="0" smtClean="0"/>
              <a:t> </a:t>
            </a:r>
            <a:r>
              <a:rPr lang="en-US" dirty="0" err="1" smtClean="0"/>
              <a:t>Verrazzano</a:t>
            </a:r>
            <a:r>
              <a:rPr lang="en-US" dirty="0" smtClean="0"/>
              <a:t>, an Italian explorer serving the king of France. In 1524-25 he explored the Atlantic coast of North America and gave the name "</a:t>
            </a:r>
            <a:r>
              <a:rPr lang="en-US" dirty="0" err="1" smtClean="0"/>
              <a:t>Archadia</a:t>
            </a:r>
            <a:r>
              <a:rPr lang="en-US" dirty="0" smtClean="0"/>
              <a:t>", or “Arcadia” in Italian, to a region near the present-day American state of Delaware.   In 1566, the cartographer </a:t>
            </a:r>
            <a:r>
              <a:rPr lang="en-US" dirty="0" err="1" smtClean="0"/>
              <a:t>Bolongnini</a:t>
            </a:r>
            <a:r>
              <a:rPr lang="en-US" dirty="0" smtClean="0"/>
              <a:t> </a:t>
            </a:r>
            <a:r>
              <a:rPr lang="en-US" dirty="0" err="1" smtClean="0"/>
              <a:t>Zaltieri</a:t>
            </a:r>
            <a:r>
              <a:rPr lang="en-US" dirty="0" smtClean="0"/>
              <a:t> gave a similar name, "</a:t>
            </a:r>
            <a:r>
              <a:rPr lang="en-US" dirty="0" err="1" smtClean="0"/>
              <a:t>Larcadia</a:t>
            </a:r>
            <a:r>
              <a:rPr lang="en-US" dirty="0" smtClean="0"/>
              <a:t>," to an area far to the northeast that was to become Nova Scotia and New Brunswick.  The 1524 notes of Portuguese explorer </a:t>
            </a:r>
            <a:r>
              <a:rPr lang="en-US" dirty="0" err="1" smtClean="0"/>
              <a:t>Estêvão</a:t>
            </a:r>
            <a:r>
              <a:rPr lang="en-US" dirty="0" smtClean="0"/>
              <a:t> Gomes also included Newfoundland as part of the area he called “</a:t>
            </a:r>
            <a:r>
              <a:rPr lang="en-US" dirty="0" err="1" smtClean="0"/>
              <a:t>Arcadie</a:t>
            </a:r>
            <a:r>
              <a:rPr lang="en-US" dirty="0" smtClean="0"/>
              <a:t>”.</a:t>
            </a:r>
          </a:p>
          <a:p>
            <a:endParaRPr lang="en-US" dirty="0" smtClean="0"/>
          </a:p>
          <a:p>
            <a:r>
              <a:rPr lang="en-US" dirty="0" smtClean="0">
                <a:hlinkClick r:id="rId3"/>
              </a:rPr>
              <a:t>https://en.wikipedia.org/wiki/Arcadia_(utopia)</a:t>
            </a:r>
            <a:endParaRPr lang="en-US" dirty="0" smtClean="0"/>
          </a:p>
          <a:p>
            <a:r>
              <a:rPr lang="en-US" dirty="0" smtClean="0"/>
              <a:t>	The 16th-century Italian explorer Giovanni </a:t>
            </a:r>
            <a:r>
              <a:rPr lang="en-US" dirty="0" err="1" smtClean="0"/>
              <a:t>da</a:t>
            </a:r>
            <a:r>
              <a:rPr lang="en-US" dirty="0" smtClean="0"/>
              <a:t> </a:t>
            </a:r>
            <a:r>
              <a:rPr lang="en-US" dirty="0" err="1" smtClean="0"/>
              <a:t>Verrazzano</a:t>
            </a:r>
            <a:r>
              <a:rPr lang="en-US" dirty="0" smtClean="0"/>
              <a:t> applied the name "Arcadia" to the entire North American Atlantic coast north of Virginia. In time, this mutated to Acadia. The Dictionary of Canadian Biography says: "Arcadia, the name </a:t>
            </a:r>
            <a:r>
              <a:rPr lang="en-US" dirty="0" err="1" smtClean="0"/>
              <a:t>Verrazzano</a:t>
            </a:r>
            <a:r>
              <a:rPr lang="en-US" dirty="0" smtClean="0"/>
              <a:t> gave to Maryland or Virginia 'on account of the beauty of the trees', made its first cartographical appearance in the 1548 </a:t>
            </a:r>
            <a:r>
              <a:rPr lang="en-US" dirty="0" err="1" smtClean="0"/>
              <a:t>Gastaldo</a:t>
            </a:r>
            <a:r>
              <a:rPr lang="en-US" dirty="0" smtClean="0"/>
              <a:t> map and is the only name on that map to survive in Canadian usage. . . . In the 17th century Champlain fixed its present orthography, with the 'r' omitted, and </a:t>
            </a:r>
            <a:r>
              <a:rPr lang="en-US" dirty="0" err="1" smtClean="0"/>
              <a:t>Ganong</a:t>
            </a:r>
            <a:r>
              <a:rPr lang="en-US" dirty="0" smtClean="0"/>
              <a:t> has shown its gradual progress northwards, in a succession of maps, to its resting place in the Atlantic Provinces".</a:t>
            </a:r>
          </a:p>
          <a:p>
            <a:r>
              <a:rPr lang="en-US" dirty="0" smtClean="0"/>
              <a:t>	Revival of </a:t>
            </a:r>
            <a:r>
              <a:rPr lang="en-US" dirty="0" err="1" smtClean="0"/>
              <a:t>Mi'kmaw</a:t>
            </a:r>
            <a:r>
              <a:rPr lang="en-US" dirty="0" smtClean="0"/>
              <a:t> language has provided strong reason to believe that </a:t>
            </a:r>
            <a:r>
              <a:rPr lang="en-US" dirty="0" err="1" smtClean="0"/>
              <a:t>Verrazzano</a:t>
            </a:r>
            <a:r>
              <a:rPr lang="en-US" dirty="0" smtClean="0"/>
              <a:t> was informed by the name the </a:t>
            </a:r>
            <a:r>
              <a:rPr lang="en-US" dirty="0" err="1" smtClean="0"/>
              <a:t>Mi'kmaq</a:t>
            </a:r>
            <a:r>
              <a:rPr lang="en-US" dirty="0" smtClean="0"/>
              <a:t> gave to this place. The name </a:t>
            </a:r>
            <a:r>
              <a:rPr lang="en-US" dirty="0" err="1" smtClean="0"/>
              <a:t>Acadie</a:t>
            </a:r>
            <a:r>
              <a:rPr lang="en-US" dirty="0" smtClean="0"/>
              <a:t> may be derived from the </a:t>
            </a:r>
            <a:r>
              <a:rPr lang="en-US" dirty="0" err="1" smtClean="0"/>
              <a:t>Mi'kmaq</a:t>
            </a:r>
            <a:r>
              <a:rPr lang="en-US" dirty="0" smtClean="0"/>
              <a:t>, because in their language the word “</a:t>
            </a:r>
            <a:r>
              <a:rPr lang="en-US" dirty="0" err="1" smtClean="0"/>
              <a:t>cadie</a:t>
            </a:r>
            <a:r>
              <a:rPr lang="en-US" dirty="0" smtClean="0"/>
              <a:t>” means "place of abundance” and can be found in names such as “</a:t>
            </a:r>
            <a:r>
              <a:rPr lang="en-US" dirty="0" err="1" smtClean="0"/>
              <a:t>Tracadie</a:t>
            </a:r>
            <a:r>
              <a:rPr lang="en-US" dirty="0" smtClean="0"/>
              <a:t>” and “</a:t>
            </a:r>
            <a:r>
              <a:rPr lang="en-US" dirty="0" err="1" smtClean="0"/>
              <a:t>Shubenacadie</a:t>
            </a:r>
            <a:r>
              <a:rPr lang="en-US" dirty="0" smtClean="0"/>
              <a:t>”</a:t>
            </a:r>
          </a:p>
        </p:txBody>
      </p:sp>
      <p:sp>
        <p:nvSpPr>
          <p:cNvPr id="3" name="Rectangle 2"/>
          <p:cNvSpPr/>
          <p:nvPr/>
        </p:nvSpPr>
        <p:spPr>
          <a:xfrm>
            <a:off x="0" y="2286000"/>
            <a:ext cx="9144000" cy="4247317"/>
          </a:xfrm>
          <a:prstGeom prst="rect">
            <a:avLst/>
          </a:prstGeom>
        </p:spPr>
        <p:txBody>
          <a:bodyPr wrap="square">
            <a:spAutoFit/>
          </a:bodyPr>
          <a:lstStyle/>
          <a:p>
            <a:r>
              <a:rPr lang="en-US" dirty="0" smtClean="0">
                <a:hlinkClick r:id="rId4"/>
              </a:rPr>
              <a:t>https://en.wikipedia.org/wiki/Giovanni_da_Verrazzano</a:t>
            </a:r>
            <a:endParaRPr lang="en-US" dirty="0" smtClean="0"/>
          </a:p>
          <a:p>
            <a:r>
              <a:rPr lang="en-US" dirty="0" smtClean="0"/>
              <a:t>	Giovanni </a:t>
            </a:r>
            <a:r>
              <a:rPr lang="en-US" dirty="0" err="1" smtClean="0"/>
              <a:t>da</a:t>
            </a:r>
            <a:r>
              <a:rPr lang="en-US" dirty="0" smtClean="0"/>
              <a:t> </a:t>
            </a:r>
            <a:r>
              <a:rPr lang="en-US" dirty="0" err="1" smtClean="0"/>
              <a:t>Verrazzano</a:t>
            </a:r>
            <a:r>
              <a:rPr lang="en-US" dirty="0" smtClean="0"/>
              <a:t>  is renowned as the first European to explore the Atlantic coast of North America between Florida and New Brunswick.</a:t>
            </a:r>
          </a:p>
          <a:p>
            <a:r>
              <a:rPr lang="en-US" dirty="0" smtClean="0"/>
              <a:t>	Competition in trade was becoming urgent (between European countries), especially with Portugal.  King Francis I of France was impelled by French merchants and financiers from Lyon and Rouen who were seeking new trade routes, so he asked  (Giovanni </a:t>
            </a:r>
            <a:r>
              <a:rPr lang="en-US" dirty="0" err="1" smtClean="0"/>
              <a:t>da</a:t>
            </a:r>
            <a:r>
              <a:rPr lang="en-US" dirty="0" smtClean="0"/>
              <a:t>) </a:t>
            </a:r>
            <a:r>
              <a:rPr lang="en-US" dirty="0" err="1" smtClean="0"/>
              <a:t>Verrazzano</a:t>
            </a:r>
            <a:r>
              <a:rPr lang="en-US" dirty="0" smtClean="0"/>
              <a:t> in 1523 to make plans to explore (on France's behalf) an area between Florida and </a:t>
            </a:r>
            <a:r>
              <a:rPr lang="en-US" dirty="0" err="1" smtClean="0"/>
              <a:t>Terranova</a:t>
            </a:r>
            <a:r>
              <a:rPr lang="en-US" dirty="0" smtClean="0"/>
              <a:t>, the "New Found Land", with the goal of finding a sea route to the Pacific Ocean.</a:t>
            </a:r>
          </a:p>
          <a:p>
            <a:r>
              <a:rPr lang="en-US" dirty="0" smtClean="0"/>
              <a:t>	… </a:t>
            </a:r>
            <a:r>
              <a:rPr lang="en-US" dirty="0" err="1" smtClean="0"/>
              <a:t>Verrazzano's</a:t>
            </a:r>
            <a:r>
              <a:rPr lang="en-US" dirty="0" smtClean="0"/>
              <a:t> ship La Dauphine departed (</a:t>
            </a:r>
            <a:r>
              <a:rPr lang="en-US" dirty="0" err="1" smtClean="0"/>
              <a:t>Madiera</a:t>
            </a:r>
            <a:r>
              <a:rPr lang="en-US" dirty="0" smtClean="0"/>
              <a:t>) on January 17, 1524,(heading) for the North American continent.  It neared the area of Cape Fear on about March 1.</a:t>
            </a:r>
          </a:p>
          <a:p>
            <a:r>
              <a:rPr lang="en-US" dirty="0" smtClean="0"/>
              <a:t>	… Continuing to explore the coast further northwards, </a:t>
            </a:r>
            <a:r>
              <a:rPr lang="en-US" dirty="0" err="1" smtClean="0"/>
              <a:t>Verrazzano</a:t>
            </a:r>
            <a:r>
              <a:rPr lang="en-US" dirty="0" smtClean="0"/>
              <a:t> and his crew came into contact with Native Americans living on the coast. However, he did not notice the entrances to the Chesapeake Bay or the mouth of the Delaware River.</a:t>
            </a:r>
          </a:p>
          <a:p>
            <a:r>
              <a:rPr lang="en-US" dirty="0" smtClean="0"/>
              <a:t>	…. (He) followed the coast up to modern Maine, southeastern Nova Scotia, and Newfoundland, after which he returned to France by 8 July 1524. </a:t>
            </a:r>
          </a:p>
        </p:txBody>
      </p:sp>
      <p:sp>
        <p:nvSpPr>
          <p:cNvPr id="4" name="Rectangle 3"/>
          <p:cNvSpPr/>
          <p:nvPr/>
        </p:nvSpPr>
        <p:spPr>
          <a:xfrm>
            <a:off x="0" y="0"/>
            <a:ext cx="9144000" cy="2031325"/>
          </a:xfrm>
          <a:prstGeom prst="rect">
            <a:avLst/>
          </a:prstGeom>
        </p:spPr>
        <p:txBody>
          <a:bodyPr wrap="square">
            <a:spAutoFit/>
          </a:bodyPr>
          <a:lstStyle/>
          <a:p>
            <a:r>
              <a:rPr lang="en-US" dirty="0" smtClean="0">
                <a:hlinkClick r:id="rId5"/>
              </a:rPr>
              <a:t>https://www.utpjournals.press/doi/abs/10.3138/9616-83R9-8772-1G2J</a:t>
            </a:r>
            <a:endParaRPr lang="en-US" dirty="0" smtClean="0"/>
          </a:p>
          <a:p>
            <a:r>
              <a:rPr lang="en-US" dirty="0" smtClean="0"/>
              <a:t>	Acadia is a name that has been used for nearly 400 years in the area of the Maritime Provinces. There is strong evidence that it derives from </a:t>
            </a:r>
            <a:r>
              <a:rPr lang="en-US" dirty="0" err="1" smtClean="0"/>
              <a:t>Archadia</a:t>
            </a:r>
            <a:r>
              <a:rPr lang="en-US" dirty="0" smtClean="0"/>
              <a:t> (Arcadia), given by Giovanni </a:t>
            </a:r>
            <a:r>
              <a:rPr lang="en-US" dirty="0" err="1" smtClean="0"/>
              <a:t>da</a:t>
            </a:r>
            <a:r>
              <a:rPr lang="en-US" dirty="0" smtClean="0"/>
              <a:t> </a:t>
            </a:r>
            <a:r>
              <a:rPr lang="en-US" dirty="0" err="1" smtClean="0"/>
              <a:t>Verrazzano</a:t>
            </a:r>
            <a:r>
              <a:rPr lang="en-US" dirty="0" smtClean="0"/>
              <a:t> in 1524 when he sighted an ideal landscape described in classical literature. Cartographers applied it to a region south of New France.   In the early 1600s </a:t>
            </a:r>
            <a:r>
              <a:rPr lang="en-US" dirty="0" err="1" smtClean="0"/>
              <a:t>Sieur</a:t>
            </a:r>
            <a:r>
              <a:rPr lang="en-US" dirty="0" smtClean="0"/>
              <a:t> de </a:t>
            </a:r>
            <a:r>
              <a:rPr lang="en-US" dirty="0" err="1" smtClean="0"/>
              <a:t>Monts</a:t>
            </a:r>
            <a:r>
              <a:rPr lang="en-US" dirty="0" smtClean="0"/>
              <a:t> found it to be a useful designation for a new colonization scheme between New France and the Spanish possessions. </a:t>
            </a:r>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2"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6"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18" name="TextBox 17"/>
          <p:cNvSpPr txBox="1"/>
          <p:nvPr/>
        </p:nvSpPr>
        <p:spPr>
          <a:xfrm>
            <a:off x="228600" y="1295400"/>
            <a:ext cx="5715000" cy="523220"/>
          </a:xfrm>
          <a:prstGeom prst="rect">
            <a:avLst/>
          </a:prstGeom>
          <a:solidFill>
            <a:schemeClr val="bg1"/>
          </a:solidFill>
          <a:ln w="38100">
            <a:noFill/>
          </a:ln>
        </p:spPr>
        <p:txBody>
          <a:bodyPr wrap="square" rtlCol="0">
            <a:spAutoFit/>
          </a:bodyPr>
          <a:lstStyle/>
          <a:p>
            <a:r>
              <a:rPr lang="en-US" sz="2800" b="1" dirty="0" smtClean="0"/>
              <a:t>1497 - John Cabot’s exploration</a:t>
            </a:r>
          </a:p>
        </p:txBody>
      </p:sp>
      <p:sp>
        <p:nvSpPr>
          <p:cNvPr id="20" name="TextBox 19"/>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21" name="TextBox 20"/>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22" name="TextBox 21"/>
          <p:cNvSpPr txBox="1"/>
          <p:nvPr/>
        </p:nvSpPr>
        <p:spPr>
          <a:xfrm>
            <a:off x="0" y="2194560"/>
            <a:ext cx="6248400" cy="523220"/>
          </a:xfrm>
          <a:prstGeom prst="rect">
            <a:avLst/>
          </a:prstGeom>
          <a:solidFill>
            <a:schemeClr val="bg1"/>
          </a:solidFill>
          <a:ln w="38100">
            <a:noFill/>
          </a:ln>
        </p:spPr>
        <p:txBody>
          <a:bodyPr wrap="square" rtlCol="0">
            <a:spAutoFit/>
          </a:bodyPr>
          <a:lstStyle/>
          <a:p>
            <a:r>
              <a:rPr lang="en-US" sz="2800" b="1" dirty="0" smtClean="0"/>
              <a:t>   1534 - Jacques Cartier’s exploration	s</a:t>
            </a: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70"/>
          <p:cNvGrpSpPr/>
          <p:nvPr/>
        </p:nvGrpSpPr>
        <p:grpSpPr>
          <a:xfrm>
            <a:off x="4953000" y="4419600"/>
            <a:ext cx="2362200" cy="1528465"/>
            <a:chOff x="4953000" y="4419600"/>
            <a:chExt cx="2362200" cy="1528465"/>
          </a:xfrm>
        </p:grpSpPr>
        <p:sp>
          <p:nvSpPr>
            <p:cNvPr id="55" name="TextBox 54"/>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6" name="TextBox 55"/>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58" name="TextBox 57"/>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grpSp>
      <p:sp>
        <p:nvSpPr>
          <p:cNvPr id="31" name="Rectangle 30"/>
          <p:cNvSpPr/>
          <p:nvPr/>
        </p:nvSpPr>
        <p:spPr>
          <a:xfrm>
            <a:off x="6248400" y="3886200"/>
            <a:ext cx="2895600" cy="1676400"/>
          </a:xfrm>
          <a:prstGeom prst="rect">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60"/>
          <p:cNvGrpSpPr/>
          <p:nvPr/>
        </p:nvGrpSpPr>
        <p:grpSpPr>
          <a:xfrm>
            <a:off x="3429000" y="3124200"/>
            <a:ext cx="7023100" cy="3733800"/>
            <a:chOff x="3581400" y="3276600"/>
            <a:chExt cx="7023100" cy="3733800"/>
          </a:xfrm>
        </p:grpSpPr>
        <p:pic>
          <p:nvPicPr>
            <p:cNvPr id="59" name="Picture 58" descr="http://upload.wikimedia.org/wikipedia/commons/7/7e/Cartier_Second_Voyage_Map_1.png"/>
            <p:cNvPicPr>
              <a:picLocks noChangeAspect="1" noChangeArrowheads="1"/>
            </p:cNvPicPr>
            <p:nvPr/>
          </p:nvPicPr>
          <p:blipFill>
            <a:blip r:embed="rId3" cstate="print"/>
            <a:srcRect t="-181" b="22262"/>
            <a:stretch>
              <a:fillRect/>
            </a:stretch>
          </p:blipFill>
          <p:spPr bwMode="auto">
            <a:xfrm>
              <a:off x="3581400" y="3276600"/>
              <a:ext cx="7023100" cy="3733800"/>
            </a:xfrm>
            <a:prstGeom prst="rect">
              <a:avLst/>
            </a:prstGeom>
            <a:noFill/>
            <a:ln w="25400">
              <a:solidFill>
                <a:schemeClr val="tx1"/>
              </a:solidFill>
            </a:ln>
          </p:spPr>
        </p:pic>
        <p:pic>
          <p:nvPicPr>
            <p:cNvPr id="60" name="Picture 59" descr="http://upload.wikimedia.org/wikipedia/commons/7/7e/Cartier_Second_Voyage_Map_1.png"/>
            <p:cNvPicPr>
              <a:picLocks noChangeAspect="1" noChangeArrowheads="1"/>
            </p:cNvPicPr>
            <p:nvPr/>
          </p:nvPicPr>
          <p:blipFill>
            <a:blip r:embed="rId3" cstate="print"/>
            <a:srcRect l="1085" t="15721" r="63110" b="71558"/>
            <a:stretch>
              <a:fillRect/>
            </a:stretch>
          </p:blipFill>
          <p:spPr bwMode="auto">
            <a:xfrm>
              <a:off x="3657600" y="3352800"/>
              <a:ext cx="2514600" cy="685800"/>
            </a:xfrm>
            <a:prstGeom prst="rect">
              <a:avLst/>
            </a:prstGeom>
            <a:noFill/>
            <a:ln w="25400">
              <a:noFill/>
            </a:ln>
          </p:spPr>
        </p:pic>
      </p:grpSp>
      <p:sp>
        <p:nvSpPr>
          <p:cNvPr id="33" name="Freeform 32"/>
          <p:cNvSpPr/>
          <p:nvPr/>
        </p:nvSpPr>
        <p:spPr>
          <a:xfrm>
            <a:off x="5049864" y="3859078"/>
            <a:ext cx="4094136" cy="971227"/>
          </a:xfrm>
          <a:custGeom>
            <a:avLst/>
            <a:gdLst>
              <a:gd name="connsiteX0" fmla="*/ 4094136 w 4094136"/>
              <a:gd name="connsiteY0" fmla="*/ 480447 h 971227"/>
              <a:gd name="connsiteX1" fmla="*/ 3660183 w 4094136"/>
              <a:gd name="connsiteY1" fmla="*/ 495946 h 971227"/>
              <a:gd name="connsiteX2" fmla="*/ 3381214 w 4094136"/>
              <a:gd name="connsiteY2" fmla="*/ 309966 h 971227"/>
              <a:gd name="connsiteX3" fmla="*/ 3226231 w 4094136"/>
              <a:gd name="connsiteY3" fmla="*/ 154983 h 971227"/>
              <a:gd name="connsiteX4" fmla="*/ 3024753 w 4094136"/>
              <a:gd name="connsiteY4" fmla="*/ 0 h 971227"/>
              <a:gd name="connsiteX5" fmla="*/ 2745783 w 4094136"/>
              <a:gd name="connsiteY5" fmla="*/ 154983 h 971227"/>
              <a:gd name="connsiteX6" fmla="*/ 2466814 w 4094136"/>
              <a:gd name="connsiteY6" fmla="*/ 309966 h 971227"/>
              <a:gd name="connsiteX7" fmla="*/ 2203343 w 4094136"/>
              <a:gd name="connsiteY7" fmla="*/ 371959 h 971227"/>
              <a:gd name="connsiteX8" fmla="*/ 1893377 w 4094136"/>
              <a:gd name="connsiteY8" fmla="*/ 681925 h 971227"/>
              <a:gd name="connsiteX9" fmla="*/ 1567912 w 4094136"/>
              <a:gd name="connsiteY9" fmla="*/ 743919 h 971227"/>
              <a:gd name="connsiteX10" fmla="*/ 1056468 w 4094136"/>
              <a:gd name="connsiteY10" fmla="*/ 759417 h 971227"/>
              <a:gd name="connsiteX11" fmla="*/ 607017 w 4094136"/>
              <a:gd name="connsiteY11" fmla="*/ 743919 h 971227"/>
              <a:gd name="connsiteX12" fmla="*/ 405539 w 4094136"/>
              <a:gd name="connsiteY12" fmla="*/ 929898 h 971227"/>
              <a:gd name="connsiteX13" fmla="*/ 157566 w 4094136"/>
              <a:gd name="connsiteY13" fmla="*/ 960895 h 971227"/>
              <a:gd name="connsiteX14" fmla="*/ 49078 w 4094136"/>
              <a:gd name="connsiteY14" fmla="*/ 960895 h 971227"/>
              <a:gd name="connsiteX15" fmla="*/ 2583 w 4094136"/>
              <a:gd name="connsiteY15" fmla="*/ 898902 h 97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4136" h="971227">
                <a:moveTo>
                  <a:pt x="4094136" y="480447"/>
                </a:moveTo>
                <a:cubicBezTo>
                  <a:pt x="3936569" y="502403"/>
                  <a:pt x="3779003" y="524360"/>
                  <a:pt x="3660183" y="495946"/>
                </a:cubicBezTo>
                <a:cubicBezTo>
                  <a:pt x="3541363" y="467533"/>
                  <a:pt x="3453539" y="366793"/>
                  <a:pt x="3381214" y="309966"/>
                </a:cubicBezTo>
                <a:cubicBezTo>
                  <a:pt x="3308889" y="253139"/>
                  <a:pt x="3285641" y="206644"/>
                  <a:pt x="3226231" y="154983"/>
                </a:cubicBezTo>
                <a:cubicBezTo>
                  <a:pt x="3166821" y="103322"/>
                  <a:pt x="3104828" y="0"/>
                  <a:pt x="3024753" y="0"/>
                </a:cubicBezTo>
                <a:cubicBezTo>
                  <a:pt x="2944678" y="0"/>
                  <a:pt x="2745783" y="154983"/>
                  <a:pt x="2745783" y="154983"/>
                </a:cubicBezTo>
                <a:cubicBezTo>
                  <a:pt x="2652793" y="206644"/>
                  <a:pt x="2557221" y="273803"/>
                  <a:pt x="2466814" y="309966"/>
                </a:cubicBezTo>
                <a:cubicBezTo>
                  <a:pt x="2376407" y="346129"/>
                  <a:pt x="2298916" y="309966"/>
                  <a:pt x="2203343" y="371959"/>
                </a:cubicBezTo>
                <a:cubicBezTo>
                  <a:pt x="2107770" y="433952"/>
                  <a:pt x="1999282" y="619932"/>
                  <a:pt x="1893377" y="681925"/>
                </a:cubicBezTo>
                <a:cubicBezTo>
                  <a:pt x="1787472" y="743918"/>
                  <a:pt x="1707397" y="731004"/>
                  <a:pt x="1567912" y="743919"/>
                </a:cubicBezTo>
                <a:cubicBezTo>
                  <a:pt x="1428427" y="756834"/>
                  <a:pt x="1216617" y="759417"/>
                  <a:pt x="1056468" y="759417"/>
                </a:cubicBezTo>
                <a:cubicBezTo>
                  <a:pt x="896319" y="759417"/>
                  <a:pt x="715505" y="715506"/>
                  <a:pt x="607017" y="743919"/>
                </a:cubicBezTo>
                <a:cubicBezTo>
                  <a:pt x="498529" y="772332"/>
                  <a:pt x="480447" y="893735"/>
                  <a:pt x="405539" y="929898"/>
                </a:cubicBezTo>
                <a:cubicBezTo>
                  <a:pt x="330631" y="966061"/>
                  <a:pt x="216976" y="955729"/>
                  <a:pt x="157566" y="960895"/>
                </a:cubicBezTo>
                <a:cubicBezTo>
                  <a:pt x="98156" y="966061"/>
                  <a:pt x="74909" y="971227"/>
                  <a:pt x="49078" y="960895"/>
                </a:cubicBezTo>
                <a:cubicBezTo>
                  <a:pt x="23248" y="950563"/>
                  <a:pt x="0" y="898902"/>
                  <a:pt x="2583" y="898902"/>
                </a:cubicBezTo>
              </a:path>
            </a:pathLst>
          </a:custGeom>
          <a:ln w="101600">
            <a:solidFill>
              <a:srgbClr val="FFFF00"/>
            </a:solidFill>
            <a:prstDash val="sysDot"/>
          </a:ln>
          <a:effectLst>
            <a:outerShdw dist="381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9" name="Picture 4" descr="http://os8thsoth.wikispaces.com/file/view/Jacques_Cartier.jpg/32984569/Jacques_Cartier.jpg"/>
          <p:cNvPicPr>
            <a:picLocks noChangeAspect="1" noChangeArrowheads="1"/>
          </p:cNvPicPr>
          <p:nvPr/>
        </p:nvPicPr>
        <p:blipFill>
          <a:blip r:embed="rId4" cstate="print"/>
          <a:srcRect/>
          <a:stretch>
            <a:fillRect/>
          </a:stretch>
        </p:blipFill>
        <p:spPr bwMode="auto">
          <a:xfrm>
            <a:off x="6410621" y="850161"/>
            <a:ext cx="1971379" cy="2578839"/>
          </a:xfrm>
          <a:prstGeom prst="rect">
            <a:avLst/>
          </a:prstGeom>
          <a:noFill/>
          <a:ln w="76200">
            <a:solidFill>
              <a:schemeClr val="tx1"/>
            </a:solidFill>
          </a:ln>
        </p:spPr>
      </p:pic>
      <p:sp>
        <p:nvSpPr>
          <p:cNvPr id="35" name="Freeform 34"/>
          <p:cNvSpPr/>
          <p:nvPr/>
        </p:nvSpPr>
        <p:spPr>
          <a:xfrm>
            <a:off x="3089329" y="4887132"/>
            <a:ext cx="5902271" cy="1436176"/>
          </a:xfrm>
          <a:custGeom>
            <a:avLst/>
            <a:gdLst>
              <a:gd name="connsiteX0" fmla="*/ 0 w 5966847"/>
              <a:gd name="connsiteY0" fmla="*/ 1436176 h 1436176"/>
              <a:gd name="connsiteX1" fmla="*/ 309966 w 5966847"/>
              <a:gd name="connsiteY1" fmla="*/ 1157207 h 1436176"/>
              <a:gd name="connsiteX2" fmla="*/ 743918 w 5966847"/>
              <a:gd name="connsiteY2" fmla="*/ 924732 h 1436176"/>
              <a:gd name="connsiteX3" fmla="*/ 976393 w 5966847"/>
              <a:gd name="connsiteY3" fmla="*/ 754251 h 1436176"/>
              <a:gd name="connsiteX4" fmla="*/ 1177871 w 5966847"/>
              <a:gd name="connsiteY4" fmla="*/ 444285 h 1436176"/>
              <a:gd name="connsiteX5" fmla="*/ 1503335 w 5966847"/>
              <a:gd name="connsiteY5" fmla="*/ 242807 h 1436176"/>
              <a:gd name="connsiteX6" fmla="*/ 1813301 w 5966847"/>
              <a:gd name="connsiteY6" fmla="*/ 41329 h 1436176"/>
              <a:gd name="connsiteX7" fmla="*/ 2340244 w 5966847"/>
              <a:gd name="connsiteY7" fmla="*/ 10332 h 1436176"/>
              <a:gd name="connsiteX8" fmla="*/ 2541722 w 5966847"/>
              <a:gd name="connsiteY8" fmla="*/ 103322 h 1436176"/>
              <a:gd name="connsiteX9" fmla="*/ 2603715 w 5966847"/>
              <a:gd name="connsiteY9" fmla="*/ 242807 h 1436176"/>
              <a:gd name="connsiteX10" fmla="*/ 2510725 w 5966847"/>
              <a:gd name="connsiteY10" fmla="*/ 382292 h 1436176"/>
              <a:gd name="connsiteX11" fmla="*/ 2634711 w 5966847"/>
              <a:gd name="connsiteY11" fmla="*/ 459783 h 1436176"/>
              <a:gd name="connsiteX12" fmla="*/ 2898183 w 5966847"/>
              <a:gd name="connsiteY12" fmla="*/ 506278 h 1436176"/>
              <a:gd name="connsiteX13" fmla="*/ 3084162 w 5966847"/>
              <a:gd name="connsiteY13" fmla="*/ 552773 h 1436176"/>
              <a:gd name="connsiteX14" fmla="*/ 3332135 w 5966847"/>
              <a:gd name="connsiteY14" fmla="*/ 583770 h 1436176"/>
              <a:gd name="connsiteX15" fmla="*/ 3425125 w 5966847"/>
              <a:gd name="connsiteY15" fmla="*/ 707756 h 1436176"/>
              <a:gd name="connsiteX16" fmla="*/ 3347633 w 5966847"/>
              <a:gd name="connsiteY16" fmla="*/ 924732 h 1436176"/>
              <a:gd name="connsiteX17" fmla="*/ 3440623 w 5966847"/>
              <a:gd name="connsiteY17" fmla="*/ 909234 h 1436176"/>
              <a:gd name="connsiteX18" fmla="*/ 3611105 w 5966847"/>
              <a:gd name="connsiteY18" fmla="*/ 816244 h 1436176"/>
              <a:gd name="connsiteX19" fmla="*/ 3952067 w 5966847"/>
              <a:gd name="connsiteY19" fmla="*/ 800746 h 1436176"/>
              <a:gd name="connsiteX20" fmla="*/ 4169044 w 5966847"/>
              <a:gd name="connsiteY20" fmla="*/ 707756 h 1436176"/>
              <a:gd name="connsiteX21" fmla="*/ 4401518 w 5966847"/>
              <a:gd name="connsiteY21" fmla="*/ 692258 h 1436176"/>
              <a:gd name="connsiteX22" fmla="*/ 4602996 w 5966847"/>
              <a:gd name="connsiteY22" fmla="*/ 800746 h 1436176"/>
              <a:gd name="connsiteX23" fmla="*/ 4695986 w 5966847"/>
              <a:gd name="connsiteY23" fmla="*/ 986726 h 1436176"/>
              <a:gd name="connsiteX24" fmla="*/ 5067945 w 5966847"/>
              <a:gd name="connsiteY24" fmla="*/ 1017722 h 1436176"/>
              <a:gd name="connsiteX25" fmla="*/ 5331417 w 5966847"/>
              <a:gd name="connsiteY25" fmla="*/ 1033221 h 1436176"/>
              <a:gd name="connsiteX26" fmla="*/ 5517396 w 5966847"/>
              <a:gd name="connsiteY26" fmla="*/ 1033221 h 1436176"/>
              <a:gd name="connsiteX27" fmla="*/ 5641383 w 5966847"/>
              <a:gd name="connsiteY27" fmla="*/ 955729 h 1436176"/>
              <a:gd name="connsiteX28" fmla="*/ 5889355 w 5966847"/>
              <a:gd name="connsiteY28" fmla="*/ 816244 h 1436176"/>
              <a:gd name="connsiteX29" fmla="*/ 5966847 w 5966847"/>
              <a:gd name="connsiteY29" fmla="*/ 862739 h 1436176"/>
              <a:gd name="connsiteX0" fmla="*/ 0 w 7003942"/>
              <a:gd name="connsiteY0" fmla="*/ 1436176 h 1436176"/>
              <a:gd name="connsiteX1" fmla="*/ 309966 w 7003942"/>
              <a:gd name="connsiteY1" fmla="*/ 1157207 h 1436176"/>
              <a:gd name="connsiteX2" fmla="*/ 743918 w 7003942"/>
              <a:gd name="connsiteY2" fmla="*/ 924732 h 1436176"/>
              <a:gd name="connsiteX3" fmla="*/ 976393 w 7003942"/>
              <a:gd name="connsiteY3" fmla="*/ 754251 h 1436176"/>
              <a:gd name="connsiteX4" fmla="*/ 1177871 w 7003942"/>
              <a:gd name="connsiteY4" fmla="*/ 444285 h 1436176"/>
              <a:gd name="connsiteX5" fmla="*/ 1503335 w 7003942"/>
              <a:gd name="connsiteY5" fmla="*/ 242807 h 1436176"/>
              <a:gd name="connsiteX6" fmla="*/ 1813301 w 7003942"/>
              <a:gd name="connsiteY6" fmla="*/ 41329 h 1436176"/>
              <a:gd name="connsiteX7" fmla="*/ 2340244 w 7003942"/>
              <a:gd name="connsiteY7" fmla="*/ 10332 h 1436176"/>
              <a:gd name="connsiteX8" fmla="*/ 2541722 w 7003942"/>
              <a:gd name="connsiteY8" fmla="*/ 103322 h 1436176"/>
              <a:gd name="connsiteX9" fmla="*/ 2603715 w 7003942"/>
              <a:gd name="connsiteY9" fmla="*/ 242807 h 1436176"/>
              <a:gd name="connsiteX10" fmla="*/ 2510725 w 7003942"/>
              <a:gd name="connsiteY10" fmla="*/ 382292 h 1436176"/>
              <a:gd name="connsiteX11" fmla="*/ 2634711 w 7003942"/>
              <a:gd name="connsiteY11" fmla="*/ 459783 h 1436176"/>
              <a:gd name="connsiteX12" fmla="*/ 2898183 w 7003942"/>
              <a:gd name="connsiteY12" fmla="*/ 506278 h 1436176"/>
              <a:gd name="connsiteX13" fmla="*/ 3084162 w 7003942"/>
              <a:gd name="connsiteY13" fmla="*/ 552773 h 1436176"/>
              <a:gd name="connsiteX14" fmla="*/ 3332135 w 7003942"/>
              <a:gd name="connsiteY14" fmla="*/ 583770 h 1436176"/>
              <a:gd name="connsiteX15" fmla="*/ 3425125 w 7003942"/>
              <a:gd name="connsiteY15" fmla="*/ 707756 h 1436176"/>
              <a:gd name="connsiteX16" fmla="*/ 3347633 w 7003942"/>
              <a:gd name="connsiteY16" fmla="*/ 924732 h 1436176"/>
              <a:gd name="connsiteX17" fmla="*/ 3440623 w 7003942"/>
              <a:gd name="connsiteY17" fmla="*/ 909234 h 1436176"/>
              <a:gd name="connsiteX18" fmla="*/ 3611105 w 7003942"/>
              <a:gd name="connsiteY18" fmla="*/ 816244 h 1436176"/>
              <a:gd name="connsiteX19" fmla="*/ 3952067 w 7003942"/>
              <a:gd name="connsiteY19" fmla="*/ 800746 h 1436176"/>
              <a:gd name="connsiteX20" fmla="*/ 4169044 w 7003942"/>
              <a:gd name="connsiteY20" fmla="*/ 707756 h 1436176"/>
              <a:gd name="connsiteX21" fmla="*/ 4401518 w 7003942"/>
              <a:gd name="connsiteY21" fmla="*/ 692258 h 1436176"/>
              <a:gd name="connsiteX22" fmla="*/ 4602996 w 7003942"/>
              <a:gd name="connsiteY22" fmla="*/ 800746 h 1436176"/>
              <a:gd name="connsiteX23" fmla="*/ 4695986 w 7003942"/>
              <a:gd name="connsiteY23" fmla="*/ 986726 h 1436176"/>
              <a:gd name="connsiteX24" fmla="*/ 5067945 w 7003942"/>
              <a:gd name="connsiteY24" fmla="*/ 1017722 h 1436176"/>
              <a:gd name="connsiteX25" fmla="*/ 5331417 w 7003942"/>
              <a:gd name="connsiteY25" fmla="*/ 1033221 h 1436176"/>
              <a:gd name="connsiteX26" fmla="*/ 5517396 w 7003942"/>
              <a:gd name="connsiteY26" fmla="*/ 1033221 h 1436176"/>
              <a:gd name="connsiteX27" fmla="*/ 5641383 w 7003942"/>
              <a:gd name="connsiteY27" fmla="*/ 955729 h 1436176"/>
              <a:gd name="connsiteX28" fmla="*/ 5889355 w 7003942"/>
              <a:gd name="connsiteY28" fmla="*/ 816244 h 1436176"/>
              <a:gd name="connsiteX29" fmla="*/ 7003942 w 7003942"/>
              <a:gd name="connsiteY29" fmla="*/ 675468 h 1436176"/>
              <a:gd name="connsiteX0" fmla="*/ 0 w 5889355"/>
              <a:gd name="connsiteY0" fmla="*/ 1436176 h 1436176"/>
              <a:gd name="connsiteX1" fmla="*/ 309966 w 5889355"/>
              <a:gd name="connsiteY1" fmla="*/ 1157207 h 1436176"/>
              <a:gd name="connsiteX2" fmla="*/ 743918 w 5889355"/>
              <a:gd name="connsiteY2" fmla="*/ 924732 h 1436176"/>
              <a:gd name="connsiteX3" fmla="*/ 976393 w 5889355"/>
              <a:gd name="connsiteY3" fmla="*/ 754251 h 1436176"/>
              <a:gd name="connsiteX4" fmla="*/ 1177871 w 5889355"/>
              <a:gd name="connsiteY4" fmla="*/ 444285 h 1436176"/>
              <a:gd name="connsiteX5" fmla="*/ 1503335 w 5889355"/>
              <a:gd name="connsiteY5" fmla="*/ 242807 h 1436176"/>
              <a:gd name="connsiteX6" fmla="*/ 1813301 w 5889355"/>
              <a:gd name="connsiteY6" fmla="*/ 41329 h 1436176"/>
              <a:gd name="connsiteX7" fmla="*/ 2340244 w 5889355"/>
              <a:gd name="connsiteY7" fmla="*/ 10332 h 1436176"/>
              <a:gd name="connsiteX8" fmla="*/ 2541722 w 5889355"/>
              <a:gd name="connsiteY8" fmla="*/ 103322 h 1436176"/>
              <a:gd name="connsiteX9" fmla="*/ 2603715 w 5889355"/>
              <a:gd name="connsiteY9" fmla="*/ 242807 h 1436176"/>
              <a:gd name="connsiteX10" fmla="*/ 2510725 w 5889355"/>
              <a:gd name="connsiteY10" fmla="*/ 382292 h 1436176"/>
              <a:gd name="connsiteX11" fmla="*/ 2634711 w 5889355"/>
              <a:gd name="connsiteY11" fmla="*/ 459783 h 1436176"/>
              <a:gd name="connsiteX12" fmla="*/ 2898183 w 5889355"/>
              <a:gd name="connsiteY12" fmla="*/ 506278 h 1436176"/>
              <a:gd name="connsiteX13" fmla="*/ 3084162 w 5889355"/>
              <a:gd name="connsiteY13" fmla="*/ 552773 h 1436176"/>
              <a:gd name="connsiteX14" fmla="*/ 3332135 w 5889355"/>
              <a:gd name="connsiteY14" fmla="*/ 583770 h 1436176"/>
              <a:gd name="connsiteX15" fmla="*/ 3425125 w 5889355"/>
              <a:gd name="connsiteY15" fmla="*/ 707756 h 1436176"/>
              <a:gd name="connsiteX16" fmla="*/ 3347633 w 5889355"/>
              <a:gd name="connsiteY16" fmla="*/ 924732 h 1436176"/>
              <a:gd name="connsiteX17" fmla="*/ 3440623 w 5889355"/>
              <a:gd name="connsiteY17" fmla="*/ 909234 h 1436176"/>
              <a:gd name="connsiteX18" fmla="*/ 3611105 w 5889355"/>
              <a:gd name="connsiteY18" fmla="*/ 816244 h 1436176"/>
              <a:gd name="connsiteX19" fmla="*/ 3952067 w 5889355"/>
              <a:gd name="connsiteY19" fmla="*/ 800746 h 1436176"/>
              <a:gd name="connsiteX20" fmla="*/ 4169044 w 5889355"/>
              <a:gd name="connsiteY20" fmla="*/ 707756 h 1436176"/>
              <a:gd name="connsiteX21" fmla="*/ 4401518 w 5889355"/>
              <a:gd name="connsiteY21" fmla="*/ 692258 h 1436176"/>
              <a:gd name="connsiteX22" fmla="*/ 4602996 w 5889355"/>
              <a:gd name="connsiteY22" fmla="*/ 800746 h 1436176"/>
              <a:gd name="connsiteX23" fmla="*/ 4695986 w 5889355"/>
              <a:gd name="connsiteY23" fmla="*/ 986726 h 1436176"/>
              <a:gd name="connsiteX24" fmla="*/ 5067945 w 5889355"/>
              <a:gd name="connsiteY24" fmla="*/ 1017722 h 1436176"/>
              <a:gd name="connsiteX25" fmla="*/ 5331417 w 5889355"/>
              <a:gd name="connsiteY25" fmla="*/ 1033221 h 1436176"/>
              <a:gd name="connsiteX26" fmla="*/ 5517396 w 5889355"/>
              <a:gd name="connsiteY26" fmla="*/ 1033221 h 1436176"/>
              <a:gd name="connsiteX27" fmla="*/ 5641383 w 5889355"/>
              <a:gd name="connsiteY27" fmla="*/ 955729 h 1436176"/>
              <a:gd name="connsiteX28" fmla="*/ 5889355 w 5889355"/>
              <a:gd name="connsiteY28" fmla="*/ 816244 h 1436176"/>
              <a:gd name="connsiteX0" fmla="*/ 0 w 5902271"/>
              <a:gd name="connsiteY0" fmla="*/ 1436176 h 1436176"/>
              <a:gd name="connsiteX1" fmla="*/ 309966 w 5902271"/>
              <a:gd name="connsiteY1" fmla="*/ 1157207 h 1436176"/>
              <a:gd name="connsiteX2" fmla="*/ 743918 w 5902271"/>
              <a:gd name="connsiteY2" fmla="*/ 924732 h 1436176"/>
              <a:gd name="connsiteX3" fmla="*/ 976393 w 5902271"/>
              <a:gd name="connsiteY3" fmla="*/ 754251 h 1436176"/>
              <a:gd name="connsiteX4" fmla="*/ 1177871 w 5902271"/>
              <a:gd name="connsiteY4" fmla="*/ 444285 h 1436176"/>
              <a:gd name="connsiteX5" fmla="*/ 1503335 w 5902271"/>
              <a:gd name="connsiteY5" fmla="*/ 242807 h 1436176"/>
              <a:gd name="connsiteX6" fmla="*/ 1813301 w 5902271"/>
              <a:gd name="connsiteY6" fmla="*/ 41329 h 1436176"/>
              <a:gd name="connsiteX7" fmla="*/ 2340244 w 5902271"/>
              <a:gd name="connsiteY7" fmla="*/ 10332 h 1436176"/>
              <a:gd name="connsiteX8" fmla="*/ 2541722 w 5902271"/>
              <a:gd name="connsiteY8" fmla="*/ 103322 h 1436176"/>
              <a:gd name="connsiteX9" fmla="*/ 2603715 w 5902271"/>
              <a:gd name="connsiteY9" fmla="*/ 242807 h 1436176"/>
              <a:gd name="connsiteX10" fmla="*/ 2510725 w 5902271"/>
              <a:gd name="connsiteY10" fmla="*/ 382292 h 1436176"/>
              <a:gd name="connsiteX11" fmla="*/ 2634711 w 5902271"/>
              <a:gd name="connsiteY11" fmla="*/ 459783 h 1436176"/>
              <a:gd name="connsiteX12" fmla="*/ 2898183 w 5902271"/>
              <a:gd name="connsiteY12" fmla="*/ 506278 h 1436176"/>
              <a:gd name="connsiteX13" fmla="*/ 3084162 w 5902271"/>
              <a:gd name="connsiteY13" fmla="*/ 552773 h 1436176"/>
              <a:gd name="connsiteX14" fmla="*/ 3332135 w 5902271"/>
              <a:gd name="connsiteY14" fmla="*/ 583770 h 1436176"/>
              <a:gd name="connsiteX15" fmla="*/ 3425125 w 5902271"/>
              <a:gd name="connsiteY15" fmla="*/ 707756 h 1436176"/>
              <a:gd name="connsiteX16" fmla="*/ 3347633 w 5902271"/>
              <a:gd name="connsiteY16" fmla="*/ 924732 h 1436176"/>
              <a:gd name="connsiteX17" fmla="*/ 3440623 w 5902271"/>
              <a:gd name="connsiteY17" fmla="*/ 909234 h 1436176"/>
              <a:gd name="connsiteX18" fmla="*/ 3611105 w 5902271"/>
              <a:gd name="connsiteY18" fmla="*/ 816244 h 1436176"/>
              <a:gd name="connsiteX19" fmla="*/ 3952067 w 5902271"/>
              <a:gd name="connsiteY19" fmla="*/ 800746 h 1436176"/>
              <a:gd name="connsiteX20" fmla="*/ 4169044 w 5902271"/>
              <a:gd name="connsiteY20" fmla="*/ 707756 h 1436176"/>
              <a:gd name="connsiteX21" fmla="*/ 4401518 w 5902271"/>
              <a:gd name="connsiteY21" fmla="*/ 692258 h 1436176"/>
              <a:gd name="connsiteX22" fmla="*/ 4602996 w 5902271"/>
              <a:gd name="connsiteY22" fmla="*/ 800746 h 1436176"/>
              <a:gd name="connsiteX23" fmla="*/ 4695986 w 5902271"/>
              <a:gd name="connsiteY23" fmla="*/ 986726 h 1436176"/>
              <a:gd name="connsiteX24" fmla="*/ 5067945 w 5902271"/>
              <a:gd name="connsiteY24" fmla="*/ 1017722 h 1436176"/>
              <a:gd name="connsiteX25" fmla="*/ 5331417 w 5902271"/>
              <a:gd name="connsiteY25" fmla="*/ 1033221 h 1436176"/>
              <a:gd name="connsiteX26" fmla="*/ 5517396 w 5902271"/>
              <a:gd name="connsiteY26" fmla="*/ 1033221 h 1436176"/>
              <a:gd name="connsiteX27" fmla="*/ 5641383 w 5902271"/>
              <a:gd name="connsiteY27" fmla="*/ 955729 h 1436176"/>
              <a:gd name="connsiteX28" fmla="*/ 5860942 w 5902271"/>
              <a:gd name="connsiteY28" fmla="*/ 827868 h 1436176"/>
              <a:gd name="connsiteX29" fmla="*/ 5889355 w 5902271"/>
              <a:gd name="connsiteY29" fmla="*/ 816244 h 143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02271" h="1436176">
                <a:moveTo>
                  <a:pt x="0" y="1436176"/>
                </a:moveTo>
                <a:cubicBezTo>
                  <a:pt x="92990" y="1339312"/>
                  <a:pt x="185980" y="1242448"/>
                  <a:pt x="309966" y="1157207"/>
                </a:cubicBezTo>
                <a:cubicBezTo>
                  <a:pt x="433952" y="1071966"/>
                  <a:pt x="632847" y="991891"/>
                  <a:pt x="743918" y="924732"/>
                </a:cubicBezTo>
                <a:cubicBezTo>
                  <a:pt x="854989" y="857573"/>
                  <a:pt x="904068" y="834325"/>
                  <a:pt x="976393" y="754251"/>
                </a:cubicBezTo>
                <a:cubicBezTo>
                  <a:pt x="1048718" y="674177"/>
                  <a:pt x="1090047" y="529526"/>
                  <a:pt x="1177871" y="444285"/>
                </a:cubicBezTo>
                <a:cubicBezTo>
                  <a:pt x="1265695" y="359044"/>
                  <a:pt x="1397430" y="309966"/>
                  <a:pt x="1503335" y="242807"/>
                </a:cubicBezTo>
                <a:cubicBezTo>
                  <a:pt x="1609240" y="175648"/>
                  <a:pt x="1673816" y="80075"/>
                  <a:pt x="1813301" y="41329"/>
                </a:cubicBezTo>
                <a:cubicBezTo>
                  <a:pt x="1952786" y="2583"/>
                  <a:pt x="2218841" y="0"/>
                  <a:pt x="2340244" y="10332"/>
                </a:cubicBezTo>
                <a:cubicBezTo>
                  <a:pt x="2461648" y="20664"/>
                  <a:pt x="2497810" y="64576"/>
                  <a:pt x="2541722" y="103322"/>
                </a:cubicBezTo>
                <a:cubicBezTo>
                  <a:pt x="2585634" y="142068"/>
                  <a:pt x="2608881" y="196312"/>
                  <a:pt x="2603715" y="242807"/>
                </a:cubicBezTo>
                <a:cubicBezTo>
                  <a:pt x="2598549" y="289302"/>
                  <a:pt x="2505559" y="346129"/>
                  <a:pt x="2510725" y="382292"/>
                </a:cubicBezTo>
                <a:cubicBezTo>
                  <a:pt x="2515891" y="418455"/>
                  <a:pt x="2570135" y="439119"/>
                  <a:pt x="2634711" y="459783"/>
                </a:cubicBezTo>
                <a:cubicBezTo>
                  <a:pt x="2699287" y="480447"/>
                  <a:pt x="2823275" y="490780"/>
                  <a:pt x="2898183" y="506278"/>
                </a:cubicBezTo>
                <a:cubicBezTo>
                  <a:pt x="2973091" y="521776"/>
                  <a:pt x="3011837" y="539858"/>
                  <a:pt x="3084162" y="552773"/>
                </a:cubicBezTo>
                <a:cubicBezTo>
                  <a:pt x="3156487" y="565688"/>
                  <a:pt x="3275308" y="557940"/>
                  <a:pt x="3332135" y="583770"/>
                </a:cubicBezTo>
                <a:cubicBezTo>
                  <a:pt x="3388962" y="609600"/>
                  <a:pt x="3422542" y="650929"/>
                  <a:pt x="3425125" y="707756"/>
                </a:cubicBezTo>
                <a:cubicBezTo>
                  <a:pt x="3427708" y="764583"/>
                  <a:pt x="3345050" y="891152"/>
                  <a:pt x="3347633" y="924732"/>
                </a:cubicBezTo>
                <a:cubicBezTo>
                  <a:pt x="3350216" y="958312"/>
                  <a:pt x="3396711" y="927315"/>
                  <a:pt x="3440623" y="909234"/>
                </a:cubicBezTo>
                <a:cubicBezTo>
                  <a:pt x="3484535" y="891153"/>
                  <a:pt x="3525864" y="834325"/>
                  <a:pt x="3611105" y="816244"/>
                </a:cubicBezTo>
                <a:cubicBezTo>
                  <a:pt x="3696346" y="798163"/>
                  <a:pt x="3859077" y="818827"/>
                  <a:pt x="3952067" y="800746"/>
                </a:cubicBezTo>
                <a:cubicBezTo>
                  <a:pt x="4045057" y="782665"/>
                  <a:pt x="4094135" y="725837"/>
                  <a:pt x="4169044" y="707756"/>
                </a:cubicBezTo>
                <a:cubicBezTo>
                  <a:pt x="4243953" y="689675"/>
                  <a:pt x="4329193" y="676760"/>
                  <a:pt x="4401518" y="692258"/>
                </a:cubicBezTo>
                <a:cubicBezTo>
                  <a:pt x="4473843" y="707756"/>
                  <a:pt x="4553918" y="751668"/>
                  <a:pt x="4602996" y="800746"/>
                </a:cubicBezTo>
                <a:cubicBezTo>
                  <a:pt x="4652074" y="849824"/>
                  <a:pt x="4618495" y="950563"/>
                  <a:pt x="4695986" y="986726"/>
                </a:cubicBezTo>
                <a:cubicBezTo>
                  <a:pt x="4773477" y="1022889"/>
                  <a:pt x="4962040" y="1009973"/>
                  <a:pt x="5067945" y="1017722"/>
                </a:cubicBezTo>
                <a:cubicBezTo>
                  <a:pt x="5173850" y="1025471"/>
                  <a:pt x="5256509" y="1030638"/>
                  <a:pt x="5331417" y="1033221"/>
                </a:cubicBezTo>
                <a:cubicBezTo>
                  <a:pt x="5406325" y="1035804"/>
                  <a:pt x="5465735" y="1046136"/>
                  <a:pt x="5517396" y="1033221"/>
                </a:cubicBezTo>
                <a:cubicBezTo>
                  <a:pt x="5569057" y="1020306"/>
                  <a:pt x="5584125" y="989955"/>
                  <a:pt x="5641383" y="955729"/>
                </a:cubicBezTo>
                <a:cubicBezTo>
                  <a:pt x="5698641" y="921503"/>
                  <a:pt x="5819613" y="851115"/>
                  <a:pt x="5860942" y="827868"/>
                </a:cubicBezTo>
                <a:cubicBezTo>
                  <a:pt x="5902271" y="804621"/>
                  <a:pt x="5871058" y="821410"/>
                  <a:pt x="5889355" y="816244"/>
                </a:cubicBezTo>
              </a:path>
            </a:pathLst>
          </a:custGeom>
          <a:ln w="101600">
            <a:solidFill>
              <a:srgbClr val="FFFF00"/>
            </a:solidFill>
            <a:prstDash val="sysDot"/>
            <a:tailEnd type="arrow" w="sm" len="sm"/>
          </a:ln>
          <a:effectLst>
            <a:outerShdw dist="381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178444" y="4566834"/>
            <a:ext cx="2137474" cy="1757766"/>
          </a:xfrm>
          <a:custGeom>
            <a:avLst/>
            <a:gdLst>
              <a:gd name="connsiteX0" fmla="*/ 1937288 w 2154264"/>
              <a:gd name="connsiteY0" fmla="*/ 237641 h 2552054"/>
              <a:gd name="connsiteX1" fmla="*/ 1999282 w 2154264"/>
              <a:gd name="connsiteY1" fmla="*/ 160149 h 2552054"/>
              <a:gd name="connsiteX2" fmla="*/ 2138766 w 2154264"/>
              <a:gd name="connsiteY2" fmla="*/ 98156 h 2552054"/>
              <a:gd name="connsiteX3" fmla="*/ 2092271 w 2154264"/>
              <a:gd name="connsiteY3" fmla="*/ 5166 h 2552054"/>
              <a:gd name="connsiteX4" fmla="*/ 1859797 w 2154264"/>
              <a:gd name="connsiteY4" fmla="*/ 129152 h 2552054"/>
              <a:gd name="connsiteX5" fmla="*/ 1735810 w 2154264"/>
              <a:gd name="connsiteY5" fmla="*/ 315132 h 2552054"/>
              <a:gd name="connsiteX6" fmla="*/ 1503336 w 2154264"/>
              <a:gd name="connsiteY6" fmla="*/ 439119 h 2552054"/>
              <a:gd name="connsiteX7" fmla="*/ 1208868 w 2154264"/>
              <a:gd name="connsiteY7" fmla="*/ 656095 h 2552054"/>
              <a:gd name="connsiteX8" fmla="*/ 1007390 w 2154264"/>
              <a:gd name="connsiteY8" fmla="*/ 935064 h 2552054"/>
              <a:gd name="connsiteX9" fmla="*/ 774915 w 2154264"/>
              <a:gd name="connsiteY9" fmla="*/ 1214034 h 2552054"/>
              <a:gd name="connsiteX10" fmla="*/ 495946 w 2154264"/>
              <a:gd name="connsiteY10" fmla="*/ 1322522 h 2552054"/>
              <a:gd name="connsiteX11" fmla="*/ 201478 w 2154264"/>
              <a:gd name="connsiteY11" fmla="*/ 1508502 h 2552054"/>
              <a:gd name="connsiteX12" fmla="*/ 0 w 2154264"/>
              <a:gd name="connsiteY12" fmla="*/ 1756474 h 2552054"/>
              <a:gd name="connsiteX0" fmla="*/ 4663698 w 4880674"/>
              <a:gd name="connsiteY0" fmla="*/ 237641 h 2477146"/>
              <a:gd name="connsiteX1" fmla="*/ 4725692 w 4880674"/>
              <a:gd name="connsiteY1" fmla="*/ 160149 h 2477146"/>
              <a:gd name="connsiteX2" fmla="*/ 4865176 w 4880674"/>
              <a:gd name="connsiteY2" fmla="*/ 98156 h 2477146"/>
              <a:gd name="connsiteX3" fmla="*/ 4818681 w 4880674"/>
              <a:gd name="connsiteY3" fmla="*/ 5166 h 2477146"/>
              <a:gd name="connsiteX4" fmla="*/ 4586207 w 4880674"/>
              <a:gd name="connsiteY4" fmla="*/ 129152 h 2477146"/>
              <a:gd name="connsiteX5" fmla="*/ 4462220 w 4880674"/>
              <a:gd name="connsiteY5" fmla="*/ 315132 h 2477146"/>
              <a:gd name="connsiteX6" fmla="*/ 4229746 w 4880674"/>
              <a:gd name="connsiteY6" fmla="*/ 439119 h 2477146"/>
              <a:gd name="connsiteX7" fmla="*/ 3935278 w 4880674"/>
              <a:gd name="connsiteY7" fmla="*/ 656095 h 2477146"/>
              <a:gd name="connsiteX8" fmla="*/ 3733800 w 4880674"/>
              <a:gd name="connsiteY8" fmla="*/ 935064 h 2477146"/>
              <a:gd name="connsiteX9" fmla="*/ 3501325 w 4880674"/>
              <a:gd name="connsiteY9" fmla="*/ 1214034 h 2477146"/>
              <a:gd name="connsiteX10" fmla="*/ 3222356 w 4880674"/>
              <a:gd name="connsiteY10" fmla="*/ 1322522 h 2477146"/>
              <a:gd name="connsiteX11" fmla="*/ 2927888 w 4880674"/>
              <a:gd name="connsiteY11" fmla="*/ 1508502 h 2477146"/>
              <a:gd name="connsiteX12" fmla="*/ 0 w 4880674"/>
              <a:gd name="connsiteY12" fmla="*/ 1681566 h 2477146"/>
              <a:gd name="connsiteX0" fmla="*/ 1735810 w 1952786"/>
              <a:gd name="connsiteY0" fmla="*/ 237641 h 1508502"/>
              <a:gd name="connsiteX1" fmla="*/ 1797804 w 1952786"/>
              <a:gd name="connsiteY1" fmla="*/ 160149 h 1508502"/>
              <a:gd name="connsiteX2" fmla="*/ 1937288 w 1952786"/>
              <a:gd name="connsiteY2" fmla="*/ 98156 h 1508502"/>
              <a:gd name="connsiteX3" fmla="*/ 1890793 w 1952786"/>
              <a:gd name="connsiteY3" fmla="*/ 5166 h 1508502"/>
              <a:gd name="connsiteX4" fmla="*/ 1658319 w 1952786"/>
              <a:gd name="connsiteY4" fmla="*/ 129152 h 1508502"/>
              <a:gd name="connsiteX5" fmla="*/ 1534332 w 1952786"/>
              <a:gd name="connsiteY5" fmla="*/ 315132 h 1508502"/>
              <a:gd name="connsiteX6" fmla="*/ 1301858 w 1952786"/>
              <a:gd name="connsiteY6" fmla="*/ 439119 h 1508502"/>
              <a:gd name="connsiteX7" fmla="*/ 1007390 w 1952786"/>
              <a:gd name="connsiteY7" fmla="*/ 656095 h 1508502"/>
              <a:gd name="connsiteX8" fmla="*/ 805912 w 1952786"/>
              <a:gd name="connsiteY8" fmla="*/ 935064 h 1508502"/>
              <a:gd name="connsiteX9" fmla="*/ 573437 w 1952786"/>
              <a:gd name="connsiteY9" fmla="*/ 1214034 h 1508502"/>
              <a:gd name="connsiteX10" fmla="*/ 294468 w 1952786"/>
              <a:gd name="connsiteY10" fmla="*/ 1322522 h 1508502"/>
              <a:gd name="connsiteX11" fmla="*/ 0 w 1952786"/>
              <a:gd name="connsiteY11" fmla="*/ 1508502 h 1508502"/>
              <a:gd name="connsiteX0" fmla="*/ 1920498 w 2137474"/>
              <a:gd name="connsiteY0" fmla="*/ 237641 h 1757766"/>
              <a:gd name="connsiteX1" fmla="*/ 1982492 w 2137474"/>
              <a:gd name="connsiteY1" fmla="*/ 160149 h 1757766"/>
              <a:gd name="connsiteX2" fmla="*/ 2121976 w 2137474"/>
              <a:gd name="connsiteY2" fmla="*/ 98156 h 1757766"/>
              <a:gd name="connsiteX3" fmla="*/ 2075481 w 2137474"/>
              <a:gd name="connsiteY3" fmla="*/ 5166 h 1757766"/>
              <a:gd name="connsiteX4" fmla="*/ 1843007 w 2137474"/>
              <a:gd name="connsiteY4" fmla="*/ 129152 h 1757766"/>
              <a:gd name="connsiteX5" fmla="*/ 1719020 w 2137474"/>
              <a:gd name="connsiteY5" fmla="*/ 315132 h 1757766"/>
              <a:gd name="connsiteX6" fmla="*/ 1486546 w 2137474"/>
              <a:gd name="connsiteY6" fmla="*/ 439119 h 1757766"/>
              <a:gd name="connsiteX7" fmla="*/ 1192078 w 2137474"/>
              <a:gd name="connsiteY7" fmla="*/ 656095 h 1757766"/>
              <a:gd name="connsiteX8" fmla="*/ 990600 w 2137474"/>
              <a:gd name="connsiteY8" fmla="*/ 935064 h 1757766"/>
              <a:gd name="connsiteX9" fmla="*/ 758125 w 2137474"/>
              <a:gd name="connsiteY9" fmla="*/ 1214034 h 1757766"/>
              <a:gd name="connsiteX10" fmla="*/ 479156 w 2137474"/>
              <a:gd name="connsiteY10" fmla="*/ 1322522 h 1757766"/>
              <a:gd name="connsiteX11" fmla="*/ 0 w 2137474"/>
              <a:gd name="connsiteY11" fmla="*/ 1757766 h 1757766"/>
              <a:gd name="connsiteX0" fmla="*/ 1920498 w 2137474"/>
              <a:gd name="connsiteY0" fmla="*/ 237641 h 1757766"/>
              <a:gd name="connsiteX1" fmla="*/ 1982492 w 2137474"/>
              <a:gd name="connsiteY1" fmla="*/ 160149 h 1757766"/>
              <a:gd name="connsiteX2" fmla="*/ 2121976 w 2137474"/>
              <a:gd name="connsiteY2" fmla="*/ 98156 h 1757766"/>
              <a:gd name="connsiteX3" fmla="*/ 2075481 w 2137474"/>
              <a:gd name="connsiteY3" fmla="*/ 5166 h 1757766"/>
              <a:gd name="connsiteX4" fmla="*/ 1843007 w 2137474"/>
              <a:gd name="connsiteY4" fmla="*/ 129152 h 1757766"/>
              <a:gd name="connsiteX5" fmla="*/ 1719020 w 2137474"/>
              <a:gd name="connsiteY5" fmla="*/ 315132 h 1757766"/>
              <a:gd name="connsiteX6" fmla="*/ 1486546 w 2137474"/>
              <a:gd name="connsiteY6" fmla="*/ 439119 h 1757766"/>
              <a:gd name="connsiteX7" fmla="*/ 1192078 w 2137474"/>
              <a:gd name="connsiteY7" fmla="*/ 656095 h 1757766"/>
              <a:gd name="connsiteX8" fmla="*/ 990600 w 2137474"/>
              <a:gd name="connsiteY8" fmla="*/ 935064 h 1757766"/>
              <a:gd name="connsiteX9" fmla="*/ 758125 w 2137474"/>
              <a:gd name="connsiteY9" fmla="*/ 1214034 h 1757766"/>
              <a:gd name="connsiteX10" fmla="*/ 479156 w 2137474"/>
              <a:gd name="connsiteY10" fmla="*/ 1322522 h 1757766"/>
              <a:gd name="connsiteX11" fmla="*/ 0 w 2137474"/>
              <a:gd name="connsiteY11" fmla="*/ 1757766 h 175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7474" h="1757766">
                <a:moveTo>
                  <a:pt x="1920498" y="237641"/>
                </a:moveTo>
                <a:cubicBezTo>
                  <a:pt x="1934705" y="210518"/>
                  <a:pt x="1948912" y="183396"/>
                  <a:pt x="1982492" y="160149"/>
                </a:cubicBezTo>
                <a:cubicBezTo>
                  <a:pt x="2016072" y="136902"/>
                  <a:pt x="2106478" y="123986"/>
                  <a:pt x="2121976" y="98156"/>
                </a:cubicBezTo>
                <a:cubicBezTo>
                  <a:pt x="2137474" y="72326"/>
                  <a:pt x="2121976" y="0"/>
                  <a:pt x="2075481" y="5166"/>
                </a:cubicBezTo>
                <a:cubicBezTo>
                  <a:pt x="2028986" y="10332"/>
                  <a:pt x="1902417" y="77491"/>
                  <a:pt x="1843007" y="129152"/>
                </a:cubicBezTo>
                <a:cubicBezTo>
                  <a:pt x="1783597" y="180813"/>
                  <a:pt x="1778430" y="263471"/>
                  <a:pt x="1719020" y="315132"/>
                </a:cubicBezTo>
                <a:cubicBezTo>
                  <a:pt x="1659610" y="366793"/>
                  <a:pt x="1574370" y="382292"/>
                  <a:pt x="1486546" y="439119"/>
                </a:cubicBezTo>
                <a:cubicBezTo>
                  <a:pt x="1398722" y="495946"/>
                  <a:pt x="1274736" y="573438"/>
                  <a:pt x="1192078" y="656095"/>
                </a:cubicBezTo>
                <a:cubicBezTo>
                  <a:pt x="1109420" y="738752"/>
                  <a:pt x="1062925" y="842074"/>
                  <a:pt x="990600" y="935064"/>
                </a:cubicBezTo>
                <a:cubicBezTo>
                  <a:pt x="918275" y="1028054"/>
                  <a:pt x="843366" y="1149458"/>
                  <a:pt x="758125" y="1214034"/>
                </a:cubicBezTo>
                <a:cubicBezTo>
                  <a:pt x="672884" y="1278610"/>
                  <a:pt x="605510" y="1231900"/>
                  <a:pt x="479156" y="1322522"/>
                </a:cubicBezTo>
                <a:cubicBezTo>
                  <a:pt x="352802" y="1413144"/>
                  <a:pt x="295544" y="1448661"/>
                  <a:pt x="0" y="1757766"/>
                </a:cubicBezTo>
              </a:path>
            </a:pathLst>
          </a:custGeom>
          <a:ln w="101600">
            <a:solidFill>
              <a:srgbClr val="FFFF00"/>
            </a:solidFill>
            <a:prstDash val="sysDot"/>
            <a:tailEnd type="arrow" w="sm" len="sm"/>
          </a:ln>
          <a:effectLst>
            <a:outerShdw dist="381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p:cNvSpPr/>
          <p:nvPr/>
        </p:nvSpPr>
        <p:spPr>
          <a:xfrm>
            <a:off x="0" y="3078540"/>
            <a:ext cx="5943600" cy="461665"/>
          </a:xfrm>
          <a:prstGeom prst="rect">
            <a:avLst/>
          </a:prstGeom>
          <a:solidFill>
            <a:schemeClr val="bg1"/>
          </a:solidFill>
        </p:spPr>
        <p:txBody>
          <a:bodyPr wrap="square">
            <a:spAutoFit/>
          </a:bodyPr>
          <a:lstStyle/>
          <a:p>
            <a:r>
              <a:rPr lang="en-US" sz="2400" dirty="0" smtClean="0"/>
              <a:t>   - 1</a:t>
            </a:r>
            <a:r>
              <a:rPr lang="en-US" sz="2400" baseline="30000" dirty="0" smtClean="0"/>
              <a:t>st</a:t>
            </a:r>
            <a:r>
              <a:rPr lang="en-US" sz="2400" dirty="0" smtClean="0"/>
              <a:t> trip: travels inland, along St Lawrence </a:t>
            </a:r>
            <a:endParaRPr lang="en-US" sz="2400" dirty="0"/>
          </a:p>
        </p:txBody>
      </p:sp>
      <p:sp>
        <p:nvSpPr>
          <p:cNvPr id="64" name="Rectangle 63"/>
          <p:cNvSpPr/>
          <p:nvPr/>
        </p:nvSpPr>
        <p:spPr>
          <a:xfrm>
            <a:off x="0" y="3992940"/>
            <a:ext cx="5943600" cy="461665"/>
          </a:xfrm>
          <a:prstGeom prst="rect">
            <a:avLst/>
          </a:prstGeom>
          <a:solidFill>
            <a:schemeClr val="bg1"/>
          </a:solidFill>
        </p:spPr>
        <p:txBody>
          <a:bodyPr wrap="square">
            <a:spAutoFit/>
          </a:bodyPr>
          <a:lstStyle/>
          <a:p>
            <a:r>
              <a:rPr lang="en-US" sz="2400" dirty="0" smtClean="0"/>
              <a:t>   - 2</a:t>
            </a:r>
            <a:r>
              <a:rPr lang="en-US" sz="2400" baseline="30000" dirty="0" smtClean="0"/>
              <a:t>nd</a:t>
            </a:r>
            <a:r>
              <a:rPr lang="en-US" sz="2400" dirty="0" smtClean="0"/>
              <a:t>  trip: spends bitter winter along River</a:t>
            </a:r>
            <a:endParaRPr lang="en-US" sz="2400" dirty="0"/>
          </a:p>
        </p:txBody>
      </p:sp>
      <p:sp>
        <p:nvSpPr>
          <p:cNvPr id="65" name="5-Point Star 64"/>
          <p:cNvSpPr/>
          <p:nvPr/>
        </p:nvSpPr>
        <p:spPr>
          <a:xfrm>
            <a:off x="3657600" y="5486400"/>
            <a:ext cx="381000" cy="457200"/>
          </a:xfrm>
          <a:prstGeom prst="star5">
            <a:avLst/>
          </a:prstGeom>
          <a:solidFill>
            <a:srgbClr val="FFFF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ectangle 65"/>
          <p:cNvSpPr/>
          <p:nvPr/>
        </p:nvSpPr>
        <p:spPr>
          <a:xfrm>
            <a:off x="0" y="3535740"/>
            <a:ext cx="5943600" cy="461665"/>
          </a:xfrm>
          <a:prstGeom prst="rect">
            <a:avLst/>
          </a:prstGeom>
          <a:solidFill>
            <a:schemeClr val="bg1"/>
          </a:solidFill>
        </p:spPr>
        <p:txBody>
          <a:bodyPr wrap="square">
            <a:spAutoFit/>
          </a:bodyPr>
          <a:lstStyle/>
          <a:p>
            <a:r>
              <a:rPr lang="en-US" sz="2400" dirty="0" smtClean="0"/>
              <a:t>   - returns to France with two native captives</a:t>
            </a:r>
            <a:endParaRPr lang="en-US" sz="2400" dirty="0"/>
          </a:p>
        </p:txBody>
      </p:sp>
      <p:sp>
        <p:nvSpPr>
          <p:cNvPr id="62" name="Rectangle 61"/>
          <p:cNvSpPr/>
          <p:nvPr/>
        </p:nvSpPr>
        <p:spPr>
          <a:xfrm>
            <a:off x="0" y="4445675"/>
            <a:ext cx="5943600" cy="461665"/>
          </a:xfrm>
          <a:prstGeom prst="rect">
            <a:avLst/>
          </a:prstGeom>
          <a:solidFill>
            <a:schemeClr val="bg1"/>
          </a:solidFill>
        </p:spPr>
        <p:txBody>
          <a:bodyPr wrap="square">
            <a:spAutoFit/>
          </a:bodyPr>
          <a:lstStyle/>
          <a:p>
            <a:r>
              <a:rPr lang="en-US" sz="2400" dirty="0" smtClean="0"/>
              <a:t>   - 3</a:t>
            </a:r>
            <a:r>
              <a:rPr lang="en-US" sz="2400" baseline="30000" dirty="0" smtClean="0"/>
              <a:t>rd</a:t>
            </a:r>
            <a:r>
              <a:rPr lang="en-US" sz="2400" dirty="0" smtClean="0"/>
              <a:t>  trip: leads French settlers to New World    </a:t>
            </a:r>
            <a:endParaRPr lang="en-US" sz="2400" dirty="0"/>
          </a:p>
        </p:txBody>
      </p:sp>
      <p:sp>
        <p:nvSpPr>
          <p:cNvPr id="69" name="Rectangle 68"/>
          <p:cNvSpPr/>
          <p:nvPr/>
        </p:nvSpPr>
        <p:spPr>
          <a:xfrm>
            <a:off x="0" y="4907340"/>
            <a:ext cx="5943600" cy="1569660"/>
          </a:xfrm>
          <a:prstGeom prst="rect">
            <a:avLst/>
          </a:prstGeom>
          <a:solidFill>
            <a:schemeClr val="bg1"/>
          </a:solidFill>
        </p:spPr>
        <p:txBody>
          <a:bodyPr wrap="square">
            <a:spAutoFit/>
          </a:bodyPr>
          <a:lstStyle/>
          <a:p>
            <a:r>
              <a:rPr lang="en-US" sz="2400" dirty="0" smtClean="0"/>
              <a:t>   - RESULTS of exploration: </a:t>
            </a:r>
          </a:p>
          <a:p>
            <a:r>
              <a:rPr lang="en-US" sz="2400" dirty="0" smtClean="0"/>
              <a:t>          - French colony fails within 1 year	</a:t>
            </a:r>
          </a:p>
          <a:p>
            <a:r>
              <a:rPr lang="en-US" sz="2400" dirty="0" smtClean="0"/>
              <a:t>          - no further French exploration for 50 yrs  </a:t>
            </a:r>
          </a:p>
          <a:p>
            <a:r>
              <a:rPr lang="en-US" sz="2400" dirty="0" smtClean="0"/>
              <a:t>          - </a:t>
            </a:r>
            <a:r>
              <a:rPr lang="en-US" sz="2400" b="1" dirty="0" smtClean="0"/>
              <a:t>claims Canada for France</a:t>
            </a:r>
            <a:endParaRPr lang="en-US" sz="2400" dirty="0"/>
          </a:p>
        </p:txBody>
      </p:sp>
      <p:sp>
        <p:nvSpPr>
          <p:cNvPr id="68" name="Rectangle 67"/>
          <p:cNvSpPr/>
          <p:nvPr/>
        </p:nvSpPr>
        <p:spPr>
          <a:xfrm>
            <a:off x="0" y="2621340"/>
            <a:ext cx="5943600" cy="461665"/>
          </a:xfrm>
          <a:prstGeom prst="rect">
            <a:avLst/>
          </a:prstGeom>
          <a:solidFill>
            <a:schemeClr val="bg1"/>
          </a:solidFill>
        </p:spPr>
        <p:txBody>
          <a:bodyPr wrap="square">
            <a:spAutoFit/>
          </a:bodyPr>
          <a:lstStyle/>
          <a:p>
            <a:r>
              <a:rPr lang="en-US" sz="2400" dirty="0" smtClean="0"/>
              <a:t>   - French explorer, chartered by King Francis 1</a:t>
            </a:r>
            <a:endParaRPr lang="en-US" sz="2400" dirty="0"/>
          </a:p>
        </p:txBody>
      </p:sp>
      <p:sp>
        <p:nvSpPr>
          <p:cNvPr id="70" name="TextBox 69"/>
          <p:cNvSpPr txBox="1"/>
          <p:nvPr/>
        </p:nvSpPr>
        <p:spPr>
          <a:xfrm>
            <a:off x="228600" y="1746504"/>
            <a:ext cx="5715000" cy="523220"/>
          </a:xfrm>
          <a:prstGeom prst="rect">
            <a:avLst/>
          </a:prstGeom>
          <a:solidFill>
            <a:schemeClr val="bg1"/>
          </a:solidFill>
          <a:ln w="38100">
            <a:noFill/>
          </a:ln>
        </p:spPr>
        <p:txBody>
          <a:bodyPr wrap="square" rtlCol="0">
            <a:spAutoFit/>
          </a:bodyPr>
          <a:lstStyle/>
          <a:p>
            <a:r>
              <a:rPr lang="en-US" sz="2800" b="1" dirty="0" smtClean="0"/>
              <a:t>1524 - G. </a:t>
            </a:r>
            <a:r>
              <a:rPr lang="en-US" sz="2800" b="1" dirty="0" err="1" smtClean="0"/>
              <a:t>da</a:t>
            </a:r>
            <a:r>
              <a:rPr lang="en-US" sz="2800" b="1" dirty="0" smtClean="0"/>
              <a:t> Verrazano exploration  </a:t>
            </a:r>
          </a:p>
        </p:txBody>
      </p:sp>
      <p:sp>
        <p:nvSpPr>
          <p:cNvPr id="67" name="TextBox 66"/>
          <p:cNvSpPr txBox="1"/>
          <p:nvPr/>
        </p:nvSpPr>
        <p:spPr>
          <a:xfrm>
            <a:off x="76200" y="2667000"/>
            <a:ext cx="6183103" cy="584775"/>
          </a:xfrm>
          <a:prstGeom prst="rect">
            <a:avLst/>
          </a:prstGeom>
          <a:solidFill>
            <a:schemeClr val="bg1"/>
          </a:solidFill>
          <a:ln w="38100">
            <a:noFill/>
          </a:ln>
        </p:spPr>
        <p:txBody>
          <a:bodyPr wrap="none" rtlCol="0">
            <a:spAutoFit/>
          </a:bodyPr>
          <a:lstStyle/>
          <a:p>
            <a:pPr algn="ctr"/>
            <a:r>
              <a:rPr lang="en-US" sz="3200" b="1" dirty="0" smtClean="0">
                <a:latin typeface="Tempus Sans ITC" pitchFamily="82" charset="0"/>
              </a:rPr>
              <a:t>Experiences w/ First Nations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70"/>
                                        </p:tgtEl>
                                      </p:cBhvr>
                                    </p:animEffect>
                                    <p:set>
                                      <p:cBhvr>
                                        <p:cTn id="15" dur="1" fill="hold">
                                          <p:stCondLst>
                                            <p:cond delay="999"/>
                                          </p:stCondLst>
                                        </p:cTn>
                                        <p:tgtEl>
                                          <p:spTgt spid="7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18"/>
                                        </p:tgtEl>
                                      </p:cBhvr>
                                    </p:animEffect>
                                    <p:set>
                                      <p:cBhvr>
                                        <p:cTn id="18" dur="1" fill="hold">
                                          <p:stCondLst>
                                            <p:cond delay="999"/>
                                          </p:stCondLst>
                                        </p:cTn>
                                        <p:tgtEl>
                                          <p:spTgt spid="1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20"/>
                                        </p:tgtEl>
                                      </p:cBhvr>
                                    </p:animEffect>
                                    <p:set>
                                      <p:cBhvr>
                                        <p:cTn id="21" dur="1" fill="hold">
                                          <p:stCondLst>
                                            <p:cond delay="999"/>
                                          </p:stCondLst>
                                        </p:cTn>
                                        <p:tgtEl>
                                          <p:spTgt spid="20"/>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21"/>
                                        </p:tgtEl>
                                      </p:cBhvr>
                                    </p:animEffec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10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right)">
                                      <p:cBhvr>
                                        <p:cTn id="33" dur="1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path" presetSubtype="0" accel="50000" decel="50000" fill="hold" grpId="1" nodeType="clickEffect">
                                  <p:stCondLst>
                                    <p:cond delay="0"/>
                                  </p:stCondLst>
                                  <p:childTnLst>
                                    <p:animMotion origin="layout" path="M -1.11111E-6 2.22222E-6 L -0.06736 -0.00556 " pathEditMode="relative" rAng="0" ptsTypes="AA">
                                      <p:cBhvr>
                                        <p:cTn id="37" dur="1000" fill="hold"/>
                                        <p:tgtEl>
                                          <p:spTgt spid="31"/>
                                        </p:tgtEl>
                                        <p:attrNameLst>
                                          <p:attrName>ppt_x</p:attrName>
                                          <p:attrName>ppt_y</p:attrName>
                                        </p:attrNameLst>
                                      </p:cBhvr>
                                      <p:rCtr x="-34" y="-3"/>
                                    </p:animMotion>
                                  </p:childTnLst>
                                </p:cTn>
                              </p:par>
                              <p:par>
                                <p:cTn id="38" presetID="50" presetClass="exit" presetSubtype="0" accel="100000" fill="hold" grpId="2" nodeType="withEffect">
                                  <p:stCondLst>
                                    <p:cond delay="0"/>
                                  </p:stCondLst>
                                  <p:childTnLst>
                                    <p:anim calcmode="lin" valueType="num">
                                      <p:cBhvr>
                                        <p:cTn id="39" dur="1000"/>
                                        <p:tgtEl>
                                          <p:spTgt spid="31"/>
                                        </p:tgtEl>
                                        <p:attrNameLst>
                                          <p:attrName>ppt_w</p:attrName>
                                        </p:attrNameLst>
                                      </p:cBhvr>
                                      <p:tavLst>
                                        <p:tav tm="0">
                                          <p:val>
                                            <p:strVal val="ppt_w"/>
                                          </p:val>
                                        </p:tav>
                                        <p:tav tm="100000">
                                          <p:val>
                                            <p:strVal val="ppt_w+.3"/>
                                          </p:val>
                                        </p:tav>
                                      </p:tavLst>
                                    </p:anim>
                                    <p:anim calcmode="lin" valueType="num">
                                      <p:cBhvr>
                                        <p:cTn id="40" dur="1000"/>
                                        <p:tgtEl>
                                          <p:spTgt spid="31"/>
                                        </p:tgtEl>
                                        <p:attrNameLst>
                                          <p:attrName>ppt_h</p:attrName>
                                        </p:attrNameLst>
                                      </p:cBhvr>
                                      <p:tavLst>
                                        <p:tav tm="0">
                                          <p:val>
                                            <p:strVal val="ppt_h"/>
                                          </p:val>
                                        </p:tav>
                                        <p:tav tm="100000">
                                          <p:val>
                                            <p:strVal val="ppt_h"/>
                                          </p:val>
                                        </p:tav>
                                      </p:tavLst>
                                    </p:anim>
                                    <p:animEffect transition="out" filter="fade">
                                      <p:cBhvr>
                                        <p:cTn id="41" dur="1000"/>
                                        <p:tgtEl>
                                          <p:spTgt spid="31"/>
                                        </p:tgtEl>
                                      </p:cBhvr>
                                    </p:animEffect>
                                    <p:set>
                                      <p:cBhvr>
                                        <p:cTn id="42" dur="1" fill="hold">
                                          <p:stCondLst>
                                            <p:cond delay="999"/>
                                          </p:stCondLst>
                                        </p:cTn>
                                        <p:tgtEl>
                                          <p:spTgt spid="31"/>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par>
                                <p:cTn id="46" presetID="35" presetClass="path" presetSubtype="0" accel="50000" decel="50000" fill="hold" nodeType="withEffect">
                                  <p:stCondLst>
                                    <p:cond delay="0"/>
                                  </p:stCondLst>
                                  <p:childTnLst>
                                    <p:animMotion origin="layout" path="M 2.22222E-6 2.22222E-6 L -0.14236 0.00555 " pathEditMode="relative" rAng="0" ptsTypes="AA">
                                      <p:cBhvr>
                                        <p:cTn id="47" dur="1000" fill="hold"/>
                                        <p:tgtEl>
                                          <p:spTgt spid="8"/>
                                        </p:tgtEl>
                                        <p:attrNameLst>
                                          <p:attrName>ppt_x</p:attrName>
                                          <p:attrName>ppt_y</p:attrName>
                                        </p:attrNameLst>
                                      </p:cBhvr>
                                      <p:rCtr x="-71" y="3"/>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1000"/>
                                        <p:tgtEl>
                                          <p:spTgt spid="6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right)">
                                      <p:cBhvr>
                                        <p:cTn id="55" dur="2000"/>
                                        <p:tgtEl>
                                          <p:spTgt spid="33"/>
                                        </p:tgtEl>
                                      </p:cBhvr>
                                    </p:animEffect>
                                  </p:childTnLst>
                                </p:cTn>
                              </p:par>
                            </p:childTnLst>
                          </p:cTn>
                        </p:par>
                        <p:par>
                          <p:cTn id="56" fill="hold">
                            <p:stCondLst>
                              <p:cond delay="2000"/>
                            </p:stCondLst>
                            <p:childTnLst>
                              <p:par>
                                <p:cTn id="57" presetID="22" presetClass="entr" presetSubtype="2"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right)">
                                      <p:cBhvr>
                                        <p:cTn id="59" dur="2000"/>
                                        <p:tgtEl>
                                          <p:spTgt spid="34"/>
                                        </p:tgtEl>
                                      </p:cBhvr>
                                    </p:animEffect>
                                  </p:childTnLst>
                                </p:cTn>
                              </p:par>
                            </p:childTnLst>
                          </p:cTn>
                        </p:par>
                        <p:par>
                          <p:cTn id="60" fill="hold">
                            <p:stCondLst>
                              <p:cond delay="4000"/>
                            </p:stCondLst>
                            <p:childTnLst>
                              <p:par>
                                <p:cTn id="61" presetID="22" presetClass="entr" presetSubtype="8"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left)">
                                      <p:cBhvr>
                                        <p:cTn id="63" dur="20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1000"/>
                                        <p:tgtEl>
                                          <p:spTgt spid="64"/>
                                        </p:tgtEl>
                                      </p:cBhvr>
                                    </p:animEffect>
                                  </p:childTnLst>
                                </p:cTn>
                              </p:par>
                            </p:childTnLst>
                          </p:cTn>
                        </p:par>
                        <p:par>
                          <p:cTn id="74" fill="hold">
                            <p:stCondLst>
                              <p:cond delay="1000"/>
                            </p:stCondLst>
                            <p:childTnLst>
                              <p:par>
                                <p:cTn id="75" presetID="49" presetClass="entr" presetSubtype="0" decel="100000" fill="hold" grpId="0" nodeType="afterEffect">
                                  <p:stCondLst>
                                    <p:cond delay="0"/>
                                  </p:stCondLst>
                                  <p:childTnLst>
                                    <p:set>
                                      <p:cBhvr>
                                        <p:cTn id="76" dur="1" fill="hold">
                                          <p:stCondLst>
                                            <p:cond delay="0"/>
                                          </p:stCondLst>
                                        </p:cTn>
                                        <p:tgtEl>
                                          <p:spTgt spid="65"/>
                                        </p:tgtEl>
                                        <p:attrNameLst>
                                          <p:attrName>style.visibility</p:attrName>
                                        </p:attrNameLst>
                                      </p:cBhvr>
                                      <p:to>
                                        <p:strVal val="visible"/>
                                      </p:to>
                                    </p:set>
                                    <p:anim calcmode="lin" valueType="num">
                                      <p:cBhvr>
                                        <p:cTn id="77" dur="1000" fill="hold"/>
                                        <p:tgtEl>
                                          <p:spTgt spid="65"/>
                                        </p:tgtEl>
                                        <p:attrNameLst>
                                          <p:attrName>ppt_w</p:attrName>
                                        </p:attrNameLst>
                                      </p:cBhvr>
                                      <p:tavLst>
                                        <p:tav tm="0">
                                          <p:val>
                                            <p:fltVal val="0"/>
                                          </p:val>
                                        </p:tav>
                                        <p:tav tm="100000">
                                          <p:val>
                                            <p:strVal val="#ppt_w"/>
                                          </p:val>
                                        </p:tav>
                                      </p:tavLst>
                                    </p:anim>
                                    <p:anim calcmode="lin" valueType="num">
                                      <p:cBhvr>
                                        <p:cTn id="78" dur="1000" fill="hold"/>
                                        <p:tgtEl>
                                          <p:spTgt spid="65"/>
                                        </p:tgtEl>
                                        <p:attrNameLst>
                                          <p:attrName>ppt_h</p:attrName>
                                        </p:attrNameLst>
                                      </p:cBhvr>
                                      <p:tavLst>
                                        <p:tav tm="0">
                                          <p:val>
                                            <p:fltVal val="0"/>
                                          </p:val>
                                        </p:tav>
                                        <p:tav tm="100000">
                                          <p:val>
                                            <p:strVal val="#ppt_h"/>
                                          </p:val>
                                        </p:tav>
                                      </p:tavLst>
                                    </p:anim>
                                    <p:anim calcmode="lin" valueType="num">
                                      <p:cBhvr>
                                        <p:cTn id="79" dur="1000" fill="hold"/>
                                        <p:tgtEl>
                                          <p:spTgt spid="65"/>
                                        </p:tgtEl>
                                        <p:attrNameLst>
                                          <p:attrName>style.rotation</p:attrName>
                                        </p:attrNameLst>
                                      </p:cBhvr>
                                      <p:tavLst>
                                        <p:tav tm="0">
                                          <p:val>
                                            <p:fltVal val="360"/>
                                          </p:val>
                                        </p:tav>
                                        <p:tav tm="100000">
                                          <p:val>
                                            <p:fltVal val="0"/>
                                          </p:val>
                                        </p:tav>
                                      </p:tavLst>
                                    </p:anim>
                                    <p:animEffect transition="in" filter="fade">
                                      <p:cBhvr>
                                        <p:cTn id="80" dur="1000"/>
                                        <p:tgtEl>
                                          <p:spTgt spid="65"/>
                                        </p:tgtEl>
                                      </p:cBhvr>
                                    </p:animEffect>
                                  </p:childTnLst>
                                </p:cTn>
                              </p:par>
                              <p:par>
                                <p:cTn id="81" presetID="10" presetClass="exit" presetSubtype="0" fill="hold" grpId="1" nodeType="withEffect">
                                  <p:stCondLst>
                                    <p:cond delay="0"/>
                                  </p:stCondLst>
                                  <p:childTnLst>
                                    <p:animEffect transition="out" filter="fade">
                                      <p:cBhvr>
                                        <p:cTn id="82" dur="1000"/>
                                        <p:tgtEl>
                                          <p:spTgt spid="34"/>
                                        </p:tgtEl>
                                      </p:cBhvr>
                                    </p:animEffect>
                                    <p:set>
                                      <p:cBhvr>
                                        <p:cTn id="83" dur="1" fill="hold">
                                          <p:stCondLst>
                                            <p:cond delay="9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fade">
                                      <p:cBhvr>
                                        <p:cTn id="88" dur="1000"/>
                                        <p:tgtEl>
                                          <p:spTgt spid="6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9">
                                            <p:bg/>
                                          </p:spTgt>
                                        </p:tgtEl>
                                        <p:attrNameLst>
                                          <p:attrName>style.visibility</p:attrName>
                                        </p:attrNameLst>
                                      </p:cBhvr>
                                      <p:to>
                                        <p:strVal val="visible"/>
                                      </p:to>
                                    </p:set>
                                    <p:animEffect transition="in" filter="fade">
                                      <p:cBhvr>
                                        <p:cTn id="93" dur="1000"/>
                                        <p:tgtEl>
                                          <p:spTgt spid="69">
                                            <p:bg/>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69">
                                            <p:txEl>
                                              <p:pRg st="0" end="0"/>
                                            </p:txEl>
                                          </p:spTgt>
                                        </p:tgtEl>
                                        <p:attrNameLst>
                                          <p:attrName>style.visibility</p:attrName>
                                        </p:attrNameLst>
                                      </p:cBhvr>
                                      <p:to>
                                        <p:strVal val="visible"/>
                                      </p:to>
                                    </p:set>
                                    <p:animEffect transition="in" filter="wipe(left)">
                                      <p:cBhvr>
                                        <p:cTn id="96" dur="1000"/>
                                        <p:tgtEl>
                                          <p:spTgt spid="69">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9">
                                            <p:txEl>
                                              <p:pRg st="1" end="1"/>
                                            </p:txEl>
                                          </p:spTgt>
                                        </p:tgtEl>
                                        <p:attrNameLst>
                                          <p:attrName>style.visibility</p:attrName>
                                        </p:attrNameLst>
                                      </p:cBhvr>
                                      <p:to>
                                        <p:strVal val="visible"/>
                                      </p:to>
                                    </p:set>
                                    <p:animEffect transition="in" filter="fade">
                                      <p:cBhvr>
                                        <p:cTn id="101" dur="1000"/>
                                        <p:tgtEl>
                                          <p:spTgt spid="69">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9">
                                            <p:txEl>
                                              <p:pRg st="2" end="2"/>
                                            </p:txEl>
                                          </p:spTgt>
                                        </p:tgtEl>
                                        <p:attrNameLst>
                                          <p:attrName>style.visibility</p:attrName>
                                        </p:attrNameLst>
                                      </p:cBhvr>
                                      <p:to>
                                        <p:strVal val="visible"/>
                                      </p:to>
                                    </p:set>
                                    <p:animEffect transition="in" filter="fade">
                                      <p:cBhvr>
                                        <p:cTn id="106" dur="1000"/>
                                        <p:tgtEl>
                                          <p:spTgt spid="69">
                                            <p:txEl>
                                              <p:pRg st="2" end="2"/>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9">
                                            <p:txEl>
                                              <p:pRg st="3" end="3"/>
                                            </p:txEl>
                                          </p:spTgt>
                                        </p:tgtEl>
                                        <p:attrNameLst>
                                          <p:attrName>style.visibility</p:attrName>
                                        </p:attrNameLst>
                                      </p:cBhvr>
                                      <p:to>
                                        <p:strVal val="visible"/>
                                      </p:to>
                                    </p:set>
                                    <p:animEffect transition="in" filter="fade">
                                      <p:cBhvr>
                                        <p:cTn id="111" dur="1000"/>
                                        <p:tgtEl>
                                          <p:spTgt spid="69">
                                            <p:txEl>
                                              <p:pRg st="3" end="3"/>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00"/>
                                        <p:tgtEl>
                                          <p:spTgt spid="8"/>
                                        </p:tgtEl>
                                      </p:cBhvr>
                                    </p:animEffect>
                                    <p:set>
                                      <p:cBhvr>
                                        <p:cTn id="116" dur="1" fill="hold">
                                          <p:stCondLst>
                                            <p:cond delay="999"/>
                                          </p:stCondLst>
                                        </p:cTn>
                                        <p:tgtEl>
                                          <p:spTgt spid="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33"/>
                                        </p:tgtEl>
                                      </p:cBhvr>
                                    </p:animEffect>
                                    <p:set>
                                      <p:cBhvr>
                                        <p:cTn id="119" dur="1" fill="hold">
                                          <p:stCondLst>
                                            <p:cond delay="999"/>
                                          </p:stCondLst>
                                        </p:cTn>
                                        <p:tgtEl>
                                          <p:spTgt spid="33"/>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65"/>
                                        </p:tgtEl>
                                      </p:cBhvr>
                                    </p:animEffect>
                                    <p:set>
                                      <p:cBhvr>
                                        <p:cTn id="122" dur="1" fill="hold">
                                          <p:stCondLst>
                                            <p:cond delay="999"/>
                                          </p:stCondLst>
                                        </p:cTn>
                                        <p:tgtEl>
                                          <p:spTgt spid="65"/>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5"/>
                                        </p:tgtEl>
                                      </p:cBhvr>
                                    </p:animEffect>
                                    <p:set>
                                      <p:cBhvr>
                                        <p:cTn id="125" dur="1" fill="hold">
                                          <p:stCondLst>
                                            <p:cond delay="999"/>
                                          </p:stCondLst>
                                        </p:cTn>
                                        <p:tgtEl>
                                          <p:spTgt spid="35"/>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1000"/>
                                        <p:tgtEl>
                                          <p:spTgt spid="63"/>
                                        </p:tgtEl>
                                      </p:cBhvr>
                                    </p:animEffect>
                                    <p:set>
                                      <p:cBhvr>
                                        <p:cTn id="128" dur="1" fill="hold">
                                          <p:stCondLst>
                                            <p:cond delay="999"/>
                                          </p:stCondLst>
                                        </p:cTn>
                                        <p:tgtEl>
                                          <p:spTgt spid="63"/>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64"/>
                                        </p:tgtEl>
                                      </p:cBhvr>
                                    </p:animEffect>
                                    <p:set>
                                      <p:cBhvr>
                                        <p:cTn id="131" dur="1" fill="hold">
                                          <p:stCondLst>
                                            <p:cond delay="999"/>
                                          </p:stCondLst>
                                        </p:cTn>
                                        <p:tgtEl>
                                          <p:spTgt spid="6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66"/>
                                        </p:tgtEl>
                                      </p:cBhvr>
                                    </p:animEffect>
                                    <p:set>
                                      <p:cBhvr>
                                        <p:cTn id="134" dur="1" fill="hold">
                                          <p:stCondLst>
                                            <p:cond delay="999"/>
                                          </p:stCondLst>
                                        </p:cTn>
                                        <p:tgtEl>
                                          <p:spTgt spid="6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1000"/>
                                        <p:tgtEl>
                                          <p:spTgt spid="62"/>
                                        </p:tgtEl>
                                      </p:cBhvr>
                                    </p:animEffect>
                                    <p:set>
                                      <p:cBhvr>
                                        <p:cTn id="137" dur="1" fill="hold">
                                          <p:stCondLst>
                                            <p:cond delay="999"/>
                                          </p:stCondLst>
                                        </p:cTn>
                                        <p:tgtEl>
                                          <p:spTgt spid="62"/>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1000"/>
                                        <p:tgtEl>
                                          <p:spTgt spid="68"/>
                                        </p:tgtEl>
                                      </p:cBhvr>
                                    </p:animEffect>
                                    <p:set>
                                      <p:cBhvr>
                                        <p:cTn id="140" dur="1" fill="hold">
                                          <p:stCondLst>
                                            <p:cond delay="999"/>
                                          </p:stCondLst>
                                        </p:cTn>
                                        <p:tgtEl>
                                          <p:spTgt spid="6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69">
                                            <p:txEl>
                                              <p:pRg st="0" end="0"/>
                                            </p:txEl>
                                          </p:spTgt>
                                        </p:tgtEl>
                                      </p:cBhvr>
                                    </p:animEffect>
                                    <p:set>
                                      <p:cBhvr>
                                        <p:cTn id="143" dur="1" fill="hold">
                                          <p:stCondLst>
                                            <p:cond delay="999"/>
                                          </p:stCondLst>
                                        </p:cTn>
                                        <p:tgtEl>
                                          <p:spTgt spid="69">
                                            <p:txEl>
                                              <p:pRg st="0" end="0"/>
                                            </p:txEl>
                                          </p:spTgt>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69">
                                            <p:txEl>
                                              <p:pRg st="1" end="1"/>
                                            </p:txEl>
                                          </p:spTgt>
                                        </p:tgtEl>
                                      </p:cBhvr>
                                    </p:animEffect>
                                    <p:set>
                                      <p:cBhvr>
                                        <p:cTn id="146" dur="1" fill="hold">
                                          <p:stCondLst>
                                            <p:cond delay="999"/>
                                          </p:stCondLst>
                                        </p:cTn>
                                        <p:tgtEl>
                                          <p:spTgt spid="69">
                                            <p:txEl>
                                              <p:pRg st="1" end="1"/>
                                            </p:txEl>
                                          </p:spTgt>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69">
                                            <p:txEl>
                                              <p:pRg st="2" end="2"/>
                                            </p:txEl>
                                          </p:spTgt>
                                        </p:tgtEl>
                                      </p:cBhvr>
                                    </p:animEffect>
                                    <p:set>
                                      <p:cBhvr>
                                        <p:cTn id="149" dur="1" fill="hold">
                                          <p:stCondLst>
                                            <p:cond delay="999"/>
                                          </p:stCondLst>
                                        </p:cTn>
                                        <p:tgtEl>
                                          <p:spTgt spid="69">
                                            <p:txEl>
                                              <p:pRg st="2" end="2"/>
                                            </p:txEl>
                                          </p:spTgt>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69">
                                            <p:txEl>
                                              <p:pRg st="3" end="3"/>
                                            </p:txEl>
                                          </p:spTgt>
                                        </p:tgtEl>
                                      </p:cBhvr>
                                    </p:animEffect>
                                    <p:set>
                                      <p:cBhvr>
                                        <p:cTn id="152" dur="1" fill="hold">
                                          <p:stCondLst>
                                            <p:cond delay="999"/>
                                          </p:stCondLst>
                                        </p:cTn>
                                        <p:tgtEl>
                                          <p:spTgt spid="69">
                                            <p:txEl>
                                              <p:pRg st="3" end="3"/>
                                            </p:txEl>
                                          </p:spTgt>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69">
                                            <p:bg/>
                                          </p:spTgt>
                                        </p:tgtEl>
                                      </p:cBhvr>
                                    </p:animEffect>
                                    <p:set>
                                      <p:cBhvr>
                                        <p:cTn id="155" dur="1" fill="hold">
                                          <p:stCondLst>
                                            <p:cond delay="999"/>
                                          </p:stCondLst>
                                        </p:cTn>
                                        <p:tgtEl>
                                          <p:spTgt spid="69">
                                            <p:bg/>
                                          </p:spTgt>
                                        </p:tgtEl>
                                        <p:attrNameLst>
                                          <p:attrName>style.visibility</p:attrName>
                                        </p:attrNameLst>
                                      </p:cBhvr>
                                      <p:to>
                                        <p:strVal val="hidden"/>
                                      </p:to>
                                    </p:set>
                                  </p:childTnLst>
                                </p:cTn>
                              </p:par>
                            </p:childTnLst>
                          </p:cTn>
                        </p:par>
                        <p:par>
                          <p:cTn id="156" fill="hold">
                            <p:stCondLst>
                              <p:cond delay="1000"/>
                            </p:stCondLst>
                            <p:childTnLst>
                              <p:par>
                                <p:cTn id="157" presetID="53" presetClass="entr" presetSubtype="0" fill="hold" grpId="0" nodeType="afterEffect">
                                  <p:stCondLst>
                                    <p:cond delay="0"/>
                                  </p:stCondLst>
                                  <p:childTnLst>
                                    <p:set>
                                      <p:cBhvr>
                                        <p:cTn id="158" dur="1" fill="hold">
                                          <p:stCondLst>
                                            <p:cond delay="0"/>
                                          </p:stCondLst>
                                        </p:cTn>
                                        <p:tgtEl>
                                          <p:spTgt spid="67"/>
                                        </p:tgtEl>
                                        <p:attrNameLst>
                                          <p:attrName>style.visibility</p:attrName>
                                        </p:attrNameLst>
                                      </p:cBhvr>
                                      <p:to>
                                        <p:strVal val="visible"/>
                                      </p:to>
                                    </p:set>
                                    <p:anim calcmode="lin" valueType="num">
                                      <p:cBhvr>
                                        <p:cTn id="159" dur="1000" fill="hold"/>
                                        <p:tgtEl>
                                          <p:spTgt spid="67"/>
                                        </p:tgtEl>
                                        <p:attrNameLst>
                                          <p:attrName>ppt_w</p:attrName>
                                        </p:attrNameLst>
                                      </p:cBhvr>
                                      <p:tavLst>
                                        <p:tav tm="0">
                                          <p:val>
                                            <p:fltVal val="0"/>
                                          </p:val>
                                        </p:tav>
                                        <p:tav tm="100000">
                                          <p:val>
                                            <p:strVal val="#ppt_w"/>
                                          </p:val>
                                        </p:tav>
                                      </p:tavLst>
                                    </p:anim>
                                    <p:anim calcmode="lin" valueType="num">
                                      <p:cBhvr>
                                        <p:cTn id="160" dur="1000" fill="hold"/>
                                        <p:tgtEl>
                                          <p:spTgt spid="67"/>
                                        </p:tgtEl>
                                        <p:attrNameLst>
                                          <p:attrName>ppt_h</p:attrName>
                                        </p:attrNameLst>
                                      </p:cBhvr>
                                      <p:tavLst>
                                        <p:tav tm="0">
                                          <p:val>
                                            <p:fltVal val="0"/>
                                          </p:val>
                                        </p:tav>
                                        <p:tav tm="100000">
                                          <p:val>
                                            <p:strVal val="#ppt_h"/>
                                          </p:val>
                                        </p:tav>
                                      </p:tavLst>
                                    </p:anim>
                                    <p:animEffect transition="in" filter="fade">
                                      <p:cBhvr>
                                        <p:cTn id="161"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31" grpId="0" animBg="1"/>
      <p:bldP spid="31" grpId="1" animBg="1"/>
      <p:bldP spid="31" grpId="2" animBg="1"/>
      <p:bldP spid="33" grpId="0" animBg="1"/>
      <p:bldP spid="33" grpId="1" animBg="1"/>
      <p:bldP spid="35" grpId="0" animBg="1"/>
      <p:bldP spid="35" grpId="1" animBg="1"/>
      <p:bldP spid="34" grpId="0" animBg="1"/>
      <p:bldP spid="34" grpId="1" animBg="1"/>
      <p:bldP spid="63" grpId="0" animBg="1"/>
      <p:bldP spid="64" grpId="0" animBg="1"/>
      <p:bldP spid="64" grpId="1" animBg="1"/>
      <p:bldP spid="65" grpId="0" animBg="1"/>
      <p:bldP spid="65" grpId="1" animBg="1"/>
      <p:bldP spid="66" grpId="0" animBg="1"/>
      <p:bldP spid="66" grpId="1" animBg="1"/>
      <p:bldP spid="62" grpId="0" animBg="1"/>
      <p:bldP spid="62" grpId="1" animBg="1"/>
      <p:bldP spid="69" grpId="0" build="allAtOnce" animBg="1"/>
      <p:bldP spid="69" grpId="1" build="allAtOnce" animBg="1"/>
      <p:bldP spid="68" grpId="0" animBg="1"/>
      <p:bldP spid="70" grpId="0" animBg="1"/>
      <p:bldP spid="6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15327273"/>
          </a:xfrm>
          <a:prstGeom prst="rect">
            <a:avLst/>
          </a:prstGeom>
        </p:spPr>
        <p:txBody>
          <a:bodyPr wrap="square">
            <a:spAutoFit/>
          </a:bodyPr>
          <a:lstStyle/>
          <a:p>
            <a:r>
              <a:rPr lang="en-US" dirty="0" smtClean="0">
                <a:hlinkClick r:id="rId2"/>
              </a:rPr>
              <a:t>https://www.britannica.com/biography/Jacques-Cartier</a:t>
            </a:r>
            <a:endParaRPr lang="en-US" dirty="0" smtClean="0"/>
          </a:p>
          <a:p>
            <a:r>
              <a:rPr lang="en-US" dirty="0" smtClean="0"/>
              <a:t>	Jacques Cartier, (1491-1557), French mariner, whose explorations of the Canadian coast and the St. Lawrence River (1534, 1535, 1541–42) laid the basis for later French claims to North America (see New France). Cartier also is credited with naming Canada, though he used the name—derived from the Huron-Iroquois </a:t>
            </a:r>
            <a:r>
              <a:rPr lang="en-US" dirty="0" err="1" smtClean="0"/>
              <a:t>kanata</a:t>
            </a:r>
            <a:r>
              <a:rPr lang="en-US" dirty="0" smtClean="0"/>
              <a:t>, meaning a village or settlement—to refer only to the area around what is now Quebec city.</a:t>
            </a:r>
          </a:p>
          <a:p>
            <a:r>
              <a:rPr lang="en-US" dirty="0" smtClean="0"/>
              <a:t>	Cartier appears to have voyaged to the Americas, particularly Brazil, prior to his three major North American voyages. When King Francis I of France decided in 1534 to send an expedition to explore the northern lands in the hope of discovering gold, spices, and a passage to Asia, Cartier received the commission. He sailed from Saint-Malo on April 20, 1534, with two ships and 61 men. Reaching North America a few weeks later, Cartier traveled along the west coast of Newfoundland, discovered Prince Edward Island, and explored the Gulf of St. Lawrence as far as Anticosti Island. Having seized two [Iroquois] Indians at the </a:t>
            </a:r>
            <a:r>
              <a:rPr lang="en-US" dirty="0" err="1" smtClean="0"/>
              <a:t>Gaspé</a:t>
            </a:r>
            <a:r>
              <a:rPr lang="en-US" dirty="0" smtClean="0"/>
              <a:t> Peninsula, he sailed back to France.</a:t>
            </a:r>
          </a:p>
          <a:p>
            <a:r>
              <a:rPr lang="en-US" dirty="0" smtClean="0"/>
              <a:t>	His report piqued the curiosity of Francis I sufficiently for him to send Cartier back the following year, with three ships and 110 men, to explore further. Guided by the two Indians he had brought back, he sailed up the St. Lawrence as far as Quebec and established a base near an Iroquois village. In September he proceeded with a small party as far as the island of Montreal, where navigation was barred by rapids. He was warmly welcomed by the resident Iroquois, but he spent only a few hours among them before returning to winter at his base. He had, however, learned from the Indians that two rivers led farther west to lands where gold, silver, copper, and spices abounded.</a:t>
            </a:r>
          </a:p>
          <a:p>
            <a:r>
              <a:rPr lang="en-US" dirty="0" smtClean="0"/>
              <a:t>	The severity of the winter came as a terrible shock; no Europeans since the Vikings had wintered that far north on the American continent, and a mild winter was expected because Quebec lay at a lower latitude than Paris. Scurvy claimed 25 of Cartier’s men. To make matters worse, the explorers earned the enmity of the Iroquois. Thus, in May, as soon as the river was free of ice, they treacherously seized some of the Iroquois chiefs and sailed for France. Cartier was able to report only that great riches lay farther in the interior and that a great river, said to be 800 leagues (about 2,000 miles [3,200 km]) long, possibly led to Asia.</a:t>
            </a:r>
          </a:p>
          <a:p>
            <a:r>
              <a:rPr lang="en-US" dirty="0" smtClean="0"/>
              <a:t>	War in Europe prevented Francis I from sending another expedition until 1541. This time, to secure French title against the counterclaims of Spain, he commissioned a nobleman, Jean-François de La </a:t>
            </a:r>
            <a:r>
              <a:rPr lang="en-US" dirty="0" err="1" smtClean="0"/>
              <a:t>Rocque</a:t>
            </a:r>
            <a:r>
              <a:rPr lang="en-US" dirty="0" smtClean="0"/>
              <a:t> de </a:t>
            </a:r>
            <a:r>
              <a:rPr lang="en-US" dirty="0" err="1" smtClean="0"/>
              <a:t>Roberval</a:t>
            </a:r>
            <a:r>
              <a:rPr lang="en-US" dirty="0" smtClean="0"/>
              <a:t>, to establish a colony in the lands discovered by Cartier, who was appointed </a:t>
            </a:r>
            <a:r>
              <a:rPr lang="en-US" dirty="0" err="1" smtClean="0"/>
              <a:t>Roberval’s</a:t>
            </a:r>
            <a:r>
              <a:rPr lang="en-US" dirty="0" smtClean="0"/>
              <a:t> subaltern. Cartier sailed first, arriving at Quebec on August 23; </a:t>
            </a:r>
            <a:r>
              <a:rPr lang="en-US" dirty="0" err="1" smtClean="0"/>
              <a:t>Roberval</a:t>
            </a:r>
            <a:r>
              <a:rPr lang="en-US" dirty="0" smtClean="0"/>
              <a:t> was delayed until the following year. Cartier again visited Montreal, but as before he remained only a few hours and failed to go even the few miles necessary to get beyond the rapids. The subsequent maps based on the knowledge he provided fail to indicate that he had reached a large island at the confluence of the Ottawa and St. Lawrence rivers.</a:t>
            </a:r>
          </a:p>
          <a:p>
            <a:r>
              <a:rPr lang="en-US" dirty="0" smtClean="0"/>
              <a:t>	The winter at his new base above Quebec proved as severe as the earlier one. Cartier appears to have been unable to maintain discipline among his men, and their actions again aroused the hostility of the local Indians. But what were thought to be gold and diamonds were found in abundance. In the spring, not waiting for </a:t>
            </a:r>
            <a:r>
              <a:rPr lang="en-US" dirty="0" err="1" smtClean="0"/>
              <a:t>Roberval</a:t>
            </a:r>
            <a:r>
              <a:rPr lang="en-US" dirty="0" smtClean="0"/>
              <a:t> to arrive with the main body of colonists, Cartier abandoned the base and sailed for France. En route he stopped at Newfoundland, where he encountered </a:t>
            </a:r>
            <a:r>
              <a:rPr lang="en-US" dirty="0" err="1" smtClean="0"/>
              <a:t>Roberval</a:t>
            </a:r>
            <a:r>
              <a:rPr lang="en-US" dirty="0" smtClean="0"/>
              <a:t>, who ordered him back to Quebec. Cartier, however, stole away during the night and continued back to France. There, his mineral specimens were found to be valueless. </a:t>
            </a:r>
            <a:r>
              <a:rPr lang="en-US" dirty="0" err="1" smtClean="0"/>
              <a:t>Roberval</a:t>
            </a:r>
            <a:r>
              <a:rPr lang="en-US" dirty="0" smtClean="0"/>
              <a:t> enjoyed no better success. After one winter he abandoned the plan to found a colony and returned to France. The disappointment at these meager results was very great.  Not for more than half a century did France again show interest in these new lands.</a:t>
            </a:r>
          </a:p>
          <a:p>
            <a:endParaRPr lang="en-US" dirty="0" smtClean="0"/>
          </a:p>
          <a:p>
            <a:r>
              <a:rPr lang="en-US" dirty="0" smtClean="0"/>
              <a:t>Cartier received no new commissions from the crown. He apparently spent his remaining years attending to his business affairs at his estate near Saint-Malo. His claim to fame rests on his exploration of the St. Lawrence River to the height of navigation. Yet his failure to proceed any farther (when it would have been easy to do so), his treacherous dealings with the Iroquois, and his leaving </a:t>
            </a:r>
            <a:r>
              <a:rPr lang="en-US" dirty="0" err="1" smtClean="0"/>
              <a:t>Roberval</a:t>
            </a:r>
            <a:r>
              <a:rPr lang="en-US" dirty="0" smtClean="0"/>
              <a:t> in the lurch detract somewhat from his stature.</a:t>
            </a:r>
          </a:p>
          <a:p>
            <a:endParaRPr 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003286"/>
          </a:xfrm>
          <a:prstGeom prst="rect">
            <a:avLst/>
          </a:prstGeom>
        </p:spPr>
        <p:txBody>
          <a:bodyPr wrap="square">
            <a:spAutoFit/>
          </a:bodyPr>
          <a:lstStyle/>
          <a:p>
            <a:r>
              <a:rPr lang="en-US" dirty="0" smtClean="0">
                <a:hlinkClick r:id="rId2"/>
              </a:rPr>
              <a:t>https://en.wikipedia.org/wiki/Jacques_Cartier</a:t>
            </a:r>
            <a:endParaRPr lang="en-US" dirty="0" smtClean="0"/>
          </a:p>
          <a:p>
            <a:r>
              <a:rPr lang="en-US" dirty="0" smtClean="0"/>
              <a:t>	On October 17, 1540, Francis ordered the navigator Jacques Cartier to return to Canada to lend weight to a colonization project of which he would be "captain general". However, January 15, 1541, saw Cartier supplanted by Jean-François de La </a:t>
            </a:r>
            <a:r>
              <a:rPr lang="en-US" dirty="0" err="1" smtClean="0"/>
              <a:t>Rocque</a:t>
            </a:r>
            <a:r>
              <a:rPr lang="en-US" dirty="0" smtClean="0"/>
              <a:t> de </a:t>
            </a:r>
            <a:r>
              <a:rPr lang="en-US" dirty="0" err="1" smtClean="0"/>
              <a:t>Roberval</a:t>
            </a:r>
            <a:r>
              <a:rPr lang="en-US" dirty="0" smtClean="0"/>
              <a:t>, a Huguenot courtier and friend of the king named as the first lieutenant general of French Canada. </a:t>
            </a:r>
            <a:r>
              <a:rPr lang="en-US" dirty="0" err="1" smtClean="0"/>
              <a:t>Roberval</a:t>
            </a:r>
            <a:r>
              <a:rPr lang="en-US" dirty="0" smtClean="0"/>
              <a:t> was to lead the expedition, with Cartier as his chief navigator. While </a:t>
            </a:r>
            <a:r>
              <a:rPr lang="en-US" dirty="0" err="1" smtClean="0"/>
              <a:t>Roberval</a:t>
            </a:r>
            <a:r>
              <a:rPr lang="en-US" dirty="0" smtClean="0"/>
              <a:t> waited for artillery and supplies, he gave permission to Cartier to sail on ahead with his ships.[24]</a:t>
            </a:r>
          </a:p>
          <a:p>
            <a:r>
              <a:rPr lang="en-US" dirty="0" smtClean="0"/>
              <a:t>	On May 23, 1541, Cartier departed Saint-Malo on his third voyage with five ships. This time, any thought of finding a passage to the Orient was forgotten. The goals were now to find the "Kingdom of Saguenay" and its riches, and to establish a permanent settlement along the St. Lawrence River.[25]</a:t>
            </a:r>
          </a:p>
          <a:p>
            <a:r>
              <a:rPr lang="en-US" dirty="0" smtClean="0"/>
              <a:t>	Anchoring at </a:t>
            </a:r>
            <a:r>
              <a:rPr lang="en-US" dirty="0" err="1" smtClean="0"/>
              <a:t>Stadacona</a:t>
            </a:r>
            <a:r>
              <a:rPr lang="en-US" dirty="0" smtClean="0"/>
              <a:t>, Cartier again met the Iroquoians, but found their "show of joy" and their numbers worrisome, and decided not to build his settlement there. Sailing a few </a:t>
            </a:r>
            <a:r>
              <a:rPr lang="en-US" dirty="0" err="1" smtClean="0"/>
              <a:t>kilometres</a:t>
            </a:r>
            <a:r>
              <a:rPr lang="en-US" dirty="0" smtClean="0"/>
              <a:t> up-river to a spot he had previously observed, he decided to settle on the site of present-day Cap-Rouge, Quebec. The convicts and other colonists were landed, the cattle that had survived three months aboard ship were turned loose, earth was broken for a kitchen garden, and seeds of cabbage, turnip, and lettuce were planted. A fortified settlement was thus created and was named Charlesbourg-Royal. Another fort was also built on the cliff overlooking the settlement, for added protection.</a:t>
            </a:r>
          </a:p>
          <a:p>
            <a:r>
              <a:rPr lang="en-US" dirty="0" smtClean="0"/>
              <a:t>	The men also began collecting what they believed to be diamonds and gold, but which upon return to France were discovered to be merely quartz crystals and iron pyrites, respectively — which gave rise to a French expression: "faux </a:t>
            </a:r>
            <a:r>
              <a:rPr lang="en-US" dirty="0" err="1" smtClean="0"/>
              <a:t>comme</a:t>
            </a:r>
            <a:r>
              <a:rPr lang="en-US" dirty="0" smtClean="0"/>
              <a:t> les </a:t>
            </a:r>
            <a:r>
              <a:rPr lang="en-US" dirty="0" err="1" smtClean="0"/>
              <a:t>diamants</a:t>
            </a:r>
            <a:r>
              <a:rPr lang="en-US" dirty="0" smtClean="0"/>
              <a:t> du Canada" ("As false as Canadian diamonds"). Two of the ships were sent on their journey home with some of these minerals on September 2.</a:t>
            </a:r>
          </a:p>
          <a:p>
            <a:r>
              <a:rPr lang="en-US" dirty="0" smtClean="0"/>
              <a:t>	Having set tasks for everyone, Cartier left with the longboats for a reconnaissance in search of "Saguenay" on September 7. Having reached </a:t>
            </a:r>
            <a:r>
              <a:rPr lang="en-US" dirty="0" err="1" smtClean="0"/>
              <a:t>Hochelaga</a:t>
            </a:r>
            <a:r>
              <a:rPr lang="en-US" dirty="0" smtClean="0"/>
              <a:t>, he was prevented by bad weather and the numerous rapids from continuing up to the Ottawa River.</a:t>
            </a:r>
          </a:p>
          <a:p>
            <a:r>
              <a:rPr lang="en-US" dirty="0" smtClean="0"/>
              <a:t>	Returning to Charlesbourg-Royal, Cartier found the situation ominous. The Iroquoians no longer made friendly visits or peddled fish and game, but prowled about in a sinister manner. No records exist about the winter of 1541–1542 and the information must be gleaned from the few details provided by returning sailors. It seems the natives attacked and killed about 35 settlers before the Frenchmen could retreat behind their fortifications. Even though scurvy was cured through the native remedy (</a:t>
            </a:r>
            <a:r>
              <a:rPr lang="en-US" dirty="0" err="1" smtClean="0"/>
              <a:t>Thuja</a:t>
            </a:r>
            <a:r>
              <a:rPr lang="en-US" dirty="0" smtClean="0"/>
              <a:t> </a:t>
            </a:r>
            <a:r>
              <a:rPr lang="en-US" dirty="0" err="1" smtClean="0"/>
              <a:t>occidentalis</a:t>
            </a:r>
            <a:r>
              <a:rPr lang="en-US" dirty="0" smtClean="0"/>
              <a:t> infusion), the impression left is of a general misery, and of Cartier's growing conviction that he had insufficient manpower either to protect his base or to go in search of the Saguenay Kingdom.</a:t>
            </a:r>
          </a:p>
          <a:p>
            <a:r>
              <a:rPr lang="en-US" dirty="0" smtClean="0"/>
              <a:t>	Cartier left for France in early June 1542, encountering </a:t>
            </a:r>
            <a:r>
              <a:rPr lang="en-US" dirty="0" err="1" smtClean="0"/>
              <a:t>Roberval</a:t>
            </a:r>
            <a:r>
              <a:rPr lang="en-US" dirty="0" smtClean="0"/>
              <a:t> and his ships along the Newfoundland coast, at about the time </a:t>
            </a:r>
            <a:r>
              <a:rPr lang="en-US" dirty="0" err="1" smtClean="0"/>
              <a:t>Roberval</a:t>
            </a:r>
            <a:r>
              <a:rPr lang="en-US" dirty="0" smtClean="0"/>
              <a:t> marooned Marguerite de La </a:t>
            </a:r>
            <a:r>
              <a:rPr lang="en-US" dirty="0" err="1" smtClean="0"/>
              <a:t>Rocque</a:t>
            </a:r>
            <a:r>
              <a:rPr lang="en-US" dirty="0" smtClean="0"/>
              <a:t>. Despite </a:t>
            </a:r>
            <a:r>
              <a:rPr lang="en-US" dirty="0" err="1" smtClean="0"/>
              <a:t>Roberval's</a:t>
            </a:r>
            <a:r>
              <a:rPr lang="en-US" dirty="0" smtClean="0"/>
              <a:t> insistence that he accompany him back to Saguenay, Cartier slipped off under the cover of darkness and continued on to France, still convinced his vessels contained a wealth of gold and diamonds. He arrived there in October, in what proved to be his last voyage. Meanwhile, </a:t>
            </a:r>
            <a:r>
              <a:rPr lang="en-US" dirty="0" err="1" smtClean="0"/>
              <a:t>Roberval</a:t>
            </a:r>
            <a:r>
              <a:rPr lang="en-US" dirty="0" smtClean="0"/>
              <a:t> took command at Charlesbourg-Royal, but it was abandoned in 1543 after disease, foul weather and hostile natives drove the would-be settlers to despair.[</a:t>
            </a:r>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2"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grpSp>
        <p:nvGrpSpPr>
          <p:cNvPr id="6"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pic>
        <p:nvPicPr>
          <p:cNvPr id="29" name="Picture 4" descr="http://os8thsoth.wikispaces.com/file/view/Jacques_Cartier.jpg/32984569/Jacques_Cartier.jpg"/>
          <p:cNvPicPr>
            <a:picLocks noChangeAspect="1" noChangeArrowheads="1"/>
          </p:cNvPicPr>
          <p:nvPr/>
        </p:nvPicPr>
        <p:blipFill>
          <a:blip r:embed="rId3" cstate="print"/>
          <a:srcRect/>
          <a:stretch>
            <a:fillRect/>
          </a:stretch>
        </p:blipFill>
        <p:spPr bwMode="auto">
          <a:xfrm>
            <a:off x="6410621" y="850161"/>
            <a:ext cx="1971379" cy="2578839"/>
          </a:xfrm>
          <a:prstGeom prst="rect">
            <a:avLst/>
          </a:prstGeom>
          <a:noFill/>
          <a:ln w="76200">
            <a:solidFill>
              <a:schemeClr val="tx1"/>
            </a:solidFill>
          </a:ln>
        </p:spPr>
      </p:pic>
      <p:sp>
        <p:nvSpPr>
          <p:cNvPr id="33" name="Freeform 32"/>
          <p:cNvSpPr/>
          <p:nvPr/>
        </p:nvSpPr>
        <p:spPr>
          <a:xfrm>
            <a:off x="6515100" y="3883478"/>
            <a:ext cx="2563586" cy="1945822"/>
          </a:xfrm>
          <a:custGeom>
            <a:avLst/>
            <a:gdLst>
              <a:gd name="connsiteX0" fmla="*/ 2563586 w 2563586"/>
              <a:gd name="connsiteY0" fmla="*/ 198665 h 1945822"/>
              <a:gd name="connsiteX1" fmla="*/ 2188029 w 2563586"/>
              <a:gd name="connsiteY1" fmla="*/ 182336 h 1945822"/>
              <a:gd name="connsiteX2" fmla="*/ 1616529 w 2563586"/>
              <a:gd name="connsiteY2" fmla="*/ 51708 h 1945822"/>
              <a:gd name="connsiteX3" fmla="*/ 1371600 w 2563586"/>
              <a:gd name="connsiteY3" fmla="*/ 68036 h 1945822"/>
              <a:gd name="connsiteX4" fmla="*/ 1175657 w 2563586"/>
              <a:gd name="connsiteY4" fmla="*/ 459922 h 1945822"/>
              <a:gd name="connsiteX5" fmla="*/ 1240971 w 2563586"/>
              <a:gd name="connsiteY5" fmla="*/ 770165 h 1945822"/>
              <a:gd name="connsiteX6" fmla="*/ 1061357 w 2563586"/>
              <a:gd name="connsiteY6" fmla="*/ 1162051 h 1945822"/>
              <a:gd name="connsiteX7" fmla="*/ 898071 w 2563586"/>
              <a:gd name="connsiteY7" fmla="*/ 998765 h 1945822"/>
              <a:gd name="connsiteX8" fmla="*/ 620486 w 2563586"/>
              <a:gd name="connsiteY8" fmla="*/ 998765 h 1945822"/>
              <a:gd name="connsiteX9" fmla="*/ 293914 w 2563586"/>
              <a:gd name="connsiteY9" fmla="*/ 1390651 h 1945822"/>
              <a:gd name="connsiteX10" fmla="*/ 163286 w 2563586"/>
              <a:gd name="connsiteY10" fmla="*/ 1717222 h 1945822"/>
              <a:gd name="connsiteX11" fmla="*/ 0 w 2563586"/>
              <a:gd name="connsiteY11" fmla="*/ 1945822 h 194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3586" h="1945822">
                <a:moveTo>
                  <a:pt x="2563586" y="198665"/>
                </a:moveTo>
                <a:lnTo>
                  <a:pt x="2188029" y="182336"/>
                </a:lnTo>
                <a:cubicBezTo>
                  <a:pt x="2030186" y="157843"/>
                  <a:pt x="1752600" y="70758"/>
                  <a:pt x="1616529" y="51708"/>
                </a:cubicBezTo>
                <a:cubicBezTo>
                  <a:pt x="1480458" y="32658"/>
                  <a:pt x="1445079" y="0"/>
                  <a:pt x="1371600" y="68036"/>
                </a:cubicBezTo>
                <a:cubicBezTo>
                  <a:pt x="1298121" y="136072"/>
                  <a:pt x="1197429" y="342900"/>
                  <a:pt x="1175657" y="459922"/>
                </a:cubicBezTo>
                <a:cubicBezTo>
                  <a:pt x="1153885" y="576944"/>
                  <a:pt x="1260021" y="653144"/>
                  <a:pt x="1240971" y="770165"/>
                </a:cubicBezTo>
                <a:cubicBezTo>
                  <a:pt x="1221921" y="887187"/>
                  <a:pt x="1118507" y="1123951"/>
                  <a:pt x="1061357" y="1162051"/>
                </a:cubicBezTo>
                <a:cubicBezTo>
                  <a:pt x="1004207" y="1200151"/>
                  <a:pt x="971549" y="1025979"/>
                  <a:pt x="898071" y="998765"/>
                </a:cubicBezTo>
                <a:cubicBezTo>
                  <a:pt x="824593" y="971551"/>
                  <a:pt x="721179" y="933451"/>
                  <a:pt x="620486" y="998765"/>
                </a:cubicBezTo>
                <a:cubicBezTo>
                  <a:pt x="519793" y="1064079"/>
                  <a:pt x="370114" y="1270908"/>
                  <a:pt x="293914" y="1390651"/>
                </a:cubicBezTo>
                <a:cubicBezTo>
                  <a:pt x="217714" y="1510394"/>
                  <a:pt x="212272" y="1624694"/>
                  <a:pt x="163286" y="1717222"/>
                </a:cubicBezTo>
                <a:cubicBezTo>
                  <a:pt x="114300" y="1809751"/>
                  <a:pt x="57150" y="1877786"/>
                  <a:pt x="0" y="1945822"/>
                </a:cubicBezTo>
              </a:path>
            </a:pathLst>
          </a:custGeom>
          <a:ln w="88900">
            <a:solidFill>
              <a:srgbClr val="FFFF00"/>
            </a:solidFill>
            <a:prstDash val="sysDot"/>
          </a:ln>
          <a:effectLst>
            <a:outerShdw dist="635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7625443" y="4849586"/>
            <a:ext cx="1420586" cy="195942"/>
          </a:xfrm>
          <a:custGeom>
            <a:avLst/>
            <a:gdLst>
              <a:gd name="connsiteX0" fmla="*/ 0 w 1420586"/>
              <a:gd name="connsiteY0" fmla="*/ 97971 h 195942"/>
              <a:gd name="connsiteX1" fmla="*/ 391886 w 1420586"/>
              <a:gd name="connsiteY1" fmla="*/ 97971 h 195942"/>
              <a:gd name="connsiteX2" fmla="*/ 702128 w 1420586"/>
              <a:gd name="connsiteY2" fmla="*/ 179614 h 195942"/>
              <a:gd name="connsiteX3" fmla="*/ 1420586 w 1420586"/>
              <a:gd name="connsiteY3" fmla="*/ 0 h 195942"/>
            </a:gdLst>
            <a:ahLst/>
            <a:cxnLst>
              <a:cxn ang="0">
                <a:pos x="connsiteX0" y="connsiteY0"/>
              </a:cxn>
              <a:cxn ang="0">
                <a:pos x="connsiteX1" y="connsiteY1"/>
              </a:cxn>
              <a:cxn ang="0">
                <a:pos x="connsiteX2" y="connsiteY2"/>
              </a:cxn>
              <a:cxn ang="0">
                <a:pos x="connsiteX3" y="connsiteY3"/>
              </a:cxn>
            </a:cxnLst>
            <a:rect l="l" t="t" r="r" b="b"/>
            <a:pathLst>
              <a:path w="1420586" h="195942">
                <a:moveTo>
                  <a:pt x="0" y="97971"/>
                </a:moveTo>
                <a:cubicBezTo>
                  <a:pt x="137432" y="91167"/>
                  <a:pt x="274865" y="84364"/>
                  <a:pt x="391886" y="97971"/>
                </a:cubicBezTo>
                <a:cubicBezTo>
                  <a:pt x="508907" y="111578"/>
                  <a:pt x="530678" y="195942"/>
                  <a:pt x="702128" y="179614"/>
                </a:cubicBezTo>
                <a:cubicBezTo>
                  <a:pt x="873578" y="163286"/>
                  <a:pt x="1147082" y="81643"/>
                  <a:pt x="1420586" y="0"/>
                </a:cubicBezTo>
              </a:path>
            </a:pathLst>
          </a:custGeom>
          <a:ln w="88900">
            <a:solidFill>
              <a:srgbClr val="FFFF00"/>
            </a:solidFill>
            <a:prstDash val="sysDot"/>
          </a:ln>
          <a:effectLst>
            <a:outerShdw dist="63500" dir="8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5-Point Star 41"/>
          <p:cNvSpPr/>
          <p:nvPr/>
        </p:nvSpPr>
        <p:spPr>
          <a:xfrm>
            <a:off x="6400800" y="5334000"/>
            <a:ext cx="457200" cy="457200"/>
          </a:xfrm>
          <a:prstGeom prst="star5">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0" y="3741003"/>
            <a:ext cx="5715000" cy="830997"/>
          </a:xfrm>
          <a:prstGeom prst="rect">
            <a:avLst/>
          </a:prstGeom>
          <a:solidFill>
            <a:schemeClr val="bg1"/>
          </a:solidFill>
          <a:ln w="38100">
            <a:noFill/>
          </a:ln>
        </p:spPr>
        <p:txBody>
          <a:bodyPr wrap="square" rtlCol="0">
            <a:spAutoFit/>
          </a:bodyPr>
          <a:lstStyle/>
          <a:p>
            <a:r>
              <a:rPr lang="en-US" sz="2400" dirty="0" smtClean="0"/>
              <a:t>  - 1</a:t>
            </a:r>
            <a:r>
              <a:rPr lang="en-US" sz="2400" baseline="30000" dirty="0" smtClean="0"/>
              <a:t>st</a:t>
            </a:r>
            <a:r>
              <a:rPr lang="en-US" sz="2400" dirty="0" smtClean="0"/>
              <a:t> voyage: takes 2 Iroquois boys as </a:t>
            </a:r>
          </a:p>
          <a:p>
            <a:r>
              <a:rPr lang="en-US" sz="2400" dirty="0" smtClean="0"/>
              <a:t>                         back to France</a:t>
            </a:r>
          </a:p>
        </p:txBody>
      </p:sp>
      <p:sp>
        <p:nvSpPr>
          <p:cNvPr id="46" name="TextBox 45"/>
          <p:cNvSpPr txBox="1"/>
          <p:nvPr/>
        </p:nvSpPr>
        <p:spPr>
          <a:xfrm>
            <a:off x="0" y="4503003"/>
            <a:ext cx="5715000" cy="1569660"/>
          </a:xfrm>
          <a:prstGeom prst="rect">
            <a:avLst/>
          </a:prstGeom>
          <a:solidFill>
            <a:schemeClr val="bg1"/>
          </a:solidFill>
          <a:ln w="38100">
            <a:noFill/>
          </a:ln>
        </p:spPr>
        <p:txBody>
          <a:bodyPr wrap="square" rtlCol="0">
            <a:spAutoFit/>
          </a:bodyPr>
          <a:lstStyle/>
          <a:p>
            <a:r>
              <a:rPr lang="en-US" sz="2400" dirty="0" smtClean="0"/>
              <a:t>  - 2</a:t>
            </a:r>
            <a:r>
              <a:rPr lang="en-US" sz="2400" baseline="30000" dirty="0" smtClean="0"/>
              <a:t>st</a:t>
            </a:r>
            <a:r>
              <a:rPr lang="en-US" sz="2400" dirty="0" smtClean="0"/>
              <a:t> voyage: returns to Iroquois w/boys;</a:t>
            </a:r>
          </a:p>
          <a:p>
            <a:r>
              <a:rPr lang="en-US" sz="2400" dirty="0" smtClean="0"/>
              <a:t>	           spends winter near Iroquois;</a:t>
            </a:r>
          </a:p>
          <a:p>
            <a:r>
              <a:rPr lang="en-US" sz="2400" dirty="0" smtClean="0"/>
              <a:t>    	           kidnaps 9 Iroquois to France;</a:t>
            </a:r>
          </a:p>
          <a:p>
            <a:r>
              <a:rPr lang="en-US" sz="2400" dirty="0" smtClean="0"/>
              <a:t>	           8 of 9 Iroquois die in France</a:t>
            </a:r>
          </a:p>
        </p:txBody>
      </p:sp>
      <p:sp>
        <p:nvSpPr>
          <p:cNvPr id="59" name="TextBox 58"/>
          <p:cNvSpPr txBox="1"/>
          <p:nvPr/>
        </p:nvSpPr>
        <p:spPr>
          <a:xfrm>
            <a:off x="0" y="6027003"/>
            <a:ext cx="5715000" cy="830997"/>
          </a:xfrm>
          <a:prstGeom prst="rect">
            <a:avLst/>
          </a:prstGeom>
          <a:solidFill>
            <a:schemeClr val="bg1"/>
          </a:solidFill>
          <a:ln w="38100">
            <a:noFill/>
          </a:ln>
        </p:spPr>
        <p:txBody>
          <a:bodyPr wrap="square" rtlCol="0">
            <a:spAutoFit/>
          </a:bodyPr>
          <a:lstStyle/>
          <a:p>
            <a:r>
              <a:rPr lang="en-US" sz="2400" dirty="0" smtClean="0"/>
              <a:t>  - 3</a:t>
            </a:r>
            <a:r>
              <a:rPr lang="en-US" sz="2400" baseline="30000" dirty="0" smtClean="0"/>
              <a:t>rd</a:t>
            </a:r>
            <a:r>
              <a:rPr lang="en-US" sz="2400" dirty="0" smtClean="0"/>
              <a:t> voyage: relations with Iroquois</a:t>
            </a:r>
          </a:p>
          <a:p>
            <a:r>
              <a:rPr lang="en-US" sz="2400" dirty="0" smtClean="0"/>
              <a:t>	           deteriorate;  little contact</a:t>
            </a:r>
          </a:p>
        </p:txBody>
      </p:sp>
      <p:sp>
        <p:nvSpPr>
          <p:cNvPr id="56" name="TextBox 55"/>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sp>
        <p:nvSpPr>
          <p:cNvPr id="64" name="TextBox 63"/>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62" name="TextBox 61"/>
          <p:cNvSpPr txBox="1"/>
          <p:nvPr/>
        </p:nvSpPr>
        <p:spPr>
          <a:xfrm>
            <a:off x="0" y="2194560"/>
            <a:ext cx="6248400" cy="523220"/>
          </a:xfrm>
          <a:prstGeom prst="rect">
            <a:avLst/>
          </a:prstGeom>
          <a:solidFill>
            <a:schemeClr val="bg1"/>
          </a:solidFill>
          <a:ln w="38100">
            <a:noFill/>
          </a:ln>
        </p:spPr>
        <p:txBody>
          <a:bodyPr wrap="square" rtlCol="0">
            <a:spAutoFit/>
          </a:bodyPr>
          <a:lstStyle/>
          <a:p>
            <a:r>
              <a:rPr lang="en-US" sz="2800" b="1" dirty="0" smtClean="0"/>
              <a:t>   1534 - Jacques Cartier’s exploration	s</a:t>
            </a:r>
          </a:p>
        </p:txBody>
      </p:sp>
      <p:sp>
        <p:nvSpPr>
          <p:cNvPr id="66" name="TextBox 65"/>
          <p:cNvSpPr txBox="1"/>
          <p:nvPr/>
        </p:nvSpPr>
        <p:spPr>
          <a:xfrm>
            <a:off x="76200" y="2667000"/>
            <a:ext cx="6183103" cy="584775"/>
          </a:xfrm>
          <a:prstGeom prst="rect">
            <a:avLst/>
          </a:prstGeom>
          <a:solidFill>
            <a:schemeClr val="bg1"/>
          </a:solidFill>
          <a:ln w="38100">
            <a:noFill/>
          </a:ln>
        </p:spPr>
        <p:txBody>
          <a:bodyPr wrap="none" rtlCol="0">
            <a:spAutoFit/>
          </a:bodyPr>
          <a:lstStyle/>
          <a:p>
            <a:pPr algn="ctr"/>
            <a:r>
              <a:rPr lang="en-US" sz="3200" b="1" dirty="0" smtClean="0">
                <a:latin typeface="Tempus Sans ITC" pitchFamily="82" charset="0"/>
              </a:rPr>
              <a:t>Experiences w/ First Nations Tribes</a:t>
            </a:r>
          </a:p>
        </p:txBody>
      </p:sp>
      <p:sp>
        <p:nvSpPr>
          <p:cNvPr id="55" name="TextBox 54"/>
          <p:cNvSpPr txBox="1"/>
          <p:nvPr/>
        </p:nvSpPr>
        <p:spPr>
          <a:xfrm>
            <a:off x="1828800" y="3163669"/>
            <a:ext cx="1802096" cy="646331"/>
          </a:xfrm>
          <a:prstGeom prst="rect">
            <a:avLst/>
          </a:prstGeom>
          <a:solidFill>
            <a:schemeClr val="bg1"/>
          </a:solidFill>
          <a:ln w="38100">
            <a:noFill/>
          </a:ln>
        </p:spPr>
        <p:txBody>
          <a:bodyPr wrap="none" rtlCol="0">
            <a:spAutoFit/>
          </a:bodyPr>
          <a:lstStyle/>
          <a:p>
            <a:pPr algn="ctr"/>
            <a:r>
              <a:rPr lang="en-US" sz="3600" b="1" dirty="0" smtClean="0">
                <a:solidFill>
                  <a:srgbClr val="FF6600"/>
                </a:solidFill>
                <a:effectLst>
                  <a:outerShdw dist="38100" dir="7200000" algn="ctr" rotWithShape="0">
                    <a:schemeClr val="tx1"/>
                  </a:outerShdw>
                </a:effectLst>
                <a:latin typeface="Tempus Sans ITC" pitchFamily="82" charset="0"/>
              </a:rPr>
              <a:t>Iroquois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2000"/>
                                        <p:tgtEl>
                                          <p:spTgt spid="3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20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1000" fill="hold"/>
                                        <p:tgtEl>
                                          <p:spTgt spid="42"/>
                                        </p:tgtEl>
                                        <p:attrNameLst>
                                          <p:attrName>ppt_w</p:attrName>
                                        </p:attrNameLst>
                                      </p:cBhvr>
                                      <p:tavLst>
                                        <p:tav tm="0">
                                          <p:val>
                                            <p:fltVal val="0"/>
                                          </p:val>
                                        </p:tav>
                                        <p:tav tm="100000">
                                          <p:val>
                                            <p:strVal val="#ppt_w"/>
                                          </p:val>
                                        </p:tav>
                                      </p:tavLst>
                                    </p:anim>
                                    <p:anim calcmode="lin" valueType="num">
                                      <p:cBhvr>
                                        <p:cTn id="17" dur="1000" fill="hold"/>
                                        <p:tgtEl>
                                          <p:spTgt spid="42"/>
                                        </p:tgtEl>
                                        <p:attrNameLst>
                                          <p:attrName>ppt_h</p:attrName>
                                        </p:attrNameLst>
                                      </p:cBhvr>
                                      <p:tavLst>
                                        <p:tav tm="0">
                                          <p:val>
                                            <p:fltVal val="0"/>
                                          </p:val>
                                        </p:tav>
                                        <p:tav tm="100000">
                                          <p:val>
                                            <p:strVal val="#ppt_h"/>
                                          </p:val>
                                        </p:tav>
                                      </p:tavLst>
                                    </p:anim>
                                    <p:anim calcmode="lin" valueType="num">
                                      <p:cBhvr>
                                        <p:cTn id="18" dur="1000" fill="hold"/>
                                        <p:tgtEl>
                                          <p:spTgt spid="42"/>
                                        </p:tgtEl>
                                        <p:attrNameLst>
                                          <p:attrName>style.rotation</p:attrName>
                                        </p:attrNameLst>
                                      </p:cBhvr>
                                      <p:tavLst>
                                        <p:tav tm="0">
                                          <p:val>
                                            <p:fltVal val="360"/>
                                          </p:val>
                                        </p:tav>
                                        <p:tav tm="100000">
                                          <p:val>
                                            <p:fltVal val="0"/>
                                          </p:val>
                                        </p:tav>
                                      </p:tavLst>
                                    </p:anim>
                                    <p:animEffect transition="in" filter="fade">
                                      <p:cBhvr>
                                        <p:cTn id="19" dur="1000"/>
                                        <p:tgtEl>
                                          <p:spTgt spid="42"/>
                                        </p:tgtEl>
                                      </p:cBhvr>
                                    </p:animEffect>
                                  </p:childTnLst>
                                </p:cTn>
                              </p:par>
                              <p:par>
                                <p:cTn id="20" presetID="10" presetClass="exit" presetSubtype="0" fill="hold" grpId="0" nodeType="withEffect">
                                  <p:stCondLst>
                                    <p:cond delay="500"/>
                                  </p:stCondLst>
                                  <p:childTnLst>
                                    <p:animEffect transition="out" filter="fade">
                                      <p:cBhvr>
                                        <p:cTn id="21" dur="1000"/>
                                        <p:tgtEl>
                                          <p:spTgt spid="56"/>
                                        </p:tgtEl>
                                      </p:cBhvr>
                                    </p:animEffect>
                                    <p:set>
                                      <p:cBhvr>
                                        <p:cTn id="22" dur="1" fill="hold">
                                          <p:stCondLst>
                                            <p:cond delay="999"/>
                                          </p:stCondLst>
                                        </p:cTn>
                                        <p:tgtEl>
                                          <p:spTgt spid="56"/>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1000"/>
                                        <p:tgtEl>
                                          <p:spTgt spid="64"/>
                                        </p:tgtEl>
                                      </p:cBhvr>
                                    </p:animEffect>
                                    <p:set>
                                      <p:cBhvr>
                                        <p:cTn id="25" dur="1" fill="hold">
                                          <p:stCondLst>
                                            <p:cond delay="999"/>
                                          </p:stCondLst>
                                        </p:cTn>
                                        <p:tgtEl>
                                          <p:spTgt spid="64"/>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1000"/>
                                        <p:tgtEl>
                                          <p:spTgt spid="65"/>
                                        </p:tgtEl>
                                      </p:cBhvr>
                                    </p:animEffect>
                                    <p:set>
                                      <p:cBhvr>
                                        <p:cTn id="28" dur="1" fill="hold">
                                          <p:stCondLst>
                                            <p:cond delay="999"/>
                                          </p:stCondLst>
                                        </p:cTn>
                                        <p:tgtEl>
                                          <p:spTgt spid="6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0" nodeType="clickEffect">
                                  <p:stCondLst>
                                    <p:cond delay="0"/>
                                  </p:stCondLst>
                                  <p:childTnLst>
                                    <p:animScale>
                                      <p:cBhvr>
                                        <p:cTn id="32" dur="1000" fill="hold"/>
                                        <p:tgtEl>
                                          <p:spTgt spid="58"/>
                                        </p:tgtEl>
                                      </p:cBhvr>
                                      <p:by x="150000" y="150000"/>
                                    </p:animScale>
                                  </p:childTnLst>
                                </p:cTn>
                              </p:par>
                              <p:par>
                                <p:cTn id="33" presetID="64" presetClass="path" presetSubtype="0" accel="50000" decel="50000" fill="hold" grpId="1" nodeType="withEffect">
                                  <p:stCondLst>
                                    <p:cond delay="0"/>
                                  </p:stCondLst>
                                  <p:childTnLst>
                                    <p:animMotion origin="layout" path="M -2.77778E-7 -4.81481E-6 L -0.30226 -0.32245 " pathEditMode="relative" rAng="0" ptsTypes="AA">
                                      <p:cBhvr>
                                        <p:cTn id="34" dur="1000" fill="hold"/>
                                        <p:tgtEl>
                                          <p:spTgt spid="58"/>
                                        </p:tgtEl>
                                        <p:attrNameLst>
                                          <p:attrName>ppt_x</p:attrName>
                                          <p:attrName>ppt_y</p:attrName>
                                        </p:attrNameLst>
                                      </p:cBhvr>
                                      <p:rCtr x="-151" y="-161"/>
                                    </p:animMotion>
                                  </p:childTnLst>
                                </p:cTn>
                              </p:par>
                              <p:par>
                                <p:cTn id="35" presetID="10" presetClass="entr" presetSubtype="0" fill="hold" grpId="0" nodeType="withEffect">
                                  <p:stCondLst>
                                    <p:cond delay="5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childTnLst>
                                </p:cTn>
                              </p:par>
                              <p:par>
                                <p:cTn id="38" presetID="10" presetClass="exit" presetSubtype="0" fill="hold" nodeType="withEffect">
                                  <p:stCondLst>
                                    <p:cond delay="500"/>
                                  </p:stCondLst>
                                  <p:childTnLst>
                                    <p:animEffect transition="out" filter="fade">
                                      <p:cBhvr>
                                        <p:cTn id="39" dur="1000"/>
                                        <p:tgtEl>
                                          <p:spTgt spid="58"/>
                                        </p:tgtEl>
                                      </p:cBhvr>
                                    </p:animEffect>
                                    <p:set>
                                      <p:cBhvr>
                                        <p:cTn id="40" dur="1" fill="hold">
                                          <p:stCondLst>
                                            <p:cond delay="999"/>
                                          </p:stCondLst>
                                        </p:cTn>
                                        <p:tgtEl>
                                          <p:spTgt spid="5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10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44"/>
                                        </p:tgtEl>
                                      </p:cBhvr>
                                    </p:animEffect>
                                    <p:set>
                                      <p:cBhvr>
                                        <p:cTn id="60" dur="1" fill="hold">
                                          <p:stCondLst>
                                            <p:cond delay="999"/>
                                          </p:stCondLst>
                                        </p:cTn>
                                        <p:tgtEl>
                                          <p:spTgt spid="4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46"/>
                                        </p:tgtEl>
                                      </p:cBhvr>
                                    </p:animEffect>
                                    <p:set>
                                      <p:cBhvr>
                                        <p:cTn id="63" dur="1" fill="hold">
                                          <p:stCondLst>
                                            <p:cond delay="999"/>
                                          </p:stCondLst>
                                        </p:cTn>
                                        <p:tgtEl>
                                          <p:spTgt spid="4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59"/>
                                        </p:tgtEl>
                                      </p:cBhvr>
                                    </p:animEffect>
                                    <p:set>
                                      <p:cBhvr>
                                        <p:cTn id="66" dur="1" fill="hold">
                                          <p:stCondLst>
                                            <p:cond delay="999"/>
                                          </p:stCondLst>
                                        </p:cTn>
                                        <p:tgtEl>
                                          <p:spTgt spid="5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29"/>
                                        </p:tgtEl>
                                      </p:cBhvr>
                                    </p:animEffect>
                                    <p:set>
                                      <p:cBhvr>
                                        <p:cTn id="69" dur="1" fill="hold">
                                          <p:stCondLst>
                                            <p:cond delay="999"/>
                                          </p:stCondLst>
                                        </p:cTn>
                                        <p:tgtEl>
                                          <p:spTgt spid="2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4"/>
                                        </p:tgtEl>
                                      </p:cBhvr>
                                    </p:animEffect>
                                    <p:set>
                                      <p:cBhvr>
                                        <p:cTn id="72" dur="1" fill="hold">
                                          <p:stCondLst>
                                            <p:cond delay="999"/>
                                          </p:stCondLst>
                                        </p:cTn>
                                        <p:tgtEl>
                                          <p:spTgt spid="3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33"/>
                                        </p:tgtEl>
                                      </p:cBhvr>
                                    </p:animEffect>
                                    <p:set>
                                      <p:cBhvr>
                                        <p:cTn id="75" dur="1" fill="hold">
                                          <p:stCondLst>
                                            <p:cond delay="999"/>
                                          </p:stCondLst>
                                        </p:cTn>
                                        <p:tgtEl>
                                          <p:spTgt spid="3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2"/>
                                        </p:tgtEl>
                                      </p:cBhvr>
                                    </p:animEffect>
                                    <p:set>
                                      <p:cBhvr>
                                        <p:cTn id="78" dur="1" fill="hold">
                                          <p:stCondLst>
                                            <p:cond delay="999"/>
                                          </p:stCondLst>
                                        </p:cTn>
                                        <p:tgtEl>
                                          <p:spTgt spid="42"/>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66"/>
                                        </p:tgtEl>
                                      </p:cBhvr>
                                    </p:animEffect>
                                    <p:set>
                                      <p:cBhvr>
                                        <p:cTn id="81" dur="1" fill="hold">
                                          <p:stCondLst>
                                            <p:cond delay="499"/>
                                          </p:stCondLst>
                                        </p:cTn>
                                        <p:tgtEl>
                                          <p:spTgt spid="66"/>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62"/>
                                        </p:tgtEl>
                                      </p:cBhvr>
                                    </p:animEffect>
                                    <p:set>
                                      <p:cBhvr>
                                        <p:cTn id="84" dur="1" fill="hold">
                                          <p:stCondLst>
                                            <p:cond delay="9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8" grpId="0" animBg="1"/>
      <p:bldP spid="58" grpId="1" animBg="1"/>
      <p:bldP spid="33" grpId="0" animBg="1"/>
      <p:bldP spid="33" grpId="1" animBg="1"/>
      <p:bldP spid="34" grpId="0" animBg="1"/>
      <p:bldP spid="34" grpId="1" animBg="1"/>
      <p:bldP spid="42" grpId="0" animBg="1"/>
      <p:bldP spid="42" grpId="1" animBg="1"/>
      <p:bldP spid="44" grpId="0" animBg="1"/>
      <p:bldP spid="46" grpId="0" animBg="1"/>
      <p:bldP spid="59" grpId="0" animBg="1"/>
      <p:bldP spid="56" grpId="0" animBg="1"/>
      <p:bldP spid="64" grpId="0" animBg="1"/>
      <p:bldP spid="62" grpId="0" animBg="1"/>
      <p:bldP spid="66" grpId="0" animBg="1"/>
      <p:bldP spid="5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1088171"/>
          </a:xfrm>
          <a:prstGeom prst="rect">
            <a:avLst/>
          </a:prstGeom>
        </p:spPr>
        <p:txBody>
          <a:bodyPr wrap="square">
            <a:spAutoFit/>
          </a:bodyPr>
          <a:lstStyle/>
          <a:p>
            <a:r>
              <a:rPr lang="en-US" dirty="0" smtClean="0">
                <a:hlinkClick r:id="rId2"/>
              </a:rPr>
              <a:t>https://en.wikipedia.org/wiki/Jacques_Cartier</a:t>
            </a:r>
            <a:endParaRPr lang="en-US" dirty="0" smtClean="0"/>
          </a:p>
          <a:p>
            <a:endParaRPr lang="en-US" dirty="0" smtClean="0"/>
          </a:p>
          <a:p>
            <a:r>
              <a:rPr lang="en-US" dirty="0" smtClean="0"/>
              <a:t>FIRST VOYAGE, 1534</a:t>
            </a:r>
          </a:p>
          <a:p>
            <a:r>
              <a:rPr lang="en-US" dirty="0" smtClean="0"/>
              <a:t>	On April 20, 1534,[13] Cartier set sail under a commission from the king, hoping to discover a western passage to the wealthy markets of Asia.[14] In the words of the commission, he was to "discover certain islands and lands where it is said that a great quantity of gold and other precious things are to be found".</a:t>
            </a:r>
          </a:p>
          <a:p>
            <a:r>
              <a:rPr lang="en-US" dirty="0" smtClean="0"/>
              <a:t>	It took him twenty days to sail across the ocean. Starting on May 10 of that year, he explored parts of Newfoundland, areas that now comprise the Canadian Atlantic provinces and the Gulf of St. Lawrence. During one stop at </a:t>
            </a:r>
            <a:r>
              <a:rPr lang="en-US" dirty="0" err="1" smtClean="0"/>
              <a:t>Îles</a:t>
            </a:r>
            <a:r>
              <a:rPr lang="en-US" dirty="0" smtClean="0"/>
              <a:t> aux </a:t>
            </a:r>
            <a:r>
              <a:rPr lang="en-US" dirty="0" err="1" smtClean="0"/>
              <a:t>Oiseaux</a:t>
            </a:r>
            <a:r>
              <a:rPr lang="en-US" dirty="0" smtClean="0"/>
              <a:t> (Islands of the Birds, now the </a:t>
            </a:r>
            <a:r>
              <a:rPr lang="en-US" dirty="0" err="1" smtClean="0"/>
              <a:t>Rochers</a:t>
            </a:r>
            <a:r>
              <a:rPr lang="en-US" dirty="0" smtClean="0"/>
              <a:t>-aux-</a:t>
            </a:r>
            <a:r>
              <a:rPr lang="en-US" dirty="0" err="1" smtClean="0"/>
              <a:t>Oiseaux</a:t>
            </a:r>
            <a:r>
              <a:rPr lang="en-US" dirty="0" smtClean="0"/>
              <a:t> federal bird sanctuary, northeast of </a:t>
            </a:r>
            <a:r>
              <a:rPr lang="en-US" dirty="0" err="1" smtClean="0"/>
              <a:t>Brion</a:t>
            </a:r>
            <a:r>
              <a:rPr lang="en-US" dirty="0" smtClean="0"/>
              <a:t> Island in the </a:t>
            </a:r>
            <a:r>
              <a:rPr lang="en-US" dirty="0" err="1" smtClean="0"/>
              <a:t>Magdalen</a:t>
            </a:r>
            <a:r>
              <a:rPr lang="en-US" dirty="0" smtClean="0"/>
              <a:t> Islands), his crew slaughtered around 1000 birds, most of them great auks (extinct since 1852). Cartier's first two encounters with aboriginal peoples in Canada on the north side of Chaleur Bay, most likely the </a:t>
            </a:r>
            <a:r>
              <a:rPr lang="en-US" dirty="0" err="1" smtClean="0"/>
              <a:t>Mi'kmaq</a:t>
            </a:r>
            <a:r>
              <a:rPr lang="en-US" dirty="0" smtClean="0"/>
              <a:t>, were brief; some trading occurred.</a:t>
            </a:r>
          </a:p>
          <a:p>
            <a:r>
              <a:rPr lang="en-US" dirty="0" smtClean="0"/>
              <a:t>	His third encounter took place on the shores of </a:t>
            </a:r>
            <a:r>
              <a:rPr lang="en-US" dirty="0" err="1" smtClean="0"/>
              <a:t>Gaspé</a:t>
            </a:r>
            <a:r>
              <a:rPr lang="en-US" dirty="0" smtClean="0"/>
              <a:t> Bay with a party of St. Lawrence Iroquoians, where on July 24, he planted a cross to claim the land for France.[15] The 10-meter cross bearing the words "Long Live the King of France" took possession of the territory in the name of the king. The change in mood was a clear indication that the Iroquoians understood Cartier's actions. Here he kidnapped the two sons of their captain.[16] Cartier wrote that they later told him this region where they were captured (</a:t>
            </a:r>
            <a:r>
              <a:rPr lang="en-US" dirty="0" err="1" smtClean="0"/>
              <a:t>Gaspé</a:t>
            </a:r>
            <a:r>
              <a:rPr lang="en-US" dirty="0" smtClean="0"/>
              <a:t>) was called by them </a:t>
            </a:r>
            <a:r>
              <a:rPr lang="en-US" dirty="0" err="1" smtClean="0"/>
              <a:t>Honguedo</a:t>
            </a:r>
            <a:r>
              <a:rPr lang="en-US" dirty="0" smtClean="0"/>
              <a:t>. The natives' captain at last agreed that they could be taken, under the condition that they return with European goods to trade.   Cartier returned to France in September 1534, sure that he had reached an Asian land.</a:t>
            </a:r>
          </a:p>
          <a:p>
            <a:endParaRPr lang="en-US" dirty="0" smtClean="0"/>
          </a:p>
          <a:p>
            <a:r>
              <a:rPr lang="en-US" dirty="0" smtClean="0"/>
              <a:t>SECOND VOYAGE, 1535–1536</a:t>
            </a:r>
          </a:p>
          <a:p>
            <a:r>
              <a:rPr lang="en-US" dirty="0" smtClean="0"/>
              <a:t>	Jacques Cartier set sail for a second voyage on May 19 of the following year with three ships, 110 men, and his two Iroquoian captives. Reaching the St. Lawrence, he sailed up-river for the first time, and reached the Iroquoian capital of </a:t>
            </a:r>
            <a:r>
              <a:rPr lang="en-US" dirty="0" err="1" smtClean="0"/>
              <a:t>Stadacona</a:t>
            </a:r>
            <a:r>
              <a:rPr lang="en-US" dirty="0" smtClean="0"/>
              <a:t>, where Chief </a:t>
            </a:r>
            <a:r>
              <a:rPr lang="en-US" dirty="0" err="1" smtClean="0"/>
              <a:t>Donnacona</a:t>
            </a:r>
            <a:r>
              <a:rPr lang="en-US" dirty="0" smtClean="0"/>
              <a:t> ruled.</a:t>
            </a:r>
          </a:p>
          <a:p>
            <a:r>
              <a:rPr lang="en-US" dirty="0" smtClean="0"/>
              <a:t>	Cartier left his main ships in a </a:t>
            </a:r>
            <a:r>
              <a:rPr lang="en-US" dirty="0" err="1" smtClean="0"/>
              <a:t>harbour</a:t>
            </a:r>
            <a:r>
              <a:rPr lang="en-US" dirty="0" smtClean="0"/>
              <a:t> close to </a:t>
            </a:r>
            <a:r>
              <a:rPr lang="en-US" dirty="0" err="1" smtClean="0"/>
              <a:t>Stadacona</a:t>
            </a:r>
            <a:r>
              <a:rPr lang="en-US" dirty="0" smtClean="0"/>
              <a:t>, and used his smallest ship to continue on to </a:t>
            </a:r>
            <a:r>
              <a:rPr lang="en-US" dirty="0" err="1" smtClean="0"/>
              <a:t>Hochelaga</a:t>
            </a:r>
            <a:r>
              <a:rPr lang="en-US" dirty="0" smtClean="0"/>
              <a:t> (now Montreal), arriving on October 2, 1535. </a:t>
            </a:r>
            <a:r>
              <a:rPr lang="en-US" dirty="0" err="1" smtClean="0"/>
              <a:t>Hochelaga</a:t>
            </a:r>
            <a:r>
              <a:rPr lang="en-US" dirty="0" smtClean="0"/>
              <a:t> was far more impressive than the small and squalid village of </a:t>
            </a:r>
            <a:r>
              <a:rPr lang="en-US" dirty="0" err="1" smtClean="0"/>
              <a:t>Stadacona</a:t>
            </a:r>
            <a:r>
              <a:rPr lang="en-US" dirty="0" smtClean="0"/>
              <a:t>, and a crowd of over a thousand came to the river edge to greet the Frenchmen. The site of their arrival has been confidently identified as the beginning of the Sainte-Marie Sault – where the bridge named after him now stands. The expedition could proceed no further, as the river was blocked by rapids. So certain was Cartier that the river was the Northwest Passage and that the rapids were all that was preventing him from sailing to China, that the rapids and the town that eventually grew up near them came to be named after the French word for China, La Chine: the Lachine Rapids and the town of Lachine, Quebec.</a:t>
            </a:r>
          </a:p>
          <a:p>
            <a:r>
              <a:rPr lang="en-US" dirty="0" smtClean="0"/>
              <a:t>	After spending two days among the people of </a:t>
            </a:r>
            <a:r>
              <a:rPr lang="en-US" dirty="0" err="1" smtClean="0"/>
              <a:t>Hochelaga</a:t>
            </a:r>
            <a:r>
              <a:rPr lang="en-US" dirty="0" smtClean="0"/>
              <a:t>, Cartier returned to </a:t>
            </a:r>
            <a:r>
              <a:rPr lang="en-US" dirty="0" err="1" smtClean="0"/>
              <a:t>Stadacona</a:t>
            </a:r>
            <a:r>
              <a:rPr lang="en-US" dirty="0" smtClean="0"/>
              <a:t> on October 11. It is not known exactly when he decided to spend the winter of 1535–1536 in </a:t>
            </a:r>
            <a:r>
              <a:rPr lang="en-US" dirty="0" err="1" smtClean="0"/>
              <a:t>Stadacona</a:t>
            </a:r>
            <a:r>
              <a:rPr lang="en-US" dirty="0" smtClean="0"/>
              <a:t>, and it was by then too late to return to France. Cartier and his men prepared for the winter by strengthening their fort, stacking firewood, and salting down game and fish.</a:t>
            </a:r>
          </a:p>
          <a:p>
            <a:r>
              <a:rPr lang="en-US" dirty="0" smtClean="0"/>
              <a:t>	From mid-November 1535 to mid-April 1536, the French fleet lay frozen solid at the mouth of the St. Charles River, under the Rock of Quebec. Ice was over a fathom (1.8 m) thick on the river, with snow four feet (1.2 m) deep ashore. To add to the misery, scurvy broke out – first among the Iroquoians, and then among the French. Cartier estimated the number of dead Iroquoians at 50. On a visit by </a:t>
            </a:r>
            <a:r>
              <a:rPr lang="en-US" dirty="0" err="1" smtClean="0"/>
              <a:t>Domagaya</a:t>
            </a:r>
            <a:r>
              <a:rPr lang="en-US" dirty="0" smtClean="0"/>
              <a:t> to the French fort, Cartier inquired and learned from him that a concoction made from a tree known as </a:t>
            </a:r>
            <a:r>
              <a:rPr lang="en-US" dirty="0" err="1" smtClean="0"/>
              <a:t>annedda</a:t>
            </a:r>
            <a:r>
              <a:rPr lang="en-US" dirty="0" smtClean="0"/>
              <a:t>, probably Spruce beer,[20] or arbor vitae, would cure scurvy. This remedy likely saved the expedition from destruction, allowing 85 Frenchmen to survive the winter. In his journal, Cartier states that by mid-February, "out of 110 that we were, not ten were well enough to help the others, a pitiful thing to see". The Frenchmen used up the bark of an entire tree in a week on the cure, and the dramatic results prompted Cartier to proclaim it a Godsend, and a miracle.</a:t>
            </a:r>
          </a:p>
          <a:p>
            <a:r>
              <a:rPr lang="en-US" dirty="0" smtClean="0"/>
              <a:t>	Ready to return to France in early May 1536, Cartier decided to kidnap Chief </a:t>
            </a:r>
            <a:r>
              <a:rPr lang="en-US" dirty="0" err="1" smtClean="0"/>
              <a:t>Donnacona</a:t>
            </a:r>
            <a:r>
              <a:rPr lang="en-US" dirty="0" smtClean="0"/>
              <a:t> and take him to France,[23] so that he might personally tell the tale of a country further north, called the "Kingdom of Saguenay", said to be full of gold, rubies and other treasures. After an arduous trip down the St. Lawrence and a three-week Atlantic crossing, Cartier and his men arrived in Saint-Malo on July 15, 1536, concluding the second, 14-month voyage, which was to be Cartier's most profitable.</a:t>
            </a:r>
          </a:p>
          <a:p>
            <a:endParaRPr lang="en-US" dirty="0" smtClean="0"/>
          </a:p>
          <a:p>
            <a:r>
              <a:rPr lang="en-US" dirty="0" smtClean="0"/>
              <a:t>THIRD VOYAGE, 1541–1542</a:t>
            </a:r>
          </a:p>
          <a:p>
            <a:r>
              <a:rPr lang="en-US" dirty="0" smtClean="0"/>
              <a:t>	On October 17, 1540, Francis ordered the navigator Jacques Cartier to return to Canada to lend weight to a colonization project of which he would be "captain general". However, January 15, 1541, saw Cartier supplanted by Jean-François de La </a:t>
            </a:r>
            <a:r>
              <a:rPr lang="en-US" dirty="0" err="1" smtClean="0"/>
              <a:t>Rocque</a:t>
            </a:r>
            <a:r>
              <a:rPr lang="en-US" dirty="0" smtClean="0"/>
              <a:t> de </a:t>
            </a:r>
            <a:r>
              <a:rPr lang="en-US" dirty="0" err="1" smtClean="0"/>
              <a:t>Roberval</a:t>
            </a:r>
            <a:r>
              <a:rPr lang="en-US" dirty="0" smtClean="0"/>
              <a:t>, a Huguenot courtier and friend of the king named as the first lieutenant general of French Canada. </a:t>
            </a:r>
            <a:r>
              <a:rPr lang="en-US" dirty="0" err="1" smtClean="0"/>
              <a:t>Roberval</a:t>
            </a:r>
            <a:r>
              <a:rPr lang="en-US" dirty="0" smtClean="0"/>
              <a:t> was to lead the expedition, with Cartier as his chief navigator. While </a:t>
            </a:r>
            <a:r>
              <a:rPr lang="en-US" dirty="0" err="1" smtClean="0"/>
              <a:t>Roberval</a:t>
            </a:r>
            <a:r>
              <a:rPr lang="en-US" dirty="0" smtClean="0"/>
              <a:t> waited for artillery and supplies, he gave permission to Cartier to sail on ahead with his ships.</a:t>
            </a:r>
          </a:p>
          <a:p>
            <a:r>
              <a:rPr lang="en-US" dirty="0" smtClean="0"/>
              <a:t>	On May 23, 1541, Cartier departed Saint-Malo on his third voyage with five ships. This time, any thought of finding a passage to the Orient was forgotten. The goals were now to find the "Kingdom of Saguenay" and its riches, and to establish a permanent settlement along the St. Lawrence River.</a:t>
            </a:r>
          </a:p>
          <a:p>
            <a:r>
              <a:rPr lang="en-US" dirty="0" smtClean="0"/>
              <a:t>	Anchoring at </a:t>
            </a:r>
            <a:r>
              <a:rPr lang="en-US" dirty="0" err="1" smtClean="0"/>
              <a:t>Stadacona</a:t>
            </a:r>
            <a:r>
              <a:rPr lang="en-US" dirty="0" smtClean="0"/>
              <a:t>, Cartier again met the Iroquoians, but found their "show of joy" and their numbers worrisome, and decided not to build his settlement there. Sailing a few </a:t>
            </a:r>
            <a:r>
              <a:rPr lang="en-US" dirty="0" err="1" smtClean="0"/>
              <a:t>kilometres</a:t>
            </a:r>
            <a:r>
              <a:rPr lang="en-US" dirty="0" smtClean="0"/>
              <a:t> up-river to a spot he had previously observed, he decided to settle on the site of present-day Cap-Rouge, Quebec. The convicts and other colonists were landed, the cattle that had survived three months aboard ship were turned loose, earth was broken for a kitchen garden, and seeds of cabbage, turnip, and lettuce were planted. A fortified settlement was thus created and was named Charlesbourg-Royal. Another fort was also built on the cliff overlooking the settlement, for added protection.</a:t>
            </a:r>
          </a:p>
          <a:p>
            <a:r>
              <a:rPr lang="en-US" dirty="0" smtClean="0"/>
              <a:t>	The men also began collecting what they believed to be diamonds and gold, but which upon return to France were discovered to be merely quartz crystals and iron pyrites, respectively — which gave rise to a French expression: "faux </a:t>
            </a:r>
            <a:r>
              <a:rPr lang="en-US" dirty="0" err="1" smtClean="0"/>
              <a:t>comme</a:t>
            </a:r>
            <a:r>
              <a:rPr lang="en-US" dirty="0" smtClean="0"/>
              <a:t> les </a:t>
            </a:r>
            <a:r>
              <a:rPr lang="en-US" dirty="0" err="1" smtClean="0"/>
              <a:t>diamants</a:t>
            </a:r>
            <a:r>
              <a:rPr lang="en-US" dirty="0" smtClean="0"/>
              <a:t> du Canada" ("As false as Canadian diamonds"). Two of the ships were sent on their journey home with some of these minerals on September 2.</a:t>
            </a:r>
          </a:p>
          <a:p>
            <a:r>
              <a:rPr lang="en-US" dirty="0" smtClean="0"/>
              <a:t>	Having set tasks for everyone, Cartier left with the longboats for a reconnaissance in search of "Saguenay" on September 7. Having reached </a:t>
            </a:r>
            <a:r>
              <a:rPr lang="en-US" dirty="0" err="1" smtClean="0"/>
              <a:t>Hochelaga</a:t>
            </a:r>
            <a:r>
              <a:rPr lang="en-US" dirty="0" smtClean="0"/>
              <a:t>, he was prevented by bad weather and the numerous rapids from continuing up to the Ottawa River.</a:t>
            </a:r>
          </a:p>
          <a:p>
            <a:r>
              <a:rPr lang="en-US" dirty="0" smtClean="0"/>
              <a:t>	Returning to Charlesbourg-Royal, Cartier found the situation ominous. The Iroquoians no longer made friendly visits or peddled fish and game, but prowled about in a sinister manner. No records exist about the winter of 1541–1542 and the information must be gleaned from the few details provided by returning sailors. It seems the natives attacked and killed about 35 settlers before the Frenchmen could retreat behind their fortifications. Even though scurvy was cured through the native remedy (</a:t>
            </a:r>
            <a:r>
              <a:rPr lang="en-US" dirty="0" err="1" smtClean="0"/>
              <a:t>Thuja</a:t>
            </a:r>
            <a:r>
              <a:rPr lang="en-US" dirty="0" smtClean="0"/>
              <a:t> </a:t>
            </a:r>
            <a:r>
              <a:rPr lang="en-US" dirty="0" err="1" smtClean="0"/>
              <a:t>occidentalis</a:t>
            </a:r>
            <a:r>
              <a:rPr lang="en-US" dirty="0" smtClean="0"/>
              <a:t> infusion), the impression left is of a general misery, and of Cartier's growing conviction that he had insufficient manpower either to protect his base or to go in search of the Saguenay Kingdom.</a:t>
            </a:r>
          </a:p>
          <a:p>
            <a:r>
              <a:rPr lang="en-US" dirty="0" smtClean="0"/>
              <a:t>	Cartier left for France in early June 1542, encountering </a:t>
            </a:r>
            <a:r>
              <a:rPr lang="en-US" dirty="0" err="1" smtClean="0"/>
              <a:t>Roberval</a:t>
            </a:r>
            <a:r>
              <a:rPr lang="en-US" dirty="0" smtClean="0"/>
              <a:t> and his ships along the Newfoundland coast, at about the time </a:t>
            </a:r>
            <a:r>
              <a:rPr lang="en-US" dirty="0" err="1" smtClean="0"/>
              <a:t>Roberval</a:t>
            </a:r>
            <a:r>
              <a:rPr lang="en-US" dirty="0" smtClean="0"/>
              <a:t> marooned Marguerite de La </a:t>
            </a:r>
            <a:r>
              <a:rPr lang="en-US" dirty="0" err="1" smtClean="0"/>
              <a:t>Rocque</a:t>
            </a:r>
            <a:r>
              <a:rPr lang="en-US" dirty="0" smtClean="0"/>
              <a:t>. Despite </a:t>
            </a:r>
            <a:r>
              <a:rPr lang="en-US" dirty="0" err="1" smtClean="0"/>
              <a:t>Roberval's</a:t>
            </a:r>
            <a:r>
              <a:rPr lang="en-US" dirty="0" smtClean="0"/>
              <a:t> insistence that he accompany him back to Saguenay, Cartier slipped off under the cover of darkness and continued on to France, still convinced his vessels contained a wealth of gold and diamonds. He arrived there in October, in what proved to be his last voyage. Meanwhile, </a:t>
            </a:r>
            <a:r>
              <a:rPr lang="en-US" dirty="0" err="1" smtClean="0"/>
              <a:t>Roberval</a:t>
            </a:r>
            <a:r>
              <a:rPr lang="en-US" dirty="0" smtClean="0"/>
              <a:t> took command at Charlesbourg-Royal, but it was abandoned in 1543 after disease, foul weather and hostile natives drove the would-be settlers to despair.</a:t>
            </a:r>
          </a:p>
          <a:p>
            <a:endParaRPr lang="en-US" dirty="0" smtClean="0"/>
          </a:p>
          <a:p>
            <a:r>
              <a:rPr lang="en-US" dirty="0" smtClean="0"/>
              <a:t>LEGACY</a:t>
            </a:r>
          </a:p>
          <a:p>
            <a:r>
              <a:rPr lang="en-US" dirty="0" smtClean="0"/>
              <a:t>	Having already located the entrance to the St. Lawrence on his first voyage, he now opened up the greatest waterway for the European penetration of North America. He produced an intelligent estimate of the resources of Canada, both natural and human, albeit with a considerable exaggeration of its mineral wealth. While some of his actions toward the St. Lawrence Iroquoians were </a:t>
            </a:r>
            <a:r>
              <a:rPr lang="en-US" dirty="0" err="1" smtClean="0"/>
              <a:t>dishonourable</a:t>
            </a:r>
            <a:r>
              <a:rPr lang="en-US" dirty="0" smtClean="0"/>
              <a:t>, he did try at times to establish friendship with them and other native peoples living along the St. Lawrence River—an indispensable preliminary to French settlement in their lands.</a:t>
            </a:r>
          </a:p>
          <a:p>
            <a:r>
              <a:rPr lang="en-US" dirty="0" smtClean="0"/>
              <a:t>	Cartier was the first to document the name Canada to designate the territory on the shores of the St-Lawrence River. The name is derived from the Huron-Iroquois word "</a:t>
            </a:r>
            <a:r>
              <a:rPr lang="en-US" dirty="0" err="1" smtClean="0"/>
              <a:t>kanata</a:t>
            </a:r>
            <a:r>
              <a:rPr lang="en-US" dirty="0" smtClean="0"/>
              <a:t>", or village, which was incorrectly interpreted as the native term for the newly discovered land.[29] Cartier used the name to describe </a:t>
            </a:r>
            <a:r>
              <a:rPr lang="en-US" dirty="0" err="1" smtClean="0"/>
              <a:t>Stadacona</a:t>
            </a:r>
            <a:r>
              <a:rPr lang="en-US" dirty="0" smtClean="0"/>
              <a:t>, the surrounding land and the river itself. And Cartier named "</a:t>
            </a:r>
            <a:r>
              <a:rPr lang="en-US" dirty="0" err="1" smtClean="0"/>
              <a:t>Canadiens</a:t>
            </a:r>
            <a:r>
              <a:rPr lang="en-US" dirty="0" smtClean="0"/>
              <a:t>" the inhabitants (Iroquoians) he had seen there. Thereafter the name Canada was used to designate the small French colony on these shores, and the French colonists were called </a:t>
            </a:r>
            <a:r>
              <a:rPr lang="en-US" dirty="0" err="1" smtClean="0"/>
              <a:t>Canadiens</a:t>
            </a:r>
            <a:r>
              <a:rPr lang="en-US" dirty="0" smtClean="0"/>
              <a:t>, until the mid-nineteenth century, when the name started to be applied to the loyalist colonies on the Great Lakes and later to all of British North America. In this way Cartier is not strictly the European discoverer of Canada as this country is understood today, a vast federation stretching a </a:t>
            </a:r>
            <a:r>
              <a:rPr lang="en-US" dirty="0" err="1" smtClean="0"/>
              <a:t>mari</a:t>
            </a:r>
            <a:r>
              <a:rPr lang="en-US" dirty="0" smtClean="0"/>
              <a:t> </a:t>
            </a:r>
            <a:r>
              <a:rPr lang="en-US" dirty="0" err="1" smtClean="0"/>
              <a:t>usque</a:t>
            </a:r>
            <a:r>
              <a:rPr lang="en-US" dirty="0" smtClean="0"/>
              <a:t> ad mare (from sea to sea). Eastern parts had previously been visited by the Norse, as well as Basque, Galician and Breton fishermen, and perhaps the Corte-Real brothers and John Cabot (in addition of course to the Natives who first inhabited the territory). Cartier's particular contribution to the discovery of Canada is as the first European to penetrate the continent, and more precisely the interior eastern region along the St. Lawrence River. His explorations consolidated France's claim of the territory that would later be colonized as New France, and his third voyage produced the first documented European attempt at settling North America since that of Lucas </a:t>
            </a:r>
            <a:r>
              <a:rPr lang="en-US" dirty="0" err="1" smtClean="0"/>
              <a:t>Vázquez</a:t>
            </a:r>
            <a:r>
              <a:rPr lang="en-US" dirty="0" smtClean="0"/>
              <a:t> de </a:t>
            </a:r>
            <a:r>
              <a:rPr lang="en-US" dirty="0" err="1" smtClean="0"/>
              <a:t>Ayllón</a:t>
            </a:r>
            <a:r>
              <a:rPr lang="en-US" dirty="0" smtClean="0"/>
              <a:t> in 1526–27.</a:t>
            </a:r>
          </a:p>
          <a:p>
            <a:r>
              <a:rPr lang="en-US" dirty="0" smtClean="0"/>
              <a:t>	Cartier's professional abilities can be easily ascertained. Considering that Cartier made three voyages of exploration in dangerous and hitherto unknown waters without losing a ship, and that he entered and departed some 50 undiscovered harbors without serious mishap, he may be considered one of the most conscientious explorers of the period.</a:t>
            </a:r>
          </a:p>
          <a:p>
            <a:r>
              <a:rPr lang="en-US" dirty="0" smtClean="0"/>
              <a:t>	Cartier was also one of the first to formally acknowledge that the New World was a separate land mass from Europe/Asia.</a:t>
            </a:r>
          </a:p>
          <a:p>
            <a:endParaRPr lang="en-US" dirty="0" smtClean="0"/>
          </a:p>
          <a:p>
            <a:r>
              <a:rPr lang="en-US" dirty="0" smtClean="0"/>
              <a:t>REDISCOVERY OF CARTIER'S FIRST COLONY</a:t>
            </a:r>
          </a:p>
          <a:p>
            <a:r>
              <a:rPr lang="en-US" dirty="0" smtClean="0"/>
              <a:t>	On August 18, 2006, Quebec Premier Jean Charest announced that Canadian archaeologists had discovered the precise location of Cartier's lost first colony of Charlesbourg-Royal.[30] The colony was built at the confluence of the </a:t>
            </a:r>
            <a:r>
              <a:rPr lang="en-US" dirty="0" err="1" smtClean="0"/>
              <a:t>Rivière</a:t>
            </a:r>
            <a:r>
              <a:rPr lang="en-US" dirty="0" smtClean="0"/>
              <a:t> du Cap Rouge with the St. Lawrence River and is based on the discovery of burnt wooden timber remains that have been dated to the mid-16th century, and a fragment of a decorative </a:t>
            </a:r>
            <a:r>
              <a:rPr lang="en-US" dirty="0" err="1" smtClean="0"/>
              <a:t>Istoriato</a:t>
            </a:r>
            <a:r>
              <a:rPr lang="en-US" dirty="0" smtClean="0"/>
              <a:t> plate manufactured in Faenza, Italy, between 1540 and 1550, that could only have belonged to a member of the French aristocracy in the colony. Most probably this was the </a:t>
            </a:r>
            <a:r>
              <a:rPr lang="en-US" dirty="0" err="1" smtClean="0"/>
              <a:t>Sieur</a:t>
            </a:r>
            <a:r>
              <a:rPr lang="en-US" dirty="0" smtClean="0"/>
              <a:t> de </a:t>
            </a:r>
            <a:r>
              <a:rPr lang="en-US" dirty="0" err="1" smtClean="0"/>
              <a:t>Roberval</a:t>
            </a:r>
            <a:r>
              <a:rPr lang="en-US" dirty="0" smtClean="0"/>
              <a:t>, who replaced Cartier as the leader of the settlement.[31] This colony was the first known European settlement in modern-day Canada since the c.1000 AD L'Anse aux Meadows Viking village in northern Newfoundland. Its rediscovery has been hailed by archaeologists as the most important find in Canada since the L'Anse aux Meadows rediscovery.</a:t>
            </a:r>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2"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66" name="TextBox 65"/>
          <p:cNvSpPr txBox="1"/>
          <p:nvPr/>
        </p:nvSpPr>
        <p:spPr>
          <a:xfrm>
            <a:off x="0" y="3733801"/>
            <a:ext cx="4495800" cy="457200"/>
          </a:xfrm>
          <a:prstGeom prst="rect">
            <a:avLst/>
          </a:prstGeom>
          <a:solidFill>
            <a:schemeClr val="bg1"/>
          </a:solidFill>
          <a:ln w="38100">
            <a:noFill/>
          </a:ln>
        </p:spPr>
        <p:txBody>
          <a:bodyPr wrap="square" rtlCol="0">
            <a:spAutoFit/>
          </a:bodyPr>
          <a:lstStyle/>
          <a:p>
            <a:r>
              <a:rPr lang="en-US" sz="2400" dirty="0" smtClean="0"/>
              <a:t>  - &lt; 10,000 tribe members </a:t>
            </a:r>
          </a:p>
        </p:txBody>
      </p:sp>
      <p:pic>
        <p:nvPicPr>
          <p:cNvPr id="29" name="Picture 4" descr="http://os8thsoth.wikispaces.com/file/view/Jacques_Cartier.jpg/32984569/Jacques_Cartier.jpg"/>
          <p:cNvPicPr>
            <a:picLocks noChangeAspect="1" noChangeArrowheads="1"/>
          </p:cNvPicPr>
          <p:nvPr/>
        </p:nvPicPr>
        <p:blipFill>
          <a:blip r:embed="rId3" cstate="print"/>
          <a:srcRect/>
          <a:stretch>
            <a:fillRect/>
          </a:stretch>
        </p:blipFill>
        <p:spPr bwMode="auto">
          <a:xfrm>
            <a:off x="6410621" y="850161"/>
            <a:ext cx="1971379" cy="2578839"/>
          </a:xfrm>
          <a:prstGeom prst="rect">
            <a:avLst/>
          </a:prstGeom>
          <a:noFill/>
          <a:ln w="76200">
            <a:solidFill>
              <a:schemeClr val="tx1"/>
            </a:solidFill>
          </a:ln>
        </p:spPr>
      </p:pic>
      <p:sp>
        <p:nvSpPr>
          <p:cNvPr id="44" name="TextBox 43"/>
          <p:cNvSpPr txBox="1"/>
          <p:nvPr/>
        </p:nvSpPr>
        <p:spPr>
          <a:xfrm>
            <a:off x="0" y="3276600"/>
            <a:ext cx="4579056" cy="461665"/>
          </a:xfrm>
          <a:prstGeom prst="rect">
            <a:avLst/>
          </a:prstGeom>
          <a:solidFill>
            <a:schemeClr val="bg1"/>
          </a:solidFill>
          <a:ln w="38100">
            <a:noFill/>
          </a:ln>
        </p:spPr>
        <p:txBody>
          <a:bodyPr wrap="square" rtlCol="0">
            <a:spAutoFit/>
          </a:bodyPr>
          <a:lstStyle/>
          <a:p>
            <a:r>
              <a:rPr lang="en-US" sz="2400" dirty="0" smtClean="0"/>
              <a:t>  - St Lawrence Iroquois</a:t>
            </a:r>
          </a:p>
        </p:txBody>
      </p:sp>
      <p:sp>
        <p:nvSpPr>
          <p:cNvPr id="56" name="TextBox 55"/>
          <p:cNvSpPr txBox="1"/>
          <p:nvPr/>
        </p:nvSpPr>
        <p:spPr>
          <a:xfrm>
            <a:off x="0" y="5481935"/>
            <a:ext cx="4495800" cy="461665"/>
          </a:xfrm>
          <a:prstGeom prst="rect">
            <a:avLst/>
          </a:prstGeom>
          <a:solidFill>
            <a:schemeClr val="bg1"/>
          </a:solidFill>
          <a:ln w="38100">
            <a:noFill/>
          </a:ln>
        </p:spPr>
        <p:txBody>
          <a:bodyPr wrap="square" rtlCol="0">
            <a:spAutoFit/>
          </a:bodyPr>
          <a:lstStyle/>
          <a:p>
            <a:r>
              <a:rPr lang="en-US" sz="2400" dirty="0" smtClean="0"/>
              <a:t>  - agrarian society</a:t>
            </a:r>
          </a:p>
        </p:txBody>
      </p:sp>
      <p:sp>
        <p:nvSpPr>
          <p:cNvPr id="64" name="TextBox 63"/>
          <p:cNvSpPr txBox="1"/>
          <p:nvPr/>
        </p:nvSpPr>
        <p:spPr>
          <a:xfrm>
            <a:off x="0" y="4191001"/>
            <a:ext cx="4495800" cy="461665"/>
          </a:xfrm>
          <a:prstGeom prst="rect">
            <a:avLst/>
          </a:prstGeom>
          <a:solidFill>
            <a:schemeClr val="bg1"/>
          </a:solidFill>
          <a:ln w="38100">
            <a:noFill/>
          </a:ln>
        </p:spPr>
        <p:txBody>
          <a:bodyPr wrap="square" rtlCol="0">
            <a:spAutoFit/>
          </a:bodyPr>
          <a:lstStyle/>
          <a:p>
            <a:r>
              <a:rPr lang="en-US" sz="2400" dirty="0" smtClean="0"/>
              <a:t>  - permanent walled villages</a:t>
            </a:r>
          </a:p>
        </p:txBody>
      </p:sp>
      <p:sp>
        <p:nvSpPr>
          <p:cNvPr id="68" name="TextBox 67"/>
          <p:cNvSpPr txBox="1"/>
          <p:nvPr/>
        </p:nvSpPr>
        <p:spPr>
          <a:xfrm>
            <a:off x="0" y="5939135"/>
            <a:ext cx="4495800" cy="461665"/>
          </a:xfrm>
          <a:prstGeom prst="rect">
            <a:avLst/>
          </a:prstGeom>
          <a:solidFill>
            <a:schemeClr val="bg1"/>
          </a:solidFill>
          <a:ln w="38100">
            <a:noFill/>
          </a:ln>
        </p:spPr>
        <p:txBody>
          <a:bodyPr wrap="square" rtlCol="0">
            <a:spAutoFit/>
          </a:bodyPr>
          <a:lstStyle/>
          <a:p>
            <a:r>
              <a:rPr lang="en-US" sz="2400" dirty="0" smtClean="0"/>
              <a:t>  - grow ‘the Three Sisters’</a:t>
            </a:r>
          </a:p>
        </p:txBody>
      </p:sp>
      <p:sp>
        <p:nvSpPr>
          <p:cNvPr id="70" name="TextBox 69"/>
          <p:cNvSpPr txBox="1"/>
          <p:nvPr/>
        </p:nvSpPr>
        <p:spPr>
          <a:xfrm>
            <a:off x="0" y="4648200"/>
            <a:ext cx="4495800" cy="830997"/>
          </a:xfrm>
          <a:prstGeom prst="rect">
            <a:avLst/>
          </a:prstGeom>
          <a:solidFill>
            <a:schemeClr val="bg1"/>
          </a:solidFill>
          <a:ln w="38100">
            <a:noFill/>
          </a:ln>
        </p:spPr>
        <p:txBody>
          <a:bodyPr wrap="square" rtlCol="0">
            <a:spAutoFit/>
          </a:bodyPr>
          <a:lstStyle/>
          <a:p>
            <a:r>
              <a:rPr lang="en-US" sz="2400" dirty="0" smtClean="0"/>
              <a:t>  - extended families live in </a:t>
            </a:r>
          </a:p>
          <a:p>
            <a:r>
              <a:rPr lang="en-US" sz="2400" dirty="0" smtClean="0"/>
              <a:t>     ‘long houses’</a:t>
            </a:r>
          </a:p>
        </p:txBody>
      </p:sp>
      <p:sp>
        <p:nvSpPr>
          <p:cNvPr id="78" name="TextBox 77"/>
          <p:cNvSpPr txBox="1"/>
          <p:nvPr/>
        </p:nvSpPr>
        <p:spPr>
          <a:xfrm>
            <a:off x="0" y="2194560"/>
            <a:ext cx="6248400" cy="523220"/>
          </a:xfrm>
          <a:prstGeom prst="rect">
            <a:avLst/>
          </a:prstGeom>
          <a:solidFill>
            <a:schemeClr val="bg1"/>
          </a:solidFill>
          <a:ln w="38100">
            <a:noFill/>
          </a:ln>
        </p:spPr>
        <p:txBody>
          <a:bodyPr wrap="square" rtlCol="0">
            <a:spAutoFit/>
          </a:bodyPr>
          <a:lstStyle/>
          <a:p>
            <a:r>
              <a:rPr lang="en-US" sz="2800" b="1" dirty="0" smtClean="0"/>
              <a:t>   1534 - Jacques Cartier’s exploration	s</a:t>
            </a:r>
          </a:p>
        </p:txBody>
      </p:sp>
      <p:sp>
        <p:nvSpPr>
          <p:cNvPr id="80" name="TextBox 79"/>
          <p:cNvSpPr txBox="1"/>
          <p:nvPr/>
        </p:nvSpPr>
        <p:spPr>
          <a:xfrm>
            <a:off x="76200" y="2667000"/>
            <a:ext cx="6183103" cy="584775"/>
          </a:xfrm>
          <a:prstGeom prst="rect">
            <a:avLst/>
          </a:prstGeom>
          <a:solidFill>
            <a:schemeClr val="bg1"/>
          </a:solidFill>
          <a:ln w="38100">
            <a:noFill/>
          </a:ln>
        </p:spPr>
        <p:txBody>
          <a:bodyPr wrap="none" rtlCol="0">
            <a:spAutoFit/>
          </a:bodyPr>
          <a:lstStyle/>
          <a:p>
            <a:pPr algn="ctr"/>
            <a:r>
              <a:rPr lang="en-US" sz="3200" b="1" dirty="0" smtClean="0">
                <a:latin typeface="Tempus Sans ITC" pitchFamily="82" charset="0"/>
              </a:rPr>
              <a:t>Experiences w/ First Nations Tribes</a:t>
            </a:r>
          </a:p>
        </p:txBody>
      </p:sp>
      <p:grpSp>
        <p:nvGrpSpPr>
          <p:cNvPr id="6"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a:xfrm>
            <a:off x="1828800" y="3163669"/>
            <a:ext cx="1802096" cy="646331"/>
          </a:xfrm>
          <a:prstGeom prst="rect">
            <a:avLst/>
          </a:prstGeom>
          <a:solidFill>
            <a:schemeClr val="bg1"/>
          </a:solidFill>
          <a:ln w="38100">
            <a:noFill/>
          </a:ln>
        </p:spPr>
        <p:txBody>
          <a:bodyPr wrap="none" rtlCol="0">
            <a:spAutoFit/>
          </a:bodyPr>
          <a:lstStyle/>
          <a:p>
            <a:pPr algn="ctr"/>
            <a:r>
              <a:rPr lang="en-US" sz="3600" b="1" dirty="0" smtClean="0">
                <a:solidFill>
                  <a:srgbClr val="FF6600"/>
                </a:solidFill>
                <a:effectLst>
                  <a:outerShdw dist="38100" dir="7200000" algn="ctr" rotWithShape="0">
                    <a:schemeClr val="tx1"/>
                  </a:outerShdw>
                </a:effectLst>
                <a:latin typeface="Tempus Sans ITC" pitchFamily="82" charset="0"/>
              </a:rPr>
              <a:t>Iroquois</a:t>
            </a:r>
          </a:p>
        </p:txBody>
      </p:sp>
      <p:sp>
        <p:nvSpPr>
          <p:cNvPr id="58" name="TextBox 57"/>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grpSp>
        <p:nvGrpSpPr>
          <p:cNvPr id="73" name="Group 72"/>
          <p:cNvGrpSpPr/>
          <p:nvPr/>
        </p:nvGrpSpPr>
        <p:grpSpPr>
          <a:xfrm>
            <a:off x="6515100" y="3883478"/>
            <a:ext cx="2563586" cy="1945822"/>
            <a:chOff x="6515100" y="3883478"/>
            <a:chExt cx="2563586" cy="1945822"/>
          </a:xfrm>
        </p:grpSpPr>
        <p:sp>
          <p:nvSpPr>
            <p:cNvPr id="71" name="Freeform 70"/>
            <p:cNvSpPr/>
            <p:nvPr/>
          </p:nvSpPr>
          <p:spPr>
            <a:xfrm>
              <a:off x="6515100" y="3883478"/>
              <a:ext cx="2563586" cy="1945822"/>
            </a:xfrm>
            <a:custGeom>
              <a:avLst/>
              <a:gdLst>
                <a:gd name="connsiteX0" fmla="*/ 2563586 w 2563586"/>
                <a:gd name="connsiteY0" fmla="*/ 198665 h 1945822"/>
                <a:gd name="connsiteX1" fmla="*/ 2188029 w 2563586"/>
                <a:gd name="connsiteY1" fmla="*/ 182336 h 1945822"/>
                <a:gd name="connsiteX2" fmla="*/ 1616529 w 2563586"/>
                <a:gd name="connsiteY2" fmla="*/ 51708 h 1945822"/>
                <a:gd name="connsiteX3" fmla="*/ 1371600 w 2563586"/>
                <a:gd name="connsiteY3" fmla="*/ 68036 h 1945822"/>
                <a:gd name="connsiteX4" fmla="*/ 1175657 w 2563586"/>
                <a:gd name="connsiteY4" fmla="*/ 459922 h 1945822"/>
                <a:gd name="connsiteX5" fmla="*/ 1240971 w 2563586"/>
                <a:gd name="connsiteY5" fmla="*/ 770165 h 1945822"/>
                <a:gd name="connsiteX6" fmla="*/ 1061357 w 2563586"/>
                <a:gd name="connsiteY6" fmla="*/ 1162051 h 1945822"/>
                <a:gd name="connsiteX7" fmla="*/ 898071 w 2563586"/>
                <a:gd name="connsiteY7" fmla="*/ 998765 h 1945822"/>
                <a:gd name="connsiteX8" fmla="*/ 620486 w 2563586"/>
                <a:gd name="connsiteY8" fmla="*/ 998765 h 1945822"/>
                <a:gd name="connsiteX9" fmla="*/ 293914 w 2563586"/>
                <a:gd name="connsiteY9" fmla="*/ 1390651 h 1945822"/>
                <a:gd name="connsiteX10" fmla="*/ 163286 w 2563586"/>
                <a:gd name="connsiteY10" fmla="*/ 1717222 h 1945822"/>
                <a:gd name="connsiteX11" fmla="*/ 0 w 2563586"/>
                <a:gd name="connsiteY11" fmla="*/ 1945822 h 194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3586" h="1945822">
                  <a:moveTo>
                    <a:pt x="2563586" y="198665"/>
                  </a:moveTo>
                  <a:lnTo>
                    <a:pt x="2188029" y="182336"/>
                  </a:lnTo>
                  <a:cubicBezTo>
                    <a:pt x="2030186" y="157843"/>
                    <a:pt x="1752600" y="70758"/>
                    <a:pt x="1616529" y="51708"/>
                  </a:cubicBezTo>
                  <a:cubicBezTo>
                    <a:pt x="1480458" y="32658"/>
                    <a:pt x="1445079" y="0"/>
                    <a:pt x="1371600" y="68036"/>
                  </a:cubicBezTo>
                  <a:cubicBezTo>
                    <a:pt x="1298121" y="136072"/>
                    <a:pt x="1197429" y="342900"/>
                    <a:pt x="1175657" y="459922"/>
                  </a:cubicBezTo>
                  <a:cubicBezTo>
                    <a:pt x="1153885" y="576944"/>
                    <a:pt x="1260021" y="653144"/>
                    <a:pt x="1240971" y="770165"/>
                  </a:cubicBezTo>
                  <a:cubicBezTo>
                    <a:pt x="1221921" y="887187"/>
                    <a:pt x="1118507" y="1123951"/>
                    <a:pt x="1061357" y="1162051"/>
                  </a:cubicBezTo>
                  <a:cubicBezTo>
                    <a:pt x="1004207" y="1200151"/>
                    <a:pt x="971549" y="1025979"/>
                    <a:pt x="898071" y="998765"/>
                  </a:cubicBezTo>
                  <a:cubicBezTo>
                    <a:pt x="824593" y="971551"/>
                    <a:pt x="721179" y="933451"/>
                    <a:pt x="620486" y="998765"/>
                  </a:cubicBezTo>
                  <a:cubicBezTo>
                    <a:pt x="519793" y="1064079"/>
                    <a:pt x="370114" y="1270908"/>
                    <a:pt x="293914" y="1390651"/>
                  </a:cubicBezTo>
                  <a:cubicBezTo>
                    <a:pt x="217714" y="1510394"/>
                    <a:pt x="212272" y="1624694"/>
                    <a:pt x="163286" y="1717222"/>
                  </a:cubicBezTo>
                  <a:cubicBezTo>
                    <a:pt x="114300" y="1809751"/>
                    <a:pt x="57150" y="1877786"/>
                    <a:pt x="0" y="1945822"/>
                  </a:cubicBezTo>
                </a:path>
              </a:pathLst>
            </a:custGeom>
            <a:ln w="88900">
              <a:solidFill>
                <a:srgbClr val="FFFF00"/>
              </a:solidFill>
              <a:prstDash val="sysDot"/>
            </a:ln>
            <a:effectLst>
              <a:outerShdw dist="635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7625443" y="4849586"/>
              <a:ext cx="1420586" cy="195942"/>
            </a:xfrm>
            <a:custGeom>
              <a:avLst/>
              <a:gdLst>
                <a:gd name="connsiteX0" fmla="*/ 0 w 1420586"/>
                <a:gd name="connsiteY0" fmla="*/ 97971 h 195942"/>
                <a:gd name="connsiteX1" fmla="*/ 391886 w 1420586"/>
                <a:gd name="connsiteY1" fmla="*/ 97971 h 195942"/>
                <a:gd name="connsiteX2" fmla="*/ 702128 w 1420586"/>
                <a:gd name="connsiteY2" fmla="*/ 179614 h 195942"/>
                <a:gd name="connsiteX3" fmla="*/ 1420586 w 1420586"/>
                <a:gd name="connsiteY3" fmla="*/ 0 h 195942"/>
              </a:gdLst>
              <a:ahLst/>
              <a:cxnLst>
                <a:cxn ang="0">
                  <a:pos x="connsiteX0" y="connsiteY0"/>
                </a:cxn>
                <a:cxn ang="0">
                  <a:pos x="connsiteX1" y="connsiteY1"/>
                </a:cxn>
                <a:cxn ang="0">
                  <a:pos x="connsiteX2" y="connsiteY2"/>
                </a:cxn>
                <a:cxn ang="0">
                  <a:pos x="connsiteX3" y="connsiteY3"/>
                </a:cxn>
              </a:cxnLst>
              <a:rect l="l" t="t" r="r" b="b"/>
              <a:pathLst>
                <a:path w="1420586" h="195942">
                  <a:moveTo>
                    <a:pt x="0" y="97971"/>
                  </a:moveTo>
                  <a:cubicBezTo>
                    <a:pt x="137432" y="91167"/>
                    <a:pt x="274865" y="84364"/>
                    <a:pt x="391886" y="97971"/>
                  </a:cubicBezTo>
                  <a:cubicBezTo>
                    <a:pt x="508907" y="111578"/>
                    <a:pt x="530678" y="195942"/>
                    <a:pt x="702128" y="179614"/>
                  </a:cubicBezTo>
                  <a:cubicBezTo>
                    <a:pt x="873578" y="163286"/>
                    <a:pt x="1147082" y="81643"/>
                    <a:pt x="1420586" y="0"/>
                  </a:cubicBezTo>
                </a:path>
              </a:pathLst>
            </a:custGeom>
            <a:ln w="88900">
              <a:solidFill>
                <a:srgbClr val="FFFF00"/>
              </a:solidFill>
              <a:prstDash val="sysDot"/>
            </a:ln>
            <a:effectLst>
              <a:outerShdw dist="63500" dir="8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Rectangle 75"/>
          <p:cNvSpPr/>
          <p:nvPr/>
        </p:nvSpPr>
        <p:spPr>
          <a:xfrm>
            <a:off x="5105400" y="3962400"/>
            <a:ext cx="3810000" cy="2667000"/>
          </a:xfrm>
          <a:prstGeom prst="rect">
            <a:avLst/>
          </a:prstGeom>
          <a:noFill/>
          <a:ln w="635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Connector 59"/>
          <p:cNvCxnSpPr/>
          <p:nvPr/>
        </p:nvCxnSpPr>
        <p:spPr>
          <a:xfrm rot="16200000" flipV="1">
            <a:off x="3505200" y="4953000"/>
            <a:ext cx="2209800" cy="1143000"/>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flipH="1" flipV="1">
            <a:off x="8128000" y="5202220"/>
            <a:ext cx="1757381" cy="182581"/>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noChangeArrowheads="1"/>
          </p:cNvPicPr>
          <p:nvPr/>
        </p:nvPicPr>
        <p:blipFill>
          <a:blip r:embed="rId4" cstate="print"/>
          <a:srcRect l="29575" t="42325" r="3883" b="1241"/>
          <a:stretch>
            <a:fillRect/>
          </a:stretch>
        </p:blipFill>
        <p:spPr bwMode="auto">
          <a:xfrm>
            <a:off x="4038600" y="990600"/>
            <a:ext cx="5021036" cy="3429000"/>
          </a:xfrm>
          <a:prstGeom prst="rect">
            <a:avLst/>
          </a:prstGeom>
          <a:noFill/>
          <a:ln w="63500">
            <a:solidFill>
              <a:schemeClr val="tx1"/>
            </a:solidFill>
            <a:miter lim="800000"/>
            <a:headEnd/>
            <a:tailEnd/>
          </a:ln>
          <a:effectLst/>
        </p:spPr>
      </p:pic>
      <p:grpSp>
        <p:nvGrpSpPr>
          <p:cNvPr id="100" name="Group 99"/>
          <p:cNvGrpSpPr/>
          <p:nvPr/>
        </p:nvGrpSpPr>
        <p:grpSpPr>
          <a:xfrm>
            <a:off x="4278086" y="1937657"/>
            <a:ext cx="4713514" cy="2133600"/>
            <a:chOff x="4278086" y="1937657"/>
            <a:chExt cx="4713514" cy="2133600"/>
          </a:xfrm>
        </p:grpSpPr>
        <p:grpSp>
          <p:nvGrpSpPr>
            <p:cNvPr id="97" name="Group 96"/>
            <p:cNvGrpSpPr/>
            <p:nvPr/>
          </p:nvGrpSpPr>
          <p:grpSpPr>
            <a:xfrm>
              <a:off x="4278086" y="1937657"/>
              <a:ext cx="2884715" cy="2133600"/>
              <a:chOff x="4278086" y="1937657"/>
              <a:chExt cx="2884715" cy="2133600"/>
            </a:xfrm>
          </p:grpSpPr>
          <p:sp>
            <p:nvSpPr>
              <p:cNvPr id="88" name="Freeform 87"/>
              <p:cNvSpPr/>
              <p:nvPr/>
            </p:nvSpPr>
            <p:spPr>
              <a:xfrm>
                <a:off x="4278086" y="1937657"/>
                <a:ext cx="2528207" cy="2133600"/>
              </a:xfrm>
              <a:custGeom>
                <a:avLst/>
                <a:gdLst>
                  <a:gd name="connsiteX0" fmla="*/ 2416628 w 2528207"/>
                  <a:gd name="connsiteY0" fmla="*/ 87086 h 2133600"/>
                  <a:gd name="connsiteX1" fmla="*/ 2155371 w 2528207"/>
                  <a:gd name="connsiteY1" fmla="*/ 348343 h 2133600"/>
                  <a:gd name="connsiteX2" fmla="*/ 1975757 w 2528207"/>
                  <a:gd name="connsiteY2" fmla="*/ 364672 h 2133600"/>
                  <a:gd name="connsiteX3" fmla="*/ 1616528 w 2528207"/>
                  <a:gd name="connsiteY3" fmla="*/ 658586 h 2133600"/>
                  <a:gd name="connsiteX4" fmla="*/ 1061357 w 2528207"/>
                  <a:gd name="connsiteY4" fmla="*/ 740229 h 2133600"/>
                  <a:gd name="connsiteX5" fmla="*/ 587828 w 2528207"/>
                  <a:gd name="connsiteY5" fmla="*/ 887186 h 2133600"/>
                  <a:gd name="connsiteX6" fmla="*/ 571500 w 2528207"/>
                  <a:gd name="connsiteY6" fmla="*/ 1115786 h 2133600"/>
                  <a:gd name="connsiteX7" fmla="*/ 114300 w 2528207"/>
                  <a:gd name="connsiteY7" fmla="*/ 1589314 h 2133600"/>
                  <a:gd name="connsiteX8" fmla="*/ 65314 w 2528207"/>
                  <a:gd name="connsiteY8" fmla="*/ 1866900 h 2133600"/>
                  <a:gd name="connsiteX9" fmla="*/ 506185 w 2528207"/>
                  <a:gd name="connsiteY9" fmla="*/ 2095500 h 2133600"/>
                  <a:gd name="connsiteX10" fmla="*/ 1028700 w 2528207"/>
                  <a:gd name="connsiteY10" fmla="*/ 2095500 h 2133600"/>
                  <a:gd name="connsiteX11" fmla="*/ 1077685 w 2528207"/>
                  <a:gd name="connsiteY11" fmla="*/ 1948543 h 2133600"/>
                  <a:gd name="connsiteX12" fmla="*/ 1224643 w 2528207"/>
                  <a:gd name="connsiteY12" fmla="*/ 1997529 h 2133600"/>
                  <a:gd name="connsiteX13" fmla="*/ 1436914 w 2528207"/>
                  <a:gd name="connsiteY13" fmla="*/ 1458686 h 2133600"/>
                  <a:gd name="connsiteX14" fmla="*/ 1779814 w 2528207"/>
                  <a:gd name="connsiteY14" fmla="*/ 1262743 h 2133600"/>
                  <a:gd name="connsiteX15" fmla="*/ 1812471 w 2528207"/>
                  <a:gd name="connsiteY15" fmla="*/ 1115786 h 2133600"/>
                  <a:gd name="connsiteX16" fmla="*/ 2253343 w 2528207"/>
                  <a:gd name="connsiteY16" fmla="*/ 609600 h 2133600"/>
                  <a:gd name="connsiteX17" fmla="*/ 2498271 w 2528207"/>
                  <a:gd name="connsiteY17" fmla="*/ 87086 h 2133600"/>
                  <a:gd name="connsiteX18" fmla="*/ 2416628 w 2528207"/>
                  <a:gd name="connsiteY18" fmla="*/ 87086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8207" h="2133600">
                    <a:moveTo>
                      <a:pt x="2416628" y="87086"/>
                    </a:moveTo>
                    <a:cubicBezTo>
                      <a:pt x="2359478" y="130629"/>
                      <a:pt x="2228850" y="302079"/>
                      <a:pt x="2155371" y="348343"/>
                    </a:cubicBezTo>
                    <a:cubicBezTo>
                      <a:pt x="2081893" y="394607"/>
                      <a:pt x="2065564" y="312965"/>
                      <a:pt x="1975757" y="364672"/>
                    </a:cubicBezTo>
                    <a:cubicBezTo>
                      <a:pt x="1885950" y="416379"/>
                      <a:pt x="1768928" y="595993"/>
                      <a:pt x="1616528" y="658586"/>
                    </a:cubicBezTo>
                    <a:cubicBezTo>
                      <a:pt x="1464128" y="721179"/>
                      <a:pt x="1232807" y="702129"/>
                      <a:pt x="1061357" y="740229"/>
                    </a:cubicBezTo>
                    <a:cubicBezTo>
                      <a:pt x="889907" y="778329"/>
                      <a:pt x="669471" y="824593"/>
                      <a:pt x="587828" y="887186"/>
                    </a:cubicBezTo>
                    <a:cubicBezTo>
                      <a:pt x="506185" y="949779"/>
                      <a:pt x="650421" y="998765"/>
                      <a:pt x="571500" y="1115786"/>
                    </a:cubicBezTo>
                    <a:cubicBezTo>
                      <a:pt x="492579" y="1232807"/>
                      <a:pt x="198664" y="1464128"/>
                      <a:pt x="114300" y="1589314"/>
                    </a:cubicBezTo>
                    <a:cubicBezTo>
                      <a:pt x="29936" y="1714500"/>
                      <a:pt x="0" y="1782536"/>
                      <a:pt x="65314" y="1866900"/>
                    </a:cubicBezTo>
                    <a:cubicBezTo>
                      <a:pt x="130628" y="1951264"/>
                      <a:pt x="345621" y="2057400"/>
                      <a:pt x="506185" y="2095500"/>
                    </a:cubicBezTo>
                    <a:cubicBezTo>
                      <a:pt x="666749" y="2133600"/>
                      <a:pt x="933450" y="2119993"/>
                      <a:pt x="1028700" y="2095500"/>
                    </a:cubicBezTo>
                    <a:cubicBezTo>
                      <a:pt x="1123950" y="2071007"/>
                      <a:pt x="1045028" y="1964871"/>
                      <a:pt x="1077685" y="1948543"/>
                    </a:cubicBezTo>
                    <a:cubicBezTo>
                      <a:pt x="1110342" y="1932215"/>
                      <a:pt x="1164772" y="2079172"/>
                      <a:pt x="1224643" y="1997529"/>
                    </a:cubicBezTo>
                    <a:cubicBezTo>
                      <a:pt x="1284514" y="1915886"/>
                      <a:pt x="1344386" y="1581150"/>
                      <a:pt x="1436914" y="1458686"/>
                    </a:cubicBezTo>
                    <a:cubicBezTo>
                      <a:pt x="1529442" y="1336222"/>
                      <a:pt x="1717221" y="1319893"/>
                      <a:pt x="1779814" y="1262743"/>
                    </a:cubicBezTo>
                    <a:cubicBezTo>
                      <a:pt x="1842407" y="1205593"/>
                      <a:pt x="1733549" y="1224643"/>
                      <a:pt x="1812471" y="1115786"/>
                    </a:cubicBezTo>
                    <a:cubicBezTo>
                      <a:pt x="1891393" y="1006929"/>
                      <a:pt x="2139043" y="781050"/>
                      <a:pt x="2253343" y="609600"/>
                    </a:cubicBezTo>
                    <a:cubicBezTo>
                      <a:pt x="2367643" y="438150"/>
                      <a:pt x="2468335" y="174172"/>
                      <a:pt x="2498271" y="87086"/>
                    </a:cubicBezTo>
                    <a:cubicBezTo>
                      <a:pt x="2528207" y="0"/>
                      <a:pt x="2473778" y="43543"/>
                      <a:pt x="2416628" y="87086"/>
                    </a:cubicBezTo>
                    <a:close/>
                  </a:path>
                </a:pathLst>
              </a:custGeom>
              <a:ln w="76200">
                <a:solidFill>
                  <a:schemeClr val="tx1"/>
                </a:solidFill>
                <a:prstDash val="sysDash"/>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3" name="Straight Connector 92"/>
              <p:cNvCxnSpPr>
                <a:stCxn id="98" idx="1"/>
              </p:cNvCxnSpPr>
              <p:nvPr/>
            </p:nvCxnSpPr>
            <p:spPr>
              <a:xfrm rot="10800000">
                <a:off x="6019804" y="3200400"/>
                <a:ext cx="1142997" cy="457200"/>
              </a:xfrm>
              <a:prstGeom prst="line">
                <a:avLst/>
              </a:prstGeom>
              <a:ln w="76200">
                <a:solidFill>
                  <a:schemeClr val="tx1"/>
                </a:solidFill>
                <a:tailEnd type="triangle" w="lg" len="lg"/>
              </a:ln>
              <a:effectLst>
                <a:outerShdw dist="50800" dir="42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98" name="Rectangle 97"/>
            <p:cNvSpPr/>
            <p:nvPr/>
          </p:nvSpPr>
          <p:spPr>
            <a:xfrm>
              <a:off x="7162800" y="3505200"/>
              <a:ext cx="1828800" cy="304800"/>
            </a:xfrm>
            <a:prstGeom prst="rect">
              <a:avLst/>
            </a:prstGeom>
            <a:ln w="38100">
              <a:solidFill>
                <a:schemeClr val="tx1"/>
              </a:solidFill>
              <a:prstDash val="sysDash"/>
              <a:tailEnd type="arrow"/>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p:cNvGrpSpPr/>
          <p:nvPr/>
        </p:nvGrpSpPr>
        <p:grpSpPr>
          <a:xfrm>
            <a:off x="4572000" y="1752600"/>
            <a:ext cx="1600200" cy="685800"/>
            <a:chOff x="4572000" y="1752600"/>
            <a:chExt cx="1600200" cy="685800"/>
          </a:xfrm>
        </p:grpSpPr>
        <p:sp>
          <p:nvSpPr>
            <p:cNvPr id="84" name="Rounded Rectangle 83"/>
            <p:cNvSpPr/>
            <p:nvPr/>
          </p:nvSpPr>
          <p:spPr>
            <a:xfrm>
              <a:off x="4572000" y="1752600"/>
              <a:ext cx="1295400" cy="609600"/>
            </a:xfrm>
            <a:prstGeom prst="roundRect">
              <a:avLst/>
            </a:prstGeom>
            <a:ln w="508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Connector 85"/>
            <p:cNvCxnSpPr/>
            <p:nvPr/>
          </p:nvCxnSpPr>
          <p:spPr>
            <a:xfrm>
              <a:off x="5715000" y="2286000"/>
              <a:ext cx="457200" cy="152400"/>
            </a:xfrm>
            <a:prstGeom prst="line">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65" name="Picture 2"/>
          <p:cNvPicPr>
            <a:picLocks noChangeAspect="1" noChangeArrowheads="1"/>
          </p:cNvPicPr>
          <p:nvPr/>
        </p:nvPicPr>
        <p:blipFill>
          <a:blip r:embed="rId5" cstate="print"/>
          <a:srcRect/>
          <a:stretch>
            <a:fillRect/>
          </a:stretch>
        </p:blipFill>
        <p:spPr bwMode="auto">
          <a:xfrm>
            <a:off x="3962400" y="990600"/>
            <a:ext cx="5029199" cy="4152857"/>
          </a:xfrm>
          <a:prstGeom prst="rect">
            <a:avLst/>
          </a:prstGeom>
          <a:noFill/>
          <a:ln w="50800">
            <a:solidFill>
              <a:schemeClr val="accent6">
                <a:lumMod val="50000"/>
              </a:schemeClr>
            </a:solid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4038600" y="990600"/>
            <a:ext cx="5053263" cy="3000375"/>
          </a:xfrm>
          <a:prstGeom prst="rect">
            <a:avLst/>
          </a:prstGeom>
          <a:noFill/>
          <a:ln w="50800">
            <a:solidFill>
              <a:schemeClr val="accent6">
                <a:lumMod val="50000"/>
              </a:schemeClr>
            </a:solidFill>
            <a:miter lim="800000"/>
            <a:headEnd/>
            <a:tailEnd/>
          </a:ln>
          <a:effectLst/>
        </p:spPr>
      </p:pic>
      <p:pic>
        <p:nvPicPr>
          <p:cNvPr id="67" name="Picture 5"/>
          <p:cNvPicPr>
            <a:picLocks noChangeAspect="1" noChangeArrowheads="1"/>
          </p:cNvPicPr>
          <p:nvPr/>
        </p:nvPicPr>
        <p:blipFill>
          <a:blip r:embed="rId7" cstate="print"/>
          <a:srcRect b="2941"/>
          <a:stretch>
            <a:fillRect/>
          </a:stretch>
        </p:blipFill>
        <p:spPr bwMode="auto">
          <a:xfrm>
            <a:off x="4038600" y="990600"/>
            <a:ext cx="4962838" cy="4038600"/>
          </a:xfrm>
          <a:prstGeom prst="rect">
            <a:avLst/>
          </a:prstGeom>
          <a:noFill/>
          <a:ln w="50800">
            <a:solidFill>
              <a:schemeClr val="accent6">
                <a:lumMod val="50000"/>
              </a:schemeClr>
            </a:solidFill>
            <a:miter lim="800000"/>
            <a:headEnd/>
            <a:tailEnd/>
          </a:ln>
          <a:effectLst/>
        </p:spPr>
      </p:pic>
      <p:pic>
        <p:nvPicPr>
          <p:cNvPr id="69" name="Picture 7"/>
          <p:cNvPicPr>
            <a:picLocks noChangeAspect="1" noChangeArrowheads="1"/>
          </p:cNvPicPr>
          <p:nvPr/>
        </p:nvPicPr>
        <p:blipFill>
          <a:blip r:embed="rId8" cstate="print"/>
          <a:srcRect/>
          <a:stretch>
            <a:fillRect/>
          </a:stretch>
        </p:blipFill>
        <p:spPr bwMode="auto">
          <a:xfrm>
            <a:off x="4314813" y="1056927"/>
            <a:ext cx="3914787" cy="5420073"/>
          </a:xfrm>
          <a:prstGeom prst="rect">
            <a:avLst/>
          </a:prstGeom>
          <a:noFill/>
          <a:ln w="50800">
            <a:solidFill>
              <a:schemeClr val="accent6">
                <a:lumMod val="50000"/>
              </a:schemeClr>
            </a:solidFill>
            <a:miter lim="800000"/>
            <a:headEnd/>
            <a:tailEnd/>
          </a:ln>
          <a:effectLst/>
        </p:spPr>
      </p:pic>
      <p:pic>
        <p:nvPicPr>
          <p:cNvPr id="81" name="Picture 7"/>
          <p:cNvPicPr preferRelativeResize="0">
            <a:picLocks noChangeArrowheads="1"/>
          </p:cNvPicPr>
          <p:nvPr/>
        </p:nvPicPr>
        <p:blipFill>
          <a:blip r:embed="rId8" cstate="print"/>
          <a:srcRect l="72020" t="8617" r="10463" b="84353"/>
          <a:stretch>
            <a:fillRect/>
          </a:stretch>
        </p:blipFill>
        <p:spPr bwMode="auto">
          <a:xfrm>
            <a:off x="7162800" y="1447800"/>
            <a:ext cx="914400" cy="457200"/>
          </a:xfrm>
          <a:prstGeom prst="rect">
            <a:avLst/>
          </a:prstGeom>
          <a:noFill/>
          <a:ln w="50800">
            <a:solidFill>
              <a:schemeClr val="accent6">
                <a:lumMod val="50000"/>
              </a:schemeClr>
            </a:solidFill>
            <a:miter lim="800000"/>
            <a:headEnd/>
            <a:tailEnd/>
          </a:ln>
          <a:effectLst/>
        </p:spPr>
      </p:pic>
      <p:pic>
        <p:nvPicPr>
          <p:cNvPr id="82" name="Picture 7"/>
          <p:cNvPicPr>
            <a:picLocks noChangeAspect="1" noChangeArrowheads="1"/>
          </p:cNvPicPr>
          <p:nvPr/>
        </p:nvPicPr>
        <p:blipFill>
          <a:blip r:embed="rId8" cstate="print"/>
          <a:srcRect t="25488" r="76642" b="66077"/>
          <a:stretch>
            <a:fillRect/>
          </a:stretch>
        </p:blipFill>
        <p:spPr bwMode="auto">
          <a:xfrm>
            <a:off x="4419600" y="2514600"/>
            <a:ext cx="914400" cy="457200"/>
          </a:xfrm>
          <a:prstGeom prst="rect">
            <a:avLst/>
          </a:prstGeom>
          <a:noFill/>
          <a:ln w="50800">
            <a:solidFill>
              <a:schemeClr val="accent6">
                <a:lumMod val="50000"/>
              </a:schemeClr>
            </a:solidFill>
            <a:miter lim="800000"/>
            <a:headEnd/>
            <a:tailEnd/>
          </a:ln>
          <a:effectLst/>
        </p:spPr>
      </p:pic>
      <p:pic>
        <p:nvPicPr>
          <p:cNvPr id="83" name="Picture 7"/>
          <p:cNvPicPr preferRelativeResize="0">
            <a:picLocks noChangeArrowheads="1"/>
          </p:cNvPicPr>
          <p:nvPr/>
        </p:nvPicPr>
        <p:blipFill>
          <a:blip r:embed="rId8" cstate="print"/>
          <a:srcRect l="72020" t="56418" r="2677" b="35147"/>
          <a:stretch>
            <a:fillRect/>
          </a:stretch>
        </p:blipFill>
        <p:spPr bwMode="auto">
          <a:xfrm>
            <a:off x="7162800" y="4114800"/>
            <a:ext cx="914400" cy="457200"/>
          </a:xfrm>
          <a:prstGeom prst="rect">
            <a:avLst/>
          </a:prstGeom>
          <a:noFill/>
          <a:ln w="50800">
            <a:solidFill>
              <a:schemeClr val="accent6">
                <a:lumMod val="50000"/>
              </a:schemeClr>
            </a:solidFill>
            <a:miter lim="800000"/>
            <a:headEnd/>
            <a:tailEnd/>
          </a:ln>
          <a:effectLst/>
        </p:spPr>
      </p:pic>
      <p:sp>
        <p:nvSpPr>
          <p:cNvPr id="85" name="5-Point Star 84"/>
          <p:cNvSpPr/>
          <p:nvPr/>
        </p:nvSpPr>
        <p:spPr>
          <a:xfrm>
            <a:off x="6400800" y="5334000"/>
            <a:ext cx="457200" cy="457200"/>
          </a:xfrm>
          <a:prstGeom prst="star5">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500"/>
                                  </p:stCondLst>
                                  <p:childTnLst>
                                    <p:animRot by="21600000">
                                      <p:cBhvr>
                                        <p:cTn id="6" dur="1000" fill="hold"/>
                                        <p:tgtEl>
                                          <p:spTgt spid="57"/>
                                        </p:tgtEl>
                                        <p:attrNameLst>
                                          <p:attrName>r</p:attrName>
                                        </p:attrNameLst>
                                      </p:cBhvr>
                                    </p:animRot>
                                  </p:childTnLst>
                                </p:cTn>
                              </p:par>
                              <p:par>
                                <p:cTn id="7" presetID="6" presetClass="emph" presetSubtype="0" fill="hold" grpId="0" nodeType="withEffect">
                                  <p:stCondLst>
                                    <p:cond delay="500"/>
                                  </p:stCondLst>
                                  <p:childTnLst>
                                    <p:animScale>
                                      <p:cBhvr>
                                        <p:cTn id="8" dur="1000" fill="hold"/>
                                        <p:tgtEl>
                                          <p:spTgt spid="59"/>
                                        </p:tgtEl>
                                      </p:cBhvr>
                                      <p:by x="120000" y="120000"/>
                                    </p:animScale>
                                  </p:childTnLst>
                                </p:cTn>
                              </p:par>
                              <p:par>
                                <p:cTn id="9" presetID="64" presetClass="path" presetSubtype="0" accel="50000" decel="50000" fill="hold" grpId="1" nodeType="withEffect">
                                  <p:stCondLst>
                                    <p:cond delay="500"/>
                                  </p:stCondLst>
                                  <p:childTnLst>
                                    <p:animMotion origin="layout" path="M 5.55112E-17 -3.33333E-6 L 0.00156 -0.08611 " pathEditMode="relative" rAng="0" ptsTypes="AA">
                                      <p:cBhvr>
                                        <p:cTn id="10" dur="1000" fill="hold"/>
                                        <p:tgtEl>
                                          <p:spTgt spid="59"/>
                                        </p:tgtEl>
                                        <p:attrNameLst>
                                          <p:attrName>ppt_x</p:attrName>
                                          <p:attrName>ppt_y</p:attrName>
                                        </p:attrNameLst>
                                      </p:cBhvr>
                                      <p:rCtr x="1" y="-43"/>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up)">
                                      <p:cBhvr>
                                        <p:cTn id="15" dur="10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wipe(down)">
                                      <p:cBhvr>
                                        <p:cTn id="20" dur="1000"/>
                                        <p:tgtEl>
                                          <p:spTgt spid="77"/>
                                        </p:tgtEl>
                                      </p:cBhvr>
                                    </p:animEffect>
                                  </p:childTnLst>
                                </p:cTn>
                              </p:par>
                              <p:par>
                                <p:cTn id="21" presetID="22" presetClass="entr" presetSubtype="4"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down)">
                                      <p:cBhvr>
                                        <p:cTn id="23" dur="1000"/>
                                        <p:tgtEl>
                                          <p:spTgt spid="60"/>
                                        </p:tgtEl>
                                      </p:cBhvr>
                                    </p:animEffect>
                                  </p:childTnLst>
                                </p:cTn>
                              </p:par>
                              <p:par>
                                <p:cTn id="24" presetID="42" presetClass="entr" presetSubtype="0" fill="hold" nodeType="withEffect">
                                  <p:stCondLst>
                                    <p:cond delay="50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anim calcmode="lin" valueType="num">
                                      <p:cBhvr>
                                        <p:cTn id="27" dur="1000" fill="hold"/>
                                        <p:tgtEl>
                                          <p:spTgt spid="75"/>
                                        </p:tgtEl>
                                        <p:attrNameLst>
                                          <p:attrName>ppt_x</p:attrName>
                                        </p:attrNameLst>
                                      </p:cBhvr>
                                      <p:tavLst>
                                        <p:tav tm="0">
                                          <p:val>
                                            <p:strVal val="#ppt_x"/>
                                          </p:val>
                                        </p:tav>
                                        <p:tav tm="100000">
                                          <p:val>
                                            <p:strVal val="#ppt_x"/>
                                          </p:val>
                                        </p:tav>
                                      </p:tavLst>
                                    </p:anim>
                                    <p:anim calcmode="lin" valueType="num">
                                      <p:cBhvr>
                                        <p:cTn id="28"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77"/>
                                        </p:tgtEl>
                                      </p:cBhvr>
                                    </p:animEffect>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60"/>
                                        </p:tgtEl>
                                      </p:cBhvr>
                                    </p:animEffect>
                                    <p:set>
                                      <p:cBhvr>
                                        <p:cTn id="36" dur="1" fill="hold">
                                          <p:stCondLst>
                                            <p:cond delay="999"/>
                                          </p:stCondLst>
                                        </p:cTn>
                                        <p:tgtEl>
                                          <p:spTgt spid="60"/>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1000"/>
                                        <p:tgtEl>
                                          <p:spTgt spid="76"/>
                                        </p:tgtEl>
                                      </p:cBhvr>
                                    </p:animEffect>
                                    <p:set>
                                      <p:cBhvr>
                                        <p:cTn id="39" dur="1" fill="hold">
                                          <p:stCondLst>
                                            <p:cond delay="999"/>
                                          </p:stCondLst>
                                        </p:cTn>
                                        <p:tgtEl>
                                          <p:spTgt spid="76"/>
                                        </p:tgtEl>
                                        <p:attrNameLst>
                                          <p:attrName>style.visibility</p:attrName>
                                        </p:attrNameLst>
                                      </p:cBhvr>
                                      <p:to>
                                        <p:strVal val="hidden"/>
                                      </p:to>
                                    </p:set>
                                  </p:childTnLst>
                                </p:cTn>
                              </p:par>
                            </p:childTnLst>
                          </p:cTn>
                        </p:par>
                        <p:par>
                          <p:cTn id="40" fill="hold">
                            <p:stCondLst>
                              <p:cond delay="1000"/>
                            </p:stCondLst>
                            <p:childTnLst>
                              <p:par>
                                <p:cTn id="41" presetID="22" presetClass="entr" presetSubtype="2" fill="hold" nodeType="after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wipe(right)">
                                      <p:cBhvr>
                                        <p:cTn id="43" dur="1000"/>
                                        <p:tgtEl>
                                          <p:spTgt spid="10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wipe(left)">
                                      <p:cBhvr>
                                        <p:cTn id="48" dur="1000"/>
                                        <p:tgtEl>
                                          <p:spTgt spid="87"/>
                                        </p:tgtEl>
                                      </p:cBhvr>
                                    </p:animEffect>
                                  </p:childTnLst>
                                </p:cTn>
                              </p:par>
                            </p:childTnLst>
                          </p:cTn>
                        </p:par>
                        <p:par>
                          <p:cTn id="49" fill="hold">
                            <p:stCondLst>
                              <p:cond delay="1000"/>
                            </p:stCondLst>
                            <p:childTnLst>
                              <p:par>
                                <p:cTn id="50" presetID="10" presetClass="exit" presetSubtype="0" fill="hold" nodeType="afterEffect">
                                  <p:stCondLst>
                                    <p:cond delay="0"/>
                                  </p:stCondLst>
                                  <p:childTnLst>
                                    <p:animEffect transition="out" filter="fade">
                                      <p:cBhvr>
                                        <p:cTn id="51" dur="1000"/>
                                        <p:tgtEl>
                                          <p:spTgt spid="100"/>
                                        </p:tgtEl>
                                      </p:cBhvr>
                                    </p:animEffect>
                                    <p:set>
                                      <p:cBhvr>
                                        <p:cTn id="52" dur="1" fill="hold">
                                          <p:stCondLst>
                                            <p:cond delay="999"/>
                                          </p:stCondLst>
                                        </p:cTn>
                                        <p:tgtEl>
                                          <p:spTgt spid="100"/>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10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10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1000"/>
                                        <p:tgtEl>
                                          <p:spTgt spid="64"/>
                                        </p:tgtEl>
                                      </p:cBhvr>
                                    </p:animEffect>
                                  </p:childTnLst>
                                </p:cTn>
                              </p:par>
                              <p:par>
                                <p:cTn id="67" presetID="10"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1000"/>
                                        <p:tgtEl>
                                          <p:spTgt spid="65"/>
                                        </p:tgtEl>
                                      </p:cBhvr>
                                    </p:animEffect>
                                  </p:childTnLst>
                                </p:cTn>
                              </p:par>
                              <p:par>
                                <p:cTn id="70" presetID="10" presetClass="exit" presetSubtype="0" fill="hold" nodeType="withEffect">
                                  <p:stCondLst>
                                    <p:cond delay="0"/>
                                  </p:stCondLst>
                                  <p:childTnLst>
                                    <p:animEffect transition="out" filter="fade">
                                      <p:cBhvr>
                                        <p:cTn id="71" dur="1000"/>
                                        <p:tgtEl>
                                          <p:spTgt spid="87"/>
                                        </p:tgtEl>
                                      </p:cBhvr>
                                    </p:animEffect>
                                    <p:set>
                                      <p:cBhvr>
                                        <p:cTn id="72" dur="1" fill="hold">
                                          <p:stCondLst>
                                            <p:cond delay="999"/>
                                          </p:stCondLst>
                                        </p:cTn>
                                        <p:tgtEl>
                                          <p:spTgt spid="8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75"/>
                                        </p:tgtEl>
                                      </p:cBhvr>
                                    </p:animEffect>
                                    <p:set>
                                      <p:cBhvr>
                                        <p:cTn id="75" dur="1" fill="hold">
                                          <p:stCondLst>
                                            <p:cond delay="999"/>
                                          </p:stCondLst>
                                        </p:cTn>
                                        <p:tgtEl>
                                          <p:spTgt spid="7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1000"/>
                                        <p:tgtEl>
                                          <p:spTgt spid="70"/>
                                        </p:tgtEl>
                                      </p:cBhvr>
                                    </p:animEffect>
                                  </p:childTnLst>
                                </p:cTn>
                              </p:par>
                              <p:par>
                                <p:cTn id="81" presetID="10" presetClass="entr" presetSubtype="0" fill="hold" nodeType="withEffect">
                                  <p:stCondLst>
                                    <p:cond delay="0"/>
                                  </p:stCondLst>
                                  <p:childTnLst>
                                    <p:set>
                                      <p:cBhvr>
                                        <p:cTn id="82" dur="1" fill="hold">
                                          <p:stCondLst>
                                            <p:cond delay="0"/>
                                          </p:stCondLst>
                                        </p:cTn>
                                        <p:tgtEl>
                                          <p:spTgt spid="2051"/>
                                        </p:tgtEl>
                                        <p:attrNameLst>
                                          <p:attrName>style.visibility</p:attrName>
                                        </p:attrNameLst>
                                      </p:cBhvr>
                                      <p:to>
                                        <p:strVal val="visible"/>
                                      </p:to>
                                    </p:set>
                                    <p:animEffect transition="in" filter="fade">
                                      <p:cBhvr>
                                        <p:cTn id="83" dur="1000"/>
                                        <p:tgtEl>
                                          <p:spTgt spid="2051"/>
                                        </p:tgtEl>
                                      </p:cBhvr>
                                    </p:animEffect>
                                  </p:childTnLst>
                                </p:cTn>
                              </p:par>
                              <p:par>
                                <p:cTn id="84" presetID="10" presetClass="exit" presetSubtype="0" fill="hold" nodeType="withEffect">
                                  <p:stCondLst>
                                    <p:cond delay="500"/>
                                  </p:stCondLst>
                                  <p:childTnLst>
                                    <p:animEffect transition="out" filter="fade">
                                      <p:cBhvr>
                                        <p:cTn id="85" dur="1000"/>
                                        <p:tgtEl>
                                          <p:spTgt spid="65"/>
                                        </p:tgtEl>
                                      </p:cBhvr>
                                    </p:animEffect>
                                    <p:set>
                                      <p:cBhvr>
                                        <p:cTn id="86" dur="1" fill="hold">
                                          <p:stCondLst>
                                            <p:cond delay="999"/>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1000"/>
                                        <p:tgtEl>
                                          <p:spTgt spid="56"/>
                                        </p:tgtEl>
                                      </p:cBhvr>
                                    </p:animEffect>
                                  </p:childTnLst>
                                </p:cTn>
                              </p:par>
                              <p:par>
                                <p:cTn id="92" presetID="10" presetClass="entr" presetSubtype="0" fill="hold"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fade">
                                      <p:cBhvr>
                                        <p:cTn id="94" dur="1000"/>
                                        <p:tgtEl>
                                          <p:spTgt spid="67"/>
                                        </p:tgtEl>
                                      </p:cBhvr>
                                    </p:animEffect>
                                  </p:childTnLst>
                                </p:cTn>
                              </p:par>
                              <p:par>
                                <p:cTn id="95" presetID="10" presetClass="exit" presetSubtype="0" fill="hold" nodeType="withEffect">
                                  <p:stCondLst>
                                    <p:cond delay="500"/>
                                  </p:stCondLst>
                                  <p:childTnLst>
                                    <p:animEffect transition="out" filter="fade">
                                      <p:cBhvr>
                                        <p:cTn id="96" dur="1000"/>
                                        <p:tgtEl>
                                          <p:spTgt spid="2051"/>
                                        </p:tgtEl>
                                      </p:cBhvr>
                                    </p:animEffect>
                                    <p:set>
                                      <p:cBhvr>
                                        <p:cTn id="97" dur="1" fill="hold">
                                          <p:stCondLst>
                                            <p:cond delay="999"/>
                                          </p:stCondLst>
                                        </p:cTn>
                                        <p:tgtEl>
                                          <p:spTgt spid="205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8"/>
                                        </p:tgtEl>
                                        <p:attrNameLst>
                                          <p:attrName>style.visibility</p:attrName>
                                        </p:attrNameLst>
                                      </p:cBhvr>
                                      <p:to>
                                        <p:strVal val="visible"/>
                                      </p:to>
                                    </p:set>
                                    <p:animEffect transition="in" filter="fade">
                                      <p:cBhvr>
                                        <p:cTn id="102" dur="1000"/>
                                        <p:tgtEl>
                                          <p:spTgt spid="68"/>
                                        </p:tgtEl>
                                      </p:cBhvr>
                                    </p:animEffect>
                                  </p:childTnLst>
                                </p:cTn>
                              </p:par>
                              <p:par>
                                <p:cTn id="103" presetID="10" presetClass="entr" presetSubtype="0" fill="hold" nodeType="with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1000"/>
                                        <p:tgtEl>
                                          <p:spTgt spid="69"/>
                                        </p:tgtEl>
                                      </p:cBhvr>
                                    </p:animEffect>
                                  </p:childTnLst>
                                </p:cTn>
                              </p:par>
                              <p:par>
                                <p:cTn id="106" presetID="10" presetClass="exit" presetSubtype="0" fill="hold" nodeType="withEffect">
                                  <p:stCondLst>
                                    <p:cond delay="500"/>
                                  </p:stCondLst>
                                  <p:childTnLst>
                                    <p:animEffect transition="out" filter="fade">
                                      <p:cBhvr>
                                        <p:cTn id="107" dur="1000"/>
                                        <p:tgtEl>
                                          <p:spTgt spid="67"/>
                                        </p:tgtEl>
                                      </p:cBhvr>
                                    </p:animEffect>
                                    <p:set>
                                      <p:cBhvr>
                                        <p:cTn id="108" dur="1" fill="hold">
                                          <p:stCondLst>
                                            <p:cond delay="999"/>
                                          </p:stCondLst>
                                        </p:cTn>
                                        <p:tgtEl>
                                          <p:spTgt spid="6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nodeType="clickEffect">
                                  <p:stCondLst>
                                    <p:cond delay="0"/>
                                  </p:stCondLst>
                                  <p:childTnLst>
                                    <p:set>
                                      <p:cBhvr>
                                        <p:cTn id="112" dur="1" fill="hold">
                                          <p:stCondLst>
                                            <p:cond delay="0"/>
                                          </p:stCondLst>
                                        </p:cTn>
                                        <p:tgtEl>
                                          <p:spTgt spid="81"/>
                                        </p:tgtEl>
                                        <p:attrNameLst>
                                          <p:attrName>style.visibility</p:attrName>
                                        </p:attrNameLst>
                                      </p:cBhvr>
                                      <p:to>
                                        <p:strVal val="visible"/>
                                      </p:to>
                                    </p:set>
                                    <p:anim calcmode="lin" valueType="num">
                                      <p:cBhvr>
                                        <p:cTn id="113" dur="1000" fill="hold"/>
                                        <p:tgtEl>
                                          <p:spTgt spid="81"/>
                                        </p:tgtEl>
                                        <p:attrNameLst>
                                          <p:attrName>ppt_w</p:attrName>
                                        </p:attrNameLst>
                                      </p:cBhvr>
                                      <p:tavLst>
                                        <p:tav tm="0">
                                          <p:val>
                                            <p:fltVal val="0"/>
                                          </p:val>
                                        </p:tav>
                                        <p:tav tm="100000">
                                          <p:val>
                                            <p:strVal val="#ppt_w"/>
                                          </p:val>
                                        </p:tav>
                                      </p:tavLst>
                                    </p:anim>
                                    <p:anim calcmode="lin" valueType="num">
                                      <p:cBhvr>
                                        <p:cTn id="114" dur="1000" fill="hold"/>
                                        <p:tgtEl>
                                          <p:spTgt spid="81"/>
                                        </p:tgtEl>
                                        <p:attrNameLst>
                                          <p:attrName>ppt_h</p:attrName>
                                        </p:attrNameLst>
                                      </p:cBhvr>
                                      <p:tavLst>
                                        <p:tav tm="0">
                                          <p:val>
                                            <p:fltVal val="0"/>
                                          </p:val>
                                        </p:tav>
                                        <p:tav tm="100000">
                                          <p:val>
                                            <p:strVal val="#ppt_h"/>
                                          </p:val>
                                        </p:tav>
                                      </p:tavLst>
                                    </p:anim>
                                    <p:animEffect transition="in" filter="fade">
                                      <p:cBhvr>
                                        <p:cTn id="115" dur="1000"/>
                                        <p:tgtEl>
                                          <p:spTgt spid="81"/>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0" fill="hold" nodeType="clickEffect">
                                  <p:stCondLst>
                                    <p:cond delay="0"/>
                                  </p:stCondLst>
                                  <p:childTnLst>
                                    <p:set>
                                      <p:cBhvr>
                                        <p:cTn id="119" dur="1" fill="hold">
                                          <p:stCondLst>
                                            <p:cond delay="0"/>
                                          </p:stCondLst>
                                        </p:cTn>
                                        <p:tgtEl>
                                          <p:spTgt spid="82"/>
                                        </p:tgtEl>
                                        <p:attrNameLst>
                                          <p:attrName>style.visibility</p:attrName>
                                        </p:attrNameLst>
                                      </p:cBhvr>
                                      <p:to>
                                        <p:strVal val="visible"/>
                                      </p:to>
                                    </p:set>
                                    <p:anim calcmode="lin" valueType="num">
                                      <p:cBhvr>
                                        <p:cTn id="120" dur="1000" fill="hold"/>
                                        <p:tgtEl>
                                          <p:spTgt spid="82"/>
                                        </p:tgtEl>
                                        <p:attrNameLst>
                                          <p:attrName>ppt_w</p:attrName>
                                        </p:attrNameLst>
                                      </p:cBhvr>
                                      <p:tavLst>
                                        <p:tav tm="0">
                                          <p:val>
                                            <p:fltVal val="0"/>
                                          </p:val>
                                        </p:tav>
                                        <p:tav tm="100000">
                                          <p:val>
                                            <p:strVal val="#ppt_w"/>
                                          </p:val>
                                        </p:tav>
                                      </p:tavLst>
                                    </p:anim>
                                    <p:anim calcmode="lin" valueType="num">
                                      <p:cBhvr>
                                        <p:cTn id="121" dur="1000" fill="hold"/>
                                        <p:tgtEl>
                                          <p:spTgt spid="82"/>
                                        </p:tgtEl>
                                        <p:attrNameLst>
                                          <p:attrName>ppt_h</p:attrName>
                                        </p:attrNameLst>
                                      </p:cBhvr>
                                      <p:tavLst>
                                        <p:tav tm="0">
                                          <p:val>
                                            <p:fltVal val="0"/>
                                          </p:val>
                                        </p:tav>
                                        <p:tav tm="100000">
                                          <p:val>
                                            <p:strVal val="#ppt_h"/>
                                          </p:val>
                                        </p:tav>
                                      </p:tavLst>
                                    </p:anim>
                                    <p:animEffect transition="in" filter="fade">
                                      <p:cBhvr>
                                        <p:cTn id="122" dur="10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0" fill="hold" nodeType="click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1000" fill="hold"/>
                                        <p:tgtEl>
                                          <p:spTgt spid="83"/>
                                        </p:tgtEl>
                                        <p:attrNameLst>
                                          <p:attrName>ppt_w</p:attrName>
                                        </p:attrNameLst>
                                      </p:cBhvr>
                                      <p:tavLst>
                                        <p:tav tm="0">
                                          <p:val>
                                            <p:fltVal val="0"/>
                                          </p:val>
                                        </p:tav>
                                        <p:tav tm="100000">
                                          <p:val>
                                            <p:strVal val="#ppt_w"/>
                                          </p:val>
                                        </p:tav>
                                      </p:tavLst>
                                    </p:anim>
                                    <p:anim calcmode="lin" valueType="num">
                                      <p:cBhvr>
                                        <p:cTn id="128" dur="1000" fill="hold"/>
                                        <p:tgtEl>
                                          <p:spTgt spid="83"/>
                                        </p:tgtEl>
                                        <p:attrNameLst>
                                          <p:attrName>ppt_h</p:attrName>
                                        </p:attrNameLst>
                                      </p:cBhvr>
                                      <p:tavLst>
                                        <p:tav tm="0">
                                          <p:val>
                                            <p:fltVal val="0"/>
                                          </p:val>
                                        </p:tav>
                                        <p:tav tm="100000">
                                          <p:val>
                                            <p:strVal val="#ppt_h"/>
                                          </p:val>
                                        </p:tav>
                                      </p:tavLst>
                                    </p:anim>
                                    <p:animEffect transition="in" filter="fade">
                                      <p:cBhvr>
                                        <p:cTn id="129" dur="1000"/>
                                        <p:tgtEl>
                                          <p:spTgt spid="83"/>
                                        </p:tgtEl>
                                      </p:cBhvr>
                                    </p:animEffect>
                                  </p:childTnLst>
                                </p:cTn>
                              </p:par>
                            </p:childTnLst>
                          </p:cTn>
                        </p:par>
                      </p:childTnLst>
                    </p:cTn>
                  </p:par>
                  <p:par>
                    <p:cTn id="130" fill="hold">
                      <p:stCondLst>
                        <p:cond delay="indefinite"/>
                      </p:stCondLst>
                      <p:childTnLst>
                        <p:par>
                          <p:cTn id="131" fill="hold">
                            <p:stCondLst>
                              <p:cond delay="0"/>
                            </p:stCondLst>
                            <p:childTnLst>
                              <p:par>
                                <p:cTn id="132" presetID="42" presetClass="path" presetSubtype="0" accel="50000" decel="50000" fill="hold" grpId="3" nodeType="clickEffect">
                                  <p:stCondLst>
                                    <p:cond delay="0"/>
                                  </p:stCondLst>
                                  <p:childTnLst>
                                    <p:animMotion origin="layout" path="M 2.5E-6 -0.08611 L 0.325 0.33611 " pathEditMode="relative" rAng="0" ptsTypes="AA">
                                      <p:cBhvr>
                                        <p:cTn id="133" dur="1000" fill="hold"/>
                                        <p:tgtEl>
                                          <p:spTgt spid="59"/>
                                        </p:tgtEl>
                                        <p:attrNameLst>
                                          <p:attrName>ppt_x</p:attrName>
                                          <p:attrName>ppt_y</p:attrName>
                                        </p:attrNameLst>
                                      </p:cBhvr>
                                      <p:rCtr x="162" y="211"/>
                                    </p:animMotion>
                                  </p:childTnLst>
                                </p:cTn>
                              </p:par>
                              <p:par>
                                <p:cTn id="134" presetID="53" presetClass="exit" presetSubtype="0" fill="hold" grpId="2" nodeType="withEffect">
                                  <p:stCondLst>
                                    <p:cond delay="0"/>
                                  </p:stCondLst>
                                  <p:childTnLst>
                                    <p:anim calcmode="lin" valueType="num">
                                      <p:cBhvr>
                                        <p:cTn id="135" dur="2000"/>
                                        <p:tgtEl>
                                          <p:spTgt spid="59"/>
                                        </p:tgtEl>
                                        <p:attrNameLst>
                                          <p:attrName>ppt_w</p:attrName>
                                        </p:attrNameLst>
                                      </p:cBhvr>
                                      <p:tavLst>
                                        <p:tav tm="0">
                                          <p:val>
                                            <p:strVal val="ppt_w"/>
                                          </p:val>
                                        </p:tav>
                                        <p:tav tm="100000">
                                          <p:val>
                                            <p:fltVal val="0"/>
                                          </p:val>
                                        </p:tav>
                                      </p:tavLst>
                                    </p:anim>
                                    <p:anim calcmode="lin" valueType="num">
                                      <p:cBhvr>
                                        <p:cTn id="136" dur="2000"/>
                                        <p:tgtEl>
                                          <p:spTgt spid="59"/>
                                        </p:tgtEl>
                                        <p:attrNameLst>
                                          <p:attrName>ppt_h</p:attrName>
                                        </p:attrNameLst>
                                      </p:cBhvr>
                                      <p:tavLst>
                                        <p:tav tm="0">
                                          <p:val>
                                            <p:strVal val="ppt_h"/>
                                          </p:val>
                                        </p:tav>
                                        <p:tav tm="100000">
                                          <p:val>
                                            <p:fltVal val="0"/>
                                          </p:val>
                                        </p:tav>
                                      </p:tavLst>
                                    </p:anim>
                                    <p:animEffect transition="out" filter="fade">
                                      <p:cBhvr>
                                        <p:cTn id="137" dur="2000"/>
                                        <p:tgtEl>
                                          <p:spTgt spid="59"/>
                                        </p:tgtEl>
                                      </p:cBhvr>
                                    </p:animEffect>
                                    <p:set>
                                      <p:cBhvr>
                                        <p:cTn id="138" dur="1" fill="hold">
                                          <p:stCondLst>
                                            <p:cond delay="1999"/>
                                          </p:stCondLst>
                                        </p:cTn>
                                        <p:tgtEl>
                                          <p:spTgt spid="59"/>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44"/>
                                        </p:tgtEl>
                                      </p:cBhvr>
                                    </p:animEffect>
                                    <p:set>
                                      <p:cBhvr>
                                        <p:cTn id="141" dur="1" fill="hold">
                                          <p:stCondLst>
                                            <p:cond delay="999"/>
                                          </p:stCondLst>
                                        </p:cTn>
                                        <p:tgtEl>
                                          <p:spTgt spid="44"/>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1000"/>
                                        <p:tgtEl>
                                          <p:spTgt spid="56"/>
                                        </p:tgtEl>
                                      </p:cBhvr>
                                    </p:animEffect>
                                    <p:set>
                                      <p:cBhvr>
                                        <p:cTn id="144" dur="1" fill="hold">
                                          <p:stCondLst>
                                            <p:cond delay="999"/>
                                          </p:stCondLst>
                                        </p:cTn>
                                        <p:tgtEl>
                                          <p:spTgt spid="56"/>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1000"/>
                                        <p:tgtEl>
                                          <p:spTgt spid="64"/>
                                        </p:tgtEl>
                                      </p:cBhvr>
                                    </p:animEffect>
                                    <p:set>
                                      <p:cBhvr>
                                        <p:cTn id="147" dur="1" fill="hold">
                                          <p:stCondLst>
                                            <p:cond delay="999"/>
                                          </p:stCondLst>
                                        </p:cTn>
                                        <p:tgtEl>
                                          <p:spTgt spid="64"/>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1000"/>
                                        <p:tgtEl>
                                          <p:spTgt spid="66"/>
                                        </p:tgtEl>
                                      </p:cBhvr>
                                    </p:animEffect>
                                    <p:set>
                                      <p:cBhvr>
                                        <p:cTn id="150" dur="1" fill="hold">
                                          <p:stCondLst>
                                            <p:cond delay="999"/>
                                          </p:stCondLst>
                                        </p:cTn>
                                        <p:tgtEl>
                                          <p:spTgt spid="66"/>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1000"/>
                                        <p:tgtEl>
                                          <p:spTgt spid="68"/>
                                        </p:tgtEl>
                                      </p:cBhvr>
                                    </p:animEffect>
                                    <p:set>
                                      <p:cBhvr>
                                        <p:cTn id="153" dur="1" fill="hold">
                                          <p:stCondLst>
                                            <p:cond delay="999"/>
                                          </p:stCondLst>
                                        </p:cTn>
                                        <p:tgtEl>
                                          <p:spTgt spid="68"/>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1000"/>
                                        <p:tgtEl>
                                          <p:spTgt spid="69"/>
                                        </p:tgtEl>
                                      </p:cBhvr>
                                    </p:animEffect>
                                    <p:set>
                                      <p:cBhvr>
                                        <p:cTn id="156" dur="1" fill="hold">
                                          <p:stCondLst>
                                            <p:cond delay="999"/>
                                          </p:stCondLst>
                                        </p:cTn>
                                        <p:tgtEl>
                                          <p:spTgt spid="69"/>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1000"/>
                                        <p:tgtEl>
                                          <p:spTgt spid="70"/>
                                        </p:tgtEl>
                                      </p:cBhvr>
                                    </p:animEffect>
                                    <p:set>
                                      <p:cBhvr>
                                        <p:cTn id="159" dur="1" fill="hold">
                                          <p:stCondLst>
                                            <p:cond delay="999"/>
                                          </p:stCondLst>
                                        </p:cTn>
                                        <p:tgtEl>
                                          <p:spTgt spid="70"/>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1000"/>
                                        <p:tgtEl>
                                          <p:spTgt spid="81"/>
                                        </p:tgtEl>
                                      </p:cBhvr>
                                    </p:animEffect>
                                    <p:set>
                                      <p:cBhvr>
                                        <p:cTn id="162" dur="1" fill="hold">
                                          <p:stCondLst>
                                            <p:cond delay="999"/>
                                          </p:stCondLst>
                                        </p:cTn>
                                        <p:tgtEl>
                                          <p:spTgt spid="81"/>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1000"/>
                                        <p:tgtEl>
                                          <p:spTgt spid="82"/>
                                        </p:tgtEl>
                                      </p:cBhvr>
                                    </p:animEffect>
                                    <p:set>
                                      <p:cBhvr>
                                        <p:cTn id="165" dur="1" fill="hold">
                                          <p:stCondLst>
                                            <p:cond delay="999"/>
                                          </p:stCondLst>
                                        </p:cTn>
                                        <p:tgtEl>
                                          <p:spTgt spid="82"/>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1000"/>
                                        <p:tgtEl>
                                          <p:spTgt spid="83"/>
                                        </p:tgtEl>
                                      </p:cBhvr>
                                    </p:animEffect>
                                    <p:set>
                                      <p:cBhvr>
                                        <p:cTn id="168" dur="1" fill="hold">
                                          <p:stCondLst>
                                            <p:cond delay="999"/>
                                          </p:stCondLst>
                                        </p:cTn>
                                        <p:tgtEl>
                                          <p:spTgt spid="83"/>
                                        </p:tgtEl>
                                        <p:attrNameLst>
                                          <p:attrName>style.visibility</p:attrName>
                                        </p:attrNameLst>
                                      </p:cBhvr>
                                      <p:to>
                                        <p:strVal val="hidden"/>
                                      </p:to>
                                    </p:set>
                                  </p:childTnLst>
                                </p:cTn>
                              </p:par>
                              <p:par>
                                <p:cTn id="169" presetID="10" presetClass="entr" presetSubtype="0" fill="hold" nodeType="withEffect">
                                  <p:stCondLst>
                                    <p:cond delay="500"/>
                                  </p:stCondLst>
                                  <p:childTnLst>
                                    <p:set>
                                      <p:cBhvr>
                                        <p:cTn id="170" dur="1" fill="hold">
                                          <p:stCondLst>
                                            <p:cond delay="0"/>
                                          </p:stCondLst>
                                        </p:cTn>
                                        <p:tgtEl>
                                          <p:spTgt spid="29"/>
                                        </p:tgtEl>
                                        <p:attrNameLst>
                                          <p:attrName>style.visibility</p:attrName>
                                        </p:attrNameLst>
                                      </p:cBhvr>
                                      <p:to>
                                        <p:strVal val="visible"/>
                                      </p:to>
                                    </p:set>
                                    <p:animEffect transition="in" filter="fade">
                                      <p:cBhvr>
                                        <p:cTn id="171" dur="1000"/>
                                        <p:tgtEl>
                                          <p:spTgt spid="29"/>
                                        </p:tgtEl>
                                      </p:cBhvr>
                                    </p:animEffect>
                                  </p:childTnLst>
                                </p:cTn>
                              </p:par>
                              <p:par>
                                <p:cTn id="172" presetID="10" presetClass="entr" presetSubtype="0" fill="hold" nodeType="withEffect">
                                  <p:stCondLst>
                                    <p:cond delay="500"/>
                                  </p:stCondLst>
                                  <p:childTnLst>
                                    <p:set>
                                      <p:cBhvr>
                                        <p:cTn id="173" dur="1" fill="hold">
                                          <p:stCondLst>
                                            <p:cond delay="0"/>
                                          </p:stCondLst>
                                        </p:cTn>
                                        <p:tgtEl>
                                          <p:spTgt spid="73"/>
                                        </p:tgtEl>
                                        <p:attrNameLst>
                                          <p:attrName>style.visibility</p:attrName>
                                        </p:attrNameLst>
                                      </p:cBhvr>
                                      <p:to>
                                        <p:strVal val="visible"/>
                                      </p:to>
                                    </p:set>
                                    <p:animEffect transition="in" filter="fade">
                                      <p:cBhvr>
                                        <p:cTn id="174" dur="1000"/>
                                        <p:tgtEl>
                                          <p:spTgt spid="73"/>
                                        </p:tgtEl>
                                      </p:cBhvr>
                                    </p:animEffect>
                                  </p:childTnLst>
                                </p:cTn>
                              </p:par>
                              <p:par>
                                <p:cTn id="175" presetID="10" presetClass="entr" presetSubtype="0" fill="hold" grpId="0" nodeType="withEffect">
                                  <p:stCondLst>
                                    <p:cond delay="500"/>
                                  </p:stCondLst>
                                  <p:childTnLst>
                                    <p:set>
                                      <p:cBhvr>
                                        <p:cTn id="176" dur="1" fill="hold">
                                          <p:stCondLst>
                                            <p:cond delay="0"/>
                                          </p:stCondLst>
                                        </p:cTn>
                                        <p:tgtEl>
                                          <p:spTgt spid="80"/>
                                        </p:tgtEl>
                                        <p:attrNameLst>
                                          <p:attrName>style.visibility</p:attrName>
                                        </p:attrNameLst>
                                      </p:cBhvr>
                                      <p:to>
                                        <p:strVal val="visible"/>
                                      </p:to>
                                    </p:set>
                                    <p:animEffect transition="in" filter="fade">
                                      <p:cBhvr>
                                        <p:cTn id="177" dur="1000"/>
                                        <p:tgtEl>
                                          <p:spTgt spid="80"/>
                                        </p:tgtEl>
                                      </p:cBhvr>
                                    </p:animEffect>
                                  </p:childTnLst>
                                </p:cTn>
                              </p:par>
                              <p:par>
                                <p:cTn id="178" presetID="10" presetClass="entr" presetSubtype="0" fill="hold" grpId="0" nodeType="withEffect">
                                  <p:stCondLst>
                                    <p:cond delay="500"/>
                                  </p:stCondLst>
                                  <p:childTnLst>
                                    <p:set>
                                      <p:cBhvr>
                                        <p:cTn id="179" dur="1" fill="hold">
                                          <p:stCondLst>
                                            <p:cond delay="0"/>
                                          </p:stCondLst>
                                        </p:cTn>
                                        <p:tgtEl>
                                          <p:spTgt spid="78"/>
                                        </p:tgtEl>
                                        <p:attrNameLst>
                                          <p:attrName>style.visibility</p:attrName>
                                        </p:attrNameLst>
                                      </p:cBhvr>
                                      <p:to>
                                        <p:strVal val="visible"/>
                                      </p:to>
                                    </p:set>
                                    <p:animEffect transition="in" filter="fade">
                                      <p:cBhvr>
                                        <p:cTn id="180" dur="1000"/>
                                        <p:tgtEl>
                                          <p:spTgt spid="78"/>
                                        </p:tgtEl>
                                      </p:cBhvr>
                                    </p:animEffect>
                                  </p:childTnLst>
                                </p:cTn>
                              </p:par>
                              <p:par>
                                <p:cTn id="181" presetID="10" presetClass="entr" presetSubtype="0" fill="hold" nodeType="withEffect">
                                  <p:stCondLst>
                                    <p:cond delay="500"/>
                                  </p:stCondLst>
                                  <p:childTnLst>
                                    <p:set>
                                      <p:cBhvr>
                                        <p:cTn id="182" dur="1" fill="hold">
                                          <p:stCondLst>
                                            <p:cond delay="0"/>
                                          </p:stCondLst>
                                        </p:cTn>
                                        <p:tgtEl>
                                          <p:spTgt spid="58"/>
                                        </p:tgtEl>
                                        <p:attrNameLst>
                                          <p:attrName>style.visibility</p:attrName>
                                        </p:attrNameLst>
                                      </p:cBhvr>
                                      <p:to>
                                        <p:strVal val="visible"/>
                                      </p:to>
                                    </p:set>
                                    <p:animEffect transition="in" filter="fade">
                                      <p:cBhvr>
                                        <p:cTn id="183" dur="1000"/>
                                        <p:tgtEl>
                                          <p:spTgt spid="58"/>
                                        </p:tgtEl>
                                      </p:cBhvr>
                                    </p:animEffect>
                                  </p:childTnLst>
                                </p:cTn>
                              </p:par>
                              <p:par>
                                <p:cTn id="184" presetID="10" presetClass="entr" presetSubtype="0" fill="hold" grpId="0" nodeType="withEffect">
                                  <p:stCondLst>
                                    <p:cond delay="500"/>
                                  </p:stCondLst>
                                  <p:childTnLst>
                                    <p:set>
                                      <p:cBhvr>
                                        <p:cTn id="185" dur="1" fill="hold">
                                          <p:stCondLst>
                                            <p:cond delay="0"/>
                                          </p:stCondLst>
                                        </p:cTn>
                                        <p:tgtEl>
                                          <p:spTgt spid="85"/>
                                        </p:tgtEl>
                                        <p:attrNameLst>
                                          <p:attrName>style.visibility</p:attrName>
                                        </p:attrNameLst>
                                      </p:cBhvr>
                                      <p:to>
                                        <p:strVal val="visible"/>
                                      </p:to>
                                    </p:set>
                                    <p:animEffect transition="in" filter="fade">
                                      <p:cBhvr>
                                        <p:cTn id="186"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44" grpId="0" animBg="1"/>
      <p:bldP spid="56" grpId="0" animBg="1"/>
      <p:bldP spid="68" grpId="0" animBg="1"/>
      <p:bldP spid="70" grpId="0" animBg="1"/>
      <p:bldP spid="78" grpId="0" animBg="1"/>
      <p:bldP spid="80" grpId="0" animBg="1"/>
      <p:bldP spid="57" grpId="0" animBg="1"/>
      <p:bldP spid="59" grpId="0" animBg="1"/>
      <p:bldP spid="59" grpId="1" animBg="1"/>
      <p:bldP spid="59" grpId="2" animBg="1"/>
      <p:bldP spid="59" grpId="3" animBg="1"/>
      <p:bldP spid="76" grpId="0" animBg="1"/>
      <p:bldP spid="76" grpId="2" animBg="1"/>
      <p:bldP spid="8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19175" y="838201"/>
            <a:ext cx="7084011" cy="519747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dirty="0" smtClean="0">
                <a:hlinkClick r:id="rId2"/>
              </a:rPr>
              <a:t>https://en.wikipedia.org/wiki/St._Lawrence_Iroquoians</a:t>
            </a:r>
            <a:endParaRPr lang="en-US" dirty="0" smtClean="0"/>
          </a:p>
          <a:p>
            <a:r>
              <a:rPr lang="en-US" dirty="0" smtClean="0"/>
              <a:t>	The St. Lawrence Iroquoians were an Indigenous people who existed from the 14th century to about 1580. They concentrated along the shores of the St. Lawrence River in present-day Quebec and Ontario, Canada, the American state of New York, and northernmost Vermont. They spoke Laurentian languages, a branch of the Iroquoian family. The Pointe-à-</a:t>
            </a:r>
            <a:r>
              <a:rPr lang="en-US" dirty="0" err="1" smtClean="0"/>
              <a:t>Callière</a:t>
            </a:r>
            <a:r>
              <a:rPr lang="en-US" dirty="0" smtClean="0"/>
              <a:t> Museum estimated their numbers as 120,000 people in 25 nations occupying an area of 230,000 square </a:t>
            </a:r>
            <a:r>
              <a:rPr lang="en-US" dirty="0" err="1" smtClean="0"/>
              <a:t>kilometres</a:t>
            </a:r>
            <a:r>
              <a:rPr lang="en-US" dirty="0" smtClean="0"/>
              <a:t> (89,000 sq mi).  However, that estimate of the number of St. Lawrence Iroquoians and the area they controlled is believed exaggerated by many scholars. The current archaeological evidence indicates that the largest known village had a population of about 1,000 and their total population was 8,000–10,000.  The traditional view is that they disappeared because of late 16th century warfare by the Mohawk nation of the </a:t>
            </a:r>
            <a:r>
              <a:rPr lang="en-US" dirty="0" err="1" smtClean="0"/>
              <a:t>Haudenosaunee</a:t>
            </a:r>
            <a:r>
              <a:rPr lang="en-US" dirty="0" smtClean="0"/>
              <a:t>, which wanted to control trade with Europeans in the valley.</a:t>
            </a:r>
          </a:p>
          <a:p>
            <a:r>
              <a:rPr lang="en-US" dirty="0" smtClean="0"/>
              <a:t>	Knowledge about the St. Lawrence Iroquoians has been constructed from the studies of surviving oral accounts of the historical past from the current Native people, writings of the French explorer Jacques Cartier, earlier histories, and anthropologists' and other scholars' work with archaeological and linguistic studies since the 1950s.</a:t>
            </a:r>
          </a:p>
          <a:p>
            <a:r>
              <a:rPr lang="en-US" dirty="0" smtClean="0"/>
              <a:t>	Archaeological evidence has established that the St. Lawrence Iroquoians were a people distinct from the other regional Iroquoian peoples, the Five Nations of the </a:t>
            </a:r>
            <a:r>
              <a:rPr lang="en-US" dirty="0" err="1" smtClean="0"/>
              <a:t>Haudenosaunee</a:t>
            </a:r>
            <a:r>
              <a:rPr lang="en-US" dirty="0" smtClean="0"/>
              <a:t> and the </a:t>
            </a:r>
            <a:r>
              <a:rPr lang="en-US" dirty="0" err="1" smtClean="0"/>
              <a:t>Wendat</a:t>
            </a:r>
            <a:r>
              <a:rPr lang="en-US" dirty="0" smtClean="0"/>
              <a:t> (Huron). However, recent archaeological finds suggest distinctly separate groups may have existed among the St. Lawrence Iroquoians as well. The name "St Lawrence Iroquoians" refers to a geographic area in which the inhabitants shared some cultural traits, including a common language, but were not politically united.</a:t>
            </a:r>
          </a:p>
          <a:p>
            <a:r>
              <a:rPr lang="en-US" dirty="0" smtClean="0"/>
              <a:t>	The name of the country of Canada is probably derived from the Iroquoian word </a:t>
            </a:r>
            <a:r>
              <a:rPr lang="en-US" dirty="0" err="1" smtClean="0"/>
              <a:t>kanata</a:t>
            </a:r>
            <a:r>
              <a:rPr lang="en-US" dirty="0" smtClean="0"/>
              <a:t> which means village or settlement.</a:t>
            </a:r>
          </a:p>
          <a:p>
            <a:r>
              <a:rPr lang="en-US" dirty="0" smtClean="0"/>
              <a:t>	Since the 1950s, anthropologists, archaeologists, linguists and </a:t>
            </a:r>
            <a:r>
              <a:rPr lang="en-US" dirty="0" err="1" smtClean="0"/>
              <a:t>ethnohistorians</a:t>
            </a:r>
            <a:r>
              <a:rPr lang="en-US" dirty="0" smtClean="0"/>
              <a:t> have combined multidisciplinary research to conclude that "a wholly indigenous and discrete Iroquoian people were present in the St Lawrence Valley when Cartier arrived. The current anthropological convention is to designate these people St Lawrence Iroquoians, all the while being aware that on-going archaeological research indicates that several discrete Iroquoian political entities were present in a number of widely dispersed geographical regions on the St Lawrence River axis."</a:t>
            </a:r>
          </a:p>
          <a:p>
            <a:r>
              <a:rPr lang="en-US" dirty="0" smtClean="0"/>
              <a:t>	As noted, anthropologists and some historians have used definitive linguistic and archaeological studies to reach consensus that the St. Lawrence Iroquoians were a people distinct from nations of the Iroquois Confederacy or the Huron, and likely consisted of numerous groups. </a:t>
            </a:r>
            <a:r>
              <a:rPr lang="en-US" dirty="0" err="1" smtClean="0"/>
              <a:t>Pendergast</a:t>
            </a:r>
            <a:r>
              <a:rPr lang="en-US" dirty="0" smtClean="0"/>
              <a:t> notes that while Iroquoians and topical academics have mostly reached consensus on this theory, some historians have continued to publish other theories and ignore the archaeological evidence.[11] The St. Lawrence Iroquoians did share many cultural, historical, and linguistic aspects with other Iroquoian groups; for example, their Laurentian languages were part of the Iroquoian family and aspects of culture and societal structure were similar.</a:t>
            </a:r>
          </a:p>
          <a:p>
            <a:r>
              <a:rPr lang="en-US" dirty="0" smtClean="0"/>
              <a:t>	The St. Lawrence Iroquoians appear to have disappeared from the St. Lawrence valley some time prior to 1580. Champlain reported no evidence of Native habitation in the valley. By then the </a:t>
            </a:r>
            <a:r>
              <a:rPr lang="en-US" dirty="0" err="1" smtClean="0"/>
              <a:t>Haudenosaunee</a:t>
            </a:r>
            <a:r>
              <a:rPr lang="en-US" dirty="0" smtClean="0"/>
              <a:t> used it as a hunting ground and avenue for war parties.</a:t>
            </a:r>
          </a:p>
          <a:p>
            <a:r>
              <a:rPr lang="en-US" dirty="0" smtClean="0"/>
              <a:t>	As the historian </a:t>
            </a:r>
            <a:r>
              <a:rPr lang="en-US" dirty="0" err="1" smtClean="0"/>
              <a:t>Pendergast</a:t>
            </a:r>
            <a:r>
              <a:rPr lang="en-US" dirty="0" smtClean="0"/>
              <a:t> argues, the determination of identity for the St. Lawrence Iroquoians is important because, "our understanding of relations between Europeans and Iroquoians during the contact era throughout </a:t>
            </a:r>
            <a:r>
              <a:rPr lang="en-US" dirty="0" err="1" smtClean="0"/>
              <a:t>Iroquoia</a:t>
            </a:r>
            <a:r>
              <a:rPr lang="en-US" dirty="0" smtClean="0"/>
              <a:t> hinges largely upon the tribe or confederacy to which </a:t>
            </a:r>
            <a:r>
              <a:rPr lang="en-US" dirty="0" err="1" smtClean="0"/>
              <a:t>Stadacona</a:t>
            </a:r>
            <a:r>
              <a:rPr lang="en-US" dirty="0" smtClean="0"/>
              <a:t> and </a:t>
            </a:r>
            <a:r>
              <a:rPr lang="en-US" dirty="0" err="1" smtClean="0"/>
              <a:t>Hochelaga</a:t>
            </a:r>
            <a:r>
              <a:rPr lang="en-US" dirty="0" smtClean="0"/>
              <a:t> are attributed.“</a:t>
            </a:r>
          </a:p>
          <a:p>
            <a:r>
              <a:rPr lang="en-US" dirty="0" smtClean="0"/>
              <a:t>	By 1250 or 1300 maize was being grown in what would become the Quebec City area. By about 1300, four distinct subculture areas of St. Lawrence Iroquoian culture existed: (1) Jefferson County, New York with a population of about 2,500;, Grenville County, Ontario with a population of 2,500; the Lake St. Francis basin west of Montreal with a population of 1,000; and the Montreal and Quebec city areas with a population of 2,000 to 3,000.[13] There were also settlements in northernmost Vermont and neighboring Ontario near Lake Champlain.</a:t>
            </a:r>
          </a:p>
          <a:p>
            <a:r>
              <a:rPr lang="en-US" dirty="0" smtClean="0"/>
              <a:t>	Most of the St. Lawrence Iroquoian villages were located in inland locations a few kilometers from the river itself. By the end of the 15th century they were encircled by earthworks and palisades, indicating a need for defense. The villages usually were 2 hectares (4.9 acres) to 3.25 hectares (8.0 acres) in area. Inside the palisades the St. Lawrence people lived in longhouses, typical of other neighboring Iroquoian peoples. The longhouses were 18 </a:t>
            </a:r>
            <a:r>
              <a:rPr lang="en-US" dirty="0" err="1" smtClean="0"/>
              <a:t>metres</a:t>
            </a:r>
            <a:r>
              <a:rPr lang="en-US" dirty="0" smtClean="0"/>
              <a:t> (59 ft) to 41 </a:t>
            </a:r>
            <a:r>
              <a:rPr lang="en-US" dirty="0" err="1" smtClean="0"/>
              <a:t>metres</a:t>
            </a:r>
            <a:r>
              <a:rPr lang="en-US" dirty="0" smtClean="0"/>
              <a:t> (135 ft) in length and each housed several families.[15] Archaeologists have estimated that villages had an average population of 150-250 people although a few larger villages housed considerably more.</a:t>
            </a:r>
          </a:p>
          <a:p>
            <a:r>
              <a:rPr lang="en-US" dirty="0" smtClean="0"/>
              <a:t>	The Iroquoians occupied their villages for ten or more years until their longhouses deteriorated and the fertility of the soil for their crops declined. Then, they built a new village and cleared land for crops, usually only a few miles from their previous home[17] The frequent changes of location has given problems to archaeologists in estimating the numbers on the St. Lawrence Iroquoian people. Dating techniques may not be precise enough to determine whether villages were occupied simultaneously or sequentially.</a:t>
            </a:r>
          </a:p>
          <a:p>
            <a:r>
              <a:rPr lang="en-US" dirty="0" smtClean="0"/>
              <a:t>	In addition to the characteristic villages, the St. Lawrence Iroquoian peoples had "a mixed economy, in which they drew their subsistence from growing maize, squash, and beans, hunting, fishing, and gathering. These nations also had in common a matrilineal, clan-based social organization, and a political system sufficiently structured to permit confederation at times. Most of them engaged in guerrilla warfare, grew and used tobacco, and produced pottery vessels."[19] Sunflowers were also grown for their oily seeds. Investigations at several former settlements have indicated that their most important foods were maize and fish. They hunted white-tailed deer and other game.</a:t>
            </a:r>
          </a:p>
          <a:p>
            <a:r>
              <a:rPr lang="en-US" dirty="0" smtClean="0"/>
              <a:t>	The St. Lawrence Iroquoians were not united politically and villages and cultural groups may have been unfriendly and competitive with each other, as well as being hostile to the neighboring Algonquian peoples and other Iroquoian groups.</a:t>
            </a:r>
          </a:p>
          <a:p>
            <a:r>
              <a:rPr lang="en-US" dirty="0" smtClean="0"/>
              <a:t>	By the time the explorer Samuel de Champlain arrived and founded Quebec in 1608, he found no trace of the St. Lawrence Iroquoians and settlements visited by Cartier some 75 years earlier. Historians and other scholars have developed several theories about their disappearance: devastating wars with the Iroquois tribes to the south or with the </a:t>
            </a:r>
            <a:r>
              <a:rPr lang="en-US" dirty="0" err="1" smtClean="0"/>
              <a:t>Hurons</a:t>
            </a:r>
            <a:r>
              <a:rPr lang="en-US" dirty="0" smtClean="0"/>
              <a:t> to the west, the impact of epidemics of Old World diseases, or their migration westward toward the shores of the Great Lakes.</a:t>
            </a:r>
          </a:p>
          <a:p>
            <a:r>
              <a:rPr lang="en-US" dirty="0" smtClean="0"/>
              <a:t>	Archaeological evidence and the historical context of the time point most strongly to wars with the </a:t>
            </a:r>
            <a:r>
              <a:rPr lang="en-US" dirty="0" err="1" smtClean="0"/>
              <a:t>neighbouring</a:t>
            </a:r>
            <a:r>
              <a:rPr lang="en-US" dirty="0" smtClean="0"/>
              <a:t> Iroquois tribes, particularly the Mohawk. Located in eastern and central New York, they had the most to gain in war against the St. Lawrence </a:t>
            </a:r>
            <a:r>
              <a:rPr lang="en-US" dirty="0" err="1" smtClean="0"/>
              <a:t>Iroquians</a:t>
            </a:r>
            <a:r>
              <a:rPr lang="en-US" dirty="0" smtClean="0"/>
              <a:t>, as they had the least advantageous territorial position in the area in relation to hunting and the fur trade along the St. Lawrence River. The Mohawk wanted to get more control of the St. Lawrence trade routes connecting to the Europeans. During this period, Champlain reported that the Algonquian peoples were fearful of the powerful Iroquois. The anthropologist Bruce G. Trigger believes the political dynamics were such that the Huron were unlikely to enter Iroquois territory to carry out an attack against the St. Lawrence people to the north. In the mid- to late-16th century, the St. Lawrence Valley was likely an area of open conflict among tribes closer to the river. Because nothing remained of their settlements, the St. Lawrence Iroquoians appeared to have been overwhelmed by other groups. Some St. Lawrence Iroquoian survivors may have joined the </a:t>
            </a:r>
            <a:r>
              <a:rPr lang="en-US" dirty="0" err="1" smtClean="0"/>
              <a:t>neighbouring</a:t>
            </a:r>
            <a:r>
              <a:rPr lang="en-US" dirty="0" smtClean="0"/>
              <a:t> Mohawk and Algonquin tribes, by force or by mutual agreement. By the time Champlain arrived, the </a:t>
            </a:r>
            <a:r>
              <a:rPr lang="en-US" dirty="0" err="1" smtClean="0"/>
              <a:t>Algonquins</a:t>
            </a:r>
            <a:r>
              <a:rPr lang="en-US" dirty="0" smtClean="0"/>
              <a:t> and Mohawks were both using the Saint-Lawrence Valley for hunting grounds, as well as a route for war parties and raiding.</a:t>
            </a:r>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p:nvPr/>
        </p:nvGrpSpPr>
        <p:grpSpPr>
          <a:xfrm>
            <a:off x="0" y="0"/>
            <a:ext cx="9144000" cy="6858000"/>
            <a:chOff x="-1981200" y="-533400"/>
            <a:chExt cx="9144000" cy="6858000"/>
          </a:xfrm>
        </p:grpSpPr>
        <p:grpSp>
          <p:nvGrpSpPr>
            <p:cNvPr id="4" name="Group 38"/>
            <p:cNvGrpSpPr/>
            <p:nvPr/>
          </p:nvGrpSpPr>
          <p:grpSpPr>
            <a:xfrm>
              <a:off x="-1981200" y="-533400"/>
              <a:ext cx="9144000" cy="6858000"/>
              <a:chOff x="-1981200" y="-533400"/>
              <a:chExt cx="9144000" cy="6858000"/>
            </a:xfrm>
          </p:grpSpPr>
          <p:grpSp>
            <p:nvGrpSpPr>
              <p:cNvPr id="5" name="Group 28"/>
              <p:cNvGrpSpPr/>
              <p:nvPr/>
            </p:nvGrpSpPr>
            <p:grpSpPr>
              <a:xfrm>
                <a:off x="-1981200" y="-533400"/>
                <a:ext cx="9144000" cy="6858000"/>
                <a:chOff x="-1981200" y="-533400"/>
                <a:chExt cx="9144000" cy="6858000"/>
              </a:xfrm>
            </p:grpSpPr>
            <p:grpSp>
              <p:nvGrpSpPr>
                <p:cNvPr id="6"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2"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55" name="TextBox 54"/>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pic>
        <p:nvPicPr>
          <p:cNvPr id="29" name="Picture 4" descr="http://os8thsoth.wikispaces.com/file/view/Jacques_Cartier.jpg/32984569/Jacques_Cartier.jpg"/>
          <p:cNvPicPr>
            <a:picLocks noChangeAspect="1" noChangeArrowheads="1"/>
          </p:cNvPicPr>
          <p:nvPr/>
        </p:nvPicPr>
        <p:blipFill>
          <a:blip r:embed="rId3" cstate="print"/>
          <a:srcRect/>
          <a:stretch>
            <a:fillRect/>
          </a:stretch>
        </p:blipFill>
        <p:spPr bwMode="auto">
          <a:xfrm>
            <a:off x="6410621" y="850161"/>
            <a:ext cx="1971379" cy="2578839"/>
          </a:xfrm>
          <a:prstGeom prst="rect">
            <a:avLst/>
          </a:prstGeom>
          <a:noFill/>
          <a:ln w="76200">
            <a:solidFill>
              <a:schemeClr val="tx1"/>
            </a:solidFill>
          </a:ln>
        </p:spPr>
      </p:pic>
      <p:sp>
        <p:nvSpPr>
          <p:cNvPr id="33" name="Freeform 32"/>
          <p:cNvSpPr/>
          <p:nvPr/>
        </p:nvSpPr>
        <p:spPr>
          <a:xfrm>
            <a:off x="6515100" y="3883478"/>
            <a:ext cx="2563586" cy="1945822"/>
          </a:xfrm>
          <a:custGeom>
            <a:avLst/>
            <a:gdLst>
              <a:gd name="connsiteX0" fmla="*/ 2563586 w 2563586"/>
              <a:gd name="connsiteY0" fmla="*/ 198665 h 1945822"/>
              <a:gd name="connsiteX1" fmla="*/ 2188029 w 2563586"/>
              <a:gd name="connsiteY1" fmla="*/ 182336 h 1945822"/>
              <a:gd name="connsiteX2" fmla="*/ 1616529 w 2563586"/>
              <a:gd name="connsiteY2" fmla="*/ 51708 h 1945822"/>
              <a:gd name="connsiteX3" fmla="*/ 1371600 w 2563586"/>
              <a:gd name="connsiteY3" fmla="*/ 68036 h 1945822"/>
              <a:gd name="connsiteX4" fmla="*/ 1175657 w 2563586"/>
              <a:gd name="connsiteY4" fmla="*/ 459922 h 1945822"/>
              <a:gd name="connsiteX5" fmla="*/ 1240971 w 2563586"/>
              <a:gd name="connsiteY5" fmla="*/ 770165 h 1945822"/>
              <a:gd name="connsiteX6" fmla="*/ 1061357 w 2563586"/>
              <a:gd name="connsiteY6" fmla="*/ 1162051 h 1945822"/>
              <a:gd name="connsiteX7" fmla="*/ 898071 w 2563586"/>
              <a:gd name="connsiteY7" fmla="*/ 998765 h 1945822"/>
              <a:gd name="connsiteX8" fmla="*/ 620486 w 2563586"/>
              <a:gd name="connsiteY8" fmla="*/ 998765 h 1945822"/>
              <a:gd name="connsiteX9" fmla="*/ 293914 w 2563586"/>
              <a:gd name="connsiteY9" fmla="*/ 1390651 h 1945822"/>
              <a:gd name="connsiteX10" fmla="*/ 163286 w 2563586"/>
              <a:gd name="connsiteY10" fmla="*/ 1717222 h 1945822"/>
              <a:gd name="connsiteX11" fmla="*/ 0 w 2563586"/>
              <a:gd name="connsiteY11" fmla="*/ 1945822 h 194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3586" h="1945822">
                <a:moveTo>
                  <a:pt x="2563586" y="198665"/>
                </a:moveTo>
                <a:lnTo>
                  <a:pt x="2188029" y="182336"/>
                </a:lnTo>
                <a:cubicBezTo>
                  <a:pt x="2030186" y="157843"/>
                  <a:pt x="1752600" y="70758"/>
                  <a:pt x="1616529" y="51708"/>
                </a:cubicBezTo>
                <a:cubicBezTo>
                  <a:pt x="1480458" y="32658"/>
                  <a:pt x="1445079" y="0"/>
                  <a:pt x="1371600" y="68036"/>
                </a:cubicBezTo>
                <a:cubicBezTo>
                  <a:pt x="1298121" y="136072"/>
                  <a:pt x="1197429" y="342900"/>
                  <a:pt x="1175657" y="459922"/>
                </a:cubicBezTo>
                <a:cubicBezTo>
                  <a:pt x="1153885" y="576944"/>
                  <a:pt x="1260021" y="653144"/>
                  <a:pt x="1240971" y="770165"/>
                </a:cubicBezTo>
                <a:cubicBezTo>
                  <a:pt x="1221921" y="887187"/>
                  <a:pt x="1118507" y="1123951"/>
                  <a:pt x="1061357" y="1162051"/>
                </a:cubicBezTo>
                <a:cubicBezTo>
                  <a:pt x="1004207" y="1200151"/>
                  <a:pt x="971549" y="1025979"/>
                  <a:pt x="898071" y="998765"/>
                </a:cubicBezTo>
                <a:cubicBezTo>
                  <a:pt x="824593" y="971551"/>
                  <a:pt x="721179" y="933451"/>
                  <a:pt x="620486" y="998765"/>
                </a:cubicBezTo>
                <a:cubicBezTo>
                  <a:pt x="519793" y="1064079"/>
                  <a:pt x="370114" y="1270908"/>
                  <a:pt x="293914" y="1390651"/>
                </a:cubicBezTo>
                <a:cubicBezTo>
                  <a:pt x="217714" y="1510394"/>
                  <a:pt x="212272" y="1624694"/>
                  <a:pt x="163286" y="1717222"/>
                </a:cubicBezTo>
                <a:cubicBezTo>
                  <a:pt x="114300" y="1809751"/>
                  <a:pt x="57150" y="1877786"/>
                  <a:pt x="0" y="1945822"/>
                </a:cubicBezTo>
              </a:path>
            </a:pathLst>
          </a:custGeom>
          <a:ln w="88900">
            <a:solidFill>
              <a:srgbClr val="FFFF00"/>
            </a:solidFill>
            <a:prstDash val="sysDot"/>
          </a:ln>
          <a:effectLst>
            <a:outerShdw dist="635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7625443" y="4849586"/>
            <a:ext cx="1420586" cy="195942"/>
          </a:xfrm>
          <a:custGeom>
            <a:avLst/>
            <a:gdLst>
              <a:gd name="connsiteX0" fmla="*/ 0 w 1420586"/>
              <a:gd name="connsiteY0" fmla="*/ 97971 h 195942"/>
              <a:gd name="connsiteX1" fmla="*/ 391886 w 1420586"/>
              <a:gd name="connsiteY1" fmla="*/ 97971 h 195942"/>
              <a:gd name="connsiteX2" fmla="*/ 702128 w 1420586"/>
              <a:gd name="connsiteY2" fmla="*/ 179614 h 195942"/>
              <a:gd name="connsiteX3" fmla="*/ 1420586 w 1420586"/>
              <a:gd name="connsiteY3" fmla="*/ 0 h 195942"/>
            </a:gdLst>
            <a:ahLst/>
            <a:cxnLst>
              <a:cxn ang="0">
                <a:pos x="connsiteX0" y="connsiteY0"/>
              </a:cxn>
              <a:cxn ang="0">
                <a:pos x="connsiteX1" y="connsiteY1"/>
              </a:cxn>
              <a:cxn ang="0">
                <a:pos x="connsiteX2" y="connsiteY2"/>
              </a:cxn>
              <a:cxn ang="0">
                <a:pos x="connsiteX3" y="connsiteY3"/>
              </a:cxn>
            </a:cxnLst>
            <a:rect l="l" t="t" r="r" b="b"/>
            <a:pathLst>
              <a:path w="1420586" h="195942">
                <a:moveTo>
                  <a:pt x="0" y="97971"/>
                </a:moveTo>
                <a:cubicBezTo>
                  <a:pt x="137432" y="91167"/>
                  <a:pt x="274865" y="84364"/>
                  <a:pt x="391886" y="97971"/>
                </a:cubicBezTo>
                <a:cubicBezTo>
                  <a:pt x="508907" y="111578"/>
                  <a:pt x="530678" y="195942"/>
                  <a:pt x="702128" y="179614"/>
                </a:cubicBezTo>
                <a:cubicBezTo>
                  <a:pt x="873578" y="163286"/>
                  <a:pt x="1147082" y="81643"/>
                  <a:pt x="1420586" y="0"/>
                </a:cubicBezTo>
              </a:path>
            </a:pathLst>
          </a:custGeom>
          <a:ln w="88900">
            <a:solidFill>
              <a:srgbClr val="FFFF00"/>
            </a:solidFill>
            <a:prstDash val="sysDot"/>
          </a:ln>
          <a:effectLst>
            <a:outerShdw dist="63500" dir="8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5-Point Star 34"/>
          <p:cNvSpPr/>
          <p:nvPr/>
        </p:nvSpPr>
        <p:spPr>
          <a:xfrm>
            <a:off x="7543800" y="4800600"/>
            <a:ext cx="457200" cy="457200"/>
          </a:xfrm>
          <a:prstGeom prst="star5">
            <a:avLst/>
          </a:prstGeom>
          <a:solidFill>
            <a:srgbClr val="FFFF00"/>
          </a:solidFill>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0" y="3886200"/>
            <a:ext cx="5334000" cy="461665"/>
          </a:xfrm>
          <a:prstGeom prst="rect">
            <a:avLst/>
          </a:prstGeom>
          <a:solidFill>
            <a:schemeClr val="bg1"/>
          </a:solidFill>
          <a:ln w="38100">
            <a:noFill/>
          </a:ln>
        </p:spPr>
        <p:txBody>
          <a:bodyPr wrap="square" rtlCol="0">
            <a:spAutoFit/>
          </a:bodyPr>
          <a:lstStyle/>
          <a:p>
            <a:r>
              <a:rPr lang="en-US" sz="2400" dirty="0" smtClean="0"/>
              <a:t>  - 2 brief trading encounters w/</a:t>
            </a:r>
            <a:r>
              <a:rPr lang="en-US" sz="2400" dirty="0" err="1" smtClean="0"/>
              <a:t>Mi’kmaq</a:t>
            </a:r>
            <a:endParaRPr lang="en-US" sz="2400" dirty="0" smtClean="0"/>
          </a:p>
        </p:txBody>
      </p:sp>
      <p:sp>
        <p:nvSpPr>
          <p:cNvPr id="59" name="TextBox 58"/>
          <p:cNvSpPr txBox="1"/>
          <p:nvPr/>
        </p:nvSpPr>
        <p:spPr>
          <a:xfrm>
            <a:off x="1752600" y="3239869"/>
            <a:ext cx="1909498" cy="646331"/>
          </a:xfrm>
          <a:prstGeom prst="rect">
            <a:avLst/>
          </a:prstGeom>
          <a:solidFill>
            <a:schemeClr val="bg1"/>
          </a:solidFill>
          <a:ln w="38100">
            <a:noFill/>
          </a:ln>
        </p:spPr>
        <p:txBody>
          <a:bodyPr wrap="none" rtlCol="0">
            <a:spAutoFit/>
          </a:bodyPr>
          <a:lstStyle/>
          <a:p>
            <a:pPr algn="ctr"/>
            <a:r>
              <a:rPr lang="en-US" sz="3600" b="1" dirty="0" err="1" smtClean="0">
                <a:solidFill>
                  <a:srgbClr val="00B050"/>
                </a:solidFill>
                <a:effectLst>
                  <a:outerShdw dist="38100" dir="7200000" algn="ctr" rotWithShape="0">
                    <a:schemeClr val="tx1"/>
                  </a:outerShdw>
                </a:effectLst>
                <a:latin typeface="Tempus Sans ITC" pitchFamily="82" charset="0"/>
              </a:rPr>
              <a:t>Mi’kmaq</a:t>
            </a:r>
            <a:endParaRPr lang="en-US" sz="3600" b="1" dirty="0" smtClean="0">
              <a:solidFill>
                <a:srgbClr val="00B050"/>
              </a:solidFill>
              <a:effectLst>
                <a:outerShdw dist="38100" dir="7200000" algn="ctr" rotWithShape="0">
                  <a:schemeClr val="tx1"/>
                </a:outerShdw>
              </a:effectLst>
              <a:latin typeface="Tempus Sans ITC" pitchFamily="82" charset="0"/>
            </a:endParaRPr>
          </a:p>
        </p:txBody>
      </p:sp>
      <p:sp>
        <p:nvSpPr>
          <p:cNvPr id="60" name="TextBox 59"/>
          <p:cNvSpPr txBox="1"/>
          <p:nvPr/>
        </p:nvSpPr>
        <p:spPr>
          <a:xfrm>
            <a:off x="0" y="4343400"/>
            <a:ext cx="5334000" cy="461665"/>
          </a:xfrm>
          <a:prstGeom prst="rect">
            <a:avLst/>
          </a:prstGeom>
          <a:solidFill>
            <a:schemeClr val="bg1"/>
          </a:solidFill>
          <a:ln w="38100">
            <a:noFill/>
          </a:ln>
        </p:spPr>
        <p:txBody>
          <a:bodyPr wrap="square" rtlCol="0">
            <a:spAutoFit/>
          </a:bodyPr>
          <a:lstStyle/>
          <a:p>
            <a:r>
              <a:rPr lang="en-US" sz="2400" dirty="0" smtClean="0"/>
              <a:t>  - meets Henri </a:t>
            </a:r>
            <a:r>
              <a:rPr lang="en-US" sz="2400" dirty="0" err="1" smtClean="0"/>
              <a:t>Membertou</a:t>
            </a:r>
            <a:endParaRPr lang="en-US" sz="2400" dirty="0" smtClean="0"/>
          </a:p>
        </p:txBody>
      </p:sp>
      <p:sp>
        <p:nvSpPr>
          <p:cNvPr id="42" name="TextBox 41"/>
          <p:cNvSpPr txBox="1"/>
          <p:nvPr/>
        </p:nvSpPr>
        <p:spPr>
          <a:xfrm>
            <a:off x="0" y="2194560"/>
            <a:ext cx="6248400" cy="523220"/>
          </a:xfrm>
          <a:prstGeom prst="rect">
            <a:avLst/>
          </a:prstGeom>
          <a:solidFill>
            <a:schemeClr val="bg1"/>
          </a:solidFill>
          <a:ln w="38100">
            <a:noFill/>
          </a:ln>
        </p:spPr>
        <p:txBody>
          <a:bodyPr wrap="square" rtlCol="0">
            <a:spAutoFit/>
          </a:bodyPr>
          <a:lstStyle/>
          <a:p>
            <a:r>
              <a:rPr lang="en-US" sz="2800" b="1" dirty="0" smtClean="0"/>
              <a:t>   1534 - Jacques Cartier’s exploration	s</a:t>
            </a:r>
          </a:p>
        </p:txBody>
      </p:sp>
      <p:sp>
        <p:nvSpPr>
          <p:cNvPr id="62" name="TextBox 61"/>
          <p:cNvSpPr txBox="1"/>
          <p:nvPr/>
        </p:nvSpPr>
        <p:spPr>
          <a:xfrm>
            <a:off x="76200" y="2667000"/>
            <a:ext cx="6183103" cy="584775"/>
          </a:xfrm>
          <a:prstGeom prst="rect">
            <a:avLst/>
          </a:prstGeom>
          <a:solidFill>
            <a:schemeClr val="bg1"/>
          </a:solidFill>
          <a:ln w="38100">
            <a:noFill/>
          </a:ln>
        </p:spPr>
        <p:txBody>
          <a:bodyPr wrap="none" rtlCol="0">
            <a:spAutoFit/>
          </a:bodyPr>
          <a:lstStyle/>
          <a:p>
            <a:pPr algn="ctr"/>
            <a:r>
              <a:rPr lang="en-US" sz="3200" b="1" dirty="0" smtClean="0">
                <a:latin typeface="Tempus Sans ITC" pitchFamily="82" charset="0"/>
              </a:rPr>
              <a:t>Experiences w/ First Nations Tribes</a:t>
            </a:r>
          </a:p>
        </p:txBody>
      </p:sp>
      <p:sp>
        <p:nvSpPr>
          <p:cNvPr id="63" name="5-Point Star 62"/>
          <p:cNvSpPr/>
          <p:nvPr/>
        </p:nvSpPr>
        <p:spPr>
          <a:xfrm>
            <a:off x="6400800" y="5334000"/>
            <a:ext cx="457200" cy="457200"/>
          </a:xfrm>
          <a:prstGeom prst="star5">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Picture 8"/>
          <p:cNvPicPr>
            <a:picLocks noChangeAspect="1" noChangeArrowheads="1"/>
          </p:cNvPicPr>
          <p:nvPr/>
        </p:nvPicPr>
        <p:blipFill>
          <a:blip r:embed="rId4" cstate="print"/>
          <a:srcRect r="17647" b="48184"/>
          <a:stretch>
            <a:fillRect/>
          </a:stretch>
        </p:blipFill>
        <p:spPr bwMode="auto">
          <a:xfrm>
            <a:off x="3773214" y="4343400"/>
            <a:ext cx="2017986" cy="2438400"/>
          </a:xfrm>
          <a:prstGeom prst="rect">
            <a:avLst/>
          </a:prstGeom>
          <a:noFill/>
          <a:ln w="50800">
            <a:solidFill>
              <a:srgbClr val="00B05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2" nodeType="withEffect">
                                  <p:stCondLst>
                                    <p:cond delay="0"/>
                                  </p:stCondLst>
                                  <p:childTnLst>
                                    <p:animMotion origin="layout" path="M 0 0 C 0.00052 -0.00231 0.00086 -0.00486 0.00173 -0.00718 C 0.0026 -0.00972 0.00451 -0.01157 0.0052 -0.01435 C 0.00694 -0.0206 0.00538 -0.0287 0.00885 -0.03333 C 0.01736 -0.04468 0.01267 -0.0375 0.02135 -0.05463 C 0.02395 -0.05972 0.02621 -0.06528 0.0302 -0.06898 C 0.03888 -0.07731 0.05225 -0.08009 0.0625 -0.08333 C 0.07569 -0.09514 0.08698 -0.08958 0.10347 -0.08796 C 0.11024 -0.08125 0.11753 -0.07639 0.125 -0.0713 " pathEditMode="relative" ptsTypes="ffffffffA">
                                      <p:cBhvr>
                                        <p:cTn id="6" dur="2000" fill="hold"/>
                                        <p:tgtEl>
                                          <p:spTgt spid="63"/>
                                        </p:tgtEl>
                                        <p:attrNameLst>
                                          <p:attrName>ppt_x</p:attrName>
                                          <p:attrName>ppt_y</p:attrName>
                                        </p:attrNameLst>
                                      </p:cBhvr>
                                    </p:animMotion>
                                  </p:childTnLst>
                                </p:cTn>
                              </p:par>
                              <p:par>
                                <p:cTn id="7" presetID="10" presetClass="exit" presetSubtype="0" fill="hold" grpId="1" nodeType="withEffect">
                                  <p:stCondLst>
                                    <p:cond delay="1000"/>
                                  </p:stCondLst>
                                  <p:childTnLst>
                                    <p:animEffect transition="out" filter="fade">
                                      <p:cBhvr>
                                        <p:cTn id="8" dur="1000"/>
                                        <p:tgtEl>
                                          <p:spTgt spid="63"/>
                                        </p:tgtEl>
                                      </p:cBhvr>
                                    </p:animEffect>
                                    <p:set>
                                      <p:cBhvr>
                                        <p:cTn id="9" dur="1" fill="hold">
                                          <p:stCondLst>
                                            <p:cond delay="999"/>
                                          </p:stCondLst>
                                        </p:cTn>
                                        <p:tgtEl>
                                          <p:spTgt spid="63"/>
                                        </p:tgtEl>
                                        <p:attrNameLst>
                                          <p:attrName>style.visibility</p:attrName>
                                        </p:attrNameLst>
                                      </p:cBhvr>
                                      <p:to>
                                        <p:strVal val="hidden"/>
                                      </p:to>
                                    </p:set>
                                  </p:childTnLst>
                                </p:cTn>
                              </p:par>
                              <p:par>
                                <p:cTn id="10" presetID="49" presetClass="entr" presetSubtype="0" decel="100000" fill="hold" grpId="0" nodeType="withEffect">
                                  <p:stCondLst>
                                    <p:cond delay="100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 calcmode="lin" valueType="num">
                                      <p:cBhvr>
                                        <p:cTn id="14" dur="1000" fill="hold"/>
                                        <p:tgtEl>
                                          <p:spTgt spid="35"/>
                                        </p:tgtEl>
                                        <p:attrNameLst>
                                          <p:attrName>style.rotation</p:attrName>
                                        </p:attrNameLst>
                                      </p:cBhvr>
                                      <p:tavLst>
                                        <p:tav tm="0">
                                          <p:val>
                                            <p:fltVal val="360"/>
                                          </p:val>
                                        </p:tav>
                                        <p:tav tm="100000">
                                          <p:val>
                                            <p:fltVal val="0"/>
                                          </p:val>
                                        </p:tav>
                                      </p:tavLst>
                                    </p:anim>
                                    <p:animEffect transition="in" filter="fade">
                                      <p:cBhvr>
                                        <p:cTn id="15" dur="1000"/>
                                        <p:tgtEl>
                                          <p:spTgt spid="35"/>
                                        </p:tgtEl>
                                      </p:cBhvr>
                                    </p:animEffect>
                                  </p:childTnLst>
                                </p:cTn>
                              </p:par>
                              <p:par>
                                <p:cTn id="16" presetID="10" presetClass="exit" presetSubtype="0" fill="hold" grpId="0" nodeType="withEffect">
                                  <p:stCondLst>
                                    <p:cond delay="1000"/>
                                  </p:stCondLst>
                                  <p:childTnLst>
                                    <p:animEffect transition="out" filter="fade">
                                      <p:cBhvr>
                                        <p:cTn id="17" dur="2000"/>
                                        <p:tgtEl>
                                          <p:spTgt spid="58"/>
                                        </p:tgtEl>
                                      </p:cBhvr>
                                    </p:animEffect>
                                    <p:set>
                                      <p:cBhvr>
                                        <p:cTn id="18" dur="1" fill="hold">
                                          <p:stCondLst>
                                            <p:cond delay="1999"/>
                                          </p:stCondLst>
                                        </p:cTn>
                                        <p:tgtEl>
                                          <p:spTgt spid="58"/>
                                        </p:tgtEl>
                                        <p:attrNameLst>
                                          <p:attrName>style.visibility</p:attrName>
                                        </p:attrNameLst>
                                      </p:cBhvr>
                                      <p:to>
                                        <p:strVal val="hidden"/>
                                      </p:to>
                                    </p:set>
                                  </p:childTnLst>
                                </p:cTn>
                              </p:par>
                              <p:par>
                                <p:cTn id="19" presetID="10" presetClass="entr" presetSubtype="0" fill="hold" grpId="3" nodeType="withEffect">
                                  <p:stCondLst>
                                    <p:cond delay="100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20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0" nodeType="clickEffect">
                                  <p:stCondLst>
                                    <p:cond delay="0"/>
                                  </p:stCondLst>
                                  <p:childTnLst>
                                    <p:animScale>
                                      <p:cBhvr>
                                        <p:cTn id="25" dur="1000" fill="hold"/>
                                        <p:tgtEl>
                                          <p:spTgt spid="55"/>
                                        </p:tgtEl>
                                      </p:cBhvr>
                                      <p:by x="150000" y="150000"/>
                                    </p:animScale>
                                  </p:childTnLst>
                                </p:cTn>
                              </p:par>
                              <p:par>
                                <p:cTn id="26" presetID="35" presetClass="path" presetSubtype="0" accel="50000" decel="50000" fill="hold" grpId="1" nodeType="withEffect">
                                  <p:stCondLst>
                                    <p:cond delay="0"/>
                                  </p:stCondLst>
                                  <p:childTnLst>
                                    <p:animMotion origin="layout" path="M 3.33333E-6 1.11111E-6 L -0.43334 -0.15556 " pathEditMode="relative" rAng="0" ptsTypes="AA">
                                      <p:cBhvr>
                                        <p:cTn id="27" dur="1000" fill="hold"/>
                                        <p:tgtEl>
                                          <p:spTgt spid="55"/>
                                        </p:tgtEl>
                                        <p:attrNameLst>
                                          <p:attrName>ppt_x</p:attrName>
                                          <p:attrName>ppt_y</p:attrName>
                                        </p:attrNameLst>
                                      </p:cBhvr>
                                      <p:rCtr x="-217" y="-78"/>
                                    </p:animMotion>
                                  </p:childTnLst>
                                </p:cTn>
                              </p:par>
                              <p:par>
                                <p:cTn id="28" presetID="10" presetClass="entr" presetSubtype="0" fill="hold" grpId="0" nodeType="withEffect">
                                  <p:stCondLst>
                                    <p:cond delay="50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childTnLst>
                                </p:cTn>
                              </p:par>
                              <p:par>
                                <p:cTn id="31" presetID="10" presetClass="exit" presetSubtype="0" fill="hold" grpId="2" nodeType="withEffect">
                                  <p:stCondLst>
                                    <p:cond delay="500"/>
                                  </p:stCondLst>
                                  <p:childTnLst>
                                    <p:animEffect transition="out" filter="fade">
                                      <p:cBhvr>
                                        <p:cTn id="32" dur="1000"/>
                                        <p:tgtEl>
                                          <p:spTgt spid="55"/>
                                        </p:tgtEl>
                                      </p:cBhvr>
                                    </p:animEffect>
                                    <p:set>
                                      <p:cBhvr>
                                        <p:cTn id="33" dur="1" fill="hold">
                                          <p:stCondLst>
                                            <p:cond delay="999"/>
                                          </p:stCondLst>
                                        </p:cTn>
                                        <p:tgtEl>
                                          <p:spTgt spid="5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1000"/>
                                        <p:tgtEl>
                                          <p:spTgt spid="60"/>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60"/>
                                        </p:tgtEl>
                                      </p:cBhvr>
                                    </p:animEffect>
                                    <p:set>
                                      <p:cBhvr>
                                        <p:cTn id="51" dur="1" fill="hold">
                                          <p:stCondLst>
                                            <p:cond delay="999"/>
                                          </p:stCondLst>
                                        </p:cTn>
                                        <p:tgtEl>
                                          <p:spTgt spid="6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46"/>
                                        </p:tgtEl>
                                      </p:cBhvr>
                                    </p:animEffect>
                                    <p:set>
                                      <p:cBhvr>
                                        <p:cTn id="54" dur="1" fill="hold">
                                          <p:stCondLst>
                                            <p:cond delay="999"/>
                                          </p:stCondLst>
                                        </p:cTn>
                                        <p:tgtEl>
                                          <p:spTgt spid="4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9"/>
                                        </p:tgtEl>
                                      </p:cBhvr>
                                    </p:animEffect>
                                    <p:set>
                                      <p:cBhvr>
                                        <p:cTn id="57" dur="1" fill="hold">
                                          <p:stCondLst>
                                            <p:cond delay="999"/>
                                          </p:stCondLst>
                                        </p:cTn>
                                        <p:tgtEl>
                                          <p:spTgt spid="2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62"/>
                                        </p:tgtEl>
                                      </p:cBhvr>
                                    </p:animEffect>
                                    <p:set>
                                      <p:cBhvr>
                                        <p:cTn id="60" dur="1" fill="hold">
                                          <p:stCondLst>
                                            <p:cond delay="999"/>
                                          </p:stCondLst>
                                        </p:cTn>
                                        <p:tgtEl>
                                          <p:spTgt spid="62"/>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42"/>
                                        </p:tgtEl>
                                      </p:cBhvr>
                                    </p:animEffect>
                                    <p:set>
                                      <p:cBhvr>
                                        <p:cTn id="63" dur="1" fill="hold">
                                          <p:stCondLst>
                                            <p:cond delay="999"/>
                                          </p:stCondLst>
                                        </p:cTn>
                                        <p:tgtEl>
                                          <p:spTgt spid="42"/>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33"/>
                                        </p:tgtEl>
                                      </p:cBhvr>
                                    </p:animEffect>
                                    <p:set>
                                      <p:cBhvr>
                                        <p:cTn id="66" dur="1" fill="hold">
                                          <p:stCondLst>
                                            <p:cond delay="999"/>
                                          </p:stCondLst>
                                        </p:cTn>
                                        <p:tgtEl>
                                          <p:spTgt spid="33"/>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34"/>
                                        </p:tgtEl>
                                      </p:cBhvr>
                                    </p:animEffect>
                                    <p:set>
                                      <p:cBhvr>
                                        <p:cTn id="69" dur="1" fill="hold">
                                          <p:stCondLst>
                                            <p:cond delay="999"/>
                                          </p:stCondLst>
                                        </p:cTn>
                                        <p:tgtEl>
                                          <p:spTgt spid="3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5"/>
                                        </p:tgtEl>
                                      </p:cBhvr>
                                    </p:animEffect>
                                    <p:set>
                                      <p:cBhvr>
                                        <p:cTn id="72" dur="1" fill="hold">
                                          <p:stCondLst>
                                            <p:cond delay="999"/>
                                          </p:stCondLst>
                                        </p:cTn>
                                        <p:tgtEl>
                                          <p:spTgt spid="3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36"/>
                                        </p:tgtEl>
                                      </p:cBhvr>
                                    </p:animEffect>
                                    <p:set>
                                      <p:cBhvr>
                                        <p:cTn id="75"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5" grpId="2" animBg="1"/>
      <p:bldP spid="55" grpId="3" animBg="1"/>
      <p:bldP spid="58" grpId="0" animBg="1"/>
      <p:bldP spid="33" grpId="0" animBg="1"/>
      <p:bldP spid="34" grpId="0" animBg="1"/>
      <p:bldP spid="35" grpId="0" animBg="1"/>
      <p:bldP spid="35" grpId="1" animBg="1"/>
      <p:bldP spid="46" grpId="0" animBg="1"/>
      <p:bldP spid="59" grpId="0" animBg="1"/>
      <p:bldP spid="60" grpId="0" animBg="1"/>
      <p:bldP spid="42" grpId="0" animBg="1"/>
      <p:bldP spid="62" grpId="0" animBg="1"/>
      <p:bldP spid="63" grpId="1" animBg="1"/>
      <p:bldP spid="63"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0"/>
          <p:cNvGrpSpPr/>
          <p:nvPr/>
        </p:nvGrpSpPr>
        <p:grpSpPr>
          <a:xfrm>
            <a:off x="-152400" y="762000"/>
            <a:ext cx="9908770" cy="6360899"/>
            <a:chOff x="-152400" y="758952"/>
            <a:chExt cx="9908770" cy="6360899"/>
          </a:xfrm>
        </p:grpSpPr>
        <p:pic>
          <p:nvPicPr>
            <p:cNvPr id="32" name="Picture 2" descr="File:United States 1846-12-1848-02.png"/>
            <p:cNvPicPr>
              <a:picLocks noChangeAspect="1" noChangeArrowheads="1"/>
            </p:cNvPicPr>
            <p:nvPr/>
          </p:nvPicPr>
          <p:blipFill>
            <a:blip r:embed="rId3" cstate="print"/>
            <a:srcRect/>
            <a:stretch>
              <a:fillRect/>
            </a:stretch>
          </p:blipFill>
          <p:spPr bwMode="auto">
            <a:xfrm>
              <a:off x="-137160" y="758952"/>
              <a:ext cx="9339702" cy="6327648"/>
            </a:xfrm>
            <a:prstGeom prst="rect">
              <a:avLst/>
            </a:prstGeom>
            <a:noFill/>
          </p:spPr>
        </p:pic>
        <p:grpSp>
          <p:nvGrpSpPr>
            <p:cNvPr id="4" name="Group 32"/>
            <p:cNvGrpSpPr/>
            <p:nvPr/>
          </p:nvGrpSpPr>
          <p:grpSpPr>
            <a:xfrm>
              <a:off x="-152400" y="838200"/>
              <a:ext cx="9908770" cy="6281651"/>
              <a:chOff x="-152400" y="879764"/>
              <a:chExt cx="9908770" cy="6281651"/>
            </a:xfrm>
          </p:grpSpPr>
          <p:pic>
            <p:nvPicPr>
              <p:cNvPr id="34" name="Picture 2" descr="File:United States 1821-08-1822.png"/>
              <p:cNvPicPr>
                <a:picLocks noChangeAspect="1" noChangeArrowheads="1"/>
              </p:cNvPicPr>
              <p:nvPr/>
            </p:nvPicPr>
            <p:blipFill>
              <a:blip r:embed="rId4" cstate="print"/>
              <a:srcRect l="30024" t="15703" r="53658" b="74663"/>
              <a:stretch>
                <a:fillRect/>
              </a:stretch>
            </p:blipFill>
            <p:spPr bwMode="auto">
              <a:xfrm>
                <a:off x="4038600" y="4289612"/>
                <a:ext cx="762000" cy="358588"/>
              </a:xfrm>
              <a:prstGeom prst="rect">
                <a:avLst/>
              </a:prstGeom>
              <a:noFill/>
            </p:spPr>
          </p:pic>
          <p:grpSp>
            <p:nvGrpSpPr>
              <p:cNvPr id="5" name="Group 34"/>
              <p:cNvGrpSpPr/>
              <p:nvPr/>
            </p:nvGrpSpPr>
            <p:grpSpPr>
              <a:xfrm>
                <a:off x="-152400" y="879764"/>
                <a:ext cx="9908770" cy="6281651"/>
                <a:chOff x="-152400" y="879764"/>
                <a:chExt cx="9908770" cy="6281651"/>
              </a:xfrm>
            </p:grpSpPr>
            <p:grpSp>
              <p:nvGrpSpPr>
                <p:cNvPr id="6" name="Group 34"/>
                <p:cNvGrpSpPr/>
                <p:nvPr/>
              </p:nvGrpSpPr>
              <p:grpSpPr>
                <a:xfrm>
                  <a:off x="-152400" y="879764"/>
                  <a:ext cx="9908770" cy="6281651"/>
                  <a:chOff x="-152400" y="876716"/>
                  <a:chExt cx="9908770" cy="6281651"/>
                </a:xfrm>
              </p:grpSpPr>
              <p:grpSp>
                <p:nvGrpSpPr>
                  <p:cNvPr id="9" name="Group 33"/>
                  <p:cNvGrpSpPr/>
                  <p:nvPr/>
                </p:nvGrpSpPr>
                <p:grpSpPr>
                  <a:xfrm>
                    <a:off x="3391593" y="876716"/>
                    <a:ext cx="6364777" cy="6281651"/>
                    <a:chOff x="3391593" y="876716"/>
                    <a:chExt cx="6364777" cy="6281651"/>
                  </a:xfrm>
                </p:grpSpPr>
                <p:sp>
                  <p:nvSpPr>
                    <p:cNvPr id="42" name="Freeform 41"/>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Freeform 42"/>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53"/>
                  <p:cNvGrpSpPr/>
                  <p:nvPr/>
                </p:nvGrpSpPr>
                <p:grpSpPr>
                  <a:xfrm>
                    <a:off x="-152400" y="5330952"/>
                    <a:ext cx="3505200" cy="1752600"/>
                    <a:chOff x="-152400" y="5330952"/>
                    <a:chExt cx="3505200" cy="1752600"/>
                  </a:xfrm>
                </p:grpSpPr>
                <p:sp>
                  <p:nvSpPr>
                    <p:cNvPr id="40" name="Rectangle 39"/>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7" name="Freeform 36"/>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grpSp>
        <p:nvGrpSpPr>
          <p:cNvPr id="11" name="Group 25"/>
          <p:cNvGrpSpPr/>
          <p:nvPr/>
        </p:nvGrpSpPr>
        <p:grpSpPr>
          <a:xfrm>
            <a:off x="-152400" y="758952"/>
            <a:ext cx="9908770" cy="6360899"/>
            <a:chOff x="-152400" y="758952"/>
            <a:chExt cx="9908770" cy="6360899"/>
          </a:xfrm>
        </p:grpSpPr>
        <p:pic>
          <p:nvPicPr>
            <p:cNvPr id="326658" name="Picture 2" descr="File:United States 1849-1850.png"/>
            <p:cNvPicPr>
              <a:picLocks noChangeAspect="1" noChangeArrowheads="1"/>
            </p:cNvPicPr>
            <p:nvPr/>
          </p:nvPicPr>
          <p:blipFill>
            <a:blip r:embed="rId5" cstate="print"/>
            <a:srcRect/>
            <a:stretch>
              <a:fillRect/>
            </a:stretch>
          </p:blipFill>
          <p:spPr bwMode="auto">
            <a:xfrm>
              <a:off x="-137160" y="758952"/>
              <a:ext cx="9339702" cy="6327648"/>
            </a:xfrm>
            <a:prstGeom prst="rect">
              <a:avLst/>
            </a:prstGeom>
            <a:noFill/>
          </p:spPr>
        </p:pic>
        <p:grpSp>
          <p:nvGrpSpPr>
            <p:cNvPr id="12" name="Group 5"/>
            <p:cNvGrpSpPr/>
            <p:nvPr/>
          </p:nvGrpSpPr>
          <p:grpSpPr>
            <a:xfrm>
              <a:off x="-152400" y="838200"/>
              <a:ext cx="9908770" cy="6281651"/>
              <a:chOff x="-152400" y="879764"/>
              <a:chExt cx="9908770" cy="6281651"/>
            </a:xfrm>
          </p:grpSpPr>
          <p:pic>
            <p:nvPicPr>
              <p:cNvPr id="7" name="Picture 2" descr="File:United States 1821-08-1822.png"/>
              <p:cNvPicPr>
                <a:picLocks noChangeAspect="1" noChangeArrowheads="1"/>
              </p:cNvPicPr>
              <p:nvPr/>
            </p:nvPicPr>
            <p:blipFill>
              <a:blip r:embed="rId4" cstate="print"/>
              <a:srcRect l="30024" t="15703" r="53658" b="74663"/>
              <a:stretch>
                <a:fillRect/>
              </a:stretch>
            </p:blipFill>
            <p:spPr bwMode="auto">
              <a:xfrm>
                <a:off x="4038600" y="4289612"/>
                <a:ext cx="762000" cy="358588"/>
              </a:xfrm>
              <a:prstGeom prst="rect">
                <a:avLst/>
              </a:prstGeom>
              <a:noFill/>
            </p:spPr>
          </p:pic>
          <p:pic>
            <p:nvPicPr>
              <p:cNvPr id="8"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grpSp>
            <p:nvGrpSpPr>
              <p:cNvPr id="13" name="Group 9"/>
              <p:cNvGrpSpPr/>
              <p:nvPr/>
            </p:nvGrpSpPr>
            <p:grpSpPr>
              <a:xfrm>
                <a:off x="-152400" y="879764"/>
                <a:ext cx="9908770" cy="6281651"/>
                <a:chOff x="-152400" y="879764"/>
                <a:chExt cx="9908770" cy="6281651"/>
              </a:xfrm>
            </p:grpSpPr>
            <p:pic>
              <p:nvPicPr>
                <p:cNvPr id="24" name="Picture 2" descr="File:United States 1821-08-1822.png"/>
                <p:cNvPicPr>
                  <a:picLocks noChangeAspect="1" noChangeArrowheads="1"/>
                </p:cNvPicPr>
                <p:nvPr/>
              </p:nvPicPr>
              <p:blipFill>
                <a:blip r:embed="rId4" cstate="print"/>
                <a:srcRect l="30024" t="15703" r="53658" b="74663"/>
                <a:stretch>
                  <a:fillRect/>
                </a:stretch>
              </p:blipFill>
              <p:spPr bwMode="auto">
                <a:xfrm>
                  <a:off x="685800" y="1752600"/>
                  <a:ext cx="1524000" cy="152400"/>
                </a:xfrm>
                <a:prstGeom prst="rect">
                  <a:avLst/>
                </a:prstGeom>
                <a:noFill/>
              </p:spPr>
            </p:pic>
            <p:grpSp>
              <p:nvGrpSpPr>
                <p:cNvPr id="14" name="Group 6"/>
                <p:cNvGrpSpPr/>
                <p:nvPr/>
              </p:nvGrpSpPr>
              <p:grpSpPr>
                <a:xfrm>
                  <a:off x="-152400" y="879764"/>
                  <a:ext cx="9908770" cy="6281651"/>
                  <a:chOff x="-152400" y="879764"/>
                  <a:chExt cx="9908770" cy="6281651"/>
                </a:xfrm>
              </p:grpSpPr>
              <p:grpSp>
                <p:nvGrpSpPr>
                  <p:cNvPr id="15" name="Group 34"/>
                  <p:cNvGrpSpPr/>
                  <p:nvPr/>
                </p:nvGrpSpPr>
                <p:grpSpPr>
                  <a:xfrm>
                    <a:off x="-152400" y="879764"/>
                    <a:ext cx="9908770" cy="6281651"/>
                    <a:chOff x="-152400" y="876716"/>
                    <a:chExt cx="9908770" cy="6281651"/>
                  </a:xfrm>
                </p:grpSpPr>
                <p:grpSp>
                  <p:nvGrpSpPr>
                    <p:cNvPr id="17" name="Group 33"/>
                    <p:cNvGrpSpPr/>
                    <p:nvPr/>
                  </p:nvGrpSpPr>
                  <p:grpSpPr>
                    <a:xfrm>
                      <a:off x="3391593" y="876716"/>
                      <a:ext cx="6364777" cy="6281651"/>
                      <a:chOff x="3391593" y="876716"/>
                      <a:chExt cx="6364777" cy="6281651"/>
                    </a:xfrm>
                  </p:grpSpPr>
                  <p:sp>
                    <p:nvSpPr>
                      <p:cNvPr id="21" name="Freeform 20"/>
                      <p:cNvSpPr/>
                      <p:nvPr/>
                    </p:nvSpPr>
                    <p:spPr>
                      <a:xfrm>
                        <a:off x="3581400" y="876716"/>
                        <a:ext cx="5547360" cy="1227511"/>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731519 h 1271846"/>
                          <a:gd name="connsiteX14" fmla="*/ 1910542 w 5547360"/>
                          <a:gd name="connsiteY14" fmla="*/ 655319 h 1271846"/>
                          <a:gd name="connsiteX15" fmla="*/ 2060171 w 5547360"/>
                          <a:gd name="connsiteY15" fmla="*/ 731519 h 1271846"/>
                          <a:gd name="connsiteX16" fmla="*/ 2202873 w 5547360"/>
                          <a:gd name="connsiteY16" fmla="*/ 847897 h 1271846"/>
                          <a:gd name="connsiteX17" fmla="*/ 2851265 w 5547360"/>
                          <a:gd name="connsiteY17" fmla="*/ 864523 h 1271846"/>
                          <a:gd name="connsiteX18" fmla="*/ 3682538 w 5547360"/>
                          <a:gd name="connsiteY18" fmla="*/ 864523 h 1271846"/>
                          <a:gd name="connsiteX19" fmla="*/ 3948545 w 5547360"/>
                          <a:gd name="connsiteY19" fmla="*/ 1180406 h 1271846"/>
                          <a:gd name="connsiteX20" fmla="*/ 4197927 w 5547360"/>
                          <a:gd name="connsiteY20" fmla="*/ 1147155 h 1271846"/>
                          <a:gd name="connsiteX21" fmla="*/ 4530436 w 5547360"/>
                          <a:gd name="connsiteY21" fmla="*/ 1113904 h 1271846"/>
                          <a:gd name="connsiteX22" fmla="*/ 4594167 w 5547360"/>
                          <a:gd name="connsiteY22" fmla="*/ 1113904 h 1271846"/>
                          <a:gd name="connsiteX23" fmla="*/ 4736869 w 5547360"/>
                          <a:gd name="connsiteY23" fmla="*/ 897773 h 1271846"/>
                          <a:gd name="connsiteX24" fmla="*/ 4813069 w 5547360"/>
                          <a:gd name="connsiteY24" fmla="*/ 681643 h 1271846"/>
                          <a:gd name="connsiteX25" fmla="*/ 4680995 w 5547360"/>
                          <a:gd name="connsiteY25" fmla="*/ 677994 h 1271846"/>
                          <a:gd name="connsiteX26" fmla="*/ 4698534 w 5547360"/>
                          <a:gd name="connsiteY26" fmla="*/ 564540 h 1271846"/>
                          <a:gd name="connsiteX27" fmla="*/ 4793673 w 5547360"/>
                          <a:gd name="connsiteY27" fmla="*/ 313112 h 1271846"/>
                          <a:gd name="connsiteX28" fmla="*/ 5062451 w 5547360"/>
                          <a:gd name="connsiteY28" fmla="*/ 382384 h 1271846"/>
                          <a:gd name="connsiteX29" fmla="*/ 5145578 w 5547360"/>
                          <a:gd name="connsiteY29" fmla="*/ 266006 h 1271846"/>
                          <a:gd name="connsiteX30" fmla="*/ 5178829 w 5547360"/>
                          <a:gd name="connsiteY30" fmla="*/ 133003 h 1271846"/>
                          <a:gd name="connsiteX31" fmla="*/ 5178829 w 5547360"/>
                          <a:gd name="connsiteY31" fmla="*/ 49875 h 1271846"/>
                          <a:gd name="connsiteX32" fmla="*/ 2320635 w 5547360"/>
                          <a:gd name="connsiteY32" fmla="*/ 0 h 1271846"/>
                          <a:gd name="connsiteX33" fmla="*/ 0 w 5547360"/>
                          <a:gd name="connsiteY33" fmla="*/ 224443 h 1271846"/>
                          <a:gd name="connsiteX0" fmla="*/ 0 w 5547360"/>
                          <a:gd name="connsiteY0" fmla="*/ 224443 h 1269075"/>
                          <a:gd name="connsiteX1" fmla="*/ 606829 w 5547360"/>
                          <a:gd name="connsiteY1" fmla="*/ 781395 h 1269075"/>
                          <a:gd name="connsiteX2" fmla="*/ 723207 w 5547360"/>
                          <a:gd name="connsiteY2" fmla="*/ 847897 h 1269075"/>
                          <a:gd name="connsiteX3" fmla="*/ 739833 w 5547360"/>
                          <a:gd name="connsiteY3" fmla="*/ 864523 h 1269075"/>
                          <a:gd name="connsiteX4" fmla="*/ 889462 w 5547360"/>
                          <a:gd name="connsiteY4" fmla="*/ 881148 h 1269075"/>
                          <a:gd name="connsiteX5" fmla="*/ 989214 w 5547360"/>
                          <a:gd name="connsiteY5" fmla="*/ 881148 h 1269075"/>
                          <a:gd name="connsiteX6" fmla="*/ 1055716 w 5547360"/>
                          <a:gd name="connsiteY6" fmla="*/ 1064028 h 1269075"/>
                          <a:gd name="connsiteX7" fmla="*/ 1221971 w 5547360"/>
                          <a:gd name="connsiteY7" fmla="*/ 1263533 h 1269075"/>
                          <a:gd name="connsiteX8" fmla="*/ 1338349 w 5547360"/>
                          <a:gd name="connsiteY8" fmla="*/ 1030777 h 1269075"/>
                          <a:gd name="connsiteX9" fmla="*/ 1321723 w 5547360"/>
                          <a:gd name="connsiteY9" fmla="*/ 881148 h 1269075"/>
                          <a:gd name="connsiteX10" fmla="*/ 1288473 w 5547360"/>
                          <a:gd name="connsiteY10" fmla="*/ 665017 h 1269075"/>
                          <a:gd name="connsiteX11" fmla="*/ 1388225 w 5547360"/>
                          <a:gd name="connsiteY11" fmla="*/ 665017 h 1269075"/>
                          <a:gd name="connsiteX12" fmla="*/ 1687483 w 5547360"/>
                          <a:gd name="connsiteY12" fmla="*/ 731519 h 1269075"/>
                          <a:gd name="connsiteX13" fmla="*/ 1910542 w 5547360"/>
                          <a:gd name="connsiteY13" fmla="*/ 655319 h 1269075"/>
                          <a:gd name="connsiteX14" fmla="*/ 2060171 w 5547360"/>
                          <a:gd name="connsiteY14" fmla="*/ 731519 h 1269075"/>
                          <a:gd name="connsiteX15" fmla="*/ 2202873 w 5547360"/>
                          <a:gd name="connsiteY15" fmla="*/ 847897 h 1269075"/>
                          <a:gd name="connsiteX16" fmla="*/ 2851265 w 5547360"/>
                          <a:gd name="connsiteY16" fmla="*/ 864523 h 1269075"/>
                          <a:gd name="connsiteX17" fmla="*/ 3682538 w 5547360"/>
                          <a:gd name="connsiteY17" fmla="*/ 864523 h 1269075"/>
                          <a:gd name="connsiteX18" fmla="*/ 3948545 w 5547360"/>
                          <a:gd name="connsiteY18" fmla="*/ 1180406 h 1269075"/>
                          <a:gd name="connsiteX19" fmla="*/ 4197927 w 5547360"/>
                          <a:gd name="connsiteY19" fmla="*/ 1147155 h 1269075"/>
                          <a:gd name="connsiteX20" fmla="*/ 4530436 w 5547360"/>
                          <a:gd name="connsiteY20" fmla="*/ 1113904 h 1269075"/>
                          <a:gd name="connsiteX21" fmla="*/ 4594167 w 5547360"/>
                          <a:gd name="connsiteY21" fmla="*/ 1113904 h 1269075"/>
                          <a:gd name="connsiteX22" fmla="*/ 4736869 w 5547360"/>
                          <a:gd name="connsiteY22" fmla="*/ 897773 h 1269075"/>
                          <a:gd name="connsiteX23" fmla="*/ 4813069 w 5547360"/>
                          <a:gd name="connsiteY23" fmla="*/ 681643 h 1269075"/>
                          <a:gd name="connsiteX24" fmla="*/ 4680995 w 5547360"/>
                          <a:gd name="connsiteY24" fmla="*/ 677994 h 1269075"/>
                          <a:gd name="connsiteX25" fmla="*/ 4698534 w 5547360"/>
                          <a:gd name="connsiteY25" fmla="*/ 564540 h 1269075"/>
                          <a:gd name="connsiteX26" fmla="*/ 4793673 w 5547360"/>
                          <a:gd name="connsiteY26" fmla="*/ 313112 h 1269075"/>
                          <a:gd name="connsiteX27" fmla="*/ 5062451 w 5547360"/>
                          <a:gd name="connsiteY27" fmla="*/ 382384 h 1269075"/>
                          <a:gd name="connsiteX28" fmla="*/ 5145578 w 5547360"/>
                          <a:gd name="connsiteY28" fmla="*/ 266006 h 1269075"/>
                          <a:gd name="connsiteX29" fmla="*/ 5178829 w 5547360"/>
                          <a:gd name="connsiteY29" fmla="*/ 133003 h 1269075"/>
                          <a:gd name="connsiteX30" fmla="*/ 5178829 w 5547360"/>
                          <a:gd name="connsiteY30" fmla="*/ 49875 h 1269075"/>
                          <a:gd name="connsiteX31" fmla="*/ 2320635 w 5547360"/>
                          <a:gd name="connsiteY31" fmla="*/ 0 h 1269075"/>
                          <a:gd name="connsiteX32" fmla="*/ 0 w 5547360"/>
                          <a:gd name="connsiteY32" fmla="*/ 224443 h 1269075"/>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38349 w 5547360"/>
                          <a:gd name="connsiteY7" fmla="*/ 1030777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731519 h 1227511"/>
                          <a:gd name="connsiteX12" fmla="*/ 1910542 w 5547360"/>
                          <a:gd name="connsiteY12" fmla="*/ 655319 h 1227511"/>
                          <a:gd name="connsiteX13" fmla="*/ 2060171 w 5547360"/>
                          <a:gd name="connsiteY13" fmla="*/ 731519 h 1227511"/>
                          <a:gd name="connsiteX14" fmla="*/ 2202873 w 5547360"/>
                          <a:gd name="connsiteY14" fmla="*/ 8478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736869 w 5547360"/>
                          <a:gd name="connsiteY21" fmla="*/ 897773 h 1227511"/>
                          <a:gd name="connsiteX22" fmla="*/ 4813069 w 5547360"/>
                          <a:gd name="connsiteY22" fmla="*/ 681643 h 1227511"/>
                          <a:gd name="connsiteX23" fmla="*/ 4680995 w 5547360"/>
                          <a:gd name="connsiteY23" fmla="*/ 677994 h 1227511"/>
                          <a:gd name="connsiteX24" fmla="*/ 4698534 w 5547360"/>
                          <a:gd name="connsiteY24" fmla="*/ 5645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731519 h 1227511"/>
                          <a:gd name="connsiteX11" fmla="*/ 1910542 w 5547360"/>
                          <a:gd name="connsiteY11" fmla="*/ 655319 h 1227511"/>
                          <a:gd name="connsiteX12" fmla="*/ 2060171 w 5547360"/>
                          <a:gd name="connsiteY12" fmla="*/ 731519 h 1227511"/>
                          <a:gd name="connsiteX13" fmla="*/ 2202873 w 5547360"/>
                          <a:gd name="connsiteY13" fmla="*/ 8478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736869 w 5547360"/>
                          <a:gd name="connsiteY20" fmla="*/ 897773 h 1227511"/>
                          <a:gd name="connsiteX21" fmla="*/ 4813069 w 5547360"/>
                          <a:gd name="connsiteY21" fmla="*/ 681643 h 1227511"/>
                          <a:gd name="connsiteX22" fmla="*/ 4680995 w 5547360"/>
                          <a:gd name="connsiteY22" fmla="*/ 677994 h 1227511"/>
                          <a:gd name="connsiteX23" fmla="*/ 4698534 w 5547360"/>
                          <a:gd name="connsiteY23" fmla="*/ 5645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321723 w 5547360"/>
                          <a:gd name="connsiteY6" fmla="*/ 881148 h 1227511"/>
                          <a:gd name="connsiteX7" fmla="*/ 1288473 w 5547360"/>
                          <a:gd name="connsiteY7" fmla="*/ 665017 h 1227511"/>
                          <a:gd name="connsiteX8" fmla="*/ 1388225 w 5547360"/>
                          <a:gd name="connsiteY8" fmla="*/ 665017 h 1227511"/>
                          <a:gd name="connsiteX9" fmla="*/ 1687483 w 5547360"/>
                          <a:gd name="connsiteY9" fmla="*/ 731519 h 1227511"/>
                          <a:gd name="connsiteX10" fmla="*/ 1910542 w 5547360"/>
                          <a:gd name="connsiteY10" fmla="*/ 655319 h 1227511"/>
                          <a:gd name="connsiteX11" fmla="*/ 2060171 w 5547360"/>
                          <a:gd name="connsiteY11" fmla="*/ 731519 h 1227511"/>
                          <a:gd name="connsiteX12" fmla="*/ 2202873 w 5547360"/>
                          <a:gd name="connsiteY12" fmla="*/ 8478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736869 w 5547360"/>
                          <a:gd name="connsiteY19" fmla="*/ 897773 h 1227511"/>
                          <a:gd name="connsiteX20" fmla="*/ 4813069 w 5547360"/>
                          <a:gd name="connsiteY20" fmla="*/ 681643 h 1227511"/>
                          <a:gd name="connsiteX21" fmla="*/ 4680995 w 5547360"/>
                          <a:gd name="connsiteY21" fmla="*/ 677994 h 1227511"/>
                          <a:gd name="connsiteX22" fmla="*/ 4698534 w 5547360"/>
                          <a:gd name="connsiteY22" fmla="*/ 5645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321723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731519 h 1227511"/>
                          <a:gd name="connsiteX9" fmla="*/ 1910542 w 5547360"/>
                          <a:gd name="connsiteY9" fmla="*/ 655319 h 1227511"/>
                          <a:gd name="connsiteX10" fmla="*/ 2060171 w 5547360"/>
                          <a:gd name="connsiteY10" fmla="*/ 731519 h 1227511"/>
                          <a:gd name="connsiteX11" fmla="*/ 2202873 w 5547360"/>
                          <a:gd name="connsiteY11" fmla="*/ 8478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736869 w 5547360"/>
                          <a:gd name="connsiteY18" fmla="*/ 897773 h 1227511"/>
                          <a:gd name="connsiteX19" fmla="*/ 4813069 w 5547360"/>
                          <a:gd name="connsiteY19" fmla="*/ 681643 h 1227511"/>
                          <a:gd name="connsiteX20" fmla="*/ 4680995 w 5547360"/>
                          <a:gd name="connsiteY20" fmla="*/ 677994 h 1227511"/>
                          <a:gd name="connsiteX21" fmla="*/ 4698534 w 5547360"/>
                          <a:gd name="connsiteY21" fmla="*/ 5645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321723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731519 h 1227511"/>
                          <a:gd name="connsiteX8" fmla="*/ 1910542 w 5547360"/>
                          <a:gd name="connsiteY8" fmla="*/ 655319 h 1227511"/>
                          <a:gd name="connsiteX9" fmla="*/ 2060171 w 5547360"/>
                          <a:gd name="connsiteY9" fmla="*/ 731519 h 1227511"/>
                          <a:gd name="connsiteX10" fmla="*/ 2202873 w 5547360"/>
                          <a:gd name="connsiteY10" fmla="*/ 8478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736869 w 5547360"/>
                          <a:gd name="connsiteY17" fmla="*/ 897773 h 1227511"/>
                          <a:gd name="connsiteX18" fmla="*/ 4813069 w 5547360"/>
                          <a:gd name="connsiteY18" fmla="*/ 681643 h 1227511"/>
                          <a:gd name="connsiteX19" fmla="*/ 4680995 w 5547360"/>
                          <a:gd name="connsiteY19" fmla="*/ 677994 h 1227511"/>
                          <a:gd name="connsiteX20" fmla="*/ 4698534 w 5547360"/>
                          <a:gd name="connsiteY20" fmla="*/ 5645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321723 w 5547360"/>
                          <a:gd name="connsiteY3" fmla="*/ 881148 h 1227511"/>
                          <a:gd name="connsiteX4" fmla="*/ 1288473 w 5547360"/>
                          <a:gd name="connsiteY4" fmla="*/ 665017 h 1227511"/>
                          <a:gd name="connsiteX5" fmla="*/ 1388225 w 5547360"/>
                          <a:gd name="connsiteY5" fmla="*/ 665017 h 1227511"/>
                          <a:gd name="connsiteX6" fmla="*/ 1687483 w 5547360"/>
                          <a:gd name="connsiteY6" fmla="*/ 731519 h 1227511"/>
                          <a:gd name="connsiteX7" fmla="*/ 1910542 w 5547360"/>
                          <a:gd name="connsiteY7" fmla="*/ 655319 h 1227511"/>
                          <a:gd name="connsiteX8" fmla="*/ 2060171 w 5547360"/>
                          <a:gd name="connsiteY8" fmla="*/ 731519 h 1227511"/>
                          <a:gd name="connsiteX9" fmla="*/ 2202873 w 5547360"/>
                          <a:gd name="connsiteY9" fmla="*/ 847897 h 1227511"/>
                          <a:gd name="connsiteX10" fmla="*/ 2851265 w 5547360"/>
                          <a:gd name="connsiteY10" fmla="*/ 864523 h 1227511"/>
                          <a:gd name="connsiteX11" fmla="*/ 3682538 w 5547360"/>
                          <a:gd name="connsiteY11" fmla="*/ 864523 h 1227511"/>
                          <a:gd name="connsiteX12" fmla="*/ 3948545 w 5547360"/>
                          <a:gd name="connsiteY12" fmla="*/ 1180406 h 1227511"/>
                          <a:gd name="connsiteX13" fmla="*/ 4197927 w 5547360"/>
                          <a:gd name="connsiteY13" fmla="*/ 1147155 h 1227511"/>
                          <a:gd name="connsiteX14" fmla="*/ 4530436 w 5547360"/>
                          <a:gd name="connsiteY14" fmla="*/ 1113904 h 1227511"/>
                          <a:gd name="connsiteX15" fmla="*/ 4594167 w 5547360"/>
                          <a:gd name="connsiteY15" fmla="*/ 1113904 h 1227511"/>
                          <a:gd name="connsiteX16" fmla="*/ 4736869 w 5547360"/>
                          <a:gd name="connsiteY16" fmla="*/ 897773 h 1227511"/>
                          <a:gd name="connsiteX17" fmla="*/ 4813069 w 5547360"/>
                          <a:gd name="connsiteY17" fmla="*/ 681643 h 1227511"/>
                          <a:gd name="connsiteX18" fmla="*/ 4680995 w 5547360"/>
                          <a:gd name="connsiteY18" fmla="*/ 677994 h 1227511"/>
                          <a:gd name="connsiteX19" fmla="*/ 4698534 w 5547360"/>
                          <a:gd name="connsiteY19" fmla="*/ 5645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654463 w 5813598"/>
                          <a:gd name="connsiteY4" fmla="*/ 665017 h 1227511"/>
                          <a:gd name="connsiteX5" fmla="*/ 1953721 w 5813598"/>
                          <a:gd name="connsiteY5" fmla="*/ 731519 h 1227511"/>
                          <a:gd name="connsiteX6" fmla="*/ 2176780 w 5813598"/>
                          <a:gd name="connsiteY6" fmla="*/ 655319 h 1227511"/>
                          <a:gd name="connsiteX7" fmla="*/ 2326409 w 5813598"/>
                          <a:gd name="connsiteY7" fmla="*/ 731519 h 1227511"/>
                          <a:gd name="connsiteX8" fmla="*/ 2469111 w 5813598"/>
                          <a:gd name="connsiteY8" fmla="*/ 847897 h 1227511"/>
                          <a:gd name="connsiteX9" fmla="*/ 3117503 w 5813598"/>
                          <a:gd name="connsiteY9" fmla="*/ 864523 h 1227511"/>
                          <a:gd name="connsiteX10" fmla="*/ 3948776 w 5813598"/>
                          <a:gd name="connsiteY10" fmla="*/ 864523 h 1227511"/>
                          <a:gd name="connsiteX11" fmla="*/ 4214783 w 5813598"/>
                          <a:gd name="connsiteY11" fmla="*/ 1180406 h 1227511"/>
                          <a:gd name="connsiteX12" fmla="*/ 4464165 w 5813598"/>
                          <a:gd name="connsiteY12" fmla="*/ 1147155 h 1227511"/>
                          <a:gd name="connsiteX13" fmla="*/ 4796674 w 5813598"/>
                          <a:gd name="connsiteY13" fmla="*/ 1113904 h 1227511"/>
                          <a:gd name="connsiteX14" fmla="*/ 4860405 w 5813598"/>
                          <a:gd name="connsiteY14" fmla="*/ 1113904 h 1227511"/>
                          <a:gd name="connsiteX15" fmla="*/ 5003107 w 5813598"/>
                          <a:gd name="connsiteY15" fmla="*/ 897773 h 1227511"/>
                          <a:gd name="connsiteX16" fmla="*/ 5079307 w 5813598"/>
                          <a:gd name="connsiteY16" fmla="*/ 681643 h 1227511"/>
                          <a:gd name="connsiteX17" fmla="*/ 4947233 w 5813598"/>
                          <a:gd name="connsiteY17" fmla="*/ 677994 h 1227511"/>
                          <a:gd name="connsiteX18" fmla="*/ 4964772 w 5813598"/>
                          <a:gd name="connsiteY18" fmla="*/ 5645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266238 w 5813598"/>
                          <a:gd name="connsiteY0" fmla="*/ 224443 h 1227511"/>
                          <a:gd name="connsiteX1" fmla="*/ 989445 w 5813598"/>
                          <a:gd name="connsiteY1" fmla="*/ 847897 h 1227511"/>
                          <a:gd name="connsiteX2" fmla="*/ 1587961 w 5813598"/>
                          <a:gd name="connsiteY2" fmla="*/ 881148 h 1227511"/>
                          <a:gd name="connsiteX3" fmla="*/ 1554711 w 5813598"/>
                          <a:gd name="connsiteY3" fmla="*/ 665017 h 1227511"/>
                          <a:gd name="connsiteX4" fmla="*/ 1953721 w 5813598"/>
                          <a:gd name="connsiteY4" fmla="*/ 731519 h 1227511"/>
                          <a:gd name="connsiteX5" fmla="*/ 2176780 w 5813598"/>
                          <a:gd name="connsiteY5" fmla="*/ 655319 h 1227511"/>
                          <a:gd name="connsiteX6" fmla="*/ 2326409 w 5813598"/>
                          <a:gd name="connsiteY6" fmla="*/ 731519 h 1227511"/>
                          <a:gd name="connsiteX7" fmla="*/ 2469111 w 5813598"/>
                          <a:gd name="connsiteY7" fmla="*/ 847897 h 1227511"/>
                          <a:gd name="connsiteX8" fmla="*/ 3117503 w 5813598"/>
                          <a:gd name="connsiteY8" fmla="*/ 864523 h 1227511"/>
                          <a:gd name="connsiteX9" fmla="*/ 3948776 w 5813598"/>
                          <a:gd name="connsiteY9" fmla="*/ 864523 h 1227511"/>
                          <a:gd name="connsiteX10" fmla="*/ 4214783 w 5813598"/>
                          <a:gd name="connsiteY10" fmla="*/ 1180406 h 1227511"/>
                          <a:gd name="connsiteX11" fmla="*/ 4464165 w 5813598"/>
                          <a:gd name="connsiteY11" fmla="*/ 1147155 h 1227511"/>
                          <a:gd name="connsiteX12" fmla="*/ 4796674 w 5813598"/>
                          <a:gd name="connsiteY12" fmla="*/ 1113904 h 1227511"/>
                          <a:gd name="connsiteX13" fmla="*/ 4860405 w 5813598"/>
                          <a:gd name="connsiteY13" fmla="*/ 1113904 h 1227511"/>
                          <a:gd name="connsiteX14" fmla="*/ 5003107 w 5813598"/>
                          <a:gd name="connsiteY14" fmla="*/ 897773 h 1227511"/>
                          <a:gd name="connsiteX15" fmla="*/ 5079307 w 5813598"/>
                          <a:gd name="connsiteY15" fmla="*/ 681643 h 1227511"/>
                          <a:gd name="connsiteX16" fmla="*/ 4947233 w 5813598"/>
                          <a:gd name="connsiteY16" fmla="*/ 677994 h 1227511"/>
                          <a:gd name="connsiteX17" fmla="*/ 4964772 w 5813598"/>
                          <a:gd name="connsiteY17" fmla="*/ 564540 h 1227511"/>
                          <a:gd name="connsiteX18" fmla="*/ 5059911 w 5813598"/>
                          <a:gd name="connsiteY18" fmla="*/ 313112 h 1227511"/>
                          <a:gd name="connsiteX19" fmla="*/ 5328689 w 5813598"/>
                          <a:gd name="connsiteY19" fmla="*/ 382384 h 1227511"/>
                          <a:gd name="connsiteX20" fmla="*/ 5411816 w 5813598"/>
                          <a:gd name="connsiteY20" fmla="*/ 266006 h 1227511"/>
                          <a:gd name="connsiteX21" fmla="*/ 5445067 w 5813598"/>
                          <a:gd name="connsiteY21" fmla="*/ 133003 h 1227511"/>
                          <a:gd name="connsiteX22" fmla="*/ 5445067 w 5813598"/>
                          <a:gd name="connsiteY22" fmla="*/ 49875 h 1227511"/>
                          <a:gd name="connsiteX23" fmla="*/ 2586873 w 5813598"/>
                          <a:gd name="connsiteY23" fmla="*/ 0 h 1227511"/>
                          <a:gd name="connsiteX24" fmla="*/ 266238 w 5813598"/>
                          <a:gd name="connsiteY24"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5079307 w 5813598"/>
                          <a:gd name="connsiteY14" fmla="*/ 681643 h 1227511"/>
                          <a:gd name="connsiteX15" fmla="*/ 4947233 w 5813598"/>
                          <a:gd name="connsiteY15" fmla="*/ 677994 h 1227511"/>
                          <a:gd name="connsiteX16" fmla="*/ 4964772 w 5813598"/>
                          <a:gd name="connsiteY16" fmla="*/ 564540 h 1227511"/>
                          <a:gd name="connsiteX17" fmla="*/ 5059911 w 5813598"/>
                          <a:gd name="connsiteY17" fmla="*/ 313112 h 1227511"/>
                          <a:gd name="connsiteX18" fmla="*/ 5328689 w 5813598"/>
                          <a:gd name="connsiteY18" fmla="*/ 382384 h 1227511"/>
                          <a:gd name="connsiteX19" fmla="*/ 5411816 w 5813598"/>
                          <a:gd name="connsiteY19" fmla="*/ 266006 h 1227511"/>
                          <a:gd name="connsiteX20" fmla="*/ 5445067 w 5813598"/>
                          <a:gd name="connsiteY20" fmla="*/ 133003 h 1227511"/>
                          <a:gd name="connsiteX21" fmla="*/ 5445067 w 5813598"/>
                          <a:gd name="connsiteY21" fmla="*/ 49875 h 1227511"/>
                          <a:gd name="connsiteX22" fmla="*/ 2586873 w 5813598"/>
                          <a:gd name="connsiteY22" fmla="*/ 0 h 1227511"/>
                          <a:gd name="connsiteX23" fmla="*/ 266238 w 5813598"/>
                          <a:gd name="connsiteY23" fmla="*/ 224443 h 1227511"/>
                          <a:gd name="connsiteX0" fmla="*/ 266238 w 5813598"/>
                          <a:gd name="connsiteY0" fmla="*/ 224443 h 1227511"/>
                          <a:gd name="connsiteX1" fmla="*/ 989445 w 5813598"/>
                          <a:gd name="connsiteY1" fmla="*/ 619297 h 1227511"/>
                          <a:gd name="connsiteX2" fmla="*/ 1554711 w 5813598"/>
                          <a:gd name="connsiteY2" fmla="*/ 665017 h 1227511"/>
                          <a:gd name="connsiteX3" fmla="*/ 1953721 w 5813598"/>
                          <a:gd name="connsiteY3" fmla="*/ 731519 h 1227511"/>
                          <a:gd name="connsiteX4" fmla="*/ 2176780 w 5813598"/>
                          <a:gd name="connsiteY4" fmla="*/ 655319 h 1227511"/>
                          <a:gd name="connsiteX5" fmla="*/ 2326409 w 5813598"/>
                          <a:gd name="connsiteY5" fmla="*/ 731519 h 1227511"/>
                          <a:gd name="connsiteX6" fmla="*/ 2469111 w 5813598"/>
                          <a:gd name="connsiteY6" fmla="*/ 847897 h 1227511"/>
                          <a:gd name="connsiteX7" fmla="*/ 3117503 w 5813598"/>
                          <a:gd name="connsiteY7" fmla="*/ 864523 h 1227511"/>
                          <a:gd name="connsiteX8" fmla="*/ 3948776 w 5813598"/>
                          <a:gd name="connsiteY8" fmla="*/ 864523 h 1227511"/>
                          <a:gd name="connsiteX9" fmla="*/ 4214783 w 5813598"/>
                          <a:gd name="connsiteY9" fmla="*/ 1180406 h 1227511"/>
                          <a:gd name="connsiteX10" fmla="*/ 4464165 w 5813598"/>
                          <a:gd name="connsiteY10" fmla="*/ 1147155 h 1227511"/>
                          <a:gd name="connsiteX11" fmla="*/ 4796674 w 5813598"/>
                          <a:gd name="connsiteY11" fmla="*/ 1113904 h 1227511"/>
                          <a:gd name="connsiteX12" fmla="*/ 4860405 w 5813598"/>
                          <a:gd name="connsiteY12" fmla="*/ 1113904 h 1227511"/>
                          <a:gd name="connsiteX13" fmla="*/ 5003107 w 5813598"/>
                          <a:gd name="connsiteY13" fmla="*/ 897773 h 1227511"/>
                          <a:gd name="connsiteX14" fmla="*/ 4947233 w 5813598"/>
                          <a:gd name="connsiteY14" fmla="*/ 677994 h 1227511"/>
                          <a:gd name="connsiteX15" fmla="*/ 4964772 w 5813598"/>
                          <a:gd name="connsiteY15" fmla="*/ 564540 h 1227511"/>
                          <a:gd name="connsiteX16" fmla="*/ 5059911 w 5813598"/>
                          <a:gd name="connsiteY16" fmla="*/ 313112 h 1227511"/>
                          <a:gd name="connsiteX17" fmla="*/ 5328689 w 5813598"/>
                          <a:gd name="connsiteY17" fmla="*/ 382384 h 1227511"/>
                          <a:gd name="connsiteX18" fmla="*/ 5411816 w 5813598"/>
                          <a:gd name="connsiteY18" fmla="*/ 266006 h 1227511"/>
                          <a:gd name="connsiteX19" fmla="*/ 5445067 w 5813598"/>
                          <a:gd name="connsiteY19" fmla="*/ 133003 h 1227511"/>
                          <a:gd name="connsiteX20" fmla="*/ 5445067 w 5813598"/>
                          <a:gd name="connsiteY20" fmla="*/ 49875 h 1227511"/>
                          <a:gd name="connsiteX21" fmla="*/ 2586873 w 5813598"/>
                          <a:gd name="connsiteY21" fmla="*/ 0 h 1227511"/>
                          <a:gd name="connsiteX22" fmla="*/ 266238 w 5813598"/>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 name="connsiteX0" fmla="*/ 0 w 5547360"/>
                          <a:gd name="connsiteY0" fmla="*/ 224443 h 1227511"/>
                          <a:gd name="connsiteX1" fmla="*/ 723207 w 5547360"/>
                          <a:gd name="connsiteY1" fmla="*/ 619297 h 1227511"/>
                          <a:gd name="connsiteX2" fmla="*/ 1288473 w 5547360"/>
                          <a:gd name="connsiteY2" fmla="*/ 665017 h 1227511"/>
                          <a:gd name="connsiteX3" fmla="*/ 1687483 w 5547360"/>
                          <a:gd name="connsiteY3" fmla="*/ 731519 h 1227511"/>
                          <a:gd name="connsiteX4" fmla="*/ 1910542 w 5547360"/>
                          <a:gd name="connsiteY4" fmla="*/ 655319 h 1227511"/>
                          <a:gd name="connsiteX5" fmla="*/ 2060171 w 5547360"/>
                          <a:gd name="connsiteY5" fmla="*/ 731519 h 1227511"/>
                          <a:gd name="connsiteX6" fmla="*/ 2202873 w 5547360"/>
                          <a:gd name="connsiteY6" fmla="*/ 847897 h 1227511"/>
                          <a:gd name="connsiteX7" fmla="*/ 2851265 w 5547360"/>
                          <a:gd name="connsiteY7" fmla="*/ 864523 h 1227511"/>
                          <a:gd name="connsiteX8" fmla="*/ 3682538 w 5547360"/>
                          <a:gd name="connsiteY8" fmla="*/ 864523 h 1227511"/>
                          <a:gd name="connsiteX9" fmla="*/ 3948545 w 5547360"/>
                          <a:gd name="connsiteY9" fmla="*/ 1180406 h 1227511"/>
                          <a:gd name="connsiteX10" fmla="*/ 4197927 w 5547360"/>
                          <a:gd name="connsiteY10" fmla="*/ 1147155 h 1227511"/>
                          <a:gd name="connsiteX11" fmla="*/ 4530436 w 5547360"/>
                          <a:gd name="connsiteY11" fmla="*/ 1113904 h 1227511"/>
                          <a:gd name="connsiteX12" fmla="*/ 4594167 w 5547360"/>
                          <a:gd name="connsiteY12" fmla="*/ 1113904 h 1227511"/>
                          <a:gd name="connsiteX13" fmla="*/ 4736869 w 5547360"/>
                          <a:gd name="connsiteY13" fmla="*/ 897773 h 1227511"/>
                          <a:gd name="connsiteX14" fmla="*/ 4680995 w 5547360"/>
                          <a:gd name="connsiteY14" fmla="*/ 677994 h 1227511"/>
                          <a:gd name="connsiteX15" fmla="*/ 4698534 w 5547360"/>
                          <a:gd name="connsiteY15" fmla="*/ 564540 h 1227511"/>
                          <a:gd name="connsiteX16" fmla="*/ 4793673 w 5547360"/>
                          <a:gd name="connsiteY16" fmla="*/ 313112 h 1227511"/>
                          <a:gd name="connsiteX17" fmla="*/ 5062451 w 5547360"/>
                          <a:gd name="connsiteY17" fmla="*/ 382384 h 1227511"/>
                          <a:gd name="connsiteX18" fmla="*/ 5145578 w 5547360"/>
                          <a:gd name="connsiteY18" fmla="*/ 266006 h 1227511"/>
                          <a:gd name="connsiteX19" fmla="*/ 5178829 w 5547360"/>
                          <a:gd name="connsiteY19" fmla="*/ 133003 h 1227511"/>
                          <a:gd name="connsiteX20" fmla="*/ 5178829 w 5547360"/>
                          <a:gd name="connsiteY20" fmla="*/ 49875 h 1227511"/>
                          <a:gd name="connsiteX21" fmla="*/ 2320635 w 5547360"/>
                          <a:gd name="connsiteY21" fmla="*/ 0 h 1227511"/>
                          <a:gd name="connsiteX22" fmla="*/ 0 w 5547360"/>
                          <a:gd name="connsiteY22"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47360" h="1227511">
                            <a:moveTo>
                              <a:pt x="0" y="224443"/>
                            </a:moveTo>
                            <a:cubicBezTo>
                              <a:pt x="55495" y="602826"/>
                              <a:pt x="83691" y="624943"/>
                              <a:pt x="723207" y="619297"/>
                            </a:cubicBezTo>
                            <a:cubicBezTo>
                              <a:pt x="1014153" y="636654"/>
                              <a:pt x="1127760" y="684413"/>
                              <a:pt x="1288473" y="665017"/>
                            </a:cubicBezTo>
                            <a:cubicBezTo>
                              <a:pt x="1349433" y="640079"/>
                              <a:pt x="1583805" y="733135"/>
                              <a:pt x="1687483" y="731519"/>
                            </a:cubicBezTo>
                            <a:cubicBezTo>
                              <a:pt x="1774536" y="729903"/>
                              <a:pt x="1910542" y="655319"/>
                              <a:pt x="1910542" y="655319"/>
                            </a:cubicBezTo>
                            <a:cubicBezTo>
                              <a:pt x="1985357" y="655319"/>
                              <a:pt x="2011449" y="699423"/>
                              <a:pt x="2060171" y="731519"/>
                            </a:cubicBezTo>
                            <a:cubicBezTo>
                              <a:pt x="2108893" y="763615"/>
                              <a:pt x="2071024" y="825730"/>
                              <a:pt x="2202873" y="847897"/>
                            </a:cubicBezTo>
                            <a:cubicBezTo>
                              <a:pt x="23347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64396" y="1119446"/>
                              <a:pt x="4530436" y="1113904"/>
                            </a:cubicBezTo>
                            <a:cubicBezTo>
                              <a:pt x="4596476" y="1108362"/>
                              <a:pt x="4343540" y="1027427"/>
                              <a:pt x="4594167" y="1113904"/>
                            </a:cubicBezTo>
                            <a:cubicBezTo>
                              <a:pt x="4643201" y="866644"/>
                              <a:pt x="4559560" y="935093"/>
                              <a:pt x="4736869" y="897773"/>
                            </a:cubicBezTo>
                            <a:cubicBezTo>
                              <a:pt x="4751340" y="825121"/>
                              <a:pt x="4687384" y="733533"/>
                              <a:pt x="4680995" y="677994"/>
                            </a:cubicBezTo>
                            <a:cubicBezTo>
                              <a:pt x="4661906" y="645777"/>
                              <a:pt x="4683005" y="756644"/>
                              <a:pt x="4698534" y="564540"/>
                            </a:cubicBezTo>
                            <a:cubicBezTo>
                              <a:pt x="4775338" y="533787"/>
                              <a:pt x="4733020" y="343471"/>
                              <a:pt x="4793673" y="313112"/>
                            </a:cubicBezTo>
                            <a:cubicBezTo>
                              <a:pt x="4854326" y="282753"/>
                              <a:pt x="5003800" y="390235"/>
                              <a:pt x="5062451" y="382384"/>
                            </a:cubicBezTo>
                            <a:cubicBezTo>
                              <a:pt x="5121102" y="3745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3391593" y="2054352"/>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53"/>
                    <p:cNvGrpSpPr/>
                    <p:nvPr/>
                  </p:nvGrpSpPr>
                  <p:grpSpPr>
                    <a:xfrm>
                      <a:off x="-152400" y="5330952"/>
                      <a:ext cx="3505200" cy="1752600"/>
                      <a:chOff x="-152400" y="5330952"/>
                      <a:chExt cx="3505200" cy="1752600"/>
                    </a:xfrm>
                  </p:grpSpPr>
                  <p:sp>
                    <p:nvSpPr>
                      <p:cNvPr id="19" name="Rectangle 18"/>
                      <p:cNvSpPr/>
                      <p:nvPr/>
                    </p:nvSpPr>
                    <p:spPr>
                      <a:xfrm>
                        <a:off x="-152400" y="5330952"/>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209800" y="6016752"/>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Freeform 15"/>
                  <p:cNvSpPr/>
                  <p:nvPr/>
                </p:nvSpPr>
                <p:spPr>
                  <a:xfrm>
                    <a:off x="1981200" y="1057148"/>
                    <a:ext cx="2092960" cy="424180"/>
                  </a:xfrm>
                  <a:custGeom>
                    <a:avLst/>
                    <a:gdLst>
                      <a:gd name="connsiteX0" fmla="*/ 228600 w 2092960"/>
                      <a:gd name="connsiteY0" fmla="*/ 210820 h 424180"/>
                      <a:gd name="connsiteX1" fmla="*/ 1813560 w 2092960"/>
                      <a:gd name="connsiteY1" fmla="*/ 393700 h 424180"/>
                      <a:gd name="connsiteX2" fmla="*/ 1905000 w 2092960"/>
                      <a:gd name="connsiteY2" fmla="*/ 393700 h 424180"/>
                      <a:gd name="connsiteX3" fmla="*/ 1905000 w 2092960"/>
                      <a:gd name="connsiteY3" fmla="*/ 317500 h 424180"/>
                      <a:gd name="connsiteX4" fmla="*/ 1066800 w 2092960"/>
                      <a:gd name="connsiteY4" fmla="*/ 43180 h 424180"/>
                      <a:gd name="connsiteX5" fmla="*/ 441960 w 2092960"/>
                      <a:gd name="connsiteY5" fmla="*/ 58420 h 424180"/>
                      <a:gd name="connsiteX6" fmla="*/ 228600 w 2092960"/>
                      <a:gd name="connsiteY6" fmla="*/ 2108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960" h="424180">
                        <a:moveTo>
                          <a:pt x="228600" y="210820"/>
                        </a:moveTo>
                        <a:cubicBezTo>
                          <a:pt x="457200" y="266700"/>
                          <a:pt x="1534160" y="363220"/>
                          <a:pt x="1813560" y="393700"/>
                        </a:cubicBezTo>
                        <a:cubicBezTo>
                          <a:pt x="2092960" y="424180"/>
                          <a:pt x="1889760" y="406400"/>
                          <a:pt x="1905000" y="393700"/>
                        </a:cubicBezTo>
                        <a:cubicBezTo>
                          <a:pt x="1920240" y="381000"/>
                          <a:pt x="2044700" y="375920"/>
                          <a:pt x="1905000" y="317500"/>
                        </a:cubicBezTo>
                        <a:cubicBezTo>
                          <a:pt x="1765300" y="259080"/>
                          <a:pt x="1310640" y="86360"/>
                          <a:pt x="1066800" y="43180"/>
                        </a:cubicBezTo>
                        <a:cubicBezTo>
                          <a:pt x="822960" y="0"/>
                          <a:pt x="584200" y="30480"/>
                          <a:pt x="441960" y="58420"/>
                        </a:cubicBezTo>
                        <a:cubicBezTo>
                          <a:pt x="299720" y="86360"/>
                          <a:pt x="0" y="154940"/>
                          <a:pt x="228600" y="210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pic>
          <p:nvPicPr>
            <p:cNvPr id="25"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762000" y="3712464"/>
              <a:ext cx="1752600" cy="457200"/>
            </a:xfrm>
            <a:prstGeom prst="rect">
              <a:avLst/>
            </a:prstGeom>
            <a:noFill/>
          </p:spPr>
        </p:pic>
      </p:grpSp>
      <p:sp>
        <p:nvSpPr>
          <p:cNvPr id="46" name="TextBox 45"/>
          <p:cNvSpPr txBox="1"/>
          <p:nvPr/>
        </p:nvSpPr>
        <p:spPr>
          <a:xfrm>
            <a:off x="1600200" y="3072825"/>
            <a:ext cx="1976823" cy="584775"/>
          </a:xfrm>
          <a:prstGeom prst="rect">
            <a:avLst/>
          </a:prstGeom>
          <a:noFill/>
        </p:spPr>
        <p:txBody>
          <a:bodyPr wrap="none" rtlCol="0">
            <a:spAutoFit/>
          </a:bodyPr>
          <a:lstStyle/>
          <a:p>
            <a:r>
              <a:rPr lang="en-US" sz="3200" dirty="0" smtClean="0">
                <a:ln>
                  <a:solidFill>
                    <a:srgbClr val="FF0000"/>
                  </a:solidFill>
                </a:ln>
                <a:solidFill>
                  <a:srgbClr val="FF0000"/>
                </a:solidFill>
                <a:effectLst>
                  <a:outerShdw dist="63500" dir="7200000" algn="ctr" rotWithShape="0">
                    <a:schemeClr val="tx1"/>
                  </a:outerShdw>
                </a:effectLst>
              </a:rPr>
              <a:t>1846-1869</a:t>
            </a:r>
            <a:endParaRPr lang="en-US" sz="3200" dirty="0">
              <a:ln>
                <a:solidFill>
                  <a:srgbClr val="FF0000"/>
                </a:solidFill>
              </a:ln>
              <a:solidFill>
                <a:srgbClr val="FF0000"/>
              </a:solidFill>
              <a:effectLst>
                <a:outerShdw dist="63500" dir="7200000" algn="ctr" rotWithShape="0">
                  <a:schemeClr val="tx1"/>
                </a:outerShdw>
              </a:effectLst>
            </a:endParaRPr>
          </a:p>
        </p:txBody>
      </p:sp>
      <p:grpSp>
        <p:nvGrpSpPr>
          <p:cNvPr id="26" name="Group 39"/>
          <p:cNvGrpSpPr/>
          <p:nvPr/>
        </p:nvGrpSpPr>
        <p:grpSpPr>
          <a:xfrm>
            <a:off x="533400" y="1538326"/>
            <a:ext cx="7436526" cy="2583682"/>
            <a:chOff x="640674" y="1537741"/>
            <a:chExt cx="7436526" cy="2583682"/>
          </a:xfrm>
        </p:grpSpPr>
        <p:sp>
          <p:nvSpPr>
            <p:cNvPr id="50" name="Freeform 49"/>
            <p:cNvSpPr/>
            <p:nvPr/>
          </p:nvSpPr>
          <p:spPr>
            <a:xfrm>
              <a:off x="5855281" y="2906713"/>
              <a:ext cx="2221919" cy="1214710"/>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 name="connsiteX0" fmla="*/ 2221919 w 2221919"/>
                <a:gd name="connsiteY0" fmla="*/ 0 h 1214710"/>
                <a:gd name="connsiteX1" fmla="*/ 1911676 w 2221919"/>
                <a:gd name="connsiteY1" fmla="*/ 653143 h 1214710"/>
                <a:gd name="connsiteX2" fmla="*/ 2025976 w 2221919"/>
                <a:gd name="connsiteY2" fmla="*/ 489857 h 1214710"/>
                <a:gd name="connsiteX3" fmla="*/ 1862690 w 2221919"/>
                <a:gd name="connsiteY3" fmla="*/ 391886 h 1214710"/>
                <a:gd name="connsiteX4" fmla="*/ 1405490 w 2221919"/>
                <a:gd name="connsiteY4" fmla="*/ 195943 h 1214710"/>
                <a:gd name="connsiteX5" fmla="*/ 1405490 w 2221919"/>
                <a:gd name="connsiteY5" fmla="*/ 277586 h 1214710"/>
                <a:gd name="connsiteX6" fmla="*/ 1405490 w 2221919"/>
                <a:gd name="connsiteY6" fmla="*/ 457200 h 1214710"/>
                <a:gd name="connsiteX7" fmla="*/ 1029933 w 2221919"/>
                <a:gd name="connsiteY7" fmla="*/ 718457 h 1214710"/>
                <a:gd name="connsiteX8" fmla="*/ 785005 w 2221919"/>
                <a:gd name="connsiteY8" fmla="*/ 653143 h 1214710"/>
                <a:gd name="connsiteX9" fmla="*/ 703362 w 2221919"/>
                <a:gd name="connsiteY9" fmla="*/ 816429 h 1214710"/>
                <a:gd name="connsiteX10" fmla="*/ 523748 w 2221919"/>
                <a:gd name="connsiteY10" fmla="*/ 898072 h 1214710"/>
                <a:gd name="connsiteX11" fmla="*/ 360462 w 2221919"/>
                <a:gd name="connsiteY11" fmla="*/ 914400 h 1214710"/>
                <a:gd name="connsiteX12" fmla="*/ 262490 w 2221919"/>
                <a:gd name="connsiteY12" fmla="*/ 996043 h 1214710"/>
                <a:gd name="connsiteX13" fmla="*/ 82876 w 2221919"/>
                <a:gd name="connsiteY13" fmla="*/ 1191986 h 1214710"/>
                <a:gd name="connsiteX0" fmla="*/ 2221919 w 2221919"/>
                <a:gd name="connsiteY0" fmla="*/ 0 h 1214710"/>
                <a:gd name="connsiteX1" fmla="*/ 2025976 w 2221919"/>
                <a:gd name="connsiteY1" fmla="*/ 489857 h 1214710"/>
                <a:gd name="connsiteX2" fmla="*/ 1862690 w 2221919"/>
                <a:gd name="connsiteY2" fmla="*/ 391886 h 1214710"/>
                <a:gd name="connsiteX3" fmla="*/ 1405490 w 2221919"/>
                <a:gd name="connsiteY3" fmla="*/ 195943 h 1214710"/>
                <a:gd name="connsiteX4" fmla="*/ 1405490 w 2221919"/>
                <a:gd name="connsiteY4" fmla="*/ 277586 h 1214710"/>
                <a:gd name="connsiteX5" fmla="*/ 1405490 w 2221919"/>
                <a:gd name="connsiteY5" fmla="*/ 457200 h 1214710"/>
                <a:gd name="connsiteX6" fmla="*/ 1029933 w 2221919"/>
                <a:gd name="connsiteY6" fmla="*/ 718457 h 1214710"/>
                <a:gd name="connsiteX7" fmla="*/ 785005 w 2221919"/>
                <a:gd name="connsiteY7" fmla="*/ 653143 h 1214710"/>
                <a:gd name="connsiteX8" fmla="*/ 703362 w 2221919"/>
                <a:gd name="connsiteY8" fmla="*/ 816429 h 1214710"/>
                <a:gd name="connsiteX9" fmla="*/ 523748 w 2221919"/>
                <a:gd name="connsiteY9" fmla="*/ 898072 h 1214710"/>
                <a:gd name="connsiteX10" fmla="*/ 360462 w 2221919"/>
                <a:gd name="connsiteY10" fmla="*/ 914400 h 1214710"/>
                <a:gd name="connsiteX11" fmla="*/ 262490 w 2221919"/>
                <a:gd name="connsiteY11" fmla="*/ 996043 h 1214710"/>
                <a:gd name="connsiteX12" fmla="*/ 82876 w 2221919"/>
                <a:gd name="connsiteY12" fmla="*/ 1191986 h 121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919" h="1214710">
                  <a:moveTo>
                    <a:pt x="2221919" y="0"/>
                  </a:moveTo>
                  <a:cubicBezTo>
                    <a:pt x="2181098" y="102054"/>
                    <a:pt x="2085847" y="424543"/>
                    <a:pt x="2025976" y="489857"/>
                  </a:cubicBezTo>
                  <a:cubicBezTo>
                    <a:pt x="1966105" y="555171"/>
                    <a:pt x="1966104" y="440872"/>
                    <a:pt x="1862690" y="391886"/>
                  </a:cubicBezTo>
                  <a:cubicBezTo>
                    <a:pt x="1759276" y="342900"/>
                    <a:pt x="1481690" y="214993"/>
                    <a:pt x="1405490" y="195943"/>
                  </a:cubicBezTo>
                  <a:cubicBezTo>
                    <a:pt x="1329290" y="176893"/>
                    <a:pt x="1405490" y="277586"/>
                    <a:pt x="1405490" y="277586"/>
                  </a:cubicBezTo>
                  <a:cubicBezTo>
                    <a:pt x="1405490" y="321129"/>
                    <a:pt x="1468083" y="383722"/>
                    <a:pt x="1405490" y="457200"/>
                  </a:cubicBezTo>
                  <a:cubicBezTo>
                    <a:pt x="1342897" y="530678"/>
                    <a:pt x="1133347" y="685800"/>
                    <a:pt x="1029933" y="718457"/>
                  </a:cubicBezTo>
                  <a:cubicBezTo>
                    <a:pt x="926519" y="751114"/>
                    <a:pt x="839433" y="636814"/>
                    <a:pt x="785005" y="653143"/>
                  </a:cubicBezTo>
                  <a:cubicBezTo>
                    <a:pt x="730577" y="669472"/>
                    <a:pt x="746905" y="775608"/>
                    <a:pt x="703362" y="816429"/>
                  </a:cubicBezTo>
                  <a:cubicBezTo>
                    <a:pt x="659819" y="857251"/>
                    <a:pt x="580898" y="881744"/>
                    <a:pt x="523748" y="898072"/>
                  </a:cubicBezTo>
                  <a:cubicBezTo>
                    <a:pt x="466598" y="914401"/>
                    <a:pt x="404005" y="898072"/>
                    <a:pt x="360462" y="914400"/>
                  </a:cubicBezTo>
                  <a:cubicBezTo>
                    <a:pt x="316919" y="930728"/>
                    <a:pt x="308754" y="949779"/>
                    <a:pt x="262490" y="996043"/>
                  </a:cubicBezTo>
                  <a:cubicBezTo>
                    <a:pt x="216226" y="1042307"/>
                    <a:pt x="0" y="1214710"/>
                    <a:pt x="82876" y="1191986"/>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3966413" y="1928146"/>
              <a:ext cx="1895576"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04165 w 1804165"/>
                <a:gd name="connsiteY0" fmla="*/ 2080954 h 2080954"/>
                <a:gd name="connsiteX1" fmla="*/ 1625639 w 1804165"/>
                <a:gd name="connsiteY1" fmla="*/ 1654960 h 2080954"/>
                <a:gd name="connsiteX2" fmla="*/ 1330636 w 1804165"/>
                <a:gd name="connsiteY2" fmla="*/ 1825140 h 2080954"/>
                <a:gd name="connsiteX3" fmla="*/ 1134693 w 1804165"/>
                <a:gd name="connsiteY3" fmla="*/ 1612869 h 2080954"/>
                <a:gd name="connsiteX4" fmla="*/ 1020393 w 1804165"/>
                <a:gd name="connsiteY4" fmla="*/ 1645526 h 2080954"/>
                <a:gd name="connsiteX5" fmla="*/ 922422 w 1804165"/>
                <a:gd name="connsiteY5" fmla="*/ 1694511 h 2080954"/>
                <a:gd name="connsiteX6" fmla="*/ 710150 w 1804165"/>
                <a:gd name="connsiteY6" fmla="*/ 1498569 h 2080954"/>
                <a:gd name="connsiteX7" fmla="*/ 693822 w 1804165"/>
                <a:gd name="connsiteY7" fmla="*/ 1253640 h 2080954"/>
                <a:gd name="connsiteX8" fmla="*/ 612179 w 1804165"/>
                <a:gd name="connsiteY8" fmla="*/ 943397 h 2080954"/>
                <a:gd name="connsiteX9" fmla="*/ 318265 w 1804165"/>
                <a:gd name="connsiteY9" fmla="*/ 845426 h 2080954"/>
                <a:gd name="connsiteX10" fmla="*/ 171308 w 1804165"/>
                <a:gd name="connsiteY10" fmla="*/ 812769 h 2080954"/>
                <a:gd name="connsiteX11" fmla="*/ 24350 w 1804165"/>
                <a:gd name="connsiteY11" fmla="*/ 518854 h 2080954"/>
                <a:gd name="connsiteX12" fmla="*/ 71430 w 1804165"/>
                <a:gd name="connsiteY12" fmla="*/ 371897 h 2080954"/>
                <a:gd name="connsiteX13" fmla="*/ 0 w 1804165"/>
                <a:gd name="connsiteY13"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165" h="2080954">
                  <a:moveTo>
                    <a:pt x="1804165" y="2080954"/>
                  </a:moveTo>
                  <a:cubicBezTo>
                    <a:pt x="1749011" y="2048055"/>
                    <a:pt x="1704560" y="1697596"/>
                    <a:pt x="1625639" y="1654960"/>
                  </a:cubicBezTo>
                  <a:cubicBezTo>
                    <a:pt x="1546718" y="1612324"/>
                    <a:pt x="1412460" y="1832155"/>
                    <a:pt x="1330636" y="1825140"/>
                  </a:cubicBezTo>
                  <a:cubicBezTo>
                    <a:pt x="1248812" y="1818125"/>
                    <a:pt x="1186400" y="1642805"/>
                    <a:pt x="1134693" y="1612869"/>
                  </a:cubicBezTo>
                  <a:cubicBezTo>
                    <a:pt x="1082986" y="1582933"/>
                    <a:pt x="1055771" y="1631919"/>
                    <a:pt x="1020393" y="1645526"/>
                  </a:cubicBezTo>
                  <a:cubicBezTo>
                    <a:pt x="985015" y="1659133"/>
                    <a:pt x="974129" y="1719004"/>
                    <a:pt x="922422" y="1694511"/>
                  </a:cubicBezTo>
                  <a:cubicBezTo>
                    <a:pt x="870715" y="1670018"/>
                    <a:pt x="748250" y="1572047"/>
                    <a:pt x="710150" y="1498569"/>
                  </a:cubicBezTo>
                  <a:cubicBezTo>
                    <a:pt x="672050" y="1425091"/>
                    <a:pt x="710151" y="1346169"/>
                    <a:pt x="693822" y="1253640"/>
                  </a:cubicBezTo>
                  <a:cubicBezTo>
                    <a:pt x="677494" y="1161111"/>
                    <a:pt x="674772" y="1011433"/>
                    <a:pt x="612179" y="943397"/>
                  </a:cubicBezTo>
                  <a:cubicBezTo>
                    <a:pt x="549586" y="875361"/>
                    <a:pt x="391744" y="867197"/>
                    <a:pt x="318265" y="845426"/>
                  </a:cubicBezTo>
                  <a:cubicBezTo>
                    <a:pt x="244787" y="823655"/>
                    <a:pt x="220294" y="867198"/>
                    <a:pt x="171308" y="812769"/>
                  </a:cubicBezTo>
                  <a:cubicBezTo>
                    <a:pt x="122322" y="758340"/>
                    <a:pt x="40996" y="592333"/>
                    <a:pt x="24350" y="518854"/>
                  </a:cubicBezTo>
                  <a:cubicBezTo>
                    <a:pt x="7704" y="445375"/>
                    <a:pt x="75488" y="458373"/>
                    <a:pt x="71430" y="371897"/>
                  </a:cubicBezTo>
                  <a:cubicBezTo>
                    <a:pt x="80979" y="288143"/>
                    <a:pt x="0" y="51707"/>
                    <a:pt x="0" y="0"/>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640674" y="1722151"/>
              <a:ext cx="831372" cy="112568"/>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 name="connsiteX0" fmla="*/ 973283 w 973283"/>
                <a:gd name="connsiteY0" fmla="*/ 176646 h 206087"/>
                <a:gd name="connsiteX1" fmla="*/ 879765 w 973283"/>
                <a:gd name="connsiteY1" fmla="*/ 103910 h 206087"/>
                <a:gd name="connsiteX2" fmla="*/ 578428 w 973283"/>
                <a:gd name="connsiteY2" fmla="*/ 114300 h 206087"/>
                <a:gd name="connsiteX3" fmla="*/ 484910 w 973283"/>
                <a:gd name="connsiteY3" fmla="*/ 197428 h 206087"/>
                <a:gd name="connsiteX4" fmla="*/ 214746 w 973283"/>
                <a:gd name="connsiteY4" fmla="*/ 166255 h 206087"/>
                <a:gd name="connsiteX5" fmla="*/ 79665 w 973283"/>
                <a:gd name="connsiteY5" fmla="*/ 155864 h 206087"/>
                <a:gd name="connsiteX6" fmla="*/ 6928 w 973283"/>
                <a:gd name="connsiteY6" fmla="*/ 135082 h 206087"/>
                <a:gd name="connsiteX7" fmla="*/ 38101 w 973283"/>
                <a:gd name="connsiteY7" fmla="*/ 0 h 206087"/>
                <a:gd name="connsiteX0" fmla="*/ 966355 w 966355"/>
                <a:gd name="connsiteY0" fmla="*/ 83127 h 112568"/>
                <a:gd name="connsiteX1" fmla="*/ 872837 w 966355"/>
                <a:gd name="connsiteY1" fmla="*/ 10391 h 112568"/>
                <a:gd name="connsiteX2" fmla="*/ 571500 w 966355"/>
                <a:gd name="connsiteY2" fmla="*/ 20781 h 112568"/>
                <a:gd name="connsiteX3" fmla="*/ 477982 w 966355"/>
                <a:gd name="connsiteY3" fmla="*/ 103909 h 112568"/>
                <a:gd name="connsiteX4" fmla="*/ 207818 w 966355"/>
                <a:gd name="connsiteY4" fmla="*/ 72736 h 112568"/>
                <a:gd name="connsiteX5" fmla="*/ 72737 w 966355"/>
                <a:gd name="connsiteY5" fmla="*/ 62345 h 112568"/>
                <a:gd name="connsiteX6" fmla="*/ 0 w 966355"/>
                <a:gd name="connsiteY6" fmla="*/ 41563 h 1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355" h="112568">
                  <a:moveTo>
                    <a:pt x="966355" y="83127"/>
                  </a:moveTo>
                  <a:cubicBezTo>
                    <a:pt x="898814" y="65809"/>
                    <a:pt x="938646" y="20782"/>
                    <a:pt x="872837" y="10391"/>
                  </a:cubicBezTo>
                  <a:cubicBezTo>
                    <a:pt x="807028" y="0"/>
                    <a:pt x="637309" y="5195"/>
                    <a:pt x="571500" y="20781"/>
                  </a:cubicBezTo>
                  <a:cubicBezTo>
                    <a:pt x="505691" y="36367"/>
                    <a:pt x="538596" y="95250"/>
                    <a:pt x="477982" y="103909"/>
                  </a:cubicBezTo>
                  <a:cubicBezTo>
                    <a:pt x="417368" y="112568"/>
                    <a:pt x="275359" y="79663"/>
                    <a:pt x="207818" y="72736"/>
                  </a:cubicBezTo>
                  <a:cubicBezTo>
                    <a:pt x="140277" y="65809"/>
                    <a:pt x="107373" y="67541"/>
                    <a:pt x="72737" y="62345"/>
                  </a:cubicBezTo>
                  <a:cubicBezTo>
                    <a:pt x="38101" y="57150"/>
                    <a:pt x="6927" y="67540"/>
                    <a:pt x="0" y="41563"/>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1466194" y="1537741"/>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7" name="Group 102"/>
          <p:cNvGrpSpPr/>
          <p:nvPr/>
        </p:nvGrpSpPr>
        <p:grpSpPr>
          <a:xfrm rot="21102751">
            <a:off x="2024608" y="3607647"/>
            <a:ext cx="3237839" cy="1519426"/>
            <a:chOff x="2119519" y="1502125"/>
            <a:chExt cx="5028826" cy="1448865"/>
          </a:xfrm>
        </p:grpSpPr>
        <p:sp>
          <p:nvSpPr>
            <p:cNvPr id="55" name="Freeform 54"/>
            <p:cNvSpPr/>
            <p:nvPr/>
          </p:nvSpPr>
          <p:spPr>
            <a:xfrm>
              <a:off x="2119519" y="1502125"/>
              <a:ext cx="4715247" cy="1448865"/>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254000">
              <a:gradFill flip="none" rotWithShape="1">
                <a:gsLst>
                  <a:gs pos="0">
                    <a:srgbClr val="000000">
                      <a:alpha val="33000"/>
                    </a:srgbClr>
                  </a:gs>
                  <a:gs pos="39999">
                    <a:srgbClr val="0A128C"/>
                  </a:gs>
                  <a:gs pos="70000">
                    <a:srgbClr val="181CC7"/>
                  </a:gs>
                  <a:gs pos="88000">
                    <a:srgbClr val="7005D4"/>
                  </a:gs>
                  <a:gs pos="100000">
                    <a:srgbClr val="8C3D91"/>
                  </a:gs>
                </a:gsLst>
                <a:path path="rect">
                  <a:fillToRect l="100000" b="100000"/>
                </a:path>
                <a:tileRect t="-100000" r="-100000"/>
              </a:gra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rot="20926317">
              <a:off x="2689605" y="1615715"/>
              <a:ext cx="4458740" cy="1159431"/>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SANTA  FE  TRAIL</a:t>
              </a:r>
              <a:endParaRPr lang="en-US" sz="2400" dirty="0">
                <a:solidFill>
                  <a:schemeClr val="bg1"/>
                </a:solidFill>
                <a:effectLst>
                  <a:outerShdw dist="50800" dir="5400000" algn="ctr" rotWithShape="0">
                    <a:schemeClr val="tx1"/>
                  </a:outerShdw>
                </a:effectLst>
              </a:endParaRPr>
            </a:p>
          </p:txBody>
        </p:sp>
      </p:grpSp>
      <p:grpSp>
        <p:nvGrpSpPr>
          <p:cNvPr id="31" name="Group 103"/>
          <p:cNvGrpSpPr/>
          <p:nvPr/>
        </p:nvGrpSpPr>
        <p:grpSpPr>
          <a:xfrm rot="420000">
            <a:off x="4071614" y="3952331"/>
            <a:ext cx="3247654" cy="1382387"/>
            <a:chOff x="2038286" y="1893796"/>
            <a:chExt cx="5917641" cy="2140999"/>
          </a:xfrm>
        </p:grpSpPr>
        <p:sp>
          <p:nvSpPr>
            <p:cNvPr id="67" name="Freeform 66"/>
            <p:cNvSpPr/>
            <p:nvPr/>
          </p:nvSpPr>
          <p:spPr>
            <a:xfrm rot="21321277">
              <a:off x="2038286" y="1893796"/>
              <a:ext cx="5917641" cy="2140999"/>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715451 w 5715451"/>
                <a:gd name="connsiteY0" fmla="*/ 906087 h 2371074"/>
                <a:gd name="connsiteX1" fmla="*/ 4219160 w 5715451"/>
                <a:gd name="connsiteY1" fmla="*/ 141316 h 2371074"/>
                <a:gd name="connsiteX2" fmla="*/ 2473488 w 5715451"/>
                <a:gd name="connsiteY2" fmla="*/ 58189 h 2371074"/>
                <a:gd name="connsiteX3" fmla="*/ 1592339 w 5715451"/>
                <a:gd name="connsiteY3" fmla="*/ 340822 h 2371074"/>
                <a:gd name="connsiteX4" fmla="*/ 628062 w 5715451"/>
                <a:gd name="connsiteY4" fmla="*/ 773083 h 2371074"/>
                <a:gd name="connsiteX5" fmla="*/ 611437 w 5715451"/>
                <a:gd name="connsiteY5" fmla="*/ 523702 h 2371074"/>
                <a:gd name="connsiteX6" fmla="*/ 0 w 5715451"/>
                <a:gd name="connsiteY6" fmla="*/ 1087157 h 2371074"/>
                <a:gd name="connsiteX7" fmla="*/ 894070 w 5715451"/>
                <a:gd name="connsiteY7" fmla="*/ 1321723 h 2371074"/>
                <a:gd name="connsiteX8" fmla="*/ 906804 w 5715451"/>
                <a:gd name="connsiteY8" fmla="*/ 1310758 h 2371074"/>
                <a:gd name="connsiteX9" fmla="*/ 777691 w 5715451"/>
                <a:gd name="connsiteY9" fmla="*/ 1138843 h 2371074"/>
                <a:gd name="connsiteX10" fmla="*/ 1309706 w 5715451"/>
                <a:gd name="connsiteY10" fmla="*/ 1221971 h 2371074"/>
                <a:gd name="connsiteX11" fmla="*/ 4827051 w 5715451"/>
                <a:gd name="connsiteY11" fmla="*/ 2371074 h 2371074"/>
                <a:gd name="connsiteX12" fmla="*/ 5715451 w 5715451"/>
                <a:gd name="connsiteY12" fmla="*/ 906087 h 2371074"/>
                <a:gd name="connsiteX0" fmla="*/ 5893195 w 5893195"/>
                <a:gd name="connsiteY0" fmla="*/ 906087 h 2371074"/>
                <a:gd name="connsiteX1" fmla="*/ 4396904 w 5893195"/>
                <a:gd name="connsiteY1" fmla="*/ 141316 h 2371074"/>
                <a:gd name="connsiteX2" fmla="*/ 2651232 w 5893195"/>
                <a:gd name="connsiteY2" fmla="*/ 58189 h 2371074"/>
                <a:gd name="connsiteX3" fmla="*/ 1770083 w 5893195"/>
                <a:gd name="connsiteY3" fmla="*/ 340822 h 2371074"/>
                <a:gd name="connsiteX4" fmla="*/ 805806 w 5893195"/>
                <a:gd name="connsiteY4" fmla="*/ 773083 h 2371074"/>
                <a:gd name="connsiteX5" fmla="*/ 789181 w 5893195"/>
                <a:gd name="connsiteY5" fmla="*/ 523702 h 2371074"/>
                <a:gd name="connsiteX6" fmla="*/ 177744 w 5893195"/>
                <a:gd name="connsiteY6" fmla="*/ 1087157 h 2371074"/>
                <a:gd name="connsiteX7" fmla="*/ 149012 w 5893195"/>
                <a:gd name="connsiteY7" fmla="*/ 1268334 h 2371074"/>
                <a:gd name="connsiteX8" fmla="*/ 1071814 w 5893195"/>
                <a:gd name="connsiteY8" fmla="*/ 1321723 h 2371074"/>
                <a:gd name="connsiteX9" fmla="*/ 1084548 w 5893195"/>
                <a:gd name="connsiteY9" fmla="*/ 1310758 h 2371074"/>
                <a:gd name="connsiteX10" fmla="*/ 955435 w 5893195"/>
                <a:gd name="connsiteY10" fmla="*/ 1138843 h 2371074"/>
                <a:gd name="connsiteX11" fmla="*/ 1487450 w 5893195"/>
                <a:gd name="connsiteY11" fmla="*/ 1221971 h 2371074"/>
                <a:gd name="connsiteX12" fmla="*/ 5004795 w 5893195"/>
                <a:gd name="connsiteY12" fmla="*/ 2371074 h 2371074"/>
                <a:gd name="connsiteX13" fmla="*/ 5893195 w 5893195"/>
                <a:gd name="connsiteY13"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3195" h="2371074">
                  <a:moveTo>
                    <a:pt x="5893195" y="906087"/>
                  </a:moveTo>
                  <a:cubicBezTo>
                    <a:pt x="5563280" y="587963"/>
                    <a:pt x="4937231" y="282632"/>
                    <a:pt x="4396904" y="141316"/>
                  </a:cubicBezTo>
                  <a:cubicBezTo>
                    <a:pt x="3856577" y="0"/>
                    <a:pt x="3089035" y="24938"/>
                    <a:pt x="2651232" y="58189"/>
                  </a:cubicBezTo>
                  <a:cubicBezTo>
                    <a:pt x="2213429" y="91440"/>
                    <a:pt x="2077654" y="221673"/>
                    <a:pt x="1770083" y="340822"/>
                  </a:cubicBezTo>
                  <a:cubicBezTo>
                    <a:pt x="1462512" y="459971"/>
                    <a:pt x="969290" y="742603"/>
                    <a:pt x="805806" y="773083"/>
                  </a:cubicBezTo>
                  <a:cubicBezTo>
                    <a:pt x="642322" y="803563"/>
                    <a:pt x="893858" y="471356"/>
                    <a:pt x="789181" y="523702"/>
                  </a:cubicBezTo>
                  <a:cubicBezTo>
                    <a:pt x="684504" y="576048"/>
                    <a:pt x="284439" y="963052"/>
                    <a:pt x="177744" y="1087157"/>
                  </a:cubicBezTo>
                  <a:cubicBezTo>
                    <a:pt x="71049" y="1211262"/>
                    <a:pt x="0" y="1229240"/>
                    <a:pt x="149012" y="1268334"/>
                  </a:cubicBezTo>
                  <a:lnTo>
                    <a:pt x="1071814" y="1321723"/>
                  </a:lnTo>
                  <a:cubicBezTo>
                    <a:pt x="1227737" y="1328794"/>
                    <a:pt x="787795" y="1230992"/>
                    <a:pt x="1084548" y="1310758"/>
                  </a:cubicBezTo>
                  <a:cubicBezTo>
                    <a:pt x="1065152" y="1280278"/>
                    <a:pt x="888285" y="1153641"/>
                    <a:pt x="955435" y="1138843"/>
                  </a:cubicBezTo>
                  <a:cubicBezTo>
                    <a:pt x="1022585" y="1124045"/>
                    <a:pt x="812557" y="1016599"/>
                    <a:pt x="1487450" y="1221971"/>
                  </a:cubicBezTo>
                  <a:cubicBezTo>
                    <a:pt x="2162343" y="1427343"/>
                    <a:pt x="4340219" y="1747649"/>
                    <a:pt x="5004795" y="2371074"/>
                  </a:cubicBezTo>
                  <a:cubicBezTo>
                    <a:pt x="5129486" y="1650461"/>
                    <a:pt x="5457867" y="1287441"/>
                    <a:pt x="589319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rot="480000">
              <a:off x="3740362" y="2812051"/>
              <a:ext cx="3368991" cy="942945"/>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TRAIL OF  TEARS</a:t>
              </a:r>
              <a:endParaRPr lang="en-US" sz="2400" dirty="0">
                <a:solidFill>
                  <a:schemeClr val="bg1"/>
                </a:solidFill>
                <a:effectLst>
                  <a:outerShdw dist="50800" dir="5400000" algn="ctr" rotWithShape="0">
                    <a:schemeClr val="tx1"/>
                  </a:outerShdw>
                </a:effectLst>
              </a:endParaRPr>
            </a:p>
          </p:txBody>
        </p:sp>
      </p:grpSp>
      <p:grpSp>
        <p:nvGrpSpPr>
          <p:cNvPr id="33" name="Group 68"/>
          <p:cNvGrpSpPr/>
          <p:nvPr/>
        </p:nvGrpSpPr>
        <p:grpSpPr>
          <a:xfrm>
            <a:off x="0" y="2057400"/>
            <a:ext cx="5975751" cy="3186647"/>
            <a:chOff x="0" y="2057400"/>
            <a:chExt cx="5975751" cy="3186647"/>
          </a:xfrm>
        </p:grpSpPr>
        <p:sp>
          <p:nvSpPr>
            <p:cNvPr id="30" name="TextBox 29"/>
            <p:cNvSpPr txBox="1"/>
            <p:nvPr/>
          </p:nvSpPr>
          <p:spPr>
            <a:xfrm>
              <a:off x="0" y="3657600"/>
              <a:ext cx="1976823" cy="584775"/>
            </a:xfrm>
            <a:prstGeom prst="rect">
              <a:avLst/>
            </a:prstGeom>
            <a:noFill/>
          </p:spPr>
          <p:txBody>
            <a:bodyPr wrap="none" rtlCol="0">
              <a:spAutoFit/>
            </a:bodyPr>
            <a:lstStyle/>
            <a:p>
              <a:r>
                <a:rPr lang="en-US" sz="3200" dirty="0" smtClean="0">
                  <a:ln>
                    <a:solidFill>
                      <a:srgbClr val="00FFFF"/>
                    </a:solidFill>
                  </a:ln>
                  <a:solidFill>
                    <a:srgbClr val="00FFFF"/>
                  </a:solidFill>
                  <a:effectLst>
                    <a:outerShdw dist="63500" dir="7200000" algn="ctr" rotWithShape="0">
                      <a:schemeClr val="tx1"/>
                    </a:outerShdw>
                  </a:effectLst>
                </a:rPr>
                <a:t>1849-1869</a:t>
              </a:r>
              <a:endParaRPr lang="en-US" sz="3200" dirty="0">
                <a:ln>
                  <a:solidFill>
                    <a:srgbClr val="00FFFF"/>
                  </a:solidFill>
                </a:ln>
                <a:solidFill>
                  <a:srgbClr val="00FFFF"/>
                </a:solidFill>
                <a:effectLst>
                  <a:outerShdw dist="63500" dir="7200000" algn="ctr" rotWithShape="0">
                    <a:schemeClr val="tx1"/>
                  </a:outerShdw>
                </a:effectLst>
              </a:endParaRPr>
            </a:p>
          </p:txBody>
        </p:sp>
        <p:grpSp>
          <p:nvGrpSpPr>
            <p:cNvPr id="35" name="Group 50"/>
            <p:cNvGrpSpPr/>
            <p:nvPr/>
          </p:nvGrpSpPr>
          <p:grpSpPr>
            <a:xfrm>
              <a:off x="680280" y="2057400"/>
              <a:ext cx="5295471" cy="3186647"/>
              <a:chOff x="788361" y="2220065"/>
              <a:chExt cx="5295471" cy="3186647"/>
            </a:xfrm>
          </p:grpSpPr>
          <p:sp>
            <p:nvSpPr>
              <p:cNvPr id="28" name="Freeform 27"/>
              <p:cNvSpPr/>
              <p:nvPr/>
            </p:nvSpPr>
            <p:spPr>
              <a:xfrm rot="20374288">
                <a:off x="828535" y="2220065"/>
                <a:ext cx="5255297" cy="3186647"/>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225934 w 5691446"/>
                  <a:gd name="connsiteY0" fmla="*/ 1017163 h 3420621"/>
                  <a:gd name="connsiteX1" fmla="*/ 2682239 w 5691446"/>
                  <a:gd name="connsiteY1" fmla="*/ 302268 h 3420621"/>
                  <a:gd name="connsiteX2" fmla="*/ 72044 w 5691446"/>
                  <a:gd name="connsiteY2" fmla="*/ 143637 h 3420621"/>
                  <a:gd name="connsiteX3" fmla="*/ 3114502 w 5691446"/>
                  <a:gd name="connsiteY3" fmla="*/ 1164092 h 3420621"/>
                  <a:gd name="connsiteX4" fmla="*/ 5224975 w 5691446"/>
                  <a:gd name="connsiteY4" fmla="*/ 3296166 h 3420621"/>
                  <a:gd name="connsiteX5" fmla="*/ 5691446 w 5691446"/>
                  <a:gd name="connsiteY5" fmla="*/ 1349672 h 3420621"/>
                  <a:gd name="connsiteX6" fmla="*/ 5292435 w 5691446"/>
                  <a:gd name="connsiteY6" fmla="*/ 1067039 h 3420621"/>
                  <a:gd name="connsiteX7" fmla="*/ 5225934 w 5691446"/>
                  <a:gd name="connsiteY7" fmla="*/ 1017163 h 3420621"/>
                  <a:gd name="connsiteX0" fmla="*/ 5225934 w 5691446"/>
                  <a:gd name="connsiteY0" fmla="*/ 1462046 h 3865504"/>
                  <a:gd name="connsiteX1" fmla="*/ 3245507 w 5691446"/>
                  <a:gd name="connsiteY1" fmla="*/ 145589 h 3865504"/>
                  <a:gd name="connsiteX2" fmla="*/ 72044 w 5691446"/>
                  <a:gd name="connsiteY2" fmla="*/ 588520 h 3865504"/>
                  <a:gd name="connsiteX3" fmla="*/ 3114502 w 5691446"/>
                  <a:gd name="connsiteY3" fmla="*/ 1608975 h 3865504"/>
                  <a:gd name="connsiteX4" fmla="*/ 5224975 w 5691446"/>
                  <a:gd name="connsiteY4" fmla="*/ 3741049 h 3865504"/>
                  <a:gd name="connsiteX5" fmla="*/ 5691446 w 5691446"/>
                  <a:gd name="connsiteY5" fmla="*/ 1794555 h 3865504"/>
                  <a:gd name="connsiteX6" fmla="*/ 5292435 w 5691446"/>
                  <a:gd name="connsiteY6" fmla="*/ 1511922 h 3865504"/>
                  <a:gd name="connsiteX7" fmla="*/ 5225934 w 5691446"/>
                  <a:gd name="connsiteY7" fmla="*/ 1462046 h 3865504"/>
                  <a:gd name="connsiteX0" fmla="*/ 5225934 w 5691446"/>
                  <a:gd name="connsiteY0" fmla="*/ 1462045 h 3741048"/>
                  <a:gd name="connsiteX1" fmla="*/ 3245507 w 5691446"/>
                  <a:gd name="connsiteY1" fmla="*/ 145588 h 3741048"/>
                  <a:gd name="connsiteX2" fmla="*/ 72044 w 5691446"/>
                  <a:gd name="connsiteY2" fmla="*/ 588519 h 3741048"/>
                  <a:gd name="connsiteX3" fmla="*/ 3114502 w 5691446"/>
                  <a:gd name="connsiteY3" fmla="*/ 1608974 h 3741048"/>
                  <a:gd name="connsiteX4" fmla="*/ 3170811 w 5691446"/>
                  <a:gd name="connsiteY4" fmla="*/ 922636 h 3741048"/>
                  <a:gd name="connsiteX5" fmla="*/ 5224975 w 5691446"/>
                  <a:gd name="connsiteY5" fmla="*/ 3741048 h 3741048"/>
                  <a:gd name="connsiteX6" fmla="*/ 5691446 w 5691446"/>
                  <a:gd name="connsiteY6" fmla="*/ 1794554 h 3741048"/>
                  <a:gd name="connsiteX7" fmla="*/ 5292435 w 5691446"/>
                  <a:gd name="connsiteY7" fmla="*/ 1511921 h 3741048"/>
                  <a:gd name="connsiteX8" fmla="*/ 5225934 w 5691446"/>
                  <a:gd name="connsiteY8"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619867 h 3898870"/>
                  <a:gd name="connsiteX1" fmla="*/ 3374433 w 5691446"/>
                  <a:gd name="connsiteY1" fmla="*/ 145588 h 3898870"/>
                  <a:gd name="connsiteX2" fmla="*/ 72044 w 5691446"/>
                  <a:gd name="connsiteY2" fmla="*/ 746341 h 3898870"/>
                  <a:gd name="connsiteX3" fmla="*/ 3170811 w 5691446"/>
                  <a:gd name="connsiteY3" fmla="*/ 1080458 h 3898870"/>
                  <a:gd name="connsiteX4" fmla="*/ 5224975 w 5691446"/>
                  <a:gd name="connsiteY4" fmla="*/ 3898870 h 3898870"/>
                  <a:gd name="connsiteX5" fmla="*/ 5691446 w 5691446"/>
                  <a:gd name="connsiteY5" fmla="*/ 1952376 h 3898870"/>
                  <a:gd name="connsiteX6" fmla="*/ 5292435 w 5691446"/>
                  <a:gd name="connsiteY6" fmla="*/ 1669743 h 3898870"/>
                  <a:gd name="connsiteX7" fmla="*/ 5225934 w 5691446"/>
                  <a:gd name="connsiteY7" fmla="*/ 1619867 h 3898870"/>
                  <a:gd name="connsiteX0" fmla="*/ 5292435 w 5691446"/>
                  <a:gd name="connsiteY0" fmla="*/ 1669743 h 3898870"/>
                  <a:gd name="connsiteX1" fmla="*/ 3374433 w 5691446"/>
                  <a:gd name="connsiteY1" fmla="*/ 145588 h 3898870"/>
                  <a:gd name="connsiteX2" fmla="*/ 72044 w 5691446"/>
                  <a:gd name="connsiteY2" fmla="*/ 746341 h 3898870"/>
                  <a:gd name="connsiteX3" fmla="*/ 3170811 w 5691446"/>
                  <a:gd name="connsiteY3" fmla="*/ 1080458 h 3898870"/>
                  <a:gd name="connsiteX4" fmla="*/ 5224975 w 5691446"/>
                  <a:gd name="connsiteY4" fmla="*/ 3898870 h 3898870"/>
                  <a:gd name="connsiteX5" fmla="*/ 5691446 w 5691446"/>
                  <a:gd name="connsiteY5" fmla="*/ 1952376 h 3898870"/>
                  <a:gd name="connsiteX6" fmla="*/ 5292435 w 5691446"/>
                  <a:gd name="connsiteY6" fmla="*/ 1669743 h 3898870"/>
                  <a:gd name="connsiteX0" fmla="*/ 5292435 w 5691446"/>
                  <a:gd name="connsiteY0" fmla="*/ 1669743 h 3898870"/>
                  <a:gd name="connsiteX1" fmla="*/ 3374433 w 5691446"/>
                  <a:gd name="connsiteY1" fmla="*/ 145588 h 3898870"/>
                  <a:gd name="connsiteX2" fmla="*/ 72044 w 5691446"/>
                  <a:gd name="connsiteY2" fmla="*/ 746341 h 3898870"/>
                  <a:gd name="connsiteX3" fmla="*/ 3564966 w 5691446"/>
                  <a:gd name="connsiteY3" fmla="*/ 850487 h 3898870"/>
                  <a:gd name="connsiteX4" fmla="*/ 5224975 w 5691446"/>
                  <a:gd name="connsiteY4" fmla="*/ 3898870 h 3898870"/>
                  <a:gd name="connsiteX5" fmla="*/ 5691446 w 5691446"/>
                  <a:gd name="connsiteY5" fmla="*/ 1952376 h 3898870"/>
                  <a:gd name="connsiteX6" fmla="*/ 5292435 w 5691446"/>
                  <a:gd name="connsiteY6" fmla="*/ 1669743 h 3898870"/>
                  <a:gd name="connsiteX0" fmla="*/ 5292435 w 5691446"/>
                  <a:gd name="connsiteY0" fmla="*/ 1669743 h 3898870"/>
                  <a:gd name="connsiteX1" fmla="*/ 3374433 w 5691446"/>
                  <a:gd name="connsiteY1" fmla="*/ 145588 h 3898870"/>
                  <a:gd name="connsiteX2" fmla="*/ 72044 w 5691446"/>
                  <a:gd name="connsiteY2" fmla="*/ 746341 h 3898870"/>
                  <a:gd name="connsiteX3" fmla="*/ 3564966 w 5691446"/>
                  <a:gd name="connsiteY3" fmla="*/ 850487 h 3898870"/>
                  <a:gd name="connsiteX4" fmla="*/ 5224975 w 5691446"/>
                  <a:gd name="connsiteY4" fmla="*/ 3898870 h 3898870"/>
                  <a:gd name="connsiteX5" fmla="*/ 5691446 w 5691446"/>
                  <a:gd name="connsiteY5" fmla="*/ 1952376 h 3898870"/>
                  <a:gd name="connsiteX6" fmla="*/ 5292435 w 5691446"/>
                  <a:gd name="connsiteY6" fmla="*/ 1669743 h 38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1446" h="3898870">
                    <a:moveTo>
                      <a:pt x="5292435" y="1669743"/>
                    </a:moveTo>
                    <a:lnTo>
                      <a:pt x="3374433" y="145588"/>
                    </a:lnTo>
                    <a:cubicBezTo>
                      <a:pt x="2515451" y="0"/>
                      <a:pt x="0" y="602704"/>
                      <a:pt x="72044" y="746341"/>
                    </a:cubicBezTo>
                    <a:cubicBezTo>
                      <a:pt x="59595" y="875849"/>
                      <a:pt x="2335089" y="333538"/>
                      <a:pt x="3564966" y="850487"/>
                    </a:cubicBezTo>
                    <a:cubicBezTo>
                      <a:pt x="4451258" y="1785882"/>
                      <a:pt x="4797408" y="3869459"/>
                      <a:pt x="5224975" y="3898870"/>
                    </a:cubicBezTo>
                    <a:cubicBezTo>
                      <a:pt x="4974208" y="3049580"/>
                      <a:pt x="5364479" y="2410961"/>
                      <a:pt x="5691446" y="1952376"/>
                    </a:cubicBezTo>
                    <a:cubicBezTo>
                      <a:pt x="5475316" y="1806903"/>
                      <a:pt x="5353395" y="1708536"/>
                      <a:pt x="5292435" y="1669743"/>
                    </a:cubicBezTo>
                    <a:close/>
                  </a:path>
                </a:pathLst>
              </a:custGeom>
              <a:solidFill>
                <a:srgbClr val="00FFFF">
                  <a:alpha val="42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rot="20104102">
                <a:off x="788361" y="2977031"/>
                <a:ext cx="1964192"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California Trail</a:t>
                </a:r>
                <a:endParaRPr lang="en-US" sz="2400" dirty="0">
                  <a:ln>
                    <a:solidFill>
                      <a:srgbClr val="FFFF00"/>
                    </a:solidFill>
                  </a:ln>
                  <a:solidFill>
                    <a:srgbClr val="FFFF00"/>
                  </a:solidFill>
                  <a:effectLst>
                    <a:outerShdw dist="50800" dir="5400000" algn="ctr" rotWithShape="0">
                      <a:schemeClr val="tx1"/>
                    </a:outerShdw>
                  </a:effectLst>
                </a:endParaRPr>
              </a:p>
            </p:txBody>
          </p:sp>
        </p:grpSp>
      </p:grpSp>
      <p:grpSp>
        <p:nvGrpSpPr>
          <p:cNvPr id="36" name="Group 37"/>
          <p:cNvGrpSpPr/>
          <p:nvPr/>
        </p:nvGrpSpPr>
        <p:grpSpPr>
          <a:xfrm>
            <a:off x="885797" y="1927533"/>
            <a:ext cx="5134003" cy="2568267"/>
            <a:chOff x="885797" y="1927533"/>
            <a:chExt cx="5134003" cy="2568267"/>
          </a:xfrm>
        </p:grpSpPr>
        <p:sp>
          <p:nvSpPr>
            <p:cNvPr id="61" name="Freeform 60"/>
            <p:cNvSpPr/>
            <p:nvPr/>
          </p:nvSpPr>
          <p:spPr>
            <a:xfrm>
              <a:off x="885797" y="1927533"/>
              <a:ext cx="5134003" cy="2568267"/>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533790 w 6126764"/>
                <a:gd name="connsiteY0" fmla="*/ 1043600 h 3293173"/>
                <a:gd name="connsiteX1" fmla="*/ 2990095 w 6126764"/>
                <a:gd name="connsiteY1" fmla="*/ 328705 h 3293173"/>
                <a:gd name="connsiteX2" fmla="*/ 379900 w 6126764"/>
                <a:gd name="connsiteY2" fmla="*/ 170074 h 3293173"/>
                <a:gd name="connsiteX3" fmla="*/ 710692 w 6126764"/>
                <a:gd name="connsiteY3" fmla="*/ 170075 h 3293173"/>
                <a:gd name="connsiteX4" fmla="*/ 3422358 w 6126764"/>
                <a:gd name="connsiteY4" fmla="*/ 1190529 h 3293173"/>
                <a:gd name="connsiteX5" fmla="*/ 6126764 w 6126764"/>
                <a:gd name="connsiteY5" fmla="*/ 3168718 h 3293173"/>
                <a:gd name="connsiteX6" fmla="*/ 5999302 w 6126764"/>
                <a:gd name="connsiteY6" fmla="*/ 1376109 h 3293173"/>
                <a:gd name="connsiteX7" fmla="*/ 5600291 w 6126764"/>
                <a:gd name="connsiteY7" fmla="*/ 1093476 h 3293173"/>
                <a:gd name="connsiteX8" fmla="*/ 5533790 w 6126764"/>
                <a:gd name="connsiteY8" fmla="*/ 1043600 h 3293173"/>
                <a:gd name="connsiteX0" fmla="*/ 4895142 w 5488116"/>
                <a:gd name="connsiteY0" fmla="*/ 1017163 h 3266736"/>
                <a:gd name="connsiteX1" fmla="*/ 2351447 w 5488116"/>
                <a:gd name="connsiteY1" fmla="*/ 302268 h 3266736"/>
                <a:gd name="connsiteX2" fmla="*/ 72044 w 5488116"/>
                <a:gd name="connsiteY2" fmla="*/ 143638 h 3266736"/>
                <a:gd name="connsiteX3" fmla="*/ 2783710 w 5488116"/>
                <a:gd name="connsiteY3" fmla="*/ 1164092 h 3266736"/>
                <a:gd name="connsiteX4" fmla="*/ 5488116 w 5488116"/>
                <a:gd name="connsiteY4" fmla="*/ 3142281 h 3266736"/>
                <a:gd name="connsiteX5" fmla="*/ 5360654 w 5488116"/>
                <a:gd name="connsiteY5" fmla="*/ 1349672 h 3266736"/>
                <a:gd name="connsiteX6" fmla="*/ 4961643 w 5488116"/>
                <a:gd name="connsiteY6" fmla="*/ 1067039 h 3266736"/>
                <a:gd name="connsiteX7" fmla="*/ 4895142 w 5488116"/>
                <a:gd name="connsiteY7" fmla="*/ 1017163 h 3266736"/>
                <a:gd name="connsiteX0" fmla="*/ 4895142 w 5488116"/>
                <a:gd name="connsiteY0" fmla="*/ 1017162 h 3142280"/>
                <a:gd name="connsiteX1" fmla="*/ 2351447 w 5488116"/>
                <a:gd name="connsiteY1" fmla="*/ 302267 h 3142280"/>
                <a:gd name="connsiteX2" fmla="*/ 72044 w 5488116"/>
                <a:gd name="connsiteY2" fmla="*/ 143637 h 3142280"/>
                <a:gd name="connsiteX3" fmla="*/ 2783710 w 5488116"/>
                <a:gd name="connsiteY3" fmla="*/ 1164091 h 3142280"/>
                <a:gd name="connsiteX4" fmla="*/ 3390998 w 5488116"/>
                <a:gd name="connsiteY4" fmla="*/ 1160701 h 3142280"/>
                <a:gd name="connsiteX5" fmla="*/ 5488116 w 5488116"/>
                <a:gd name="connsiteY5" fmla="*/ 3142280 h 3142280"/>
                <a:gd name="connsiteX6" fmla="*/ 5360654 w 5488116"/>
                <a:gd name="connsiteY6" fmla="*/ 1349671 h 3142280"/>
                <a:gd name="connsiteX7" fmla="*/ 4961643 w 5488116"/>
                <a:gd name="connsiteY7" fmla="*/ 1067038 h 3142280"/>
                <a:gd name="connsiteX8" fmla="*/ 4895142 w 5488116"/>
                <a:gd name="connsiteY8" fmla="*/ 1017162 h 3142280"/>
                <a:gd name="connsiteX0" fmla="*/ 4895142 w 5488116"/>
                <a:gd name="connsiteY0" fmla="*/ 1017162 h 3142280"/>
                <a:gd name="connsiteX1" fmla="*/ 2351447 w 5488116"/>
                <a:gd name="connsiteY1" fmla="*/ 302267 h 3142280"/>
                <a:gd name="connsiteX2" fmla="*/ 72044 w 5488116"/>
                <a:gd name="connsiteY2" fmla="*/ 143637 h 3142280"/>
                <a:gd name="connsiteX3" fmla="*/ 3390998 w 5488116"/>
                <a:gd name="connsiteY3" fmla="*/ 1160701 h 3142280"/>
                <a:gd name="connsiteX4" fmla="*/ 5488116 w 5488116"/>
                <a:gd name="connsiteY4" fmla="*/ 3142280 h 3142280"/>
                <a:gd name="connsiteX5" fmla="*/ 5360654 w 5488116"/>
                <a:gd name="connsiteY5" fmla="*/ 1349671 h 3142280"/>
                <a:gd name="connsiteX6" fmla="*/ 4961643 w 5488116"/>
                <a:gd name="connsiteY6" fmla="*/ 1067038 h 3142280"/>
                <a:gd name="connsiteX7" fmla="*/ 4895142 w 5488116"/>
                <a:gd name="connsiteY7" fmla="*/ 1017162 h 31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8116" h="3142280">
                  <a:moveTo>
                    <a:pt x="4895142" y="1017162"/>
                  </a:moveTo>
                  <a:cubicBezTo>
                    <a:pt x="4034774" y="749769"/>
                    <a:pt x="3155297" y="447854"/>
                    <a:pt x="2351447" y="302267"/>
                  </a:cubicBezTo>
                  <a:cubicBezTo>
                    <a:pt x="1547597" y="156680"/>
                    <a:pt x="0" y="0"/>
                    <a:pt x="72044" y="143637"/>
                  </a:cubicBezTo>
                  <a:cubicBezTo>
                    <a:pt x="245302" y="286709"/>
                    <a:pt x="2488320" y="660927"/>
                    <a:pt x="3390998" y="1160701"/>
                  </a:cubicBezTo>
                  <a:cubicBezTo>
                    <a:pt x="3841732" y="1490399"/>
                    <a:pt x="5064808" y="3110785"/>
                    <a:pt x="5488116" y="3142280"/>
                  </a:cubicBezTo>
                  <a:cubicBezTo>
                    <a:pt x="5237349" y="2292990"/>
                    <a:pt x="5033687" y="1808256"/>
                    <a:pt x="5360654" y="1349671"/>
                  </a:cubicBezTo>
                  <a:cubicBezTo>
                    <a:pt x="5144524" y="1204198"/>
                    <a:pt x="5022603" y="1105831"/>
                    <a:pt x="4961643" y="1067038"/>
                  </a:cubicBezTo>
                  <a:lnTo>
                    <a:pt x="4895142" y="1017162"/>
                  </a:lnTo>
                  <a:close/>
                </a:path>
              </a:pathLst>
            </a:custGeom>
            <a:solidFill>
              <a:srgbClr val="007A37">
                <a:alpha val="32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rot="566963">
              <a:off x="2158227" y="2068784"/>
              <a:ext cx="1701620"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Oregon Trail</a:t>
              </a:r>
              <a:endParaRPr lang="en-US" sz="2400" dirty="0">
                <a:ln>
                  <a:solidFill>
                    <a:srgbClr val="FFFF00"/>
                  </a:solidFill>
                </a:ln>
                <a:solidFill>
                  <a:srgbClr val="FFFF00"/>
                </a:solidFill>
                <a:effectLst>
                  <a:outerShdw dist="50800" dir="5400000" algn="ctr" rotWithShape="0">
                    <a:schemeClr val="tx1"/>
                  </a:outerShdw>
                </a:effectLst>
              </a:endParaRPr>
            </a:p>
          </p:txBody>
        </p:sp>
      </p:grpSp>
      <p:grpSp>
        <p:nvGrpSpPr>
          <p:cNvPr id="38" name="Group 48"/>
          <p:cNvGrpSpPr/>
          <p:nvPr/>
        </p:nvGrpSpPr>
        <p:grpSpPr>
          <a:xfrm>
            <a:off x="2246068" y="1960958"/>
            <a:ext cx="5434108" cy="1944218"/>
            <a:chOff x="2246068" y="1960958"/>
            <a:chExt cx="5434108" cy="1944218"/>
          </a:xfrm>
        </p:grpSpPr>
        <p:sp>
          <p:nvSpPr>
            <p:cNvPr id="64" name="Freeform 63"/>
            <p:cNvSpPr/>
            <p:nvPr/>
          </p:nvSpPr>
          <p:spPr>
            <a:xfrm rot="20374288">
              <a:off x="2246068" y="1960958"/>
              <a:ext cx="5434108" cy="1944218"/>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225934 w 5691446"/>
                <a:gd name="connsiteY0" fmla="*/ 1017163 h 3420621"/>
                <a:gd name="connsiteX1" fmla="*/ 2682239 w 5691446"/>
                <a:gd name="connsiteY1" fmla="*/ 302268 h 3420621"/>
                <a:gd name="connsiteX2" fmla="*/ 72044 w 5691446"/>
                <a:gd name="connsiteY2" fmla="*/ 143637 h 3420621"/>
                <a:gd name="connsiteX3" fmla="*/ 3114502 w 5691446"/>
                <a:gd name="connsiteY3" fmla="*/ 1164092 h 3420621"/>
                <a:gd name="connsiteX4" fmla="*/ 5224975 w 5691446"/>
                <a:gd name="connsiteY4" fmla="*/ 3296166 h 3420621"/>
                <a:gd name="connsiteX5" fmla="*/ 5691446 w 5691446"/>
                <a:gd name="connsiteY5" fmla="*/ 1349672 h 3420621"/>
                <a:gd name="connsiteX6" fmla="*/ 5292435 w 5691446"/>
                <a:gd name="connsiteY6" fmla="*/ 1067039 h 3420621"/>
                <a:gd name="connsiteX7" fmla="*/ 5225934 w 5691446"/>
                <a:gd name="connsiteY7" fmla="*/ 1017163 h 3420621"/>
                <a:gd name="connsiteX0" fmla="*/ 5225934 w 5691446"/>
                <a:gd name="connsiteY0" fmla="*/ 1462046 h 3865504"/>
                <a:gd name="connsiteX1" fmla="*/ 3245507 w 5691446"/>
                <a:gd name="connsiteY1" fmla="*/ 145589 h 3865504"/>
                <a:gd name="connsiteX2" fmla="*/ 72044 w 5691446"/>
                <a:gd name="connsiteY2" fmla="*/ 588520 h 3865504"/>
                <a:gd name="connsiteX3" fmla="*/ 3114502 w 5691446"/>
                <a:gd name="connsiteY3" fmla="*/ 1608975 h 3865504"/>
                <a:gd name="connsiteX4" fmla="*/ 5224975 w 5691446"/>
                <a:gd name="connsiteY4" fmla="*/ 3741049 h 3865504"/>
                <a:gd name="connsiteX5" fmla="*/ 5691446 w 5691446"/>
                <a:gd name="connsiteY5" fmla="*/ 1794555 h 3865504"/>
                <a:gd name="connsiteX6" fmla="*/ 5292435 w 5691446"/>
                <a:gd name="connsiteY6" fmla="*/ 1511922 h 3865504"/>
                <a:gd name="connsiteX7" fmla="*/ 5225934 w 5691446"/>
                <a:gd name="connsiteY7" fmla="*/ 1462046 h 3865504"/>
                <a:gd name="connsiteX0" fmla="*/ 5225934 w 5691446"/>
                <a:gd name="connsiteY0" fmla="*/ 1462045 h 3741048"/>
                <a:gd name="connsiteX1" fmla="*/ 3245507 w 5691446"/>
                <a:gd name="connsiteY1" fmla="*/ 145588 h 3741048"/>
                <a:gd name="connsiteX2" fmla="*/ 72044 w 5691446"/>
                <a:gd name="connsiteY2" fmla="*/ 588519 h 3741048"/>
                <a:gd name="connsiteX3" fmla="*/ 3114502 w 5691446"/>
                <a:gd name="connsiteY3" fmla="*/ 1608974 h 3741048"/>
                <a:gd name="connsiteX4" fmla="*/ 3170811 w 5691446"/>
                <a:gd name="connsiteY4" fmla="*/ 922636 h 3741048"/>
                <a:gd name="connsiteX5" fmla="*/ 5224975 w 5691446"/>
                <a:gd name="connsiteY5" fmla="*/ 3741048 h 3741048"/>
                <a:gd name="connsiteX6" fmla="*/ 5691446 w 5691446"/>
                <a:gd name="connsiteY6" fmla="*/ 1794554 h 3741048"/>
                <a:gd name="connsiteX7" fmla="*/ 5292435 w 5691446"/>
                <a:gd name="connsiteY7" fmla="*/ 1511921 h 3741048"/>
                <a:gd name="connsiteX8" fmla="*/ 5225934 w 5691446"/>
                <a:gd name="connsiteY8"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1794554"/>
                <a:gd name="connsiteX1" fmla="*/ 3245507 w 5691446"/>
                <a:gd name="connsiteY1" fmla="*/ 145588 h 1794554"/>
                <a:gd name="connsiteX2" fmla="*/ 72044 w 5691446"/>
                <a:gd name="connsiteY2" fmla="*/ 588519 h 1794554"/>
                <a:gd name="connsiteX3" fmla="*/ 3170811 w 5691446"/>
                <a:gd name="connsiteY3" fmla="*/ 922636 h 1794554"/>
                <a:gd name="connsiteX4" fmla="*/ 5691446 w 5691446"/>
                <a:gd name="connsiteY4" fmla="*/ 1794554 h 1794554"/>
                <a:gd name="connsiteX5" fmla="*/ 5292435 w 5691446"/>
                <a:gd name="connsiteY5" fmla="*/ 1511921 h 1794554"/>
                <a:gd name="connsiteX6" fmla="*/ 5225934 w 5691446"/>
                <a:gd name="connsiteY6" fmla="*/ 1462045 h 1794554"/>
                <a:gd name="connsiteX0" fmla="*/ 5292435 w 5691446"/>
                <a:gd name="connsiteY0" fmla="*/ 1511921 h 1794554"/>
                <a:gd name="connsiteX1" fmla="*/ 3245507 w 5691446"/>
                <a:gd name="connsiteY1" fmla="*/ 145588 h 1794554"/>
                <a:gd name="connsiteX2" fmla="*/ 72044 w 5691446"/>
                <a:gd name="connsiteY2" fmla="*/ 588519 h 1794554"/>
                <a:gd name="connsiteX3" fmla="*/ 3170811 w 5691446"/>
                <a:gd name="connsiteY3" fmla="*/ 922636 h 1794554"/>
                <a:gd name="connsiteX4" fmla="*/ 5691446 w 5691446"/>
                <a:gd name="connsiteY4" fmla="*/ 1794554 h 1794554"/>
                <a:gd name="connsiteX5" fmla="*/ 5292435 w 5691446"/>
                <a:gd name="connsiteY5" fmla="*/ 1511921 h 1794554"/>
                <a:gd name="connsiteX0" fmla="*/ 5292435 w 5691446"/>
                <a:gd name="connsiteY0" fmla="*/ 1511921 h 2345548"/>
                <a:gd name="connsiteX1" fmla="*/ 3245507 w 5691446"/>
                <a:gd name="connsiteY1" fmla="*/ 145588 h 2345548"/>
                <a:gd name="connsiteX2" fmla="*/ 72044 w 5691446"/>
                <a:gd name="connsiteY2" fmla="*/ 588519 h 2345548"/>
                <a:gd name="connsiteX3" fmla="*/ 3822210 w 5691446"/>
                <a:gd name="connsiteY3" fmla="*/ 2144542 h 2345548"/>
                <a:gd name="connsiteX4" fmla="*/ 5691446 w 5691446"/>
                <a:gd name="connsiteY4" fmla="*/ 1794554 h 2345548"/>
                <a:gd name="connsiteX5" fmla="*/ 5292435 w 5691446"/>
                <a:gd name="connsiteY5" fmla="*/ 1511921 h 2345548"/>
                <a:gd name="connsiteX0" fmla="*/ 5292435 w 5691446"/>
                <a:gd name="connsiteY0" fmla="*/ 1067039 h 1900666"/>
                <a:gd name="connsiteX1" fmla="*/ 3500608 w 5691446"/>
                <a:gd name="connsiteY1" fmla="*/ 1107551 h 1900666"/>
                <a:gd name="connsiteX2" fmla="*/ 72044 w 5691446"/>
                <a:gd name="connsiteY2" fmla="*/ 143637 h 1900666"/>
                <a:gd name="connsiteX3" fmla="*/ 3822210 w 5691446"/>
                <a:gd name="connsiteY3" fmla="*/ 1699660 h 1900666"/>
                <a:gd name="connsiteX4" fmla="*/ 5691446 w 5691446"/>
                <a:gd name="connsiteY4" fmla="*/ 1349672 h 1900666"/>
                <a:gd name="connsiteX5" fmla="*/ 5292435 w 5691446"/>
                <a:gd name="connsiteY5" fmla="*/ 1067039 h 1900666"/>
                <a:gd name="connsiteX0" fmla="*/ 4551216 w 5691446"/>
                <a:gd name="connsiteY0" fmla="*/ 1556235 h 1900666"/>
                <a:gd name="connsiteX1" fmla="*/ 3500608 w 5691446"/>
                <a:gd name="connsiteY1" fmla="*/ 1107551 h 1900666"/>
                <a:gd name="connsiteX2" fmla="*/ 72044 w 5691446"/>
                <a:gd name="connsiteY2" fmla="*/ 143637 h 1900666"/>
                <a:gd name="connsiteX3" fmla="*/ 3822210 w 5691446"/>
                <a:gd name="connsiteY3" fmla="*/ 1699660 h 1900666"/>
                <a:gd name="connsiteX4" fmla="*/ 5691446 w 5691446"/>
                <a:gd name="connsiteY4" fmla="*/ 1349672 h 1900666"/>
                <a:gd name="connsiteX5" fmla="*/ 4551216 w 5691446"/>
                <a:gd name="connsiteY5" fmla="*/ 1556235 h 1900666"/>
                <a:gd name="connsiteX0" fmla="*/ 4551216 w 5691446"/>
                <a:gd name="connsiteY0" fmla="*/ 1556235 h 1966049"/>
                <a:gd name="connsiteX1" fmla="*/ 3500608 w 5691446"/>
                <a:gd name="connsiteY1" fmla="*/ 1107551 h 1966049"/>
                <a:gd name="connsiteX2" fmla="*/ 72044 w 5691446"/>
                <a:gd name="connsiteY2" fmla="*/ 143637 h 1966049"/>
                <a:gd name="connsiteX3" fmla="*/ 3822210 w 5691446"/>
                <a:gd name="connsiteY3" fmla="*/ 1699660 h 1966049"/>
                <a:gd name="connsiteX4" fmla="*/ 4167420 w 5691446"/>
                <a:gd name="connsiteY4" fmla="*/ 1826634 h 1966049"/>
                <a:gd name="connsiteX5" fmla="*/ 5691446 w 5691446"/>
                <a:gd name="connsiteY5" fmla="*/ 1349672 h 1966049"/>
                <a:gd name="connsiteX6" fmla="*/ 4551216 w 5691446"/>
                <a:gd name="connsiteY6" fmla="*/ 1556235 h 1966049"/>
                <a:gd name="connsiteX0" fmla="*/ 4551216 w 5691446"/>
                <a:gd name="connsiteY0" fmla="*/ 1556235 h 1966797"/>
                <a:gd name="connsiteX1" fmla="*/ 3500608 w 5691446"/>
                <a:gd name="connsiteY1" fmla="*/ 1107551 h 1966797"/>
                <a:gd name="connsiteX2" fmla="*/ 72044 w 5691446"/>
                <a:gd name="connsiteY2" fmla="*/ 143637 h 1966797"/>
                <a:gd name="connsiteX3" fmla="*/ 3822210 w 5691446"/>
                <a:gd name="connsiteY3" fmla="*/ 1699660 h 1966797"/>
                <a:gd name="connsiteX4" fmla="*/ 3429192 w 5691446"/>
                <a:gd name="connsiteY4" fmla="*/ 1508380 h 1966797"/>
                <a:gd name="connsiteX5" fmla="*/ 4167420 w 5691446"/>
                <a:gd name="connsiteY5" fmla="*/ 1826634 h 1966797"/>
                <a:gd name="connsiteX6" fmla="*/ 5691446 w 5691446"/>
                <a:gd name="connsiteY6" fmla="*/ 1349672 h 1966797"/>
                <a:gd name="connsiteX7" fmla="*/ 4551216 w 5691446"/>
                <a:gd name="connsiteY7" fmla="*/ 1556235 h 196679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25390 w 4887644"/>
                <a:gd name="connsiteY4" fmla="*/ 1165140 h 1623557"/>
                <a:gd name="connsiteX5" fmla="*/ 3363618 w 4887644"/>
                <a:gd name="connsiteY5" fmla="*/ 1483394 h 1623557"/>
                <a:gd name="connsiteX6" fmla="*/ 4887644 w 4887644"/>
                <a:gd name="connsiteY6" fmla="*/ 1006432 h 1623557"/>
                <a:gd name="connsiteX7" fmla="*/ 3747414 w 4887644"/>
                <a:gd name="connsiteY7" fmla="*/ 1212995 h 162355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18819 w 4887644"/>
                <a:gd name="connsiteY4" fmla="*/ 913748 h 1623557"/>
                <a:gd name="connsiteX5" fmla="*/ 3363618 w 4887644"/>
                <a:gd name="connsiteY5" fmla="*/ 1483394 h 1623557"/>
                <a:gd name="connsiteX6" fmla="*/ 4887644 w 4887644"/>
                <a:gd name="connsiteY6" fmla="*/ 1006432 h 1623557"/>
                <a:gd name="connsiteX7" fmla="*/ 3747414 w 4887644"/>
                <a:gd name="connsiteY7" fmla="*/ 1212995 h 162355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18819 w 4887644"/>
                <a:gd name="connsiteY4" fmla="*/ 913748 h 1623557"/>
                <a:gd name="connsiteX5" fmla="*/ 3783879 w 4887644"/>
                <a:gd name="connsiteY5" fmla="*/ 1462646 h 1623557"/>
                <a:gd name="connsiteX6" fmla="*/ 4887644 w 4887644"/>
                <a:gd name="connsiteY6" fmla="*/ 1006432 h 1623557"/>
                <a:gd name="connsiteX7" fmla="*/ 3747414 w 4887644"/>
                <a:gd name="connsiteY7" fmla="*/ 1212995 h 1623557"/>
                <a:gd name="connsiteX0" fmla="*/ 3750213 w 4890443"/>
                <a:gd name="connsiteY0" fmla="*/ 1243106 h 1508204"/>
                <a:gd name="connsiteX1" fmla="*/ 2699605 w 4890443"/>
                <a:gd name="connsiteY1" fmla="*/ 794422 h 1508204"/>
                <a:gd name="connsiteX2" fmla="*/ 74843 w 4890443"/>
                <a:gd name="connsiteY2" fmla="*/ 173748 h 1508204"/>
                <a:gd name="connsiteX3" fmla="*/ 858822 w 4890443"/>
                <a:gd name="connsiteY3" fmla="*/ 525420 h 1508204"/>
                <a:gd name="connsiteX4" fmla="*/ 2621618 w 4890443"/>
                <a:gd name="connsiteY4" fmla="*/ 943859 h 1508204"/>
                <a:gd name="connsiteX5" fmla="*/ 3786678 w 4890443"/>
                <a:gd name="connsiteY5" fmla="*/ 1492757 h 1508204"/>
                <a:gd name="connsiteX6" fmla="*/ 4890443 w 4890443"/>
                <a:gd name="connsiteY6" fmla="*/ 1036543 h 1508204"/>
                <a:gd name="connsiteX7" fmla="*/ 3750213 w 4890443"/>
                <a:gd name="connsiteY7" fmla="*/ 1243106 h 1508204"/>
                <a:gd name="connsiteX0" fmla="*/ 3750213 w 4890443"/>
                <a:gd name="connsiteY0" fmla="*/ 1243107 h 1508205"/>
                <a:gd name="connsiteX1" fmla="*/ 2699605 w 4890443"/>
                <a:gd name="connsiteY1" fmla="*/ 794423 h 1508205"/>
                <a:gd name="connsiteX2" fmla="*/ 1184612 w 4890443"/>
                <a:gd name="connsiteY2" fmla="*/ 426879 h 1508205"/>
                <a:gd name="connsiteX3" fmla="*/ 74843 w 4890443"/>
                <a:gd name="connsiteY3" fmla="*/ 173749 h 1508205"/>
                <a:gd name="connsiteX4" fmla="*/ 858822 w 4890443"/>
                <a:gd name="connsiteY4" fmla="*/ 525421 h 1508205"/>
                <a:gd name="connsiteX5" fmla="*/ 2621618 w 4890443"/>
                <a:gd name="connsiteY5" fmla="*/ 943860 h 1508205"/>
                <a:gd name="connsiteX6" fmla="*/ 3786678 w 4890443"/>
                <a:gd name="connsiteY6" fmla="*/ 1492758 h 1508205"/>
                <a:gd name="connsiteX7" fmla="*/ 4890443 w 4890443"/>
                <a:gd name="connsiteY7" fmla="*/ 1036544 h 1508205"/>
                <a:gd name="connsiteX8" fmla="*/ 3750213 w 4890443"/>
                <a:gd name="connsiteY8" fmla="*/ 1243107 h 1508205"/>
                <a:gd name="connsiteX0" fmla="*/ 3750213 w 4890443"/>
                <a:gd name="connsiteY0" fmla="*/ 1303425 h 1568523"/>
                <a:gd name="connsiteX1" fmla="*/ 2699605 w 4890443"/>
                <a:gd name="connsiteY1" fmla="*/ 854741 h 1568523"/>
                <a:gd name="connsiteX2" fmla="*/ 1275389 w 4890443"/>
                <a:gd name="connsiteY2" fmla="*/ 61257 h 1568523"/>
                <a:gd name="connsiteX3" fmla="*/ 1184612 w 4890443"/>
                <a:gd name="connsiteY3" fmla="*/ 487197 h 1568523"/>
                <a:gd name="connsiteX4" fmla="*/ 74843 w 4890443"/>
                <a:gd name="connsiteY4" fmla="*/ 234067 h 1568523"/>
                <a:gd name="connsiteX5" fmla="*/ 858822 w 4890443"/>
                <a:gd name="connsiteY5" fmla="*/ 585739 h 1568523"/>
                <a:gd name="connsiteX6" fmla="*/ 2621618 w 4890443"/>
                <a:gd name="connsiteY6" fmla="*/ 1004178 h 1568523"/>
                <a:gd name="connsiteX7" fmla="*/ 3786678 w 4890443"/>
                <a:gd name="connsiteY7" fmla="*/ 1553076 h 1568523"/>
                <a:gd name="connsiteX8" fmla="*/ 4890443 w 4890443"/>
                <a:gd name="connsiteY8" fmla="*/ 1096862 h 1568523"/>
                <a:gd name="connsiteX9" fmla="*/ 3750213 w 4890443"/>
                <a:gd name="connsiteY9" fmla="*/ 1303425 h 1568523"/>
                <a:gd name="connsiteX0" fmla="*/ 3750213 w 4890443"/>
                <a:gd name="connsiteY0" fmla="*/ 1600433 h 1865531"/>
                <a:gd name="connsiteX1" fmla="*/ 2699605 w 4890443"/>
                <a:gd name="connsiteY1" fmla="*/ 1151749 h 1865531"/>
                <a:gd name="connsiteX2" fmla="*/ 1275389 w 4890443"/>
                <a:gd name="connsiteY2" fmla="*/ 358265 h 1865531"/>
                <a:gd name="connsiteX3" fmla="*/ 403934 w 4890443"/>
                <a:gd name="connsiteY3" fmla="*/ 28802 h 1865531"/>
                <a:gd name="connsiteX4" fmla="*/ 74843 w 4890443"/>
                <a:gd name="connsiteY4" fmla="*/ 531075 h 1865531"/>
                <a:gd name="connsiteX5" fmla="*/ 858822 w 4890443"/>
                <a:gd name="connsiteY5" fmla="*/ 882747 h 1865531"/>
                <a:gd name="connsiteX6" fmla="*/ 2621618 w 4890443"/>
                <a:gd name="connsiteY6" fmla="*/ 1301186 h 1865531"/>
                <a:gd name="connsiteX7" fmla="*/ 3786678 w 4890443"/>
                <a:gd name="connsiteY7" fmla="*/ 1850084 h 1865531"/>
                <a:gd name="connsiteX8" fmla="*/ 4890443 w 4890443"/>
                <a:gd name="connsiteY8" fmla="*/ 1393870 h 1865531"/>
                <a:gd name="connsiteX9" fmla="*/ 3750213 w 4890443"/>
                <a:gd name="connsiteY9" fmla="*/ 1600433 h 1865531"/>
                <a:gd name="connsiteX0" fmla="*/ 4179856 w 5320086"/>
                <a:gd name="connsiteY0" fmla="*/ 1600433 h 1865531"/>
                <a:gd name="connsiteX1" fmla="*/ 3129248 w 5320086"/>
                <a:gd name="connsiteY1" fmla="*/ 1151749 h 1865531"/>
                <a:gd name="connsiteX2" fmla="*/ 1705032 w 5320086"/>
                <a:gd name="connsiteY2" fmla="*/ 358265 h 1865531"/>
                <a:gd name="connsiteX3" fmla="*/ 833577 w 5320086"/>
                <a:gd name="connsiteY3" fmla="*/ 28802 h 1865531"/>
                <a:gd name="connsiteX4" fmla="*/ 504486 w 5320086"/>
                <a:gd name="connsiteY4" fmla="*/ 531075 h 1865531"/>
                <a:gd name="connsiteX5" fmla="*/ 130663 w 5320086"/>
                <a:gd name="connsiteY5" fmla="*/ 315882 h 1865531"/>
                <a:gd name="connsiteX6" fmla="*/ 1288465 w 5320086"/>
                <a:gd name="connsiteY6" fmla="*/ 882747 h 1865531"/>
                <a:gd name="connsiteX7" fmla="*/ 3051261 w 5320086"/>
                <a:gd name="connsiteY7" fmla="*/ 1301186 h 1865531"/>
                <a:gd name="connsiteX8" fmla="*/ 4216321 w 5320086"/>
                <a:gd name="connsiteY8" fmla="*/ 1850084 h 1865531"/>
                <a:gd name="connsiteX9" fmla="*/ 5320086 w 5320086"/>
                <a:gd name="connsiteY9" fmla="*/ 1393870 h 1865531"/>
                <a:gd name="connsiteX10" fmla="*/ 4179856 w 5320086"/>
                <a:gd name="connsiteY10" fmla="*/ 1600433 h 1865531"/>
                <a:gd name="connsiteX0" fmla="*/ 4740471 w 5880701"/>
                <a:gd name="connsiteY0" fmla="*/ 1661930 h 1927028"/>
                <a:gd name="connsiteX1" fmla="*/ 3689863 w 5880701"/>
                <a:gd name="connsiteY1" fmla="*/ 1213246 h 1927028"/>
                <a:gd name="connsiteX2" fmla="*/ 2265647 w 5880701"/>
                <a:gd name="connsiteY2" fmla="*/ 419762 h 1927028"/>
                <a:gd name="connsiteX3" fmla="*/ 1394192 w 5880701"/>
                <a:gd name="connsiteY3" fmla="*/ 90299 h 1927028"/>
                <a:gd name="connsiteX4" fmla="*/ 1065101 w 5880701"/>
                <a:gd name="connsiteY4" fmla="*/ 592572 h 1927028"/>
                <a:gd name="connsiteX5" fmla="*/ 130663 w 5880701"/>
                <a:gd name="connsiteY5" fmla="*/ 58612 h 1927028"/>
                <a:gd name="connsiteX6" fmla="*/ 1849080 w 5880701"/>
                <a:gd name="connsiteY6" fmla="*/ 944244 h 1927028"/>
                <a:gd name="connsiteX7" fmla="*/ 3611876 w 5880701"/>
                <a:gd name="connsiteY7" fmla="*/ 1362683 h 1927028"/>
                <a:gd name="connsiteX8" fmla="*/ 4776936 w 5880701"/>
                <a:gd name="connsiteY8" fmla="*/ 1911581 h 1927028"/>
                <a:gd name="connsiteX9" fmla="*/ 5880701 w 5880701"/>
                <a:gd name="connsiteY9" fmla="*/ 1455367 h 1927028"/>
                <a:gd name="connsiteX10" fmla="*/ 4740471 w 5880701"/>
                <a:gd name="connsiteY10" fmla="*/ 1661930 h 1927028"/>
                <a:gd name="connsiteX0" fmla="*/ 4621346 w 5761576"/>
                <a:gd name="connsiteY0" fmla="*/ 1756840 h 2021938"/>
                <a:gd name="connsiteX1" fmla="*/ 3570738 w 5761576"/>
                <a:gd name="connsiteY1" fmla="*/ 1308156 h 2021938"/>
                <a:gd name="connsiteX2" fmla="*/ 2146522 w 5761576"/>
                <a:gd name="connsiteY2" fmla="*/ 514672 h 2021938"/>
                <a:gd name="connsiteX3" fmla="*/ 1275067 w 5761576"/>
                <a:gd name="connsiteY3" fmla="*/ 185209 h 2021938"/>
                <a:gd name="connsiteX4" fmla="*/ 945976 w 5761576"/>
                <a:gd name="connsiteY4" fmla="*/ 687482 h 2021938"/>
                <a:gd name="connsiteX5" fmla="*/ 11538 w 5761576"/>
                <a:gd name="connsiteY5" fmla="*/ 153522 h 2021938"/>
                <a:gd name="connsiteX6" fmla="*/ 876747 w 5761576"/>
                <a:gd name="connsiteY6" fmla="*/ 147605 h 2021938"/>
                <a:gd name="connsiteX7" fmla="*/ 1729955 w 5761576"/>
                <a:gd name="connsiteY7" fmla="*/ 1039154 h 2021938"/>
                <a:gd name="connsiteX8" fmla="*/ 3492751 w 5761576"/>
                <a:gd name="connsiteY8" fmla="*/ 1457593 h 2021938"/>
                <a:gd name="connsiteX9" fmla="*/ 4657811 w 5761576"/>
                <a:gd name="connsiteY9" fmla="*/ 2006491 h 2021938"/>
                <a:gd name="connsiteX10" fmla="*/ 5761576 w 5761576"/>
                <a:gd name="connsiteY10" fmla="*/ 1550277 h 2021938"/>
                <a:gd name="connsiteX11" fmla="*/ 4621346 w 5761576"/>
                <a:gd name="connsiteY11" fmla="*/ 1756840 h 2021938"/>
                <a:gd name="connsiteX0" fmla="*/ 4740471 w 5880701"/>
                <a:gd name="connsiteY0" fmla="*/ 1661930 h 1927028"/>
                <a:gd name="connsiteX1" fmla="*/ 3689863 w 5880701"/>
                <a:gd name="connsiteY1" fmla="*/ 1213246 h 1927028"/>
                <a:gd name="connsiteX2" fmla="*/ 2265647 w 5880701"/>
                <a:gd name="connsiteY2" fmla="*/ 419762 h 1927028"/>
                <a:gd name="connsiteX3" fmla="*/ 1394192 w 5880701"/>
                <a:gd name="connsiteY3" fmla="*/ 90299 h 1927028"/>
                <a:gd name="connsiteX4" fmla="*/ 1065101 w 5880701"/>
                <a:gd name="connsiteY4" fmla="*/ 592572 h 1927028"/>
                <a:gd name="connsiteX5" fmla="*/ 130663 w 5880701"/>
                <a:gd name="connsiteY5" fmla="*/ 58612 h 1927028"/>
                <a:gd name="connsiteX6" fmla="*/ 1849080 w 5880701"/>
                <a:gd name="connsiteY6" fmla="*/ 944244 h 1927028"/>
                <a:gd name="connsiteX7" fmla="*/ 3611876 w 5880701"/>
                <a:gd name="connsiteY7" fmla="*/ 1362683 h 1927028"/>
                <a:gd name="connsiteX8" fmla="*/ 4776936 w 5880701"/>
                <a:gd name="connsiteY8" fmla="*/ 1911581 h 1927028"/>
                <a:gd name="connsiteX9" fmla="*/ 5880701 w 5880701"/>
                <a:gd name="connsiteY9" fmla="*/ 1455367 h 1927028"/>
                <a:gd name="connsiteX10" fmla="*/ 4740471 w 5880701"/>
                <a:gd name="connsiteY10" fmla="*/ 1661930 h 1927028"/>
                <a:gd name="connsiteX0" fmla="*/ 4633364 w 5773594"/>
                <a:gd name="connsiteY0" fmla="*/ 1780305 h 2045403"/>
                <a:gd name="connsiteX1" fmla="*/ 3582756 w 5773594"/>
                <a:gd name="connsiteY1" fmla="*/ 1331621 h 2045403"/>
                <a:gd name="connsiteX2" fmla="*/ 2158540 w 5773594"/>
                <a:gd name="connsiteY2" fmla="*/ 538137 h 2045403"/>
                <a:gd name="connsiteX3" fmla="*/ 1287085 w 5773594"/>
                <a:gd name="connsiteY3" fmla="*/ 208674 h 2045403"/>
                <a:gd name="connsiteX4" fmla="*/ 957994 w 5773594"/>
                <a:gd name="connsiteY4" fmla="*/ 710947 h 2045403"/>
                <a:gd name="connsiteX5" fmla="*/ 23556 w 5773594"/>
                <a:gd name="connsiteY5" fmla="*/ 176987 h 2045403"/>
                <a:gd name="connsiteX6" fmla="*/ 816650 w 5773594"/>
                <a:gd name="connsiteY6" fmla="*/ 147605 h 2045403"/>
                <a:gd name="connsiteX7" fmla="*/ 1741973 w 5773594"/>
                <a:gd name="connsiteY7" fmla="*/ 1062619 h 2045403"/>
                <a:gd name="connsiteX8" fmla="*/ 3504769 w 5773594"/>
                <a:gd name="connsiteY8" fmla="*/ 1481058 h 2045403"/>
                <a:gd name="connsiteX9" fmla="*/ 4669829 w 5773594"/>
                <a:gd name="connsiteY9" fmla="*/ 2029956 h 2045403"/>
                <a:gd name="connsiteX10" fmla="*/ 5773594 w 5773594"/>
                <a:gd name="connsiteY10" fmla="*/ 1573742 h 2045403"/>
                <a:gd name="connsiteX11" fmla="*/ 4633364 w 5773594"/>
                <a:gd name="connsiteY11" fmla="*/ 1780305 h 2045403"/>
                <a:gd name="connsiteX0" fmla="*/ 4688213 w 5828443"/>
                <a:gd name="connsiteY0" fmla="*/ 1780305 h 2045403"/>
                <a:gd name="connsiteX1" fmla="*/ 3637605 w 5828443"/>
                <a:gd name="connsiteY1" fmla="*/ 1331621 h 2045403"/>
                <a:gd name="connsiteX2" fmla="*/ 2213389 w 5828443"/>
                <a:gd name="connsiteY2" fmla="*/ 538137 h 2045403"/>
                <a:gd name="connsiteX3" fmla="*/ 1341934 w 5828443"/>
                <a:gd name="connsiteY3" fmla="*/ 208674 h 2045403"/>
                <a:gd name="connsiteX4" fmla="*/ 78405 w 5828443"/>
                <a:gd name="connsiteY4" fmla="*/ 176987 h 2045403"/>
                <a:gd name="connsiteX5" fmla="*/ 871499 w 5828443"/>
                <a:gd name="connsiteY5" fmla="*/ 147605 h 2045403"/>
                <a:gd name="connsiteX6" fmla="*/ 1796822 w 5828443"/>
                <a:gd name="connsiteY6" fmla="*/ 1062619 h 2045403"/>
                <a:gd name="connsiteX7" fmla="*/ 3559618 w 5828443"/>
                <a:gd name="connsiteY7" fmla="*/ 1481058 h 2045403"/>
                <a:gd name="connsiteX8" fmla="*/ 4724678 w 5828443"/>
                <a:gd name="connsiteY8" fmla="*/ 2029956 h 2045403"/>
                <a:gd name="connsiteX9" fmla="*/ 5828443 w 5828443"/>
                <a:gd name="connsiteY9" fmla="*/ 1573742 h 2045403"/>
                <a:gd name="connsiteX10" fmla="*/ 4688213 w 5828443"/>
                <a:gd name="connsiteY10" fmla="*/ 1780305 h 2045403"/>
                <a:gd name="connsiteX0" fmla="*/ 4685623 w 5825853"/>
                <a:gd name="connsiteY0" fmla="*/ 1745643 h 2010741"/>
                <a:gd name="connsiteX1" fmla="*/ 3635015 w 5825853"/>
                <a:gd name="connsiteY1" fmla="*/ 1296959 h 2010741"/>
                <a:gd name="connsiteX2" fmla="*/ 2210799 w 5825853"/>
                <a:gd name="connsiteY2" fmla="*/ 503475 h 2010741"/>
                <a:gd name="connsiteX3" fmla="*/ 1339344 w 5825853"/>
                <a:gd name="connsiteY3" fmla="*/ 174012 h 2010741"/>
                <a:gd name="connsiteX4" fmla="*/ 75815 w 5825853"/>
                <a:gd name="connsiteY4" fmla="*/ 142325 h 2010741"/>
                <a:gd name="connsiteX5" fmla="*/ 1794232 w 5825853"/>
                <a:gd name="connsiteY5" fmla="*/ 1027957 h 2010741"/>
                <a:gd name="connsiteX6" fmla="*/ 3557028 w 5825853"/>
                <a:gd name="connsiteY6" fmla="*/ 1446396 h 2010741"/>
                <a:gd name="connsiteX7" fmla="*/ 4722088 w 5825853"/>
                <a:gd name="connsiteY7" fmla="*/ 1995294 h 2010741"/>
                <a:gd name="connsiteX8" fmla="*/ 5825853 w 5825853"/>
                <a:gd name="connsiteY8" fmla="*/ 1539080 h 2010741"/>
                <a:gd name="connsiteX9" fmla="*/ 4685623 w 5825853"/>
                <a:gd name="connsiteY9" fmla="*/ 1745643 h 2010741"/>
                <a:gd name="connsiteX0" fmla="*/ 4646335 w 5786565"/>
                <a:gd name="connsiteY0" fmla="*/ 1693145 h 1958243"/>
                <a:gd name="connsiteX1" fmla="*/ 3595727 w 5786565"/>
                <a:gd name="connsiteY1" fmla="*/ 1244461 h 1958243"/>
                <a:gd name="connsiteX2" fmla="*/ 2171511 w 5786565"/>
                <a:gd name="connsiteY2" fmla="*/ 450977 h 1958243"/>
                <a:gd name="connsiteX3" fmla="*/ 1300056 w 5786565"/>
                <a:gd name="connsiteY3" fmla="*/ 121514 h 1958243"/>
                <a:gd name="connsiteX4" fmla="*/ 36527 w 5786565"/>
                <a:gd name="connsiteY4" fmla="*/ 89827 h 1958243"/>
                <a:gd name="connsiteX5" fmla="*/ 1519216 w 5786565"/>
                <a:gd name="connsiteY5" fmla="*/ 660478 h 1958243"/>
                <a:gd name="connsiteX6" fmla="*/ 1754944 w 5786565"/>
                <a:gd name="connsiteY6" fmla="*/ 975459 h 1958243"/>
                <a:gd name="connsiteX7" fmla="*/ 3517740 w 5786565"/>
                <a:gd name="connsiteY7" fmla="*/ 1393898 h 1958243"/>
                <a:gd name="connsiteX8" fmla="*/ 4682800 w 5786565"/>
                <a:gd name="connsiteY8" fmla="*/ 1942796 h 1958243"/>
                <a:gd name="connsiteX9" fmla="*/ 5786565 w 5786565"/>
                <a:gd name="connsiteY9" fmla="*/ 1486582 h 1958243"/>
                <a:gd name="connsiteX10" fmla="*/ 4646335 w 5786565"/>
                <a:gd name="connsiteY10" fmla="*/ 1693145 h 1958243"/>
                <a:gd name="connsiteX0" fmla="*/ 4646335 w 5786565"/>
                <a:gd name="connsiteY0" fmla="*/ 1693145 h 1958243"/>
                <a:gd name="connsiteX1" fmla="*/ 3595727 w 5786565"/>
                <a:gd name="connsiteY1" fmla="*/ 1244461 h 1958243"/>
                <a:gd name="connsiteX2" fmla="*/ 2171511 w 5786565"/>
                <a:gd name="connsiteY2" fmla="*/ 450977 h 1958243"/>
                <a:gd name="connsiteX3" fmla="*/ 1300056 w 5786565"/>
                <a:gd name="connsiteY3" fmla="*/ 121514 h 1958243"/>
                <a:gd name="connsiteX4" fmla="*/ 36527 w 5786565"/>
                <a:gd name="connsiteY4" fmla="*/ 89827 h 1958243"/>
                <a:gd name="connsiteX5" fmla="*/ 1519216 w 5786565"/>
                <a:gd name="connsiteY5" fmla="*/ 660478 h 1958243"/>
                <a:gd name="connsiteX6" fmla="*/ 3517740 w 5786565"/>
                <a:gd name="connsiteY6" fmla="*/ 1393898 h 1958243"/>
                <a:gd name="connsiteX7" fmla="*/ 4682800 w 5786565"/>
                <a:gd name="connsiteY7" fmla="*/ 1942796 h 1958243"/>
                <a:gd name="connsiteX8" fmla="*/ 5786565 w 5786565"/>
                <a:gd name="connsiteY8" fmla="*/ 1486582 h 1958243"/>
                <a:gd name="connsiteX9" fmla="*/ 4646335 w 5786565"/>
                <a:gd name="connsiteY9" fmla="*/ 1693145 h 1958243"/>
                <a:gd name="connsiteX0" fmla="*/ 4611705 w 5751935"/>
                <a:gd name="connsiteY0" fmla="*/ 1717030 h 1982128"/>
                <a:gd name="connsiteX1" fmla="*/ 3561097 w 5751935"/>
                <a:gd name="connsiteY1" fmla="*/ 1268346 h 1982128"/>
                <a:gd name="connsiteX2" fmla="*/ 2136881 w 5751935"/>
                <a:gd name="connsiteY2" fmla="*/ 474862 h 1982128"/>
                <a:gd name="connsiteX3" fmla="*/ 1473212 w 5751935"/>
                <a:gd name="connsiteY3" fmla="*/ 60192 h 1982128"/>
                <a:gd name="connsiteX4" fmla="*/ 1897 w 5751935"/>
                <a:gd name="connsiteY4" fmla="*/ 113712 h 1982128"/>
                <a:gd name="connsiteX5" fmla="*/ 1484586 w 5751935"/>
                <a:gd name="connsiteY5" fmla="*/ 684363 h 1982128"/>
                <a:gd name="connsiteX6" fmla="*/ 3483110 w 5751935"/>
                <a:gd name="connsiteY6" fmla="*/ 1417783 h 1982128"/>
                <a:gd name="connsiteX7" fmla="*/ 4648170 w 5751935"/>
                <a:gd name="connsiteY7" fmla="*/ 1966681 h 1982128"/>
                <a:gd name="connsiteX8" fmla="*/ 5751935 w 5751935"/>
                <a:gd name="connsiteY8" fmla="*/ 1510467 h 1982128"/>
                <a:gd name="connsiteX9" fmla="*/ 4611705 w 5751935"/>
                <a:gd name="connsiteY9" fmla="*/ 1717030 h 1982128"/>
                <a:gd name="connsiteX0" fmla="*/ 4611704 w 5751934"/>
                <a:gd name="connsiteY0" fmla="*/ 1849277 h 2114375"/>
                <a:gd name="connsiteX1" fmla="*/ 3561096 w 5751934"/>
                <a:gd name="connsiteY1" fmla="*/ 1400593 h 2114375"/>
                <a:gd name="connsiteX2" fmla="*/ 1473211 w 5751934"/>
                <a:gd name="connsiteY2" fmla="*/ 192439 h 2114375"/>
                <a:gd name="connsiteX3" fmla="*/ 1896 w 5751934"/>
                <a:gd name="connsiteY3" fmla="*/ 245959 h 2114375"/>
                <a:gd name="connsiteX4" fmla="*/ 1484585 w 5751934"/>
                <a:gd name="connsiteY4" fmla="*/ 816610 h 2114375"/>
                <a:gd name="connsiteX5" fmla="*/ 3483109 w 5751934"/>
                <a:gd name="connsiteY5" fmla="*/ 1550030 h 2114375"/>
                <a:gd name="connsiteX6" fmla="*/ 4648169 w 5751934"/>
                <a:gd name="connsiteY6" fmla="*/ 2098928 h 2114375"/>
                <a:gd name="connsiteX7" fmla="*/ 5751934 w 5751934"/>
                <a:gd name="connsiteY7" fmla="*/ 1642714 h 2114375"/>
                <a:gd name="connsiteX8" fmla="*/ 4611704 w 5751934"/>
                <a:gd name="connsiteY8" fmla="*/ 1849277 h 2114375"/>
                <a:gd name="connsiteX0" fmla="*/ 4631308 w 5771538"/>
                <a:gd name="connsiteY0" fmla="*/ 1849277 h 2114375"/>
                <a:gd name="connsiteX1" fmla="*/ 3580700 w 5771538"/>
                <a:gd name="connsiteY1" fmla="*/ 1400593 h 2114375"/>
                <a:gd name="connsiteX2" fmla="*/ 1492815 w 5771538"/>
                <a:gd name="connsiteY2" fmla="*/ 192439 h 2114375"/>
                <a:gd name="connsiteX3" fmla="*/ 21500 w 5771538"/>
                <a:gd name="connsiteY3" fmla="*/ 245959 h 2114375"/>
                <a:gd name="connsiteX4" fmla="*/ 1621814 w 5771538"/>
                <a:gd name="connsiteY4" fmla="*/ 620439 h 2114375"/>
                <a:gd name="connsiteX5" fmla="*/ 3502713 w 5771538"/>
                <a:gd name="connsiteY5" fmla="*/ 1550030 h 2114375"/>
                <a:gd name="connsiteX6" fmla="*/ 4667773 w 5771538"/>
                <a:gd name="connsiteY6" fmla="*/ 2098928 h 2114375"/>
                <a:gd name="connsiteX7" fmla="*/ 5771538 w 5771538"/>
                <a:gd name="connsiteY7" fmla="*/ 1642714 h 2114375"/>
                <a:gd name="connsiteX8" fmla="*/ 4631308 w 5771538"/>
                <a:gd name="connsiteY8" fmla="*/ 1849277 h 2114375"/>
                <a:gd name="connsiteX0" fmla="*/ 4665589 w 5805819"/>
                <a:gd name="connsiteY0" fmla="*/ 1858268 h 2123366"/>
                <a:gd name="connsiteX1" fmla="*/ 3614981 w 5805819"/>
                <a:gd name="connsiteY1" fmla="*/ 1409584 h 2123366"/>
                <a:gd name="connsiteX2" fmla="*/ 1990779 w 5805819"/>
                <a:gd name="connsiteY2" fmla="*/ 192439 h 2123366"/>
                <a:gd name="connsiteX3" fmla="*/ 55781 w 5805819"/>
                <a:gd name="connsiteY3" fmla="*/ 254950 h 2123366"/>
                <a:gd name="connsiteX4" fmla="*/ 1656095 w 5805819"/>
                <a:gd name="connsiteY4" fmla="*/ 629430 h 2123366"/>
                <a:gd name="connsiteX5" fmla="*/ 3536994 w 5805819"/>
                <a:gd name="connsiteY5" fmla="*/ 1559021 h 2123366"/>
                <a:gd name="connsiteX6" fmla="*/ 4702054 w 5805819"/>
                <a:gd name="connsiteY6" fmla="*/ 2107919 h 2123366"/>
                <a:gd name="connsiteX7" fmla="*/ 5805819 w 5805819"/>
                <a:gd name="connsiteY7" fmla="*/ 1651705 h 2123366"/>
                <a:gd name="connsiteX8" fmla="*/ 4665589 w 5805819"/>
                <a:gd name="connsiteY8" fmla="*/ 1858268 h 2123366"/>
                <a:gd name="connsiteX0" fmla="*/ 4610733 w 5750963"/>
                <a:gd name="connsiteY0" fmla="*/ 1858268 h 2123366"/>
                <a:gd name="connsiteX1" fmla="*/ 3560125 w 5750963"/>
                <a:gd name="connsiteY1" fmla="*/ 1409584 h 2123366"/>
                <a:gd name="connsiteX2" fmla="*/ 1935923 w 5750963"/>
                <a:gd name="connsiteY2" fmla="*/ 192439 h 2123366"/>
                <a:gd name="connsiteX3" fmla="*/ 925 w 5750963"/>
                <a:gd name="connsiteY3" fmla="*/ 254950 h 2123366"/>
                <a:gd name="connsiteX4" fmla="*/ 1941474 w 5750963"/>
                <a:gd name="connsiteY4" fmla="*/ 491749 h 2123366"/>
                <a:gd name="connsiteX5" fmla="*/ 3482138 w 5750963"/>
                <a:gd name="connsiteY5" fmla="*/ 1559021 h 2123366"/>
                <a:gd name="connsiteX6" fmla="*/ 4647198 w 5750963"/>
                <a:gd name="connsiteY6" fmla="*/ 2107919 h 2123366"/>
                <a:gd name="connsiteX7" fmla="*/ 5750963 w 5750963"/>
                <a:gd name="connsiteY7" fmla="*/ 1651705 h 2123366"/>
                <a:gd name="connsiteX8" fmla="*/ 4610733 w 5750963"/>
                <a:gd name="connsiteY8" fmla="*/ 1858268 h 2123366"/>
                <a:gd name="connsiteX0" fmla="*/ 4610733 w 5750963"/>
                <a:gd name="connsiteY0" fmla="*/ 1842986 h 2108084"/>
                <a:gd name="connsiteX1" fmla="*/ 3560125 w 5750963"/>
                <a:gd name="connsiteY1" fmla="*/ 1394302 h 2108084"/>
                <a:gd name="connsiteX2" fmla="*/ 3609331 w 5750963"/>
                <a:gd name="connsiteY2" fmla="*/ 1302613 h 2108084"/>
                <a:gd name="connsiteX3" fmla="*/ 1935923 w 5750963"/>
                <a:gd name="connsiteY3" fmla="*/ 177157 h 2108084"/>
                <a:gd name="connsiteX4" fmla="*/ 925 w 5750963"/>
                <a:gd name="connsiteY4" fmla="*/ 239668 h 2108084"/>
                <a:gd name="connsiteX5" fmla="*/ 1941474 w 5750963"/>
                <a:gd name="connsiteY5" fmla="*/ 476467 h 2108084"/>
                <a:gd name="connsiteX6" fmla="*/ 3482138 w 5750963"/>
                <a:gd name="connsiteY6" fmla="*/ 1543739 h 2108084"/>
                <a:gd name="connsiteX7" fmla="*/ 4647198 w 5750963"/>
                <a:gd name="connsiteY7" fmla="*/ 2092637 h 2108084"/>
                <a:gd name="connsiteX8" fmla="*/ 5750963 w 5750963"/>
                <a:gd name="connsiteY8" fmla="*/ 1636423 h 2108084"/>
                <a:gd name="connsiteX9" fmla="*/ 4610733 w 5750963"/>
                <a:gd name="connsiteY9" fmla="*/ 1842986 h 210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0963" h="2108084">
                  <a:moveTo>
                    <a:pt x="4610733" y="1842986"/>
                  </a:moveTo>
                  <a:lnTo>
                    <a:pt x="3560125" y="1394302"/>
                  </a:lnTo>
                  <a:cubicBezTo>
                    <a:pt x="3383975" y="1317432"/>
                    <a:pt x="3880031" y="1505471"/>
                    <a:pt x="3609331" y="1302613"/>
                  </a:cubicBezTo>
                  <a:cubicBezTo>
                    <a:pt x="3338631" y="1099756"/>
                    <a:pt x="2537324" y="354315"/>
                    <a:pt x="1935923" y="177157"/>
                  </a:cubicBezTo>
                  <a:cubicBezTo>
                    <a:pt x="1334522" y="0"/>
                    <a:pt x="0" y="189783"/>
                    <a:pt x="925" y="239668"/>
                  </a:cubicBezTo>
                  <a:cubicBezTo>
                    <a:pt x="1850" y="289553"/>
                    <a:pt x="1361272" y="259122"/>
                    <a:pt x="1941474" y="476467"/>
                  </a:cubicBezTo>
                  <a:cubicBezTo>
                    <a:pt x="2521676" y="693812"/>
                    <a:pt x="3031184" y="1274377"/>
                    <a:pt x="3482138" y="1543739"/>
                  </a:cubicBezTo>
                  <a:cubicBezTo>
                    <a:pt x="3933092" y="1813101"/>
                    <a:pt x="4269061" y="2077190"/>
                    <a:pt x="4647198" y="2092637"/>
                  </a:cubicBezTo>
                  <a:cubicBezTo>
                    <a:pt x="5025335" y="2108084"/>
                    <a:pt x="5641744" y="1667379"/>
                    <a:pt x="5750963" y="1636423"/>
                  </a:cubicBezTo>
                  <a:cubicBezTo>
                    <a:pt x="5534833" y="1490950"/>
                    <a:pt x="4671693" y="1881779"/>
                    <a:pt x="4610733" y="1842986"/>
                  </a:cubicBezTo>
                  <a:close/>
                </a:path>
              </a:pathLst>
            </a:custGeom>
            <a:solidFill>
              <a:srgbClr val="FF0000">
                <a:alpha val="32000"/>
              </a:srgbClr>
            </a:solid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p:cNvSpPr txBox="1"/>
            <p:nvPr/>
          </p:nvSpPr>
          <p:spPr>
            <a:xfrm rot="870264">
              <a:off x="4725392" y="2742181"/>
              <a:ext cx="1876091"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Mormon Trail</a:t>
              </a:r>
              <a:endParaRPr lang="en-US" sz="2400" dirty="0">
                <a:ln>
                  <a:solidFill>
                    <a:srgbClr val="FFFF00"/>
                  </a:solidFill>
                </a:ln>
                <a:solidFill>
                  <a:srgbClr val="FFFF00"/>
                </a:solidFill>
                <a:effectLst>
                  <a:outerShdw dist="50800" dir="5400000" algn="ctr" rotWithShape="0">
                    <a:schemeClr val="tx1"/>
                  </a:outerShdw>
                </a:effectLst>
              </a:endParaRPr>
            </a:p>
          </p:txBody>
        </p:sp>
      </p:grpSp>
      <p:sp>
        <p:nvSpPr>
          <p:cNvPr id="60" name="TextBox 59"/>
          <p:cNvSpPr txBox="1"/>
          <p:nvPr/>
        </p:nvSpPr>
        <p:spPr>
          <a:xfrm>
            <a:off x="0" y="0"/>
            <a:ext cx="7543800"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Westward Journeys!</a:t>
            </a:r>
            <a:endParaRPr lang="en-US" sz="4800" b="1" i="1" dirty="0">
              <a:ln>
                <a:solidFill>
                  <a:schemeClr val="tx1"/>
                </a:solidFill>
              </a:ln>
              <a:latin typeface="Tempus Sans ITC" pitchFamily="82" charset="0"/>
            </a:endParaRPr>
          </a:p>
        </p:txBody>
      </p:sp>
      <p:sp>
        <p:nvSpPr>
          <p:cNvPr id="63" name="TextBox 3"/>
          <p:cNvSpPr txBox="1">
            <a:spLocks noChangeArrowheads="1"/>
          </p:cNvSpPr>
          <p:nvPr/>
        </p:nvSpPr>
        <p:spPr bwMode="auto">
          <a:xfrm rot="938842">
            <a:off x="1583125" y="1371600"/>
            <a:ext cx="3064717" cy="762000"/>
          </a:xfrm>
          <a:prstGeom prst="rect">
            <a:avLst/>
          </a:prstGeom>
          <a:noFill/>
          <a:ln w="9525">
            <a:noFill/>
            <a:miter lim="800000"/>
            <a:headEnd/>
            <a:tailEnd/>
          </a:ln>
        </p:spPr>
        <p:txBody>
          <a:bodyPr wrap="square">
            <a:prstTxWarp prst="textArchUp">
              <a:avLst>
                <a:gd name="adj" fmla="val 11314010"/>
              </a:avLst>
            </a:prstTxWarp>
            <a:spAutoFit/>
          </a:bodyPr>
          <a:lstStyle/>
          <a:p>
            <a:pPr>
              <a:defRPr/>
            </a:pPr>
            <a:r>
              <a:rPr lang="en-US" sz="2800" b="1" dirty="0" smtClean="0">
                <a:ln>
                  <a:solidFill>
                    <a:schemeClr val="accent6">
                      <a:lumMod val="50000"/>
                    </a:schemeClr>
                  </a:solidFill>
                </a:ln>
                <a:solidFill>
                  <a:schemeClr val="accent6">
                    <a:lumMod val="50000"/>
                  </a:schemeClr>
                </a:solidFill>
                <a:effectLst>
                  <a:outerShdw dist="38100" dir="2400000" algn="ctr" rotWithShape="0">
                    <a:schemeClr val="tx1"/>
                  </a:outerShdw>
                </a:effectLst>
              </a:rPr>
              <a:t> Corps of Discovery</a:t>
            </a:r>
            <a:endParaRPr lang="en-US" sz="2800" b="1" dirty="0">
              <a:ln>
                <a:solidFill>
                  <a:schemeClr val="accent6">
                    <a:lumMod val="50000"/>
                  </a:schemeClr>
                </a:solidFill>
              </a:ln>
              <a:solidFill>
                <a:schemeClr val="accent6">
                  <a:lumMod val="50000"/>
                </a:schemeClr>
              </a:solidFill>
              <a:effectLst>
                <a:outerShdw dist="38100" dir="2400000" algn="ctr" rotWithShape="0">
                  <a:schemeClr val="tx1"/>
                </a:outerShdw>
              </a:effectLst>
            </a:endParaRPr>
          </a:p>
        </p:txBody>
      </p:sp>
      <p:pic>
        <p:nvPicPr>
          <p:cNvPr id="70659" name="Picture 3"/>
          <p:cNvPicPr>
            <a:picLocks noChangeAspect="1" noChangeArrowheads="1"/>
          </p:cNvPicPr>
          <p:nvPr/>
        </p:nvPicPr>
        <p:blipFill>
          <a:blip r:embed="rId6" cstate="print"/>
          <a:srcRect l="24828" t="6391" r="8966" b="13715"/>
          <a:stretch>
            <a:fillRect/>
          </a:stretch>
        </p:blipFill>
        <p:spPr bwMode="auto">
          <a:xfrm>
            <a:off x="76200" y="4297680"/>
            <a:ext cx="1219200" cy="1905000"/>
          </a:xfrm>
          <a:prstGeom prst="rect">
            <a:avLst/>
          </a:prstGeom>
          <a:noFill/>
          <a:ln w="50800">
            <a:solidFill>
              <a:srgbClr val="00FFFF"/>
            </a:solidFill>
            <a:miter lim="800000"/>
            <a:headEnd/>
            <a:tailEnd/>
          </a:ln>
          <a:effectLst/>
        </p:spPr>
      </p:pic>
      <p:pic>
        <p:nvPicPr>
          <p:cNvPr id="66" name="Picture 2" descr="https://history.churchofjesuschrist.org/bc/content/images/joseph-smith-net/Artwork/390x520/corbett-brigham-portrait.jpg"/>
          <p:cNvPicPr>
            <a:picLocks noChangeAspect="1" noChangeArrowheads="1"/>
          </p:cNvPicPr>
          <p:nvPr/>
        </p:nvPicPr>
        <p:blipFill>
          <a:blip r:embed="rId7" cstate="print"/>
          <a:srcRect l="10342" t="4615" r="17949" b="16859"/>
          <a:stretch>
            <a:fillRect/>
          </a:stretch>
        </p:blipFill>
        <p:spPr bwMode="auto">
          <a:xfrm>
            <a:off x="1389888" y="4953000"/>
            <a:ext cx="1252542" cy="1828800"/>
          </a:xfrm>
          <a:prstGeom prst="rect">
            <a:avLst/>
          </a:prstGeom>
          <a:noFill/>
          <a:ln w="50800">
            <a:solidFill>
              <a:srgbClr val="FF0000"/>
            </a:solidFill>
          </a:ln>
        </p:spPr>
      </p:pic>
      <p:pic>
        <p:nvPicPr>
          <p:cNvPr id="69" name="Picture 2"/>
          <p:cNvPicPr>
            <a:picLocks noChangeAspect="1" noChangeArrowheads="1"/>
          </p:cNvPicPr>
          <p:nvPr/>
        </p:nvPicPr>
        <p:blipFill>
          <a:blip r:embed="rId8" cstate="print"/>
          <a:srcRect r="43157" b="33863"/>
          <a:stretch>
            <a:fillRect/>
          </a:stretch>
        </p:blipFill>
        <p:spPr bwMode="auto">
          <a:xfrm>
            <a:off x="4191000" y="4953000"/>
            <a:ext cx="1243585" cy="1828800"/>
          </a:xfrm>
          <a:prstGeom prst="rect">
            <a:avLst/>
          </a:prstGeom>
          <a:noFill/>
          <a:ln w="50800">
            <a:solidFill>
              <a:srgbClr val="FDBA13"/>
            </a:solidFill>
            <a:miter lim="800000"/>
            <a:headEnd/>
            <a:tailEnd/>
          </a:ln>
          <a:effectLst/>
        </p:spPr>
      </p:pic>
      <p:pic>
        <p:nvPicPr>
          <p:cNvPr id="70660" name="Picture 4"/>
          <p:cNvPicPr>
            <a:picLocks noChangeAspect="1" noChangeArrowheads="1"/>
          </p:cNvPicPr>
          <p:nvPr/>
        </p:nvPicPr>
        <p:blipFill>
          <a:blip r:embed="rId9" cstate="print"/>
          <a:srcRect/>
          <a:stretch>
            <a:fillRect/>
          </a:stretch>
        </p:blipFill>
        <p:spPr bwMode="auto">
          <a:xfrm>
            <a:off x="5550408" y="4953000"/>
            <a:ext cx="1361695" cy="1828800"/>
          </a:xfrm>
          <a:prstGeom prst="rect">
            <a:avLst/>
          </a:prstGeom>
          <a:noFill/>
          <a:ln w="50800">
            <a:solidFill>
              <a:srgbClr val="0033CC"/>
            </a:solidFill>
            <a:miter lim="800000"/>
            <a:headEnd/>
            <a:tailEnd/>
          </a:ln>
          <a:effectLst/>
        </p:spPr>
      </p:pic>
      <p:pic>
        <p:nvPicPr>
          <p:cNvPr id="70661" name="Picture 5"/>
          <p:cNvPicPr>
            <a:picLocks noChangeAspect="1" noChangeArrowheads="1"/>
          </p:cNvPicPr>
          <p:nvPr/>
        </p:nvPicPr>
        <p:blipFill>
          <a:blip r:embed="rId10" cstate="print"/>
          <a:srcRect/>
          <a:stretch>
            <a:fillRect/>
          </a:stretch>
        </p:blipFill>
        <p:spPr bwMode="auto">
          <a:xfrm>
            <a:off x="7031736" y="4953000"/>
            <a:ext cx="1999713" cy="1828801"/>
          </a:xfrm>
          <a:prstGeom prst="rect">
            <a:avLst/>
          </a:prstGeom>
          <a:noFill/>
          <a:ln w="50800">
            <a:solidFill>
              <a:schemeClr val="accent6">
                <a:lumMod val="50000"/>
              </a:schemeClr>
            </a:solidFill>
            <a:miter lim="800000"/>
            <a:headEnd/>
            <a:tailEnd/>
          </a:ln>
          <a:effectLst/>
        </p:spPr>
      </p:pic>
      <p:pic>
        <p:nvPicPr>
          <p:cNvPr id="70662" name="Picture 6"/>
          <p:cNvPicPr>
            <a:picLocks noChangeAspect="1" noChangeArrowheads="1"/>
          </p:cNvPicPr>
          <p:nvPr/>
        </p:nvPicPr>
        <p:blipFill>
          <a:blip r:embed="rId11" cstate="print"/>
          <a:srcRect/>
          <a:stretch>
            <a:fillRect/>
          </a:stretch>
        </p:blipFill>
        <p:spPr bwMode="auto">
          <a:xfrm>
            <a:off x="2770632" y="4953000"/>
            <a:ext cx="1310257" cy="1828800"/>
          </a:xfrm>
          <a:prstGeom prst="rect">
            <a:avLst/>
          </a:prstGeom>
          <a:noFill/>
          <a:ln w="50800">
            <a:solidFill>
              <a:srgbClr val="00B050"/>
            </a:solidFill>
            <a:miter lim="800000"/>
            <a:headEnd/>
            <a:tailEnd/>
          </a:ln>
          <a:effectLst/>
        </p:spPr>
      </p:pic>
      <p:sp>
        <p:nvSpPr>
          <p:cNvPr id="44" name="TextBox 43"/>
          <p:cNvSpPr txBox="1"/>
          <p:nvPr/>
        </p:nvSpPr>
        <p:spPr>
          <a:xfrm>
            <a:off x="7467600"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1846</a:t>
            </a:r>
            <a:endParaRPr lang="en-US" sz="4800" dirty="0">
              <a:ln>
                <a:solidFill>
                  <a:schemeClr val="tx1"/>
                </a:solidFill>
              </a:ln>
              <a:effectLst>
                <a:outerShdw dist="50800" dir="7200000" algn="ctr" rotWithShape="0">
                  <a:schemeClr val="tx1"/>
                </a:outerShdw>
              </a:effectLst>
            </a:endParaRPr>
          </a:p>
        </p:txBody>
      </p:sp>
      <p:sp>
        <p:nvSpPr>
          <p:cNvPr id="45" name="TextBox 44"/>
          <p:cNvSpPr txBox="1"/>
          <p:nvPr/>
        </p:nvSpPr>
        <p:spPr>
          <a:xfrm>
            <a:off x="7467600" y="7203"/>
            <a:ext cx="1435008" cy="830997"/>
          </a:xfrm>
          <a:prstGeom prst="rect">
            <a:avLst/>
          </a:prstGeom>
          <a:solidFill>
            <a:schemeClr val="bg1"/>
          </a:solidFill>
        </p:spPr>
        <p:txBody>
          <a:bodyPr wrap="none" rtlCol="0">
            <a:spAutoFit/>
          </a:bodyPr>
          <a:lstStyle/>
          <a:p>
            <a:r>
              <a:rPr lang="en-US" sz="4800" dirty="0" smtClean="0">
                <a:ln>
                  <a:solidFill>
                    <a:schemeClr val="tx1"/>
                  </a:solidFill>
                </a:ln>
                <a:effectLst>
                  <a:outerShdw dist="50800" dir="7200000" algn="ctr" rotWithShape="0">
                    <a:schemeClr val="tx1"/>
                  </a:outerShdw>
                </a:effectLst>
              </a:rPr>
              <a:t>1849</a:t>
            </a:r>
            <a:endParaRPr lang="en-US" sz="4800" dirty="0">
              <a:ln>
                <a:solidFill>
                  <a:schemeClr val="tx1"/>
                </a:solidFill>
              </a:ln>
              <a:effectLst>
                <a:outerShdw dist="50800" dir="7200000" algn="ctr" rotWithShape="0">
                  <a:schemeClr val="tx1"/>
                </a:outerShdw>
              </a:effectLst>
            </a:endParaRPr>
          </a:p>
        </p:txBody>
      </p:sp>
      <p:sp>
        <p:nvSpPr>
          <p:cNvPr id="70" name="TextBox 69"/>
          <p:cNvSpPr txBox="1"/>
          <p:nvPr/>
        </p:nvSpPr>
        <p:spPr>
          <a:xfrm>
            <a:off x="0" y="0"/>
            <a:ext cx="9144000" cy="769441"/>
          </a:xfrm>
          <a:prstGeom prst="rect">
            <a:avLst/>
          </a:prstGeom>
          <a:solidFill>
            <a:schemeClr val="bg1"/>
          </a:solidFill>
        </p:spPr>
        <p:txBody>
          <a:bodyPr wrap="square" rtlCol="0">
            <a:spAutoFit/>
          </a:bodyPr>
          <a:lstStyle/>
          <a:p>
            <a:pPr algn="ctr"/>
            <a:r>
              <a:rPr lang="en-US" sz="4400" b="1" dirty="0" smtClean="0"/>
              <a:t>All Journeys are on our website</a:t>
            </a:r>
            <a:endParaRPr lang="en-US" sz="4400" b="1" dirty="0"/>
          </a:p>
        </p:txBody>
      </p:sp>
      <p:sp>
        <p:nvSpPr>
          <p:cNvPr id="71" name="TextBox 70"/>
          <p:cNvSpPr txBox="1"/>
          <p:nvPr/>
        </p:nvSpPr>
        <p:spPr>
          <a:xfrm rot="20822496">
            <a:off x="681899" y="1987181"/>
            <a:ext cx="7623528" cy="830997"/>
          </a:xfrm>
          <a:prstGeom prst="rect">
            <a:avLst/>
          </a:prstGeom>
          <a:solidFill>
            <a:schemeClr val="bg1"/>
          </a:solidFill>
        </p:spPr>
        <p:txBody>
          <a:bodyPr wrap="square" rtlCol="0">
            <a:spAutoFit/>
          </a:bodyPr>
          <a:lstStyle/>
          <a:p>
            <a:pPr algn="ctr"/>
            <a:r>
              <a:rPr lang="en-US" sz="4800" b="1" i="1" dirty="0" smtClean="0">
                <a:ln>
                  <a:solidFill>
                    <a:schemeClr val="tx1"/>
                  </a:solidFill>
                </a:ln>
                <a:latin typeface="Tempus Sans ITC" pitchFamily="82" charset="0"/>
              </a:rPr>
              <a:t>Did you miss these classes?</a:t>
            </a:r>
            <a:endParaRPr lang="en-US" sz="4800" b="1" i="1" dirty="0">
              <a:ln>
                <a:solidFill>
                  <a:schemeClr val="tx1"/>
                </a:solidFill>
              </a:ln>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4"/>
                                        </p:tgtEl>
                                        <p:attrNameLst>
                                          <p:attrName>ppt_w</p:attrName>
                                        </p:attrNameLst>
                                      </p:cBhvr>
                                      <p:tavLst>
                                        <p:tav tm="0">
                                          <p:val>
                                            <p:strVal val="ppt_w"/>
                                          </p:val>
                                        </p:tav>
                                        <p:tav tm="100000">
                                          <p:val>
                                            <p:fltVal val="0"/>
                                          </p:val>
                                        </p:tav>
                                      </p:tavLst>
                                    </p:anim>
                                    <p:anim calcmode="lin" valueType="num">
                                      <p:cBhvr>
                                        <p:cTn id="10" dur="1000"/>
                                        <p:tgtEl>
                                          <p:spTgt spid="44"/>
                                        </p:tgtEl>
                                        <p:attrNameLst>
                                          <p:attrName>ppt_h</p:attrName>
                                        </p:attrNameLst>
                                      </p:cBhvr>
                                      <p:tavLst>
                                        <p:tav tm="0">
                                          <p:val>
                                            <p:strVal val="ppt_h"/>
                                          </p:val>
                                        </p:tav>
                                        <p:tav tm="100000">
                                          <p:val>
                                            <p:fltVal val="0"/>
                                          </p:val>
                                        </p:tav>
                                      </p:tavLst>
                                    </p:anim>
                                    <p:anim calcmode="lin" valueType="num">
                                      <p:cBhvr>
                                        <p:cTn id="11" dur="1000"/>
                                        <p:tgtEl>
                                          <p:spTgt spid="44"/>
                                        </p:tgtEl>
                                        <p:attrNameLst>
                                          <p:attrName>style.rotation</p:attrName>
                                        </p:attrNameLst>
                                      </p:cBhvr>
                                      <p:tavLst>
                                        <p:tav tm="0">
                                          <p:val>
                                            <p:fltVal val="0"/>
                                          </p:val>
                                        </p:tav>
                                        <p:tav tm="100000">
                                          <p:val>
                                            <p:fltVal val="360"/>
                                          </p:val>
                                        </p:tav>
                                      </p:tavLst>
                                    </p:anim>
                                    <p:animEffect transition="out" filter="fade">
                                      <p:cBhvr>
                                        <p:cTn id="12" dur="1000"/>
                                        <p:tgtEl>
                                          <p:spTgt spid="44"/>
                                        </p:tgtEl>
                                      </p:cBhvr>
                                    </p:animEffect>
                                    <p:set>
                                      <p:cBhvr>
                                        <p:cTn id="13" dur="1" fill="hold">
                                          <p:stCondLst>
                                            <p:cond delay="999"/>
                                          </p:stCondLst>
                                        </p:cTn>
                                        <p:tgtEl>
                                          <p:spTgt spid="4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p:cTn id="16" dur="1000" fill="hold"/>
                                        <p:tgtEl>
                                          <p:spTgt spid="45"/>
                                        </p:tgtEl>
                                        <p:attrNameLst>
                                          <p:attrName>ppt_w</p:attrName>
                                        </p:attrNameLst>
                                      </p:cBhvr>
                                      <p:tavLst>
                                        <p:tav tm="0">
                                          <p:val>
                                            <p:fltVal val="0"/>
                                          </p:val>
                                        </p:tav>
                                        <p:tav tm="100000">
                                          <p:val>
                                            <p:strVal val="#ppt_w"/>
                                          </p:val>
                                        </p:tav>
                                      </p:tavLst>
                                    </p:anim>
                                    <p:anim calcmode="lin" valueType="num">
                                      <p:cBhvr>
                                        <p:cTn id="17" dur="1000" fill="hold"/>
                                        <p:tgtEl>
                                          <p:spTgt spid="45"/>
                                        </p:tgtEl>
                                        <p:attrNameLst>
                                          <p:attrName>ppt_h</p:attrName>
                                        </p:attrNameLst>
                                      </p:cBhvr>
                                      <p:tavLst>
                                        <p:tav tm="0">
                                          <p:val>
                                            <p:fltVal val="0"/>
                                          </p:val>
                                        </p:tav>
                                        <p:tav tm="100000">
                                          <p:val>
                                            <p:strVal val="#ppt_h"/>
                                          </p:val>
                                        </p:tav>
                                      </p:tavLst>
                                    </p:anim>
                                    <p:anim calcmode="lin" valueType="num">
                                      <p:cBhvr>
                                        <p:cTn id="18" dur="1000" fill="hold"/>
                                        <p:tgtEl>
                                          <p:spTgt spid="45"/>
                                        </p:tgtEl>
                                        <p:attrNameLst>
                                          <p:attrName>style.rotation</p:attrName>
                                        </p:attrNameLst>
                                      </p:cBhvr>
                                      <p:tavLst>
                                        <p:tav tm="0">
                                          <p:val>
                                            <p:fltVal val="360"/>
                                          </p:val>
                                        </p:tav>
                                        <p:tav tm="100000">
                                          <p:val>
                                            <p:fltVal val="0"/>
                                          </p:val>
                                        </p:tav>
                                      </p:tavLst>
                                    </p:anim>
                                    <p:animEffect transition="in" filter="fade">
                                      <p:cBhvr>
                                        <p:cTn id="19" dur="1000"/>
                                        <p:tgtEl>
                                          <p:spTgt spid="45"/>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1000"/>
                                        <p:tgtEl>
                                          <p:spTgt spid="11"/>
                                        </p:tgtEl>
                                      </p:cBhvr>
                                    </p:animEffect>
                                  </p:childTnLst>
                                </p:cTn>
                              </p:par>
                              <p:par>
                                <p:cTn id="24" presetID="10" presetClass="exit" presetSubtype="0" fill="hold" nodeType="withEffect">
                                  <p:stCondLst>
                                    <p:cond delay="1000"/>
                                  </p:stCondLst>
                                  <p:childTnLst>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right)">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0659"/>
                                        </p:tgtEl>
                                        <p:attrNameLst>
                                          <p:attrName>style.visibility</p:attrName>
                                        </p:attrNameLst>
                                      </p:cBhvr>
                                      <p:to>
                                        <p:strVal val="visible"/>
                                      </p:to>
                                    </p:set>
                                    <p:animEffect transition="in" filter="fade">
                                      <p:cBhvr>
                                        <p:cTn id="36" dur="1000"/>
                                        <p:tgtEl>
                                          <p:spTgt spid="70659"/>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3.33333E-6 -3.46821E-7 L -3.33333E-6 0.08879 " pathEditMode="relative" rAng="0" ptsTypes="AA">
                                      <p:cBhvr>
                                        <p:cTn id="40" dur="1000" fill="hold"/>
                                        <p:tgtEl>
                                          <p:spTgt spid="70659"/>
                                        </p:tgtEl>
                                        <p:attrNameLst>
                                          <p:attrName>ppt_x</p:attrName>
                                          <p:attrName>ppt_y</p:attrName>
                                        </p:attrNameLst>
                                      </p:cBhvr>
                                      <p:rCtr x="0" y="44"/>
                                    </p:animMotion>
                                  </p:childTnLst>
                                </p:cTn>
                              </p:par>
                              <p:par>
                                <p:cTn id="41" presetID="6" presetClass="emph" presetSubtype="0" fill="hold" nodeType="withEffect">
                                  <p:stCondLst>
                                    <p:cond delay="0"/>
                                  </p:stCondLst>
                                  <p:childTnLst>
                                    <p:animScale>
                                      <p:cBhvr>
                                        <p:cTn id="42" dur="1000" fill="hold"/>
                                        <p:tgtEl>
                                          <p:spTgt spid="70659"/>
                                        </p:tgtEl>
                                      </p:cBhvr>
                                      <p:by x="95000" y="95000"/>
                                    </p:animScale>
                                  </p:childTnLst>
                                </p:cTn>
                              </p:par>
                              <p:par>
                                <p:cTn id="43" presetID="10" presetClass="exit" presetSubtype="0" fill="hold" nodeType="withEffect">
                                  <p:stCondLst>
                                    <p:cond delay="0"/>
                                  </p:stCondLst>
                                  <p:childTnLst>
                                    <p:animEffect transition="out" filter="fade">
                                      <p:cBhvr>
                                        <p:cTn id="44" dur="1000"/>
                                        <p:tgtEl>
                                          <p:spTgt spid="33"/>
                                        </p:tgtEl>
                                      </p:cBhvr>
                                    </p:animEffect>
                                    <p:set>
                                      <p:cBhvr>
                                        <p:cTn id="45" dur="1" fill="hold">
                                          <p:stCondLst>
                                            <p:cond delay="999"/>
                                          </p:stCondLst>
                                        </p:cTn>
                                        <p:tgtEl>
                                          <p:spTgt spid="3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45"/>
                                        </p:tgtEl>
                                      </p:cBhvr>
                                    </p:animEffect>
                                    <p:set>
                                      <p:cBhvr>
                                        <p:cTn id="48" dur="1" fill="hold">
                                          <p:stCondLst>
                                            <p:cond delay="999"/>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0662"/>
                                        </p:tgtEl>
                                        <p:attrNameLst>
                                          <p:attrName>style.visibility</p:attrName>
                                        </p:attrNameLst>
                                      </p:cBhvr>
                                      <p:to>
                                        <p:strVal val="visible"/>
                                      </p:to>
                                    </p:set>
                                    <p:animEffect transition="in" filter="fade">
                                      <p:cBhvr>
                                        <p:cTn id="58" dur="1000"/>
                                        <p:tgtEl>
                                          <p:spTgt spid="7066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1000"/>
                                        <p:tgtEl>
                                          <p:spTgt spid="6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0660"/>
                                        </p:tgtEl>
                                        <p:attrNameLst>
                                          <p:attrName>style.visibility</p:attrName>
                                        </p:attrNameLst>
                                      </p:cBhvr>
                                      <p:to>
                                        <p:strVal val="visible"/>
                                      </p:to>
                                    </p:set>
                                    <p:animEffect transition="in" filter="fade">
                                      <p:cBhvr>
                                        <p:cTn id="68" dur="1000"/>
                                        <p:tgtEl>
                                          <p:spTgt spid="7066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0661"/>
                                        </p:tgtEl>
                                        <p:attrNameLst>
                                          <p:attrName>style.visibility</p:attrName>
                                        </p:attrNameLst>
                                      </p:cBhvr>
                                      <p:to>
                                        <p:strVal val="visible"/>
                                      </p:to>
                                    </p:set>
                                    <p:animEffect transition="in" filter="fade">
                                      <p:cBhvr>
                                        <p:cTn id="73" dur="1000"/>
                                        <p:tgtEl>
                                          <p:spTgt spid="7066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1000"/>
                                        <p:tgtEl>
                                          <p:spTgt spid="7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animEffect transition="in" filter="wipe(left)">
                                      <p:cBhvr>
                                        <p:cTn id="83" dur="1000"/>
                                        <p:tgtEl>
                                          <p:spTgt spid="70"/>
                                        </p:tgtEl>
                                      </p:cBhvr>
                                    </p:animEffect>
                                  </p:childTnLst>
                                </p:cTn>
                              </p:par>
                              <p:par>
                                <p:cTn id="84" presetID="10" presetClass="exit" presetSubtype="0" fill="hold" grpId="0" nodeType="withEffect">
                                  <p:stCondLst>
                                    <p:cond delay="0"/>
                                  </p:stCondLst>
                                  <p:childTnLst>
                                    <p:animEffect transition="out" filter="fade">
                                      <p:cBhvr>
                                        <p:cTn id="85" dur="1000"/>
                                        <p:tgtEl>
                                          <p:spTgt spid="60"/>
                                        </p:tgtEl>
                                      </p:cBhvr>
                                    </p:animEffect>
                                    <p:set>
                                      <p:cBhvr>
                                        <p:cTn id="86" dur="1" fill="hold">
                                          <p:stCondLst>
                                            <p:cond delay="999"/>
                                          </p:stCondLst>
                                        </p:cTn>
                                        <p:tgtEl>
                                          <p:spTgt spid="6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71"/>
                                        </p:tgtEl>
                                      </p:cBhvr>
                                    </p:animEffect>
                                    <p:set>
                                      <p:cBhvr>
                                        <p:cTn id="89" dur="1" fill="hold">
                                          <p:stCondLst>
                                            <p:cond delay="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0" grpId="0" animBg="1"/>
      <p:bldP spid="44" grpId="0" animBg="1"/>
      <p:bldP spid="45" grpId="0" animBg="1"/>
      <p:bldP spid="45" grpId="1" animBg="1"/>
      <p:bldP spid="70" grpId="0" animBg="1"/>
      <p:bldP spid="71" grpId="0" animBg="1"/>
      <p:bldP spid="71"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0" y="3124200"/>
            <a:ext cx="5029200" cy="461665"/>
          </a:xfrm>
          <a:prstGeom prst="rect">
            <a:avLst/>
          </a:prstGeom>
          <a:solidFill>
            <a:schemeClr val="bg1"/>
          </a:solidFill>
          <a:ln w="38100">
            <a:noFill/>
          </a:ln>
        </p:spPr>
        <p:txBody>
          <a:bodyPr wrap="square" rtlCol="0">
            <a:spAutoFit/>
          </a:bodyPr>
          <a:lstStyle/>
          <a:p>
            <a:r>
              <a:rPr lang="en-US" sz="2400" dirty="0" smtClean="0"/>
              <a:t>  - seasonal wigwam habitations</a:t>
            </a:r>
          </a:p>
        </p:txBody>
      </p:sp>
      <p:sp>
        <p:nvSpPr>
          <p:cNvPr id="37" name="TextBox 36"/>
          <p:cNvSpPr txBox="1"/>
          <p:nvPr/>
        </p:nvSpPr>
        <p:spPr>
          <a:xfrm>
            <a:off x="0" y="4038600"/>
            <a:ext cx="5105400" cy="461665"/>
          </a:xfrm>
          <a:prstGeom prst="rect">
            <a:avLst/>
          </a:prstGeom>
          <a:solidFill>
            <a:schemeClr val="bg1"/>
          </a:solidFill>
          <a:ln w="38100">
            <a:noFill/>
          </a:ln>
        </p:spPr>
        <p:txBody>
          <a:bodyPr wrap="square" rtlCol="0">
            <a:spAutoFit/>
          </a:bodyPr>
          <a:lstStyle/>
          <a:p>
            <a:r>
              <a:rPr lang="en-US" sz="2400" dirty="0" smtClean="0"/>
              <a:t>  - lands of the </a:t>
            </a:r>
            <a:r>
              <a:rPr lang="en-US" sz="2400" dirty="0" err="1" smtClean="0"/>
              <a:t>Mi’kmaq</a:t>
            </a:r>
            <a:r>
              <a:rPr lang="en-US" sz="2400" dirty="0" smtClean="0"/>
              <a:t>  </a:t>
            </a:r>
            <a:r>
              <a:rPr lang="en-US" sz="2400" dirty="0" smtClean="0">
                <a:sym typeface="Wingdings" pitchFamily="2" charset="2"/>
              </a:rPr>
              <a:t> </a:t>
            </a:r>
            <a:r>
              <a:rPr lang="en-US" sz="2400" dirty="0" err="1" smtClean="0"/>
              <a:t>Mi'kma'ki</a:t>
            </a:r>
            <a:endParaRPr lang="en-US" sz="2400" dirty="0" smtClean="0"/>
          </a:p>
        </p:txBody>
      </p:sp>
      <p:grpSp>
        <p:nvGrpSpPr>
          <p:cNvPr id="6"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a:xfrm>
            <a:off x="1752600" y="3239869"/>
            <a:ext cx="1909498" cy="646331"/>
          </a:xfrm>
          <a:prstGeom prst="rect">
            <a:avLst/>
          </a:prstGeom>
          <a:solidFill>
            <a:schemeClr val="bg1"/>
          </a:solidFill>
          <a:ln w="38100">
            <a:noFill/>
          </a:ln>
        </p:spPr>
        <p:txBody>
          <a:bodyPr wrap="none" rtlCol="0">
            <a:spAutoFit/>
          </a:bodyPr>
          <a:lstStyle/>
          <a:p>
            <a:pPr algn="ctr"/>
            <a:r>
              <a:rPr lang="en-US" sz="3600" b="1" dirty="0" err="1" smtClean="0">
                <a:solidFill>
                  <a:srgbClr val="00B050"/>
                </a:solidFill>
                <a:effectLst>
                  <a:outerShdw dist="38100" dir="7200000" algn="ctr" rotWithShape="0">
                    <a:schemeClr val="tx1"/>
                  </a:outerShdw>
                </a:effectLst>
                <a:latin typeface="Tempus Sans ITC" pitchFamily="82" charset="0"/>
              </a:rPr>
              <a:t>Mi’kmaq</a:t>
            </a:r>
            <a:endParaRPr lang="en-US" sz="3600" b="1" dirty="0" smtClean="0">
              <a:solidFill>
                <a:srgbClr val="00B050"/>
              </a:solidFill>
              <a:effectLst>
                <a:outerShdw dist="38100" dir="7200000" algn="ctr" rotWithShape="0">
                  <a:schemeClr val="tx1"/>
                </a:outerShdw>
              </a:effectLst>
              <a:latin typeface="Tempus Sans ITC" pitchFamily="82" charset="0"/>
            </a:endParaRPr>
          </a:p>
        </p:txBody>
      </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ectangle 63"/>
          <p:cNvSpPr/>
          <p:nvPr/>
        </p:nvSpPr>
        <p:spPr>
          <a:xfrm>
            <a:off x="6934200" y="4800600"/>
            <a:ext cx="1219200" cy="1143000"/>
          </a:xfrm>
          <a:prstGeom prst="rect">
            <a:avLst/>
          </a:prstGeom>
          <a:ln w="50800">
            <a:solidFill>
              <a:srgbClr val="00B05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1600200" y="1905000"/>
            <a:ext cx="2295821" cy="769441"/>
          </a:xfrm>
          <a:prstGeom prst="rect">
            <a:avLst/>
          </a:prstGeom>
          <a:solidFill>
            <a:schemeClr val="bg1"/>
          </a:solidFill>
          <a:ln w="38100">
            <a:noFill/>
          </a:ln>
        </p:spPr>
        <p:txBody>
          <a:bodyPr wrap="none" rtlCol="0">
            <a:spAutoFit/>
          </a:bodyPr>
          <a:lstStyle/>
          <a:p>
            <a:pPr algn="ctr"/>
            <a:r>
              <a:rPr lang="en-US" sz="4400" b="1" dirty="0" err="1" smtClean="0">
                <a:solidFill>
                  <a:srgbClr val="00B050"/>
                </a:solidFill>
                <a:effectLst>
                  <a:outerShdw dist="38100" dir="7200000" algn="ctr" rotWithShape="0">
                    <a:schemeClr val="tx1"/>
                  </a:outerShdw>
                </a:effectLst>
                <a:latin typeface="Tempus Sans ITC" pitchFamily="82" charset="0"/>
              </a:rPr>
              <a:t>Mi’kmaq</a:t>
            </a:r>
            <a:endParaRPr lang="en-US" sz="4400" b="1" dirty="0" smtClean="0">
              <a:solidFill>
                <a:srgbClr val="00B050"/>
              </a:solidFill>
              <a:effectLst>
                <a:outerShdw dist="38100" dir="7200000" algn="ctr" rotWithShape="0">
                  <a:schemeClr val="tx1"/>
                </a:outerShdw>
              </a:effectLst>
              <a:latin typeface="Tempus Sans ITC" pitchFamily="82" charset="0"/>
            </a:endParaRPr>
          </a:p>
        </p:txBody>
      </p:sp>
      <p:sp>
        <p:nvSpPr>
          <p:cNvPr id="28" name="TextBox 27"/>
          <p:cNvSpPr txBox="1"/>
          <p:nvPr/>
        </p:nvSpPr>
        <p:spPr>
          <a:xfrm>
            <a:off x="0" y="3576935"/>
            <a:ext cx="5029200" cy="461665"/>
          </a:xfrm>
          <a:prstGeom prst="rect">
            <a:avLst/>
          </a:prstGeom>
          <a:solidFill>
            <a:schemeClr val="bg1"/>
          </a:solidFill>
          <a:ln w="38100">
            <a:noFill/>
          </a:ln>
        </p:spPr>
        <p:txBody>
          <a:bodyPr wrap="square" rtlCol="0">
            <a:spAutoFit/>
          </a:bodyPr>
          <a:lstStyle/>
          <a:p>
            <a:r>
              <a:rPr lang="en-US" sz="2400" dirty="0" smtClean="0"/>
              <a:t>  - small interior winter hunting camps </a:t>
            </a:r>
          </a:p>
        </p:txBody>
      </p:sp>
      <p:sp>
        <p:nvSpPr>
          <p:cNvPr id="29" name="TextBox 28"/>
          <p:cNvSpPr txBox="1"/>
          <p:nvPr/>
        </p:nvSpPr>
        <p:spPr>
          <a:xfrm>
            <a:off x="0" y="2743200"/>
            <a:ext cx="5029200" cy="461665"/>
          </a:xfrm>
          <a:prstGeom prst="rect">
            <a:avLst/>
          </a:prstGeom>
          <a:solidFill>
            <a:schemeClr val="bg1"/>
          </a:solidFill>
          <a:ln w="38100">
            <a:noFill/>
          </a:ln>
        </p:spPr>
        <p:txBody>
          <a:bodyPr wrap="square" rtlCol="0">
            <a:spAutoFit/>
          </a:bodyPr>
          <a:lstStyle/>
          <a:p>
            <a:r>
              <a:rPr lang="en-US" sz="2400" dirty="0" smtClean="0"/>
              <a:t>  - large coastal fishing communities </a:t>
            </a:r>
          </a:p>
        </p:txBody>
      </p:sp>
      <p:pic>
        <p:nvPicPr>
          <p:cNvPr id="32" name="Picture 6"/>
          <p:cNvPicPr>
            <a:picLocks noChangeAspect="1" noChangeArrowheads="1"/>
          </p:cNvPicPr>
          <p:nvPr/>
        </p:nvPicPr>
        <p:blipFill>
          <a:blip r:embed="rId4" cstate="print"/>
          <a:srcRect/>
          <a:stretch>
            <a:fillRect/>
          </a:stretch>
        </p:blipFill>
        <p:spPr bwMode="auto">
          <a:xfrm>
            <a:off x="4974336" y="1042416"/>
            <a:ext cx="4108670" cy="3276600"/>
          </a:xfrm>
          <a:prstGeom prst="rect">
            <a:avLst/>
          </a:prstGeom>
          <a:noFill/>
          <a:ln w="50800">
            <a:solidFill>
              <a:schemeClr val="accent6">
                <a:lumMod val="50000"/>
              </a:schemeClr>
            </a:solidFill>
            <a:miter lim="800000"/>
            <a:headEnd/>
            <a:tailEnd/>
          </a:ln>
          <a:effectLst/>
        </p:spPr>
      </p:pic>
      <p:pic>
        <p:nvPicPr>
          <p:cNvPr id="33" name="Picture 3"/>
          <p:cNvPicPr>
            <a:picLocks noChangeAspect="1" noChangeArrowheads="1"/>
          </p:cNvPicPr>
          <p:nvPr/>
        </p:nvPicPr>
        <p:blipFill>
          <a:blip r:embed="rId5" cstate="print"/>
          <a:srcRect/>
          <a:stretch>
            <a:fillRect/>
          </a:stretch>
        </p:blipFill>
        <p:spPr bwMode="auto">
          <a:xfrm>
            <a:off x="4622009" y="1042416"/>
            <a:ext cx="4445791" cy="2971800"/>
          </a:xfrm>
          <a:prstGeom prst="rect">
            <a:avLst/>
          </a:prstGeom>
          <a:noFill/>
          <a:ln w="50800">
            <a:solidFill>
              <a:schemeClr val="accent6">
                <a:lumMod val="50000"/>
              </a:schemeClr>
            </a:solidFill>
            <a:miter lim="800000"/>
            <a:headEnd/>
            <a:tailEnd/>
          </a:ln>
          <a:effectLst/>
        </p:spPr>
      </p:pic>
      <p:pic>
        <p:nvPicPr>
          <p:cNvPr id="1026" name="Picture 2"/>
          <p:cNvPicPr>
            <a:picLocks noChangeAspect="1" noChangeArrowheads="1"/>
          </p:cNvPicPr>
          <p:nvPr/>
        </p:nvPicPr>
        <p:blipFill>
          <a:blip r:embed="rId6" cstate="print"/>
          <a:srcRect t="2326" r="13043"/>
          <a:stretch>
            <a:fillRect/>
          </a:stretch>
        </p:blipFill>
        <p:spPr bwMode="auto">
          <a:xfrm>
            <a:off x="4982183" y="1042416"/>
            <a:ext cx="4085617" cy="3200400"/>
          </a:xfrm>
          <a:prstGeom prst="rect">
            <a:avLst/>
          </a:prstGeom>
          <a:noFill/>
          <a:ln w="50800">
            <a:solidFill>
              <a:schemeClr val="accent6">
                <a:lumMod val="50000"/>
              </a:schemeClr>
            </a:solidFill>
            <a:miter lim="800000"/>
            <a:headEnd/>
            <a:tailEnd/>
          </a:ln>
          <a:effectLst/>
        </p:spPr>
      </p:pic>
      <p:cxnSp>
        <p:nvCxnSpPr>
          <p:cNvPr id="35" name="Straight Connector 34"/>
          <p:cNvCxnSpPr/>
          <p:nvPr/>
        </p:nvCxnSpPr>
        <p:spPr>
          <a:xfrm rot="10800000">
            <a:off x="5181600" y="4800600"/>
            <a:ext cx="1752600" cy="1143000"/>
          </a:xfrm>
          <a:prstGeom prst="line">
            <a:avLst/>
          </a:prstGeom>
          <a:ln w="635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8039100" y="4914900"/>
            <a:ext cx="1143000" cy="914400"/>
          </a:xfrm>
          <a:prstGeom prst="line">
            <a:avLst/>
          </a:prstGeom>
          <a:ln w="63500">
            <a:solidFill>
              <a:srgbClr val="00B050"/>
            </a:solidFill>
            <a:prstDash val="sysDash"/>
          </a:ln>
        </p:spPr>
        <p:style>
          <a:lnRef idx="1">
            <a:schemeClr val="accent1"/>
          </a:lnRef>
          <a:fillRef idx="0">
            <a:schemeClr val="accent1"/>
          </a:fillRef>
          <a:effectRef idx="0">
            <a:schemeClr val="accent1"/>
          </a:effectRef>
          <a:fontRef idx="minor">
            <a:schemeClr val="tx1"/>
          </a:fontRef>
        </p:style>
      </p:cxnSp>
      <p:pic>
        <p:nvPicPr>
          <p:cNvPr id="61" name="Picture 2"/>
          <p:cNvPicPr>
            <a:picLocks noChangeAspect="1" noChangeArrowheads="1"/>
          </p:cNvPicPr>
          <p:nvPr/>
        </p:nvPicPr>
        <p:blipFill>
          <a:blip r:embed="rId7" cstate="print"/>
          <a:srcRect t="2405" r="32328" b="3967"/>
          <a:stretch>
            <a:fillRect/>
          </a:stretch>
        </p:blipFill>
        <p:spPr bwMode="auto">
          <a:xfrm>
            <a:off x="5181600" y="1042416"/>
            <a:ext cx="3886200" cy="3758784"/>
          </a:xfrm>
          <a:prstGeom prst="rect">
            <a:avLst/>
          </a:prstGeom>
          <a:noFill/>
          <a:ln w="50800">
            <a:solidFill>
              <a:srgbClr val="00B050"/>
            </a:solidFill>
            <a:miter lim="800000"/>
            <a:headEnd/>
            <a:tailEnd/>
          </a:ln>
          <a:effectLst/>
        </p:spPr>
      </p:pic>
      <p:sp>
        <p:nvSpPr>
          <p:cNvPr id="44" name="TextBox 43"/>
          <p:cNvSpPr txBox="1"/>
          <p:nvPr/>
        </p:nvSpPr>
        <p:spPr>
          <a:xfrm>
            <a:off x="0" y="2662535"/>
            <a:ext cx="5105400" cy="461665"/>
          </a:xfrm>
          <a:prstGeom prst="rect">
            <a:avLst/>
          </a:prstGeom>
          <a:solidFill>
            <a:schemeClr val="bg1"/>
          </a:solidFill>
          <a:ln w="38100">
            <a:noFill/>
          </a:ln>
        </p:spPr>
        <p:txBody>
          <a:bodyPr wrap="square" rtlCol="0">
            <a:spAutoFit/>
          </a:bodyPr>
          <a:lstStyle/>
          <a:p>
            <a:r>
              <a:rPr lang="en-US" sz="2400" dirty="0" smtClean="0"/>
              <a:t>  - lands of the </a:t>
            </a:r>
            <a:r>
              <a:rPr lang="en-US" sz="2400" dirty="0" err="1" smtClean="0"/>
              <a:t>Mi’kmaq</a:t>
            </a:r>
            <a:r>
              <a:rPr lang="en-US" sz="2400" dirty="0" smtClean="0"/>
              <a:t>  </a:t>
            </a:r>
            <a:r>
              <a:rPr lang="en-US" sz="2400" dirty="0" smtClean="0">
                <a:sym typeface="Wingdings" pitchFamily="2" charset="2"/>
              </a:rPr>
              <a:t> </a:t>
            </a:r>
            <a:r>
              <a:rPr lang="en-US" sz="2400" dirty="0" err="1" smtClean="0"/>
              <a:t>Mi'kma'ki</a:t>
            </a: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59"/>
                                        </p:tgtEl>
                                      </p:cBhvr>
                                      <p:by x="120000" y="120000"/>
                                    </p:animScale>
                                  </p:childTnLst>
                                </p:cTn>
                              </p:par>
                              <p:par>
                                <p:cTn id="7" presetID="8" presetClass="emph" presetSubtype="0" fill="hold" grpId="0" nodeType="withEffect">
                                  <p:stCondLst>
                                    <p:cond delay="0"/>
                                  </p:stCondLst>
                                  <p:childTnLst>
                                    <p:animRot by="21600000">
                                      <p:cBhvr>
                                        <p:cTn id="8" dur="1000" fill="hold"/>
                                        <p:tgtEl>
                                          <p:spTgt spid="38"/>
                                        </p:tgtEl>
                                        <p:attrNameLst>
                                          <p:attrName>r</p:attrName>
                                        </p:attrNameLst>
                                      </p:cBhvr>
                                    </p:animRot>
                                  </p:childTnLst>
                                </p:cTn>
                              </p:par>
                              <p:par>
                                <p:cTn id="9" presetID="64" presetClass="path" presetSubtype="0" accel="50000" decel="50000" fill="hold" grpId="1" nodeType="withEffect">
                                  <p:stCondLst>
                                    <p:cond delay="0"/>
                                  </p:stCondLst>
                                  <p:childTnLst>
                                    <p:animMotion origin="layout" path="M 3.05556E-6 0.01389 L 0.00399 -0.18333 " pathEditMode="relative" rAng="0" ptsTypes="AA">
                                      <p:cBhvr>
                                        <p:cTn id="10" dur="1000" fill="hold"/>
                                        <p:tgtEl>
                                          <p:spTgt spid="59"/>
                                        </p:tgtEl>
                                        <p:attrNameLst>
                                          <p:attrName>ppt_x</p:attrName>
                                          <p:attrName>ppt_y</p:attrName>
                                        </p:attrNameLst>
                                      </p:cBhvr>
                                      <p:rCtr x="2" y="-99"/>
                                    </p:animMotion>
                                  </p:childTnLst>
                                </p:cTn>
                              </p:par>
                              <p:par>
                                <p:cTn id="11" presetID="10" presetClass="entr" presetSubtype="0" fill="hold" grpId="0"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childTnLst>
                                </p:cTn>
                              </p:par>
                              <p:par>
                                <p:cTn id="14" presetID="10" presetClass="exit" presetSubtype="0" fill="hold" grpId="2" nodeType="withEffect">
                                  <p:stCondLst>
                                    <p:cond delay="1000"/>
                                  </p:stCondLst>
                                  <p:childTnLst>
                                    <p:animEffect transition="out" filter="fade">
                                      <p:cBhvr>
                                        <p:cTn id="15" dur="1000"/>
                                        <p:tgtEl>
                                          <p:spTgt spid="59"/>
                                        </p:tgtEl>
                                      </p:cBhvr>
                                    </p:animEffect>
                                    <p:set>
                                      <p:cBhvr>
                                        <p:cTn id="16" dur="1" fill="hold">
                                          <p:stCondLst>
                                            <p:cond delay="999"/>
                                          </p:stCondLst>
                                        </p:cTn>
                                        <p:tgtEl>
                                          <p:spTgt spid="5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childTnLst>
                                </p:cTn>
                              </p:par>
                              <p:par>
                                <p:cTn id="33" presetID="10" presetClass="exit" presetSubtype="0" fill="hold" nodeType="withEffect">
                                  <p:stCondLst>
                                    <p:cond delay="0"/>
                                  </p:stCondLst>
                                  <p:childTnLst>
                                    <p:animEffect transition="out" filter="fade">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childTnLst>
                                </p:cTn>
                              </p:par>
                              <p:par>
                                <p:cTn id="41" presetID="10" presetClass="exit" presetSubtype="0" fill="hold" nodeType="withEffect">
                                  <p:stCondLst>
                                    <p:cond delay="0"/>
                                  </p:stCondLst>
                                  <p:childTnLst>
                                    <p:animEffect transition="out" filter="fade">
                                      <p:cBhvr>
                                        <p:cTn id="42" dur="1000"/>
                                        <p:tgtEl>
                                          <p:spTgt spid="32"/>
                                        </p:tgtEl>
                                      </p:cBhvr>
                                    </p:animEffect>
                                    <p:set>
                                      <p:cBhvr>
                                        <p:cTn id="43" dur="1" fill="hold">
                                          <p:stCondLst>
                                            <p:cond delay="999"/>
                                          </p:stCondLst>
                                        </p:cTn>
                                        <p:tgtEl>
                                          <p:spTgt spid="32"/>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2000"/>
                                        <p:tgtEl>
                                          <p:spTgt spid="10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down)">
                                      <p:cBhvr>
                                        <p:cTn id="55" dur="10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1000"/>
                                        <p:tgtEl>
                                          <p:spTgt spid="35"/>
                                        </p:tgtEl>
                                      </p:cBhvr>
                                    </p:animEffect>
                                  </p:childTnLst>
                                </p:cTn>
                              </p:par>
                              <p:par>
                                <p:cTn id="61" presetID="22" presetClass="entr" presetSubtype="4"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1000"/>
                                        <p:tgtEl>
                                          <p:spTgt spid="36"/>
                                        </p:tgtEl>
                                      </p:cBhvr>
                                    </p:animEffect>
                                  </p:childTnLst>
                                </p:cTn>
                              </p:par>
                              <p:par>
                                <p:cTn id="64" presetID="42" presetClass="entr" presetSubtype="0" fill="hold" nodeType="withEffect">
                                  <p:stCondLst>
                                    <p:cond delay="50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1000"/>
                                        <p:tgtEl>
                                          <p:spTgt spid="61"/>
                                        </p:tgtEl>
                                      </p:cBhvr>
                                    </p:animEffect>
                                    <p:anim calcmode="lin" valueType="num">
                                      <p:cBhvr>
                                        <p:cTn id="67" dur="1000" fill="hold"/>
                                        <p:tgtEl>
                                          <p:spTgt spid="61"/>
                                        </p:tgtEl>
                                        <p:attrNameLst>
                                          <p:attrName>ppt_x</p:attrName>
                                        </p:attrNameLst>
                                      </p:cBhvr>
                                      <p:tavLst>
                                        <p:tav tm="0">
                                          <p:val>
                                            <p:strVal val="#ppt_x"/>
                                          </p:val>
                                        </p:tav>
                                        <p:tav tm="100000">
                                          <p:val>
                                            <p:strVal val="#ppt_x"/>
                                          </p:val>
                                        </p:tav>
                                      </p:tavLst>
                                    </p:anim>
                                    <p:anim calcmode="lin" valueType="num">
                                      <p:cBhvr>
                                        <p:cTn id="68" dur="1000" fill="hold"/>
                                        <p:tgtEl>
                                          <p:spTgt spid="61"/>
                                        </p:tgtEl>
                                        <p:attrNameLst>
                                          <p:attrName>ppt_y</p:attrName>
                                        </p:attrNameLst>
                                      </p:cBhvr>
                                      <p:tavLst>
                                        <p:tav tm="0">
                                          <p:val>
                                            <p:strVal val="#ppt_y+.1"/>
                                          </p:val>
                                        </p:tav>
                                        <p:tav tm="100000">
                                          <p:val>
                                            <p:strVal val="#ppt_y"/>
                                          </p:val>
                                        </p:tav>
                                      </p:tavLst>
                                    </p:anim>
                                  </p:childTnLst>
                                </p:cTn>
                              </p:par>
                              <p:par>
                                <p:cTn id="69" presetID="10" presetClass="exit" presetSubtype="0" fill="hold" nodeType="withEffect">
                                  <p:stCondLst>
                                    <p:cond delay="500"/>
                                  </p:stCondLst>
                                  <p:childTnLst>
                                    <p:animEffect transition="out" filter="fade">
                                      <p:cBhvr>
                                        <p:cTn id="70" dur="1000"/>
                                        <p:tgtEl>
                                          <p:spTgt spid="1026"/>
                                        </p:tgtEl>
                                      </p:cBhvr>
                                    </p:animEffect>
                                    <p:set>
                                      <p:cBhvr>
                                        <p:cTn id="71" dur="1" fill="hold">
                                          <p:stCondLst>
                                            <p:cond delay="999"/>
                                          </p:stCondLst>
                                        </p:cTn>
                                        <p:tgtEl>
                                          <p:spTgt spid="10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28"/>
                                        </p:tgtEl>
                                      </p:cBhvr>
                                    </p:animEffect>
                                    <p:set>
                                      <p:cBhvr>
                                        <p:cTn id="79" dur="1" fill="hold">
                                          <p:stCondLst>
                                            <p:cond delay="999"/>
                                          </p:stCondLst>
                                        </p:cTn>
                                        <p:tgtEl>
                                          <p:spTgt spid="2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par>
                                <p:cTn id="83" presetID="63" presetClass="path" presetSubtype="0" accel="50000" decel="50000" fill="hold" grpId="1" nodeType="withEffect">
                                  <p:stCondLst>
                                    <p:cond delay="0"/>
                                  </p:stCondLst>
                                  <p:childTnLst>
                                    <p:animMotion origin="layout" path="M -3.33333E-6 -3.7037E-6 L -3.33333E-6 -0.20023 " pathEditMode="relative" rAng="0" ptsTypes="AA">
                                      <p:cBhvr>
                                        <p:cTn id="84" dur="1000" fill="hold"/>
                                        <p:tgtEl>
                                          <p:spTgt spid="37"/>
                                        </p:tgtEl>
                                        <p:attrNameLst>
                                          <p:attrName>ppt_x</p:attrName>
                                          <p:attrName>ppt_y</p:attrName>
                                        </p:attrNameLst>
                                      </p:cBhvr>
                                      <p:rCtr x="0" y="-100"/>
                                    </p:animMotion>
                                  </p:childTnLst>
                                </p:cTn>
                              </p:par>
                              <p:par>
                                <p:cTn id="85" presetID="10" presetClass="entr" presetSubtype="0" fill="hold" grpId="0" nodeType="withEffect">
                                  <p:stCondLst>
                                    <p:cond delay="50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childTnLst>
                                </p:cTn>
                              </p:par>
                              <p:par>
                                <p:cTn id="88" presetID="10" presetClass="exit" presetSubtype="0" fill="hold" grpId="2" nodeType="withEffect">
                                  <p:stCondLst>
                                    <p:cond delay="1000"/>
                                  </p:stCondLst>
                                  <p:childTnLst>
                                    <p:animEffect transition="out" filter="fade">
                                      <p:cBhvr>
                                        <p:cTn id="89" dur="1000"/>
                                        <p:tgtEl>
                                          <p:spTgt spid="37"/>
                                        </p:tgtEl>
                                      </p:cBhvr>
                                    </p:animEffect>
                                    <p:set>
                                      <p:cBhvr>
                                        <p:cTn id="90" dur="1" fill="hold">
                                          <p:stCondLst>
                                            <p:cond delay="999"/>
                                          </p:stCondLst>
                                        </p:cTn>
                                        <p:tgtEl>
                                          <p:spTgt spid="37"/>
                                        </p:tgtEl>
                                        <p:attrNameLst>
                                          <p:attrName>style.visibility</p:attrName>
                                        </p:attrNameLst>
                                      </p:cBhvr>
                                      <p:to>
                                        <p:strVal val="hidden"/>
                                      </p:to>
                                    </p:set>
                                  </p:childTnLst>
                                </p:cTn>
                              </p:par>
                              <p:par>
                                <p:cTn id="91" presetID="10" presetClass="exit" presetSubtype="0" fill="hold" nodeType="withEffect">
                                  <p:stCondLst>
                                    <p:cond delay="500"/>
                                  </p:stCondLst>
                                  <p:childTnLst>
                                    <p:animEffect transition="out" filter="fade">
                                      <p:cBhvr>
                                        <p:cTn id="92" dur="1000"/>
                                        <p:tgtEl>
                                          <p:spTgt spid="36"/>
                                        </p:tgtEl>
                                      </p:cBhvr>
                                    </p:animEffect>
                                    <p:set>
                                      <p:cBhvr>
                                        <p:cTn id="93" dur="1" fill="hold">
                                          <p:stCondLst>
                                            <p:cond delay="999"/>
                                          </p:stCondLst>
                                        </p:cTn>
                                        <p:tgtEl>
                                          <p:spTgt spid="36"/>
                                        </p:tgtEl>
                                        <p:attrNameLst>
                                          <p:attrName>style.visibility</p:attrName>
                                        </p:attrNameLst>
                                      </p:cBhvr>
                                      <p:to>
                                        <p:strVal val="hidden"/>
                                      </p:to>
                                    </p:set>
                                  </p:childTnLst>
                                </p:cTn>
                              </p:par>
                              <p:par>
                                <p:cTn id="94" presetID="10" presetClass="exit" presetSubtype="0" fill="hold" grpId="1" nodeType="withEffect">
                                  <p:stCondLst>
                                    <p:cond delay="500"/>
                                  </p:stCondLst>
                                  <p:childTnLst>
                                    <p:animEffect transition="out" filter="fade">
                                      <p:cBhvr>
                                        <p:cTn id="95" dur="1000"/>
                                        <p:tgtEl>
                                          <p:spTgt spid="64"/>
                                        </p:tgtEl>
                                      </p:cBhvr>
                                    </p:animEffect>
                                    <p:set>
                                      <p:cBhvr>
                                        <p:cTn id="96" dur="1" fill="hold">
                                          <p:stCondLst>
                                            <p:cond delay="999"/>
                                          </p:stCondLst>
                                        </p:cTn>
                                        <p:tgtEl>
                                          <p:spTgt spid="64"/>
                                        </p:tgtEl>
                                        <p:attrNameLst>
                                          <p:attrName>style.visibility</p:attrName>
                                        </p:attrNameLst>
                                      </p:cBhvr>
                                      <p:to>
                                        <p:strVal val="hidden"/>
                                      </p:to>
                                    </p:set>
                                  </p:childTnLst>
                                </p:cTn>
                              </p:par>
                              <p:par>
                                <p:cTn id="97" presetID="10" presetClass="exit" presetSubtype="0" fill="hold" nodeType="withEffect">
                                  <p:stCondLst>
                                    <p:cond delay="500"/>
                                  </p:stCondLst>
                                  <p:childTnLst>
                                    <p:animEffect transition="out" filter="fade">
                                      <p:cBhvr>
                                        <p:cTn id="98" dur="1000"/>
                                        <p:tgtEl>
                                          <p:spTgt spid="35"/>
                                        </p:tgtEl>
                                      </p:cBhvr>
                                    </p:animEffect>
                                    <p:set>
                                      <p:cBhvr>
                                        <p:cTn id="99"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7" grpId="1" animBg="1"/>
      <p:bldP spid="37" grpId="2" animBg="1"/>
      <p:bldP spid="59" grpId="0" animBg="1"/>
      <p:bldP spid="59" grpId="1" animBg="1"/>
      <p:bldP spid="59" grpId="2" animBg="1"/>
      <p:bldP spid="38" grpId="0" animBg="1"/>
      <p:bldP spid="64" grpId="0" animBg="1"/>
      <p:bldP spid="64" grpId="1" animBg="1"/>
      <p:bldP spid="42" grpId="0" animBg="1"/>
      <p:bldP spid="28" grpId="0" animBg="1"/>
      <p:bldP spid="29" grpId="0" animBg="1"/>
      <p:bldP spid="4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2326" r="13043"/>
          <a:stretch>
            <a:fillRect/>
          </a:stretch>
        </p:blipFill>
        <p:spPr bwMode="auto">
          <a:xfrm>
            <a:off x="2514600" y="3657600"/>
            <a:ext cx="4085617" cy="3200400"/>
          </a:xfrm>
          <a:prstGeom prst="rect">
            <a:avLst/>
          </a:prstGeom>
          <a:noFill/>
          <a:ln w="50800">
            <a:solidFill>
              <a:schemeClr val="accent6">
                <a:lumMod val="50000"/>
              </a:schemeClr>
            </a:solidFill>
            <a:miter lim="800000"/>
            <a:headEnd/>
            <a:tailEnd/>
          </a:ln>
          <a:effectLst/>
        </p:spPr>
      </p:pic>
      <p:pic>
        <p:nvPicPr>
          <p:cNvPr id="1030" name="Picture 6"/>
          <p:cNvPicPr>
            <a:picLocks noChangeAspect="1" noChangeArrowheads="1"/>
          </p:cNvPicPr>
          <p:nvPr/>
        </p:nvPicPr>
        <p:blipFill>
          <a:blip r:embed="rId3" cstate="print"/>
          <a:srcRect/>
          <a:stretch>
            <a:fillRect/>
          </a:stretch>
        </p:blipFill>
        <p:spPr bwMode="auto">
          <a:xfrm>
            <a:off x="5334000" y="1295400"/>
            <a:ext cx="3535368" cy="2819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228600" y="1600200"/>
            <a:ext cx="4445791" cy="2971800"/>
          </a:xfrm>
          <a:prstGeom prst="rect">
            <a:avLst/>
          </a:prstGeom>
          <a:noFill/>
          <a:ln w="9525">
            <a:noFill/>
            <a:miter lim="800000"/>
            <a:headEnd/>
            <a:tailEnd/>
          </a:ln>
          <a:effectLst/>
        </p:spPr>
      </p:pic>
      <p:sp>
        <p:nvSpPr>
          <p:cNvPr id="3" name="Rectangle 2"/>
          <p:cNvSpPr/>
          <p:nvPr/>
        </p:nvSpPr>
        <p:spPr>
          <a:xfrm>
            <a:off x="0" y="0"/>
            <a:ext cx="9144000" cy="1815882"/>
          </a:xfrm>
          <a:prstGeom prst="rect">
            <a:avLst/>
          </a:prstGeom>
        </p:spPr>
        <p:txBody>
          <a:bodyPr wrap="square">
            <a:spAutoFit/>
          </a:bodyPr>
          <a:lstStyle/>
          <a:p>
            <a:r>
              <a:rPr lang="en-US" sz="1600" dirty="0" smtClean="0">
                <a:hlinkClick r:id="rId5"/>
              </a:rPr>
              <a:t>https://www.heritage.nf.ca/articles/aboriginal/mikmaq-history.php</a:t>
            </a:r>
            <a:endParaRPr lang="en-US" sz="1600" dirty="0" smtClean="0"/>
          </a:p>
          <a:p>
            <a:r>
              <a:rPr lang="en-US" sz="1600" dirty="0" smtClean="0">
                <a:hlinkClick r:id="rId6"/>
              </a:rPr>
              <a:t>https://novascotia.ca/museum/mikmaq/default.asp?section=thumb&amp;page=17&amp;region=&amp;period=</a:t>
            </a:r>
            <a:endParaRPr lang="en-US" sz="1600" dirty="0" smtClean="0"/>
          </a:p>
          <a:p>
            <a:r>
              <a:rPr lang="en-US" sz="1600" dirty="0" smtClean="0">
                <a:hlinkClick r:id="rId7"/>
              </a:rPr>
              <a:t>https://hosted.learnquebec.ca/societies/societies/mikmaq-around-1980/the-mikmaq-gaspes-first-settlers/</a:t>
            </a:r>
            <a:endParaRPr lang="en-US" sz="1600" dirty="0" smtClean="0"/>
          </a:p>
          <a:p>
            <a:endParaRPr lang="en-US" sz="1600" dirty="0" smtClean="0"/>
          </a:p>
          <a:p>
            <a:r>
              <a:rPr lang="en-US" sz="1600" dirty="0" smtClean="0"/>
              <a:t>a dome-shaped hut or tent made by fastening mats, skins, or bark over a framework of poles (as used formerly by some North American Indian people</a:t>
            </a:r>
          </a:p>
          <a:p>
            <a:endParaRPr lang="en-US"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609600" y="0"/>
            <a:ext cx="7696200" cy="369332"/>
          </a:xfrm>
          <a:prstGeom prst="rect">
            <a:avLst/>
          </a:prstGeom>
        </p:spPr>
        <p:txBody>
          <a:bodyPr wrap="square">
            <a:spAutoFit/>
          </a:bodyPr>
          <a:lstStyle/>
          <a:p>
            <a:r>
              <a:rPr lang="en-US" dirty="0" smtClean="0">
                <a:hlinkClick r:id="rId2"/>
              </a:rPr>
              <a:t>https://www.quora.com/Where-did-French-Acadians-originally-come-from</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455612"/>
            <a:ext cx="9158288" cy="6402388"/>
          </a:xfrm>
          <a:prstGeom prst="rect">
            <a:avLst/>
          </a:prstGeom>
          <a:noFill/>
          <a:ln w="9525">
            <a:noFill/>
            <a:miter lim="800000"/>
            <a:headEnd/>
            <a:tailEnd/>
          </a:ln>
          <a:effectLst/>
        </p:spPr>
      </p:pic>
      <p:sp>
        <p:nvSpPr>
          <p:cNvPr id="5" name="Rectangle 4"/>
          <p:cNvSpPr/>
          <p:nvPr/>
        </p:nvSpPr>
        <p:spPr>
          <a:xfrm>
            <a:off x="3429000" y="2057400"/>
            <a:ext cx="4572000" cy="1477328"/>
          </a:xfrm>
          <a:prstGeom prst="rect">
            <a:avLst/>
          </a:prstGeom>
          <a:solidFill>
            <a:schemeClr val="bg1"/>
          </a:solidFill>
        </p:spPr>
        <p:txBody>
          <a:bodyPr>
            <a:spAutoFit/>
          </a:bodyPr>
          <a:lstStyle/>
          <a:p>
            <a:r>
              <a:rPr lang="en-US" dirty="0" err="1" smtClean="0"/>
              <a:t>Unama'gi</a:t>
            </a:r>
            <a:r>
              <a:rPr lang="en-US" dirty="0" smtClean="0"/>
              <a:t> (</a:t>
            </a:r>
            <a:r>
              <a:rPr lang="en-US" dirty="0" err="1" smtClean="0"/>
              <a:t>Unama'kik</a:t>
            </a:r>
            <a:r>
              <a:rPr lang="en-US" dirty="0" smtClean="0"/>
              <a:t>), </a:t>
            </a:r>
            <a:r>
              <a:rPr lang="en-US" dirty="0" err="1" smtClean="0"/>
              <a:t>Esge'gewa'gi</a:t>
            </a:r>
            <a:r>
              <a:rPr lang="en-US" dirty="0" smtClean="0"/>
              <a:t> (</a:t>
            </a:r>
            <a:r>
              <a:rPr lang="en-US" dirty="0" err="1" smtClean="0"/>
              <a:t>Eskikewa'kik</a:t>
            </a:r>
            <a:r>
              <a:rPr lang="en-US" dirty="0" smtClean="0"/>
              <a:t>), </a:t>
            </a:r>
            <a:r>
              <a:rPr lang="en-US" dirty="0" err="1" smtClean="0"/>
              <a:t>Sugapune'gati</a:t>
            </a:r>
            <a:r>
              <a:rPr lang="en-US" dirty="0" smtClean="0"/>
              <a:t> (</a:t>
            </a:r>
            <a:r>
              <a:rPr lang="en-US" dirty="0" err="1" smtClean="0"/>
              <a:t>Sipekni'katik</a:t>
            </a:r>
            <a:r>
              <a:rPr lang="en-US" dirty="0" smtClean="0"/>
              <a:t>), </a:t>
            </a:r>
            <a:r>
              <a:rPr lang="en-US" dirty="0" err="1" smtClean="0"/>
              <a:t>Epegwitg</a:t>
            </a:r>
            <a:r>
              <a:rPr lang="en-US" dirty="0" smtClean="0"/>
              <a:t> </a:t>
            </a:r>
            <a:r>
              <a:rPr lang="en-US" dirty="0" err="1" smtClean="0"/>
              <a:t>aq</a:t>
            </a:r>
            <a:r>
              <a:rPr lang="en-US" dirty="0" smtClean="0"/>
              <a:t> </a:t>
            </a:r>
            <a:r>
              <a:rPr lang="en-US" dirty="0" err="1" smtClean="0"/>
              <a:t>Pigtug</a:t>
            </a:r>
            <a:r>
              <a:rPr lang="en-US" dirty="0" smtClean="0"/>
              <a:t> (</a:t>
            </a:r>
            <a:r>
              <a:rPr lang="en-US" dirty="0" err="1" smtClean="0"/>
              <a:t>Epekwitk</a:t>
            </a:r>
            <a:r>
              <a:rPr lang="en-US" dirty="0" smtClean="0"/>
              <a:t> </a:t>
            </a:r>
            <a:r>
              <a:rPr lang="en-US" dirty="0" err="1" smtClean="0"/>
              <a:t>aq</a:t>
            </a:r>
            <a:r>
              <a:rPr lang="en-US" dirty="0" smtClean="0"/>
              <a:t> </a:t>
            </a:r>
            <a:r>
              <a:rPr lang="en-US" dirty="0" err="1" smtClean="0"/>
              <a:t>Piktuk</a:t>
            </a:r>
            <a:r>
              <a:rPr lang="en-US" dirty="0" smtClean="0"/>
              <a:t>), </a:t>
            </a:r>
            <a:r>
              <a:rPr lang="en-US" dirty="0" err="1" smtClean="0"/>
              <a:t>Gespugwi'tg</a:t>
            </a:r>
            <a:r>
              <a:rPr lang="en-US" dirty="0" smtClean="0"/>
              <a:t> (</a:t>
            </a:r>
            <a:r>
              <a:rPr lang="en-US" dirty="0" err="1" smtClean="0"/>
              <a:t>Kespukwitk</a:t>
            </a:r>
            <a:r>
              <a:rPr lang="en-US" dirty="0" smtClean="0"/>
              <a:t>), </a:t>
            </a:r>
            <a:r>
              <a:rPr lang="en-US" dirty="0" err="1" smtClean="0"/>
              <a:t>Signigtewa'gi</a:t>
            </a:r>
            <a:r>
              <a:rPr lang="en-US" dirty="0" smtClean="0"/>
              <a:t> (</a:t>
            </a:r>
            <a:r>
              <a:rPr lang="en-US" dirty="0" err="1" smtClean="0"/>
              <a:t>Siknikt</a:t>
            </a:r>
            <a:r>
              <a:rPr lang="en-US" dirty="0" smtClean="0"/>
              <a:t>) and </a:t>
            </a:r>
            <a:r>
              <a:rPr lang="en-US" dirty="0" err="1" smtClean="0"/>
              <a:t>Gespe'gewa'gi</a:t>
            </a:r>
            <a:r>
              <a:rPr lang="en-US" dirty="0" smtClean="0"/>
              <a:t> (</a:t>
            </a:r>
            <a:r>
              <a:rPr lang="en-US" dirty="0" err="1" smtClean="0"/>
              <a:t>Kespek</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4" name="Picture 8"/>
          <p:cNvPicPr>
            <a:picLocks noChangeAspect="1" noChangeArrowheads="1"/>
          </p:cNvPicPr>
          <p:nvPr/>
        </p:nvPicPr>
        <p:blipFill>
          <a:blip r:embed="rId4" cstate="print"/>
          <a:srcRect r="490" b="51396"/>
          <a:stretch>
            <a:fillRect/>
          </a:stretch>
        </p:blipFill>
        <p:spPr bwMode="auto">
          <a:xfrm>
            <a:off x="6099048" y="1060704"/>
            <a:ext cx="2583293" cy="2423160"/>
          </a:xfrm>
          <a:prstGeom prst="rect">
            <a:avLst/>
          </a:prstGeom>
          <a:noFill/>
          <a:ln w="50800">
            <a:solidFill>
              <a:srgbClr val="00B050"/>
            </a:solidFill>
            <a:miter lim="800000"/>
            <a:headEnd/>
            <a:tailEnd/>
          </a:ln>
          <a:effectLst/>
        </p:spPr>
      </p:pic>
      <p:sp>
        <p:nvSpPr>
          <p:cNvPr id="63" name="TextBox 62"/>
          <p:cNvSpPr txBox="1"/>
          <p:nvPr/>
        </p:nvSpPr>
        <p:spPr>
          <a:xfrm>
            <a:off x="0" y="2667000"/>
            <a:ext cx="5334000" cy="523220"/>
          </a:xfrm>
          <a:prstGeom prst="rect">
            <a:avLst/>
          </a:prstGeom>
          <a:solidFill>
            <a:schemeClr val="bg1"/>
          </a:solidFill>
          <a:ln w="38100">
            <a:noFill/>
          </a:ln>
        </p:spPr>
        <p:txBody>
          <a:bodyPr wrap="square" rtlCol="0">
            <a:spAutoFit/>
          </a:bodyPr>
          <a:lstStyle/>
          <a:p>
            <a:pPr algn="ctr"/>
            <a:r>
              <a:rPr lang="en-US" sz="2400" dirty="0" smtClean="0"/>
              <a:t>  </a:t>
            </a:r>
            <a:r>
              <a:rPr lang="en-US" sz="2800" b="1" dirty="0" smtClean="0"/>
              <a:t>Henri </a:t>
            </a:r>
            <a:r>
              <a:rPr lang="en-US" sz="2800" b="1" dirty="0" err="1" smtClean="0"/>
              <a:t>Membertou</a:t>
            </a:r>
            <a:endParaRPr lang="en-US" sz="2800" b="1" dirty="0" smtClean="0"/>
          </a:p>
        </p:txBody>
      </p:sp>
      <p:grpSp>
        <p:nvGrpSpPr>
          <p:cNvPr id="6"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1600200" y="1905000"/>
            <a:ext cx="2295821" cy="769441"/>
          </a:xfrm>
          <a:prstGeom prst="rect">
            <a:avLst/>
          </a:prstGeom>
          <a:solidFill>
            <a:schemeClr val="bg1"/>
          </a:solidFill>
          <a:ln w="38100">
            <a:noFill/>
          </a:ln>
        </p:spPr>
        <p:txBody>
          <a:bodyPr wrap="none" rtlCol="0">
            <a:spAutoFit/>
          </a:bodyPr>
          <a:lstStyle/>
          <a:p>
            <a:pPr algn="ctr"/>
            <a:r>
              <a:rPr lang="en-US" sz="4400" b="1" dirty="0" err="1" smtClean="0">
                <a:solidFill>
                  <a:srgbClr val="00B050"/>
                </a:solidFill>
                <a:effectLst>
                  <a:outerShdw dist="38100" dir="7200000" algn="ctr" rotWithShape="0">
                    <a:schemeClr val="tx1"/>
                  </a:outerShdw>
                </a:effectLst>
                <a:latin typeface="Tempus Sans ITC" pitchFamily="82" charset="0"/>
              </a:rPr>
              <a:t>Mi’kmaq</a:t>
            </a:r>
            <a:endParaRPr lang="en-US" sz="4400" b="1" dirty="0" smtClean="0">
              <a:solidFill>
                <a:srgbClr val="00B050"/>
              </a:solidFill>
              <a:effectLst>
                <a:outerShdw dist="38100" dir="7200000" algn="ctr" rotWithShape="0">
                  <a:schemeClr val="tx1"/>
                </a:outerShdw>
              </a:effectLst>
              <a:latin typeface="Tempus Sans ITC" pitchFamily="82" charset="0"/>
            </a:endParaRPr>
          </a:p>
        </p:txBody>
      </p:sp>
      <p:pic>
        <p:nvPicPr>
          <p:cNvPr id="61" name="Picture 2"/>
          <p:cNvPicPr>
            <a:picLocks noChangeAspect="1" noChangeArrowheads="1"/>
          </p:cNvPicPr>
          <p:nvPr/>
        </p:nvPicPr>
        <p:blipFill>
          <a:blip r:embed="rId5" cstate="print"/>
          <a:srcRect t="2405" r="32328" b="3967"/>
          <a:stretch>
            <a:fillRect/>
          </a:stretch>
        </p:blipFill>
        <p:spPr bwMode="auto">
          <a:xfrm>
            <a:off x="5181600" y="1042416"/>
            <a:ext cx="3886200" cy="3758784"/>
          </a:xfrm>
          <a:prstGeom prst="rect">
            <a:avLst/>
          </a:prstGeom>
          <a:noFill/>
          <a:ln w="50800" cap="sq">
            <a:solidFill>
              <a:srgbClr val="00B050"/>
            </a:solidFill>
            <a:prstDash val="solid"/>
            <a:round/>
            <a:headEnd/>
            <a:tailEnd/>
          </a:ln>
          <a:effectLst/>
        </p:spPr>
      </p:pic>
      <p:sp>
        <p:nvSpPr>
          <p:cNvPr id="28" name="TextBox 27"/>
          <p:cNvSpPr txBox="1"/>
          <p:nvPr/>
        </p:nvSpPr>
        <p:spPr>
          <a:xfrm>
            <a:off x="0" y="2667000"/>
            <a:ext cx="5105400" cy="461665"/>
          </a:xfrm>
          <a:prstGeom prst="rect">
            <a:avLst/>
          </a:prstGeom>
          <a:solidFill>
            <a:schemeClr val="bg1"/>
          </a:solidFill>
          <a:ln w="38100">
            <a:noFill/>
          </a:ln>
        </p:spPr>
        <p:txBody>
          <a:bodyPr wrap="square" rtlCol="0">
            <a:spAutoFit/>
          </a:bodyPr>
          <a:lstStyle/>
          <a:p>
            <a:r>
              <a:rPr lang="en-US" sz="2400" dirty="0" smtClean="0"/>
              <a:t>  - lands of the </a:t>
            </a:r>
            <a:r>
              <a:rPr lang="en-US" sz="2400" dirty="0" err="1" smtClean="0"/>
              <a:t>Mi’kmaq</a:t>
            </a:r>
            <a:r>
              <a:rPr lang="en-US" sz="2400" dirty="0" smtClean="0"/>
              <a:t>  </a:t>
            </a:r>
            <a:r>
              <a:rPr lang="en-US" sz="2400" dirty="0" smtClean="0">
                <a:sym typeface="Wingdings" pitchFamily="2" charset="2"/>
              </a:rPr>
              <a:t> </a:t>
            </a:r>
            <a:r>
              <a:rPr lang="en-US" sz="2400" dirty="0" err="1" smtClean="0"/>
              <a:t>Mi'kma'ki</a:t>
            </a:r>
            <a:endParaRPr lang="en-US" sz="2400" dirty="0" smtClean="0"/>
          </a:p>
        </p:txBody>
      </p:sp>
      <p:sp>
        <p:nvSpPr>
          <p:cNvPr id="30" name="TextBox 29"/>
          <p:cNvSpPr txBox="1"/>
          <p:nvPr/>
        </p:nvSpPr>
        <p:spPr>
          <a:xfrm>
            <a:off x="0" y="3581400"/>
            <a:ext cx="5105400" cy="461665"/>
          </a:xfrm>
          <a:prstGeom prst="rect">
            <a:avLst/>
          </a:prstGeom>
          <a:solidFill>
            <a:schemeClr val="bg1"/>
          </a:solidFill>
          <a:ln w="38100">
            <a:noFill/>
          </a:ln>
        </p:spPr>
        <p:txBody>
          <a:bodyPr wrap="square" rtlCol="0">
            <a:spAutoFit/>
          </a:bodyPr>
          <a:lstStyle/>
          <a:p>
            <a:r>
              <a:rPr lang="en-US" sz="2400" dirty="0" smtClean="0"/>
              <a:t>  - seven traditional districts </a:t>
            </a:r>
          </a:p>
        </p:txBody>
      </p:sp>
      <p:sp>
        <p:nvSpPr>
          <p:cNvPr id="32" name="TextBox 31"/>
          <p:cNvSpPr txBox="1"/>
          <p:nvPr/>
        </p:nvSpPr>
        <p:spPr>
          <a:xfrm>
            <a:off x="0" y="4038600"/>
            <a:ext cx="5105400" cy="461665"/>
          </a:xfrm>
          <a:prstGeom prst="rect">
            <a:avLst/>
          </a:prstGeom>
          <a:solidFill>
            <a:schemeClr val="bg1"/>
          </a:solidFill>
          <a:ln w="38100">
            <a:noFill/>
          </a:ln>
        </p:spPr>
        <p:txBody>
          <a:bodyPr wrap="square" rtlCol="0">
            <a:spAutoFit/>
          </a:bodyPr>
          <a:lstStyle/>
          <a:p>
            <a:r>
              <a:rPr lang="en-US" sz="2400" dirty="0" smtClean="0"/>
              <a:t>  - independent governments &amp; borders</a:t>
            </a:r>
            <a:endParaRPr lang="en-US" sz="2400" dirty="0"/>
          </a:p>
        </p:txBody>
      </p:sp>
      <p:sp>
        <p:nvSpPr>
          <p:cNvPr id="35" name="Freeform 34"/>
          <p:cNvSpPr/>
          <p:nvPr/>
        </p:nvSpPr>
        <p:spPr>
          <a:xfrm>
            <a:off x="7577593" y="3421711"/>
            <a:ext cx="923676" cy="542014"/>
          </a:xfrm>
          <a:custGeom>
            <a:avLst/>
            <a:gdLst>
              <a:gd name="connsiteX0" fmla="*/ 477078 w 923676"/>
              <a:gd name="connsiteY0" fmla="*/ 13252 h 542014"/>
              <a:gd name="connsiteX1" fmla="*/ 659958 w 923676"/>
              <a:gd name="connsiteY1" fmla="*/ 13252 h 542014"/>
              <a:gd name="connsiteX2" fmla="*/ 763325 w 923676"/>
              <a:gd name="connsiteY2" fmla="*/ 92766 h 542014"/>
              <a:gd name="connsiteX3" fmla="*/ 739471 w 923676"/>
              <a:gd name="connsiteY3" fmla="*/ 140473 h 542014"/>
              <a:gd name="connsiteX4" fmla="*/ 914400 w 923676"/>
              <a:gd name="connsiteY4" fmla="*/ 188181 h 542014"/>
              <a:gd name="connsiteX5" fmla="*/ 795130 w 923676"/>
              <a:gd name="connsiteY5" fmla="*/ 267694 h 542014"/>
              <a:gd name="connsiteX6" fmla="*/ 262393 w 923676"/>
              <a:gd name="connsiteY6" fmla="*/ 506233 h 542014"/>
              <a:gd name="connsiteX7" fmla="*/ 206734 w 923676"/>
              <a:gd name="connsiteY7" fmla="*/ 482379 h 542014"/>
              <a:gd name="connsiteX8" fmla="*/ 0 w 923676"/>
              <a:gd name="connsiteY8" fmla="*/ 188181 h 54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76" h="542014">
                <a:moveTo>
                  <a:pt x="477078" y="13252"/>
                </a:moveTo>
                <a:cubicBezTo>
                  <a:pt x="544664" y="6626"/>
                  <a:pt x="612250" y="0"/>
                  <a:pt x="659958" y="13252"/>
                </a:cubicBezTo>
                <a:cubicBezTo>
                  <a:pt x="707666" y="26504"/>
                  <a:pt x="750073" y="71562"/>
                  <a:pt x="763325" y="92766"/>
                </a:cubicBezTo>
                <a:cubicBezTo>
                  <a:pt x="776577" y="113970"/>
                  <a:pt x="714292" y="124571"/>
                  <a:pt x="739471" y="140473"/>
                </a:cubicBezTo>
                <a:cubicBezTo>
                  <a:pt x="764650" y="156376"/>
                  <a:pt x="905124" y="166978"/>
                  <a:pt x="914400" y="188181"/>
                </a:cubicBezTo>
                <a:cubicBezTo>
                  <a:pt x="923676" y="209384"/>
                  <a:pt x="903798" y="214685"/>
                  <a:pt x="795130" y="267694"/>
                </a:cubicBezTo>
                <a:cubicBezTo>
                  <a:pt x="686462" y="320703"/>
                  <a:pt x="360459" y="470452"/>
                  <a:pt x="262393" y="506233"/>
                </a:cubicBezTo>
                <a:cubicBezTo>
                  <a:pt x="164327" y="542014"/>
                  <a:pt x="250466" y="535388"/>
                  <a:pt x="206734" y="482379"/>
                </a:cubicBezTo>
                <a:cubicBezTo>
                  <a:pt x="163002" y="429370"/>
                  <a:pt x="81501" y="308775"/>
                  <a:pt x="0" y="188181"/>
                </a:cubicBezTo>
              </a:path>
            </a:pathLst>
          </a:custGeom>
          <a:ln w="38100" cap="sq">
            <a:solidFill>
              <a:srgbClr val="FF0000"/>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6909683" y="3492910"/>
            <a:ext cx="874644" cy="848502"/>
          </a:xfrm>
          <a:custGeom>
            <a:avLst/>
            <a:gdLst>
              <a:gd name="connsiteX0" fmla="*/ 246491 w 882595"/>
              <a:gd name="connsiteY0" fmla="*/ 10602 h 783203"/>
              <a:gd name="connsiteX1" fmla="*/ 572494 w 882595"/>
              <a:gd name="connsiteY1" fmla="*/ 10602 h 783203"/>
              <a:gd name="connsiteX2" fmla="*/ 413468 w 882595"/>
              <a:gd name="connsiteY2" fmla="*/ 74212 h 783203"/>
              <a:gd name="connsiteX3" fmla="*/ 278296 w 882595"/>
              <a:gd name="connsiteY3" fmla="*/ 137823 h 783203"/>
              <a:gd name="connsiteX4" fmla="*/ 190831 w 882595"/>
              <a:gd name="connsiteY4" fmla="*/ 106017 h 783203"/>
              <a:gd name="connsiteX5" fmla="*/ 7951 w 882595"/>
              <a:gd name="connsiteY5" fmla="*/ 161677 h 783203"/>
              <a:gd name="connsiteX6" fmla="*/ 143124 w 882595"/>
              <a:gd name="connsiteY6" fmla="*/ 726219 h 783203"/>
              <a:gd name="connsiteX7" fmla="*/ 310101 w 882595"/>
              <a:gd name="connsiteY7" fmla="*/ 503583 h 783203"/>
              <a:gd name="connsiteX8" fmla="*/ 349858 w 882595"/>
              <a:gd name="connsiteY8" fmla="*/ 455875 h 783203"/>
              <a:gd name="connsiteX9" fmla="*/ 445273 w 882595"/>
              <a:gd name="connsiteY9" fmla="*/ 535388 h 783203"/>
              <a:gd name="connsiteX10" fmla="*/ 588397 w 882595"/>
              <a:gd name="connsiteY10" fmla="*/ 471777 h 783203"/>
              <a:gd name="connsiteX11" fmla="*/ 588397 w 882595"/>
              <a:gd name="connsiteY11" fmla="*/ 447924 h 783203"/>
              <a:gd name="connsiteX12" fmla="*/ 771277 w 882595"/>
              <a:gd name="connsiteY12" fmla="*/ 408167 h 783203"/>
              <a:gd name="connsiteX13" fmla="*/ 811033 w 882595"/>
              <a:gd name="connsiteY13" fmla="*/ 360459 h 783203"/>
              <a:gd name="connsiteX14" fmla="*/ 882595 w 882595"/>
              <a:gd name="connsiteY14" fmla="*/ 304800 h 783203"/>
              <a:gd name="connsiteX0" fmla="*/ 246491 w 882595"/>
              <a:gd name="connsiteY0" fmla="*/ 10602 h 783203"/>
              <a:gd name="connsiteX1" fmla="*/ 572494 w 882595"/>
              <a:gd name="connsiteY1" fmla="*/ 10602 h 783203"/>
              <a:gd name="connsiteX2" fmla="*/ 413468 w 882595"/>
              <a:gd name="connsiteY2" fmla="*/ 74212 h 783203"/>
              <a:gd name="connsiteX3" fmla="*/ 278296 w 882595"/>
              <a:gd name="connsiteY3" fmla="*/ 137823 h 783203"/>
              <a:gd name="connsiteX4" fmla="*/ 190831 w 882595"/>
              <a:gd name="connsiteY4" fmla="*/ 106017 h 783203"/>
              <a:gd name="connsiteX5" fmla="*/ 7951 w 882595"/>
              <a:gd name="connsiteY5" fmla="*/ 161677 h 783203"/>
              <a:gd name="connsiteX6" fmla="*/ 143124 w 882595"/>
              <a:gd name="connsiteY6" fmla="*/ 726219 h 783203"/>
              <a:gd name="connsiteX7" fmla="*/ 310101 w 882595"/>
              <a:gd name="connsiteY7" fmla="*/ 503583 h 783203"/>
              <a:gd name="connsiteX8" fmla="*/ 349858 w 882595"/>
              <a:gd name="connsiteY8" fmla="*/ 455875 h 783203"/>
              <a:gd name="connsiteX9" fmla="*/ 445273 w 882595"/>
              <a:gd name="connsiteY9" fmla="*/ 535388 h 783203"/>
              <a:gd name="connsiteX10" fmla="*/ 588397 w 882595"/>
              <a:gd name="connsiteY10" fmla="*/ 471777 h 783203"/>
              <a:gd name="connsiteX11" fmla="*/ 588397 w 882595"/>
              <a:gd name="connsiteY11" fmla="*/ 447924 h 783203"/>
              <a:gd name="connsiteX12" fmla="*/ 771277 w 882595"/>
              <a:gd name="connsiteY12" fmla="*/ 408167 h 783203"/>
              <a:gd name="connsiteX13" fmla="*/ 811033 w 882595"/>
              <a:gd name="connsiteY13" fmla="*/ 360459 h 783203"/>
              <a:gd name="connsiteX14" fmla="*/ 882595 w 882595"/>
              <a:gd name="connsiteY14" fmla="*/ 304800 h 783203"/>
              <a:gd name="connsiteX0" fmla="*/ 238540 w 874644"/>
              <a:gd name="connsiteY0" fmla="*/ 10602 h 783203"/>
              <a:gd name="connsiteX1" fmla="*/ 564543 w 874644"/>
              <a:gd name="connsiteY1" fmla="*/ 10602 h 783203"/>
              <a:gd name="connsiteX2" fmla="*/ 405517 w 874644"/>
              <a:gd name="connsiteY2" fmla="*/ 74212 h 783203"/>
              <a:gd name="connsiteX3" fmla="*/ 270345 w 874644"/>
              <a:gd name="connsiteY3" fmla="*/ 137823 h 783203"/>
              <a:gd name="connsiteX4" fmla="*/ 182880 w 874644"/>
              <a:gd name="connsiteY4" fmla="*/ 106017 h 783203"/>
              <a:gd name="connsiteX5" fmla="*/ 0 w 874644"/>
              <a:gd name="connsiteY5" fmla="*/ 161677 h 783203"/>
              <a:gd name="connsiteX6" fmla="*/ 135173 w 874644"/>
              <a:gd name="connsiteY6" fmla="*/ 726219 h 783203"/>
              <a:gd name="connsiteX7" fmla="*/ 302150 w 874644"/>
              <a:gd name="connsiteY7" fmla="*/ 503583 h 783203"/>
              <a:gd name="connsiteX8" fmla="*/ 341907 w 874644"/>
              <a:gd name="connsiteY8" fmla="*/ 455875 h 783203"/>
              <a:gd name="connsiteX9" fmla="*/ 437322 w 874644"/>
              <a:gd name="connsiteY9" fmla="*/ 535388 h 783203"/>
              <a:gd name="connsiteX10" fmla="*/ 580446 w 874644"/>
              <a:gd name="connsiteY10" fmla="*/ 471777 h 783203"/>
              <a:gd name="connsiteX11" fmla="*/ 580446 w 874644"/>
              <a:gd name="connsiteY11" fmla="*/ 447924 h 783203"/>
              <a:gd name="connsiteX12" fmla="*/ 763326 w 874644"/>
              <a:gd name="connsiteY12" fmla="*/ 408167 h 783203"/>
              <a:gd name="connsiteX13" fmla="*/ 803082 w 874644"/>
              <a:gd name="connsiteY13" fmla="*/ 360459 h 783203"/>
              <a:gd name="connsiteX14" fmla="*/ 874644 w 874644"/>
              <a:gd name="connsiteY14" fmla="*/ 304800 h 783203"/>
              <a:gd name="connsiteX0" fmla="*/ 238540 w 874644"/>
              <a:gd name="connsiteY0" fmla="*/ 10602 h 783203"/>
              <a:gd name="connsiteX1" fmla="*/ 564543 w 874644"/>
              <a:gd name="connsiteY1" fmla="*/ 10602 h 783203"/>
              <a:gd name="connsiteX2" fmla="*/ 405517 w 874644"/>
              <a:gd name="connsiteY2" fmla="*/ 74212 h 783203"/>
              <a:gd name="connsiteX3" fmla="*/ 270345 w 874644"/>
              <a:gd name="connsiteY3" fmla="*/ 137823 h 783203"/>
              <a:gd name="connsiteX4" fmla="*/ 182880 w 874644"/>
              <a:gd name="connsiteY4" fmla="*/ 106017 h 783203"/>
              <a:gd name="connsiteX5" fmla="*/ 0 w 874644"/>
              <a:gd name="connsiteY5" fmla="*/ 161677 h 783203"/>
              <a:gd name="connsiteX6" fmla="*/ 135173 w 874644"/>
              <a:gd name="connsiteY6" fmla="*/ 726219 h 783203"/>
              <a:gd name="connsiteX7" fmla="*/ 302150 w 874644"/>
              <a:gd name="connsiteY7" fmla="*/ 503583 h 783203"/>
              <a:gd name="connsiteX8" fmla="*/ 341907 w 874644"/>
              <a:gd name="connsiteY8" fmla="*/ 455875 h 783203"/>
              <a:gd name="connsiteX9" fmla="*/ 437322 w 874644"/>
              <a:gd name="connsiteY9" fmla="*/ 535388 h 783203"/>
              <a:gd name="connsiteX10" fmla="*/ 580446 w 874644"/>
              <a:gd name="connsiteY10" fmla="*/ 471777 h 783203"/>
              <a:gd name="connsiteX11" fmla="*/ 580446 w 874644"/>
              <a:gd name="connsiteY11" fmla="*/ 447924 h 783203"/>
              <a:gd name="connsiteX12" fmla="*/ 763326 w 874644"/>
              <a:gd name="connsiteY12" fmla="*/ 408167 h 783203"/>
              <a:gd name="connsiteX13" fmla="*/ 803082 w 874644"/>
              <a:gd name="connsiteY13" fmla="*/ 360459 h 783203"/>
              <a:gd name="connsiteX14" fmla="*/ 874644 w 874644"/>
              <a:gd name="connsiteY14" fmla="*/ 304800 h 783203"/>
              <a:gd name="connsiteX0" fmla="*/ 238540 w 874644"/>
              <a:gd name="connsiteY0" fmla="*/ 10602 h 783203"/>
              <a:gd name="connsiteX1" fmla="*/ 564543 w 874644"/>
              <a:gd name="connsiteY1" fmla="*/ 10602 h 783203"/>
              <a:gd name="connsiteX2" fmla="*/ 405517 w 874644"/>
              <a:gd name="connsiteY2" fmla="*/ 74212 h 783203"/>
              <a:gd name="connsiteX3" fmla="*/ 270345 w 874644"/>
              <a:gd name="connsiteY3" fmla="*/ 137823 h 783203"/>
              <a:gd name="connsiteX4" fmla="*/ 182880 w 874644"/>
              <a:gd name="connsiteY4" fmla="*/ 106017 h 783203"/>
              <a:gd name="connsiteX5" fmla="*/ 0 w 874644"/>
              <a:gd name="connsiteY5" fmla="*/ 161677 h 783203"/>
              <a:gd name="connsiteX6" fmla="*/ 135173 w 874644"/>
              <a:gd name="connsiteY6" fmla="*/ 726219 h 783203"/>
              <a:gd name="connsiteX7" fmla="*/ 302150 w 874644"/>
              <a:gd name="connsiteY7" fmla="*/ 503583 h 783203"/>
              <a:gd name="connsiteX8" fmla="*/ 341907 w 874644"/>
              <a:gd name="connsiteY8" fmla="*/ 455875 h 783203"/>
              <a:gd name="connsiteX9" fmla="*/ 437322 w 874644"/>
              <a:gd name="connsiteY9" fmla="*/ 535388 h 783203"/>
              <a:gd name="connsiteX10" fmla="*/ 580446 w 874644"/>
              <a:gd name="connsiteY10" fmla="*/ 471777 h 783203"/>
              <a:gd name="connsiteX11" fmla="*/ 580446 w 874644"/>
              <a:gd name="connsiteY11" fmla="*/ 447924 h 783203"/>
              <a:gd name="connsiteX12" fmla="*/ 763326 w 874644"/>
              <a:gd name="connsiteY12" fmla="*/ 408167 h 783203"/>
              <a:gd name="connsiteX13" fmla="*/ 803082 w 874644"/>
              <a:gd name="connsiteY13" fmla="*/ 360459 h 783203"/>
              <a:gd name="connsiteX14" fmla="*/ 874644 w 874644"/>
              <a:gd name="connsiteY14" fmla="*/ 304800 h 783203"/>
              <a:gd name="connsiteX0" fmla="*/ 238540 w 874644"/>
              <a:gd name="connsiteY0" fmla="*/ 10602 h 726219"/>
              <a:gd name="connsiteX1" fmla="*/ 564543 w 874644"/>
              <a:gd name="connsiteY1" fmla="*/ 10602 h 726219"/>
              <a:gd name="connsiteX2" fmla="*/ 405517 w 874644"/>
              <a:gd name="connsiteY2" fmla="*/ 74212 h 726219"/>
              <a:gd name="connsiteX3" fmla="*/ 270345 w 874644"/>
              <a:gd name="connsiteY3" fmla="*/ 137823 h 726219"/>
              <a:gd name="connsiteX4" fmla="*/ 182880 w 874644"/>
              <a:gd name="connsiteY4" fmla="*/ 106017 h 726219"/>
              <a:gd name="connsiteX5" fmla="*/ 0 w 874644"/>
              <a:gd name="connsiteY5" fmla="*/ 161677 h 726219"/>
              <a:gd name="connsiteX6" fmla="*/ 135173 w 874644"/>
              <a:gd name="connsiteY6" fmla="*/ 726219 h 726219"/>
              <a:gd name="connsiteX7" fmla="*/ 302150 w 874644"/>
              <a:gd name="connsiteY7" fmla="*/ 503583 h 726219"/>
              <a:gd name="connsiteX8" fmla="*/ 341907 w 874644"/>
              <a:gd name="connsiteY8" fmla="*/ 455875 h 726219"/>
              <a:gd name="connsiteX9" fmla="*/ 437322 w 874644"/>
              <a:gd name="connsiteY9" fmla="*/ 535388 h 726219"/>
              <a:gd name="connsiteX10" fmla="*/ 580446 w 874644"/>
              <a:gd name="connsiteY10" fmla="*/ 471777 h 726219"/>
              <a:gd name="connsiteX11" fmla="*/ 580446 w 874644"/>
              <a:gd name="connsiteY11" fmla="*/ 447924 h 726219"/>
              <a:gd name="connsiteX12" fmla="*/ 763326 w 874644"/>
              <a:gd name="connsiteY12" fmla="*/ 408167 h 726219"/>
              <a:gd name="connsiteX13" fmla="*/ 803082 w 874644"/>
              <a:gd name="connsiteY13" fmla="*/ 360459 h 726219"/>
              <a:gd name="connsiteX14" fmla="*/ 874644 w 874644"/>
              <a:gd name="connsiteY14" fmla="*/ 304800 h 726219"/>
              <a:gd name="connsiteX0" fmla="*/ 238540 w 874644"/>
              <a:gd name="connsiteY0" fmla="*/ 10602 h 726219"/>
              <a:gd name="connsiteX1" fmla="*/ 564543 w 874644"/>
              <a:gd name="connsiteY1" fmla="*/ 10602 h 726219"/>
              <a:gd name="connsiteX2" fmla="*/ 405517 w 874644"/>
              <a:gd name="connsiteY2" fmla="*/ 74212 h 726219"/>
              <a:gd name="connsiteX3" fmla="*/ 270345 w 874644"/>
              <a:gd name="connsiteY3" fmla="*/ 137823 h 726219"/>
              <a:gd name="connsiteX4" fmla="*/ 182880 w 874644"/>
              <a:gd name="connsiteY4" fmla="*/ 106017 h 726219"/>
              <a:gd name="connsiteX5" fmla="*/ 0 w 874644"/>
              <a:gd name="connsiteY5" fmla="*/ 161677 h 726219"/>
              <a:gd name="connsiteX6" fmla="*/ 135173 w 874644"/>
              <a:gd name="connsiteY6" fmla="*/ 726219 h 726219"/>
              <a:gd name="connsiteX7" fmla="*/ 302150 w 874644"/>
              <a:gd name="connsiteY7" fmla="*/ 503583 h 726219"/>
              <a:gd name="connsiteX8" fmla="*/ 341907 w 874644"/>
              <a:gd name="connsiteY8" fmla="*/ 455875 h 726219"/>
              <a:gd name="connsiteX9" fmla="*/ 437322 w 874644"/>
              <a:gd name="connsiteY9" fmla="*/ 535388 h 726219"/>
              <a:gd name="connsiteX10" fmla="*/ 580446 w 874644"/>
              <a:gd name="connsiteY10" fmla="*/ 471777 h 726219"/>
              <a:gd name="connsiteX11" fmla="*/ 580446 w 874644"/>
              <a:gd name="connsiteY11" fmla="*/ 447924 h 726219"/>
              <a:gd name="connsiteX12" fmla="*/ 763326 w 874644"/>
              <a:gd name="connsiteY12" fmla="*/ 408167 h 726219"/>
              <a:gd name="connsiteX13" fmla="*/ 803082 w 874644"/>
              <a:gd name="connsiteY13" fmla="*/ 360459 h 726219"/>
              <a:gd name="connsiteX14" fmla="*/ 874644 w 874644"/>
              <a:gd name="connsiteY14" fmla="*/ 304800 h 726219"/>
              <a:gd name="connsiteX0" fmla="*/ 238540 w 874644"/>
              <a:gd name="connsiteY0" fmla="*/ 10602 h 726219"/>
              <a:gd name="connsiteX1" fmla="*/ 238539 w 874644"/>
              <a:gd name="connsiteY1" fmla="*/ 10602 h 726219"/>
              <a:gd name="connsiteX2" fmla="*/ 564543 w 874644"/>
              <a:gd name="connsiteY2" fmla="*/ 10602 h 726219"/>
              <a:gd name="connsiteX3" fmla="*/ 405517 w 874644"/>
              <a:gd name="connsiteY3" fmla="*/ 74212 h 726219"/>
              <a:gd name="connsiteX4" fmla="*/ 270345 w 874644"/>
              <a:gd name="connsiteY4" fmla="*/ 137823 h 726219"/>
              <a:gd name="connsiteX5" fmla="*/ 182880 w 874644"/>
              <a:gd name="connsiteY5" fmla="*/ 106017 h 726219"/>
              <a:gd name="connsiteX6" fmla="*/ 0 w 874644"/>
              <a:gd name="connsiteY6" fmla="*/ 161677 h 726219"/>
              <a:gd name="connsiteX7" fmla="*/ 135173 w 874644"/>
              <a:gd name="connsiteY7" fmla="*/ 726219 h 726219"/>
              <a:gd name="connsiteX8" fmla="*/ 302150 w 874644"/>
              <a:gd name="connsiteY8" fmla="*/ 503583 h 726219"/>
              <a:gd name="connsiteX9" fmla="*/ 341907 w 874644"/>
              <a:gd name="connsiteY9" fmla="*/ 455875 h 726219"/>
              <a:gd name="connsiteX10" fmla="*/ 437322 w 874644"/>
              <a:gd name="connsiteY10" fmla="*/ 535388 h 726219"/>
              <a:gd name="connsiteX11" fmla="*/ 580446 w 874644"/>
              <a:gd name="connsiteY11" fmla="*/ 471777 h 726219"/>
              <a:gd name="connsiteX12" fmla="*/ 580446 w 874644"/>
              <a:gd name="connsiteY12" fmla="*/ 447924 h 726219"/>
              <a:gd name="connsiteX13" fmla="*/ 763326 w 874644"/>
              <a:gd name="connsiteY13" fmla="*/ 408167 h 726219"/>
              <a:gd name="connsiteX14" fmla="*/ 803082 w 874644"/>
              <a:gd name="connsiteY14" fmla="*/ 360459 h 726219"/>
              <a:gd name="connsiteX15" fmla="*/ 874644 w 874644"/>
              <a:gd name="connsiteY15" fmla="*/ 304800 h 726219"/>
              <a:gd name="connsiteX0" fmla="*/ 238540 w 874644"/>
              <a:gd name="connsiteY0" fmla="*/ 166977 h 882594"/>
              <a:gd name="connsiteX1" fmla="*/ 238539 w 874644"/>
              <a:gd name="connsiteY1" fmla="*/ 166977 h 882594"/>
              <a:gd name="connsiteX2" fmla="*/ 564543 w 874644"/>
              <a:gd name="connsiteY2" fmla="*/ 166977 h 882594"/>
              <a:gd name="connsiteX3" fmla="*/ 405517 w 874644"/>
              <a:gd name="connsiteY3" fmla="*/ 230587 h 882594"/>
              <a:gd name="connsiteX4" fmla="*/ 270345 w 874644"/>
              <a:gd name="connsiteY4" fmla="*/ 294198 h 882594"/>
              <a:gd name="connsiteX5" fmla="*/ 182880 w 874644"/>
              <a:gd name="connsiteY5" fmla="*/ 262392 h 882594"/>
              <a:gd name="connsiteX6" fmla="*/ 0 w 874644"/>
              <a:gd name="connsiteY6" fmla="*/ 318052 h 882594"/>
              <a:gd name="connsiteX7" fmla="*/ 135173 w 874644"/>
              <a:gd name="connsiteY7" fmla="*/ 882594 h 882594"/>
              <a:gd name="connsiteX8" fmla="*/ 302150 w 874644"/>
              <a:gd name="connsiteY8" fmla="*/ 659958 h 882594"/>
              <a:gd name="connsiteX9" fmla="*/ 341907 w 874644"/>
              <a:gd name="connsiteY9" fmla="*/ 612250 h 882594"/>
              <a:gd name="connsiteX10" fmla="*/ 437322 w 874644"/>
              <a:gd name="connsiteY10" fmla="*/ 691763 h 882594"/>
              <a:gd name="connsiteX11" fmla="*/ 580446 w 874644"/>
              <a:gd name="connsiteY11" fmla="*/ 628152 h 882594"/>
              <a:gd name="connsiteX12" fmla="*/ 580446 w 874644"/>
              <a:gd name="connsiteY12" fmla="*/ 604299 h 882594"/>
              <a:gd name="connsiteX13" fmla="*/ 763326 w 874644"/>
              <a:gd name="connsiteY13" fmla="*/ 564542 h 882594"/>
              <a:gd name="connsiteX14" fmla="*/ 803082 w 874644"/>
              <a:gd name="connsiteY14" fmla="*/ 516834 h 882594"/>
              <a:gd name="connsiteX15" fmla="*/ 874644 w 874644"/>
              <a:gd name="connsiteY15" fmla="*/ 461175 h 882594"/>
              <a:gd name="connsiteX0" fmla="*/ 238540 w 874644"/>
              <a:gd name="connsiteY0" fmla="*/ 56685 h 772302"/>
              <a:gd name="connsiteX1" fmla="*/ 258032 w 874644"/>
              <a:gd name="connsiteY1" fmla="*/ 0 h 772302"/>
              <a:gd name="connsiteX2" fmla="*/ 238539 w 874644"/>
              <a:gd name="connsiteY2" fmla="*/ 56685 h 772302"/>
              <a:gd name="connsiteX3" fmla="*/ 564543 w 874644"/>
              <a:gd name="connsiteY3" fmla="*/ 56685 h 772302"/>
              <a:gd name="connsiteX4" fmla="*/ 405517 w 874644"/>
              <a:gd name="connsiteY4" fmla="*/ 120295 h 772302"/>
              <a:gd name="connsiteX5" fmla="*/ 270345 w 874644"/>
              <a:gd name="connsiteY5" fmla="*/ 183906 h 772302"/>
              <a:gd name="connsiteX6" fmla="*/ 182880 w 874644"/>
              <a:gd name="connsiteY6" fmla="*/ 152100 h 772302"/>
              <a:gd name="connsiteX7" fmla="*/ 0 w 874644"/>
              <a:gd name="connsiteY7" fmla="*/ 207760 h 772302"/>
              <a:gd name="connsiteX8" fmla="*/ 135173 w 874644"/>
              <a:gd name="connsiteY8" fmla="*/ 772302 h 772302"/>
              <a:gd name="connsiteX9" fmla="*/ 302150 w 874644"/>
              <a:gd name="connsiteY9" fmla="*/ 549666 h 772302"/>
              <a:gd name="connsiteX10" fmla="*/ 341907 w 874644"/>
              <a:gd name="connsiteY10" fmla="*/ 501958 h 772302"/>
              <a:gd name="connsiteX11" fmla="*/ 437322 w 874644"/>
              <a:gd name="connsiteY11" fmla="*/ 581471 h 772302"/>
              <a:gd name="connsiteX12" fmla="*/ 580446 w 874644"/>
              <a:gd name="connsiteY12" fmla="*/ 517860 h 772302"/>
              <a:gd name="connsiteX13" fmla="*/ 580446 w 874644"/>
              <a:gd name="connsiteY13" fmla="*/ 494007 h 772302"/>
              <a:gd name="connsiteX14" fmla="*/ 763326 w 874644"/>
              <a:gd name="connsiteY14" fmla="*/ 454250 h 772302"/>
              <a:gd name="connsiteX15" fmla="*/ 803082 w 874644"/>
              <a:gd name="connsiteY15" fmla="*/ 406542 h 772302"/>
              <a:gd name="connsiteX16" fmla="*/ 874644 w 874644"/>
              <a:gd name="connsiteY16" fmla="*/ 350883 h 772302"/>
              <a:gd name="connsiteX0" fmla="*/ 238540 w 874644"/>
              <a:gd name="connsiteY0" fmla="*/ 143487 h 859104"/>
              <a:gd name="connsiteX1" fmla="*/ 258032 w 874644"/>
              <a:gd name="connsiteY1" fmla="*/ 86802 h 859104"/>
              <a:gd name="connsiteX2" fmla="*/ 238539 w 874644"/>
              <a:gd name="connsiteY2" fmla="*/ 143487 h 859104"/>
              <a:gd name="connsiteX3" fmla="*/ 564543 w 874644"/>
              <a:gd name="connsiteY3" fmla="*/ 143487 h 859104"/>
              <a:gd name="connsiteX4" fmla="*/ 405517 w 874644"/>
              <a:gd name="connsiteY4" fmla="*/ 207097 h 859104"/>
              <a:gd name="connsiteX5" fmla="*/ 270345 w 874644"/>
              <a:gd name="connsiteY5" fmla="*/ 270708 h 859104"/>
              <a:gd name="connsiteX6" fmla="*/ 182880 w 874644"/>
              <a:gd name="connsiteY6" fmla="*/ 238902 h 859104"/>
              <a:gd name="connsiteX7" fmla="*/ 0 w 874644"/>
              <a:gd name="connsiteY7" fmla="*/ 294562 h 859104"/>
              <a:gd name="connsiteX8" fmla="*/ 135173 w 874644"/>
              <a:gd name="connsiteY8" fmla="*/ 859104 h 859104"/>
              <a:gd name="connsiteX9" fmla="*/ 302150 w 874644"/>
              <a:gd name="connsiteY9" fmla="*/ 636468 h 859104"/>
              <a:gd name="connsiteX10" fmla="*/ 341907 w 874644"/>
              <a:gd name="connsiteY10" fmla="*/ 588760 h 859104"/>
              <a:gd name="connsiteX11" fmla="*/ 437322 w 874644"/>
              <a:gd name="connsiteY11" fmla="*/ 668273 h 859104"/>
              <a:gd name="connsiteX12" fmla="*/ 580446 w 874644"/>
              <a:gd name="connsiteY12" fmla="*/ 604662 h 859104"/>
              <a:gd name="connsiteX13" fmla="*/ 580446 w 874644"/>
              <a:gd name="connsiteY13" fmla="*/ 580809 h 859104"/>
              <a:gd name="connsiteX14" fmla="*/ 763326 w 874644"/>
              <a:gd name="connsiteY14" fmla="*/ 541052 h 859104"/>
              <a:gd name="connsiteX15" fmla="*/ 803082 w 874644"/>
              <a:gd name="connsiteY15" fmla="*/ 493344 h 859104"/>
              <a:gd name="connsiteX16" fmla="*/ 874644 w 874644"/>
              <a:gd name="connsiteY16" fmla="*/ 437685 h 859104"/>
              <a:gd name="connsiteX0" fmla="*/ 238540 w 874644"/>
              <a:gd name="connsiteY0" fmla="*/ 149707 h 865324"/>
              <a:gd name="connsiteX1" fmla="*/ 258032 w 874644"/>
              <a:gd name="connsiteY1" fmla="*/ 93022 h 865324"/>
              <a:gd name="connsiteX2" fmla="*/ 277697 w 874644"/>
              <a:gd name="connsiteY2" fmla="*/ 9447 h 865324"/>
              <a:gd name="connsiteX3" fmla="*/ 238539 w 874644"/>
              <a:gd name="connsiteY3" fmla="*/ 149707 h 865324"/>
              <a:gd name="connsiteX4" fmla="*/ 564543 w 874644"/>
              <a:gd name="connsiteY4" fmla="*/ 149707 h 865324"/>
              <a:gd name="connsiteX5" fmla="*/ 405517 w 874644"/>
              <a:gd name="connsiteY5" fmla="*/ 213317 h 865324"/>
              <a:gd name="connsiteX6" fmla="*/ 270345 w 874644"/>
              <a:gd name="connsiteY6" fmla="*/ 276928 h 865324"/>
              <a:gd name="connsiteX7" fmla="*/ 182880 w 874644"/>
              <a:gd name="connsiteY7" fmla="*/ 245122 h 865324"/>
              <a:gd name="connsiteX8" fmla="*/ 0 w 874644"/>
              <a:gd name="connsiteY8" fmla="*/ 300782 h 865324"/>
              <a:gd name="connsiteX9" fmla="*/ 135173 w 874644"/>
              <a:gd name="connsiteY9" fmla="*/ 865324 h 865324"/>
              <a:gd name="connsiteX10" fmla="*/ 302150 w 874644"/>
              <a:gd name="connsiteY10" fmla="*/ 642688 h 865324"/>
              <a:gd name="connsiteX11" fmla="*/ 341907 w 874644"/>
              <a:gd name="connsiteY11" fmla="*/ 594980 h 865324"/>
              <a:gd name="connsiteX12" fmla="*/ 437322 w 874644"/>
              <a:gd name="connsiteY12" fmla="*/ 674493 h 865324"/>
              <a:gd name="connsiteX13" fmla="*/ 580446 w 874644"/>
              <a:gd name="connsiteY13" fmla="*/ 610882 h 865324"/>
              <a:gd name="connsiteX14" fmla="*/ 580446 w 874644"/>
              <a:gd name="connsiteY14" fmla="*/ 587029 h 865324"/>
              <a:gd name="connsiteX15" fmla="*/ 763326 w 874644"/>
              <a:gd name="connsiteY15" fmla="*/ 547272 h 865324"/>
              <a:gd name="connsiteX16" fmla="*/ 803082 w 874644"/>
              <a:gd name="connsiteY16" fmla="*/ 499564 h 865324"/>
              <a:gd name="connsiteX17" fmla="*/ 874644 w 874644"/>
              <a:gd name="connsiteY17" fmla="*/ 443905 h 865324"/>
              <a:gd name="connsiteX0" fmla="*/ 238540 w 874644"/>
              <a:gd name="connsiteY0" fmla="*/ 143487 h 859104"/>
              <a:gd name="connsiteX1" fmla="*/ 258032 w 874644"/>
              <a:gd name="connsiteY1" fmla="*/ 86802 h 859104"/>
              <a:gd name="connsiteX2" fmla="*/ 277697 w 874644"/>
              <a:gd name="connsiteY2" fmla="*/ 3227 h 859104"/>
              <a:gd name="connsiteX3" fmla="*/ 238539 w 874644"/>
              <a:gd name="connsiteY3" fmla="*/ 143487 h 859104"/>
              <a:gd name="connsiteX4" fmla="*/ 564543 w 874644"/>
              <a:gd name="connsiteY4" fmla="*/ 143487 h 859104"/>
              <a:gd name="connsiteX5" fmla="*/ 405517 w 874644"/>
              <a:gd name="connsiteY5" fmla="*/ 207097 h 859104"/>
              <a:gd name="connsiteX6" fmla="*/ 270345 w 874644"/>
              <a:gd name="connsiteY6" fmla="*/ 270708 h 859104"/>
              <a:gd name="connsiteX7" fmla="*/ 182880 w 874644"/>
              <a:gd name="connsiteY7" fmla="*/ 238902 h 859104"/>
              <a:gd name="connsiteX8" fmla="*/ 0 w 874644"/>
              <a:gd name="connsiteY8" fmla="*/ 294562 h 859104"/>
              <a:gd name="connsiteX9" fmla="*/ 135173 w 874644"/>
              <a:gd name="connsiteY9" fmla="*/ 859104 h 859104"/>
              <a:gd name="connsiteX10" fmla="*/ 302150 w 874644"/>
              <a:gd name="connsiteY10" fmla="*/ 636468 h 859104"/>
              <a:gd name="connsiteX11" fmla="*/ 341907 w 874644"/>
              <a:gd name="connsiteY11" fmla="*/ 588760 h 859104"/>
              <a:gd name="connsiteX12" fmla="*/ 437322 w 874644"/>
              <a:gd name="connsiteY12" fmla="*/ 668273 h 859104"/>
              <a:gd name="connsiteX13" fmla="*/ 580446 w 874644"/>
              <a:gd name="connsiteY13" fmla="*/ 604662 h 859104"/>
              <a:gd name="connsiteX14" fmla="*/ 580446 w 874644"/>
              <a:gd name="connsiteY14" fmla="*/ 580809 h 859104"/>
              <a:gd name="connsiteX15" fmla="*/ 763326 w 874644"/>
              <a:gd name="connsiteY15" fmla="*/ 541052 h 859104"/>
              <a:gd name="connsiteX16" fmla="*/ 803082 w 874644"/>
              <a:gd name="connsiteY16" fmla="*/ 493344 h 859104"/>
              <a:gd name="connsiteX17" fmla="*/ 874644 w 874644"/>
              <a:gd name="connsiteY17" fmla="*/ 437685 h 859104"/>
              <a:gd name="connsiteX0" fmla="*/ 238540 w 874644"/>
              <a:gd name="connsiteY0" fmla="*/ 143487 h 859104"/>
              <a:gd name="connsiteX1" fmla="*/ 258032 w 874644"/>
              <a:gd name="connsiteY1" fmla="*/ 86802 h 859104"/>
              <a:gd name="connsiteX2" fmla="*/ 277697 w 874644"/>
              <a:gd name="connsiteY2" fmla="*/ 3227 h 859104"/>
              <a:gd name="connsiteX3" fmla="*/ 238539 w 874644"/>
              <a:gd name="connsiteY3" fmla="*/ 143487 h 859104"/>
              <a:gd name="connsiteX4" fmla="*/ 564543 w 874644"/>
              <a:gd name="connsiteY4" fmla="*/ 143487 h 859104"/>
              <a:gd name="connsiteX5" fmla="*/ 405517 w 874644"/>
              <a:gd name="connsiteY5" fmla="*/ 207097 h 859104"/>
              <a:gd name="connsiteX6" fmla="*/ 270345 w 874644"/>
              <a:gd name="connsiteY6" fmla="*/ 270708 h 859104"/>
              <a:gd name="connsiteX7" fmla="*/ 182880 w 874644"/>
              <a:gd name="connsiteY7" fmla="*/ 238902 h 859104"/>
              <a:gd name="connsiteX8" fmla="*/ 0 w 874644"/>
              <a:gd name="connsiteY8" fmla="*/ 294562 h 859104"/>
              <a:gd name="connsiteX9" fmla="*/ 135173 w 874644"/>
              <a:gd name="connsiteY9" fmla="*/ 859104 h 859104"/>
              <a:gd name="connsiteX10" fmla="*/ 302150 w 874644"/>
              <a:gd name="connsiteY10" fmla="*/ 636468 h 859104"/>
              <a:gd name="connsiteX11" fmla="*/ 341907 w 874644"/>
              <a:gd name="connsiteY11" fmla="*/ 588760 h 859104"/>
              <a:gd name="connsiteX12" fmla="*/ 437322 w 874644"/>
              <a:gd name="connsiteY12" fmla="*/ 668273 h 859104"/>
              <a:gd name="connsiteX13" fmla="*/ 580446 w 874644"/>
              <a:gd name="connsiteY13" fmla="*/ 604662 h 859104"/>
              <a:gd name="connsiteX14" fmla="*/ 580446 w 874644"/>
              <a:gd name="connsiteY14" fmla="*/ 580809 h 859104"/>
              <a:gd name="connsiteX15" fmla="*/ 763326 w 874644"/>
              <a:gd name="connsiteY15" fmla="*/ 541052 h 859104"/>
              <a:gd name="connsiteX16" fmla="*/ 803082 w 874644"/>
              <a:gd name="connsiteY16" fmla="*/ 493344 h 859104"/>
              <a:gd name="connsiteX17" fmla="*/ 874644 w 874644"/>
              <a:gd name="connsiteY17" fmla="*/ 437685 h 859104"/>
              <a:gd name="connsiteX0" fmla="*/ 238540 w 1067527"/>
              <a:gd name="connsiteY0" fmla="*/ 143487 h 859104"/>
              <a:gd name="connsiteX1" fmla="*/ 258032 w 1067527"/>
              <a:gd name="connsiteY1" fmla="*/ 86802 h 859104"/>
              <a:gd name="connsiteX2" fmla="*/ 582497 w 1067527"/>
              <a:gd name="connsiteY2" fmla="*/ 3227 h 859104"/>
              <a:gd name="connsiteX3" fmla="*/ 238539 w 1067527"/>
              <a:gd name="connsiteY3" fmla="*/ 143487 h 859104"/>
              <a:gd name="connsiteX4" fmla="*/ 564543 w 1067527"/>
              <a:gd name="connsiteY4" fmla="*/ 143487 h 859104"/>
              <a:gd name="connsiteX5" fmla="*/ 405517 w 1067527"/>
              <a:gd name="connsiteY5" fmla="*/ 207097 h 859104"/>
              <a:gd name="connsiteX6" fmla="*/ 270345 w 1067527"/>
              <a:gd name="connsiteY6" fmla="*/ 270708 h 859104"/>
              <a:gd name="connsiteX7" fmla="*/ 182880 w 1067527"/>
              <a:gd name="connsiteY7" fmla="*/ 238902 h 859104"/>
              <a:gd name="connsiteX8" fmla="*/ 0 w 1067527"/>
              <a:gd name="connsiteY8" fmla="*/ 294562 h 859104"/>
              <a:gd name="connsiteX9" fmla="*/ 135173 w 1067527"/>
              <a:gd name="connsiteY9" fmla="*/ 859104 h 859104"/>
              <a:gd name="connsiteX10" fmla="*/ 302150 w 1067527"/>
              <a:gd name="connsiteY10" fmla="*/ 636468 h 859104"/>
              <a:gd name="connsiteX11" fmla="*/ 341907 w 1067527"/>
              <a:gd name="connsiteY11" fmla="*/ 588760 h 859104"/>
              <a:gd name="connsiteX12" fmla="*/ 437322 w 1067527"/>
              <a:gd name="connsiteY12" fmla="*/ 668273 h 859104"/>
              <a:gd name="connsiteX13" fmla="*/ 580446 w 1067527"/>
              <a:gd name="connsiteY13" fmla="*/ 604662 h 859104"/>
              <a:gd name="connsiteX14" fmla="*/ 580446 w 1067527"/>
              <a:gd name="connsiteY14" fmla="*/ 580809 h 859104"/>
              <a:gd name="connsiteX15" fmla="*/ 763326 w 1067527"/>
              <a:gd name="connsiteY15" fmla="*/ 541052 h 859104"/>
              <a:gd name="connsiteX16" fmla="*/ 803082 w 1067527"/>
              <a:gd name="connsiteY16" fmla="*/ 493344 h 859104"/>
              <a:gd name="connsiteX17" fmla="*/ 874644 w 1067527"/>
              <a:gd name="connsiteY17" fmla="*/ 437685 h 859104"/>
              <a:gd name="connsiteX0" fmla="*/ 238540 w 1067527"/>
              <a:gd name="connsiteY0" fmla="*/ 219687 h 935304"/>
              <a:gd name="connsiteX1" fmla="*/ 258032 w 1067527"/>
              <a:gd name="connsiteY1" fmla="*/ 86802 h 935304"/>
              <a:gd name="connsiteX2" fmla="*/ 582497 w 1067527"/>
              <a:gd name="connsiteY2" fmla="*/ 79427 h 935304"/>
              <a:gd name="connsiteX3" fmla="*/ 238539 w 1067527"/>
              <a:gd name="connsiteY3" fmla="*/ 219687 h 935304"/>
              <a:gd name="connsiteX4" fmla="*/ 564543 w 1067527"/>
              <a:gd name="connsiteY4" fmla="*/ 219687 h 935304"/>
              <a:gd name="connsiteX5" fmla="*/ 405517 w 1067527"/>
              <a:gd name="connsiteY5" fmla="*/ 283297 h 935304"/>
              <a:gd name="connsiteX6" fmla="*/ 270345 w 1067527"/>
              <a:gd name="connsiteY6" fmla="*/ 346908 h 935304"/>
              <a:gd name="connsiteX7" fmla="*/ 182880 w 1067527"/>
              <a:gd name="connsiteY7" fmla="*/ 315102 h 935304"/>
              <a:gd name="connsiteX8" fmla="*/ 0 w 1067527"/>
              <a:gd name="connsiteY8" fmla="*/ 370762 h 935304"/>
              <a:gd name="connsiteX9" fmla="*/ 135173 w 1067527"/>
              <a:gd name="connsiteY9" fmla="*/ 935304 h 935304"/>
              <a:gd name="connsiteX10" fmla="*/ 302150 w 1067527"/>
              <a:gd name="connsiteY10" fmla="*/ 712668 h 935304"/>
              <a:gd name="connsiteX11" fmla="*/ 341907 w 1067527"/>
              <a:gd name="connsiteY11" fmla="*/ 664960 h 935304"/>
              <a:gd name="connsiteX12" fmla="*/ 437322 w 1067527"/>
              <a:gd name="connsiteY12" fmla="*/ 744473 h 935304"/>
              <a:gd name="connsiteX13" fmla="*/ 580446 w 1067527"/>
              <a:gd name="connsiteY13" fmla="*/ 680862 h 935304"/>
              <a:gd name="connsiteX14" fmla="*/ 580446 w 1067527"/>
              <a:gd name="connsiteY14" fmla="*/ 657009 h 935304"/>
              <a:gd name="connsiteX15" fmla="*/ 763326 w 1067527"/>
              <a:gd name="connsiteY15" fmla="*/ 617252 h 935304"/>
              <a:gd name="connsiteX16" fmla="*/ 803082 w 1067527"/>
              <a:gd name="connsiteY16" fmla="*/ 569544 h 935304"/>
              <a:gd name="connsiteX17" fmla="*/ 874644 w 1067527"/>
              <a:gd name="connsiteY17" fmla="*/ 513885 h 935304"/>
              <a:gd name="connsiteX0" fmla="*/ 238540 w 1067527"/>
              <a:gd name="connsiteY0" fmla="*/ 219687 h 935304"/>
              <a:gd name="connsiteX1" fmla="*/ 258032 w 1067527"/>
              <a:gd name="connsiteY1" fmla="*/ 86802 h 935304"/>
              <a:gd name="connsiteX2" fmla="*/ 582497 w 1067527"/>
              <a:gd name="connsiteY2" fmla="*/ 79427 h 935304"/>
              <a:gd name="connsiteX3" fmla="*/ 238539 w 1067527"/>
              <a:gd name="connsiteY3" fmla="*/ 219687 h 935304"/>
              <a:gd name="connsiteX4" fmla="*/ 564543 w 1067527"/>
              <a:gd name="connsiteY4" fmla="*/ 219687 h 935304"/>
              <a:gd name="connsiteX5" fmla="*/ 405517 w 1067527"/>
              <a:gd name="connsiteY5" fmla="*/ 283297 h 935304"/>
              <a:gd name="connsiteX6" fmla="*/ 270345 w 1067527"/>
              <a:gd name="connsiteY6" fmla="*/ 346908 h 935304"/>
              <a:gd name="connsiteX7" fmla="*/ 182880 w 1067527"/>
              <a:gd name="connsiteY7" fmla="*/ 315102 h 935304"/>
              <a:gd name="connsiteX8" fmla="*/ 0 w 1067527"/>
              <a:gd name="connsiteY8" fmla="*/ 370762 h 935304"/>
              <a:gd name="connsiteX9" fmla="*/ 135173 w 1067527"/>
              <a:gd name="connsiteY9" fmla="*/ 935304 h 935304"/>
              <a:gd name="connsiteX10" fmla="*/ 302150 w 1067527"/>
              <a:gd name="connsiteY10" fmla="*/ 712668 h 935304"/>
              <a:gd name="connsiteX11" fmla="*/ 341907 w 1067527"/>
              <a:gd name="connsiteY11" fmla="*/ 664960 h 935304"/>
              <a:gd name="connsiteX12" fmla="*/ 437322 w 1067527"/>
              <a:gd name="connsiteY12" fmla="*/ 744473 h 935304"/>
              <a:gd name="connsiteX13" fmla="*/ 580446 w 1067527"/>
              <a:gd name="connsiteY13" fmla="*/ 680862 h 935304"/>
              <a:gd name="connsiteX14" fmla="*/ 580446 w 1067527"/>
              <a:gd name="connsiteY14" fmla="*/ 657009 h 935304"/>
              <a:gd name="connsiteX15" fmla="*/ 763326 w 1067527"/>
              <a:gd name="connsiteY15" fmla="*/ 617252 h 935304"/>
              <a:gd name="connsiteX16" fmla="*/ 803082 w 1067527"/>
              <a:gd name="connsiteY16" fmla="*/ 569544 h 935304"/>
              <a:gd name="connsiteX17" fmla="*/ 874644 w 1067527"/>
              <a:gd name="connsiteY17" fmla="*/ 513885 h 935304"/>
              <a:gd name="connsiteX0" fmla="*/ 238540 w 1143727"/>
              <a:gd name="connsiteY0" fmla="*/ 219687 h 935304"/>
              <a:gd name="connsiteX1" fmla="*/ 258032 w 1143727"/>
              <a:gd name="connsiteY1" fmla="*/ 86802 h 935304"/>
              <a:gd name="connsiteX2" fmla="*/ 658697 w 1143727"/>
              <a:gd name="connsiteY2" fmla="*/ 155627 h 935304"/>
              <a:gd name="connsiteX3" fmla="*/ 238539 w 1143727"/>
              <a:gd name="connsiteY3" fmla="*/ 219687 h 935304"/>
              <a:gd name="connsiteX4" fmla="*/ 564543 w 1143727"/>
              <a:gd name="connsiteY4" fmla="*/ 219687 h 935304"/>
              <a:gd name="connsiteX5" fmla="*/ 405517 w 1143727"/>
              <a:gd name="connsiteY5" fmla="*/ 283297 h 935304"/>
              <a:gd name="connsiteX6" fmla="*/ 270345 w 1143727"/>
              <a:gd name="connsiteY6" fmla="*/ 346908 h 935304"/>
              <a:gd name="connsiteX7" fmla="*/ 182880 w 1143727"/>
              <a:gd name="connsiteY7" fmla="*/ 315102 h 935304"/>
              <a:gd name="connsiteX8" fmla="*/ 0 w 1143727"/>
              <a:gd name="connsiteY8" fmla="*/ 370762 h 935304"/>
              <a:gd name="connsiteX9" fmla="*/ 135173 w 1143727"/>
              <a:gd name="connsiteY9" fmla="*/ 935304 h 935304"/>
              <a:gd name="connsiteX10" fmla="*/ 302150 w 1143727"/>
              <a:gd name="connsiteY10" fmla="*/ 712668 h 935304"/>
              <a:gd name="connsiteX11" fmla="*/ 341907 w 1143727"/>
              <a:gd name="connsiteY11" fmla="*/ 664960 h 935304"/>
              <a:gd name="connsiteX12" fmla="*/ 437322 w 1143727"/>
              <a:gd name="connsiteY12" fmla="*/ 744473 h 935304"/>
              <a:gd name="connsiteX13" fmla="*/ 580446 w 1143727"/>
              <a:gd name="connsiteY13" fmla="*/ 680862 h 935304"/>
              <a:gd name="connsiteX14" fmla="*/ 580446 w 1143727"/>
              <a:gd name="connsiteY14" fmla="*/ 657009 h 935304"/>
              <a:gd name="connsiteX15" fmla="*/ 763326 w 1143727"/>
              <a:gd name="connsiteY15" fmla="*/ 617252 h 935304"/>
              <a:gd name="connsiteX16" fmla="*/ 803082 w 1143727"/>
              <a:gd name="connsiteY16" fmla="*/ 569544 h 935304"/>
              <a:gd name="connsiteX17" fmla="*/ 874644 w 1143727"/>
              <a:gd name="connsiteY17" fmla="*/ 513885 h 935304"/>
              <a:gd name="connsiteX0" fmla="*/ 238540 w 1143727"/>
              <a:gd name="connsiteY0" fmla="*/ 251977 h 967594"/>
              <a:gd name="connsiteX1" fmla="*/ 258032 w 1143727"/>
              <a:gd name="connsiteY1" fmla="*/ 119092 h 967594"/>
              <a:gd name="connsiteX2" fmla="*/ 658697 w 1143727"/>
              <a:gd name="connsiteY2" fmla="*/ 187917 h 967594"/>
              <a:gd name="connsiteX3" fmla="*/ 1076739 w 1143727"/>
              <a:gd name="connsiteY3" fmla="*/ 23377 h 967594"/>
              <a:gd name="connsiteX4" fmla="*/ 564543 w 1143727"/>
              <a:gd name="connsiteY4" fmla="*/ 251977 h 967594"/>
              <a:gd name="connsiteX5" fmla="*/ 405517 w 1143727"/>
              <a:gd name="connsiteY5" fmla="*/ 315587 h 967594"/>
              <a:gd name="connsiteX6" fmla="*/ 270345 w 1143727"/>
              <a:gd name="connsiteY6" fmla="*/ 379198 h 967594"/>
              <a:gd name="connsiteX7" fmla="*/ 182880 w 1143727"/>
              <a:gd name="connsiteY7" fmla="*/ 347392 h 967594"/>
              <a:gd name="connsiteX8" fmla="*/ 0 w 1143727"/>
              <a:gd name="connsiteY8" fmla="*/ 403052 h 967594"/>
              <a:gd name="connsiteX9" fmla="*/ 135173 w 1143727"/>
              <a:gd name="connsiteY9" fmla="*/ 967594 h 967594"/>
              <a:gd name="connsiteX10" fmla="*/ 302150 w 1143727"/>
              <a:gd name="connsiteY10" fmla="*/ 744958 h 967594"/>
              <a:gd name="connsiteX11" fmla="*/ 341907 w 1143727"/>
              <a:gd name="connsiteY11" fmla="*/ 697250 h 967594"/>
              <a:gd name="connsiteX12" fmla="*/ 437322 w 1143727"/>
              <a:gd name="connsiteY12" fmla="*/ 776763 h 967594"/>
              <a:gd name="connsiteX13" fmla="*/ 580446 w 1143727"/>
              <a:gd name="connsiteY13" fmla="*/ 713152 h 967594"/>
              <a:gd name="connsiteX14" fmla="*/ 580446 w 1143727"/>
              <a:gd name="connsiteY14" fmla="*/ 689299 h 967594"/>
              <a:gd name="connsiteX15" fmla="*/ 763326 w 1143727"/>
              <a:gd name="connsiteY15" fmla="*/ 649542 h 967594"/>
              <a:gd name="connsiteX16" fmla="*/ 803082 w 1143727"/>
              <a:gd name="connsiteY16" fmla="*/ 601834 h 967594"/>
              <a:gd name="connsiteX17" fmla="*/ 874644 w 1143727"/>
              <a:gd name="connsiteY17" fmla="*/ 546175 h 967594"/>
              <a:gd name="connsiteX0" fmla="*/ 886009 w 1791196"/>
              <a:gd name="connsiteY0" fmla="*/ 219687 h 935304"/>
              <a:gd name="connsiteX1" fmla="*/ 905501 w 1791196"/>
              <a:gd name="connsiteY1" fmla="*/ 86802 h 935304"/>
              <a:gd name="connsiteX2" fmla="*/ 1306166 w 1791196"/>
              <a:gd name="connsiteY2" fmla="*/ 155627 h 935304"/>
              <a:gd name="connsiteX3" fmla="*/ 47808 w 1791196"/>
              <a:gd name="connsiteY3" fmla="*/ 219687 h 935304"/>
              <a:gd name="connsiteX4" fmla="*/ 1212012 w 1791196"/>
              <a:gd name="connsiteY4" fmla="*/ 219687 h 935304"/>
              <a:gd name="connsiteX5" fmla="*/ 1052986 w 1791196"/>
              <a:gd name="connsiteY5" fmla="*/ 283297 h 935304"/>
              <a:gd name="connsiteX6" fmla="*/ 917814 w 1791196"/>
              <a:gd name="connsiteY6" fmla="*/ 346908 h 935304"/>
              <a:gd name="connsiteX7" fmla="*/ 830349 w 1791196"/>
              <a:gd name="connsiteY7" fmla="*/ 315102 h 935304"/>
              <a:gd name="connsiteX8" fmla="*/ 647469 w 1791196"/>
              <a:gd name="connsiteY8" fmla="*/ 370762 h 935304"/>
              <a:gd name="connsiteX9" fmla="*/ 782642 w 1791196"/>
              <a:gd name="connsiteY9" fmla="*/ 935304 h 935304"/>
              <a:gd name="connsiteX10" fmla="*/ 949619 w 1791196"/>
              <a:gd name="connsiteY10" fmla="*/ 712668 h 935304"/>
              <a:gd name="connsiteX11" fmla="*/ 989376 w 1791196"/>
              <a:gd name="connsiteY11" fmla="*/ 664960 h 935304"/>
              <a:gd name="connsiteX12" fmla="*/ 1084791 w 1791196"/>
              <a:gd name="connsiteY12" fmla="*/ 744473 h 935304"/>
              <a:gd name="connsiteX13" fmla="*/ 1227915 w 1791196"/>
              <a:gd name="connsiteY13" fmla="*/ 680862 h 935304"/>
              <a:gd name="connsiteX14" fmla="*/ 1227915 w 1791196"/>
              <a:gd name="connsiteY14" fmla="*/ 657009 h 935304"/>
              <a:gd name="connsiteX15" fmla="*/ 1410795 w 1791196"/>
              <a:gd name="connsiteY15" fmla="*/ 617252 h 935304"/>
              <a:gd name="connsiteX16" fmla="*/ 1450551 w 1791196"/>
              <a:gd name="connsiteY16" fmla="*/ 569544 h 935304"/>
              <a:gd name="connsiteX17" fmla="*/ 1522113 w 1791196"/>
              <a:gd name="connsiteY17" fmla="*/ 513885 h 935304"/>
              <a:gd name="connsiteX0" fmla="*/ 889286 w 1525390"/>
              <a:gd name="connsiteY0" fmla="*/ 219687 h 935304"/>
              <a:gd name="connsiteX1" fmla="*/ 908778 w 1525390"/>
              <a:gd name="connsiteY1" fmla="*/ 86802 h 935304"/>
              <a:gd name="connsiteX2" fmla="*/ 51085 w 1525390"/>
              <a:gd name="connsiteY2" fmla="*/ 219687 h 935304"/>
              <a:gd name="connsiteX3" fmla="*/ 1215289 w 1525390"/>
              <a:gd name="connsiteY3" fmla="*/ 219687 h 935304"/>
              <a:gd name="connsiteX4" fmla="*/ 1056263 w 1525390"/>
              <a:gd name="connsiteY4" fmla="*/ 283297 h 935304"/>
              <a:gd name="connsiteX5" fmla="*/ 921091 w 1525390"/>
              <a:gd name="connsiteY5" fmla="*/ 346908 h 935304"/>
              <a:gd name="connsiteX6" fmla="*/ 833626 w 1525390"/>
              <a:gd name="connsiteY6" fmla="*/ 315102 h 935304"/>
              <a:gd name="connsiteX7" fmla="*/ 650746 w 1525390"/>
              <a:gd name="connsiteY7" fmla="*/ 370762 h 935304"/>
              <a:gd name="connsiteX8" fmla="*/ 785919 w 1525390"/>
              <a:gd name="connsiteY8" fmla="*/ 935304 h 935304"/>
              <a:gd name="connsiteX9" fmla="*/ 952896 w 1525390"/>
              <a:gd name="connsiteY9" fmla="*/ 712668 h 935304"/>
              <a:gd name="connsiteX10" fmla="*/ 992653 w 1525390"/>
              <a:gd name="connsiteY10" fmla="*/ 664960 h 935304"/>
              <a:gd name="connsiteX11" fmla="*/ 1088068 w 1525390"/>
              <a:gd name="connsiteY11" fmla="*/ 744473 h 935304"/>
              <a:gd name="connsiteX12" fmla="*/ 1231192 w 1525390"/>
              <a:gd name="connsiteY12" fmla="*/ 680862 h 935304"/>
              <a:gd name="connsiteX13" fmla="*/ 1231192 w 1525390"/>
              <a:gd name="connsiteY13" fmla="*/ 657009 h 935304"/>
              <a:gd name="connsiteX14" fmla="*/ 1414072 w 1525390"/>
              <a:gd name="connsiteY14" fmla="*/ 617252 h 935304"/>
              <a:gd name="connsiteX15" fmla="*/ 1453828 w 1525390"/>
              <a:gd name="connsiteY15" fmla="*/ 569544 h 935304"/>
              <a:gd name="connsiteX16" fmla="*/ 1525390 w 1525390"/>
              <a:gd name="connsiteY16" fmla="*/ 513885 h 935304"/>
              <a:gd name="connsiteX0" fmla="*/ 1041686 w 1525390"/>
              <a:gd name="connsiteY0" fmla="*/ 67287 h 935304"/>
              <a:gd name="connsiteX1" fmla="*/ 908778 w 1525390"/>
              <a:gd name="connsiteY1" fmla="*/ 86802 h 935304"/>
              <a:gd name="connsiteX2" fmla="*/ 51085 w 1525390"/>
              <a:gd name="connsiteY2" fmla="*/ 219687 h 935304"/>
              <a:gd name="connsiteX3" fmla="*/ 1215289 w 1525390"/>
              <a:gd name="connsiteY3" fmla="*/ 219687 h 935304"/>
              <a:gd name="connsiteX4" fmla="*/ 1056263 w 1525390"/>
              <a:gd name="connsiteY4" fmla="*/ 283297 h 935304"/>
              <a:gd name="connsiteX5" fmla="*/ 921091 w 1525390"/>
              <a:gd name="connsiteY5" fmla="*/ 346908 h 935304"/>
              <a:gd name="connsiteX6" fmla="*/ 833626 w 1525390"/>
              <a:gd name="connsiteY6" fmla="*/ 315102 h 935304"/>
              <a:gd name="connsiteX7" fmla="*/ 650746 w 1525390"/>
              <a:gd name="connsiteY7" fmla="*/ 370762 h 935304"/>
              <a:gd name="connsiteX8" fmla="*/ 785919 w 1525390"/>
              <a:gd name="connsiteY8" fmla="*/ 935304 h 935304"/>
              <a:gd name="connsiteX9" fmla="*/ 952896 w 1525390"/>
              <a:gd name="connsiteY9" fmla="*/ 712668 h 935304"/>
              <a:gd name="connsiteX10" fmla="*/ 992653 w 1525390"/>
              <a:gd name="connsiteY10" fmla="*/ 664960 h 935304"/>
              <a:gd name="connsiteX11" fmla="*/ 1088068 w 1525390"/>
              <a:gd name="connsiteY11" fmla="*/ 744473 h 935304"/>
              <a:gd name="connsiteX12" fmla="*/ 1231192 w 1525390"/>
              <a:gd name="connsiteY12" fmla="*/ 680862 h 935304"/>
              <a:gd name="connsiteX13" fmla="*/ 1231192 w 1525390"/>
              <a:gd name="connsiteY13" fmla="*/ 657009 h 935304"/>
              <a:gd name="connsiteX14" fmla="*/ 1414072 w 1525390"/>
              <a:gd name="connsiteY14" fmla="*/ 617252 h 935304"/>
              <a:gd name="connsiteX15" fmla="*/ 1453828 w 1525390"/>
              <a:gd name="connsiteY15" fmla="*/ 569544 h 935304"/>
              <a:gd name="connsiteX16" fmla="*/ 1525390 w 1525390"/>
              <a:gd name="connsiteY16" fmla="*/ 513885 h 935304"/>
              <a:gd name="connsiteX0" fmla="*/ 1422686 w 1525390"/>
              <a:gd name="connsiteY0" fmla="*/ 219687 h 935304"/>
              <a:gd name="connsiteX1" fmla="*/ 908778 w 1525390"/>
              <a:gd name="connsiteY1" fmla="*/ 86802 h 935304"/>
              <a:gd name="connsiteX2" fmla="*/ 51085 w 1525390"/>
              <a:gd name="connsiteY2" fmla="*/ 219687 h 935304"/>
              <a:gd name="connsiteX3" fmla="*/ 1215289 w 1525390"/>
              <a:gd name="connsiteY3" fmla="*/ 219687 h 935304"/>
              <a:gd name="connsiteX4" fmla="*/ 1056263 w 1525390"/>
              <a:gd name="connsiteY4" fmla="*/ 283297 h 935304"/>
              <a:gd name="connsiteX5" fmla="*/ 921091 w 1525390"/>
              <a:gd name="connsiteY5" fmla="*/ 346908 h 935304"/>
              <a:gd name="connsiteX6" fmla="*/ 833626 w 1525390"/>
              <a:gd name="connsiteY6" fmla="*/ 315102 h 935304"/>
              <a:gd name="connsiteX7" fmla="*/ 650746 w 1525390"/>
              <a:gd name="connsiteY7" fmla="*/ 370762 h 935304"/>
              <a:gd name="connsiteX8" fmla="*/ 785919 w 1525390"/>
              <a:gd name="connsiteY8" fmla="*/ 935304 h 935304"/>
              <a:gd name="connsiteX9" fmla="*/ 952896 w 1525390"/>
              <a:gd name="connsiteY9" fmla="*/ 712668 h 935304"/>
              <a:gd name="connsiteX10" fmla="*/ 992653 w 1525390"/>
              <a:gd name="connsiteY10" fmla="*/ 664960 h 935304"/>
              <a:gd name="connsiteX11" fmla="*/ 1088068 w 1525390"/>
              <a:gd name="connsiteY11" fmla="*/ 744473 h 935304"/>
              <a:gd name="connsiteX12" fmla="*/ 1231192 w 1525390"/>
              <a:gd name="connsiteY12" fmla="*/ 680862 h 935304"/>
              <a:gd name="connsiteX13" fmla="*/ 1231192 w 1525390"/>
              <a:gd name="connsiteY13" fmla="*/ 657009 h 935304"/>
              <a:gd name="connsiteX14" fmla="*/ 1414072 w 1525390"/>
              <a:gd name="connsiteY14" fmla="*/ 617252 h 935304"/>
              <a:gd name="connsiteX15" fmla="*/ 1453828 w 1525390"/>
              <a:gd name="connsiteY15" fmla="*/ 569544 h 935304"/>
              <a:gd name="connsiteX16" fmla="*/ 1525390 w 1525390"/>
              <a:gd name="connsiteY16" fmla="*/ 513885 h 935304"/>
              <a:gd name="connsiteX0" fmla="*/ 908778 w 1525390"/>
              <a:gd name="connsiteY0" fmla="*/ 0 h 848502"/>
              <a:gd name="connsiteX1" fmla="*/ 51085 w 1525390"/>
              <a:gd name="connsiteY1" fmla="*/ 132885 h 848502"/>
              <a:gd name="connsiteX2" fmla="*/ 1215289 w 1525390"/>
              <a:gd name="connsiteY2" fmla="*/ 132885 h 848502"/>
              <a:gd name="connsiteX3" fmla="*/ 1056263 w 1525390"/>
              <a:gd name="connsiteY3" fmla="*/ 196495 h 848502"/>
              <a:gd name="connsiteX4" fmla="*/ 921091 w 1525390"/>
              <a:gd name="connsiteY4" fmla="*/ 260106 h 848502"/>
              <a:gd name="connsiteX5" fmla="*/ 833626 w 1525390"/>
              <a:gd name="connsiteY5" fmla="*/ 228300 h 848502"/>
              <a:gd name="connsiteX6" fmla="*/ 650746 w 1525390"/>
              <a:gd name="connsiteY6" fmla="*/ 283960 h 848502"/>
              <a:gd name="connsiteX7" fmla="*/ 785919 w 1525390"/>
              <a:gd name="connsiteY7" fmla="*/ 848502 h 848502"/>
              <a:gd name="connsiteX8" fmla="*/ 952896 w 1525390"/>
              <a:gd name="connsiteY8" fmla="*/ 625866 h 848502"/>
              <a:gd name="connsiteX9" fmla="*/ 992653 w 1525390"/>
              <a:gd name="connsiteY9" fmla="*/ 578158 h 848502"/>
              <a:gd name="connsiteX10" fmla="*/ 1088068 w 1525390"/>
              <a:gd name="connsiteY10" fmla="*/ 657671 h 848502"/>
              <a:gd name="connsiteX11" fmla="*/ 1231192 w 1525390"/>
              <a:gd name="connsiteY11" fmla="*/ 594060 h 848502"/>
              <a:gd name="connsiteX12" fmla="*/ 1231192 w 1525390"/>
              <a:gd name="connsiteY12" fmla="*/ 570207 h 848502"/>
              <a:gd name="connsiteX13" fmla="*/ 1414072 w 1525390"/>
              <a:gd name="connsiteY13" fmla="*/ 530450 h 848502"/>
              <a:gd name="connsiteX14" fmla="*/ 1453828 w 1525390"/>
              <a:gd name="connsiteY14" fmla="*/ 482742 h 848502"/>
              <a:gd name="connsiteX15" fmla="*/ 1525390 w 1525390"/>
              <a:gd name="connsiteY15" fmla="*/ 427083 h 848502"/>
              <a:gd name="connsiteX0" fmla="*/ 258032 w 874644"/>
              <a:gd name="connsiteY0" fmla="*/ 0 h 848502"/>
              <a:gd name="connsiteX1" fmla="*/ 314739 w 874644"/>
              <a:gd name="connsiteY1" fmla="*/ 132885 h 848502"/>
              <a:gd name="connsiteX2" fmla="*/ 564543 w 874644"/>
              <a:gd name="connsiteY2" fmla="*/ 132885 h 848502"/>
              <a:gd name="connsiteX3" fmla="*/ 405517 w 874644"/>
              <a:gd name="connsiteY3" fmla="*/ 196495 h 848502"/>
              <a:gd name="connsiteX4" fmla="*/ 270345 w 874644"/>
              <a:gd name="connsiteY4" fmla="*/ 260106 h 848502"/>
              <a:gd name="connsiteX5" fmla="*/ 182880 w 874644"/>
              <a:gd name="connsiteY5" fmla="*/ 228300 h 848502"/>
              <a:gd name="connsiteX6" fmla="*/ 0 w 874644"/>
              <a:gd name="connsiteY6" fmla="*/ 283960 h 848502"/>
              <a:gd name="connsiteX7" fmla="*/ 135173 w 874644"/>
              <a:gd name="connsiteY7" fmla="*/ 848502 h 848502"/>
              <a:gd name="connsiteX8" fmla="*/ 302150 w 874644"/>
              <a:gd name="connsiteY8" fmla="*/ 625866 h 848502"/>
              <a:gd name="connsiteX9" fmla="*/ 341907 w 874644"/>
              <a:gd name="connsiteY9" fmla="*/ 578158 h 848502"/>
              <a:gd name="connsiteX10" fmla="*/ 437322 w 874644"/>
              <a:gd name="connsiteY10" fmla="*/ 657671 h 848502"/>
              <a:gd name="connsiteX11" fmla="*/ 580446 w 874644"/>
              <a:gd name="connsiteY11" fmla="*/ 594060 h 848502"/>
              <a:gd name="connsiteX12" fmla="*/ 580446 w 874644"/>
              <a:gd name="connsiteY12" fmla="*/ 570207 h 848502"/>
              <a:gd name="connsiteX13" fmla="*/ 763326 w 874644"/>
              <a:gd name="connsiteY13" fmla="*/ 530450 h 848502"/>
              <a:gd name="connsiteX14" fmla="*/ 803082 w 874644"/>
              <a:gd name="connsiteY14" fmla="*/ 482742 h 848502"/>
              <a:gd name="connsiteX15" fmla="*/ 874644 w 874644"/>
              <a:gd name="connsiteY15" fmla="*/ 427083 h 848502"/>
              <a:gd name="connsiteX0" fmla="*/ 258032 w 874644"/>
              <a:gd name="connsiteY0" fmla="*/ 0 h 848502"/>
              <a:gd name="connsiteX1" fmla="*/ 314739 w 874644"/>
              <a:gd name="connsiteY1" fmla="*/ 132885 h 848502"/>
              <a:gd name="connsiteX2" fmla="*/ 255575 w 874644"/>
              <a:gd name="connsiteY2" fmla="*/ 140109 h 848502"/>
              <a:gd name="connsiteX3" fmla="*/ 564543 w 874644"/>
              <a:gd name="connsiteY3" fmla="*/ 132885 h 848502"/>
              <a:gd name="connsiteX4" fmla="*/ 405517 w 874644"/>
              <a:gd name="connsiteY4" fmla="*/ 196495 h 848502"/>
              <a:gd name="connsiteX5" fmla="*/ 270345 w 874644"/>
              <a:gd name="connsiteY5" fmla="*/ 260106 h 848502"/>
              <a:gd name="connsiteX6" fmla="*/ 182880 w 874644"/>
              <a:gd name="connsiteY6" fmla="*/ 228300 h 848502"/>
              <a:gd name="connsiteX7" fmla="*/ 0 w 874644"/>
              <a:gd name="connsiteY7" fmla="*/ 283960 h 848502"/>
              <a:gd name="connsiteX8" fmla="*/ 135173 w 874644"/>
              <a:gd name="connsiteY8" fmla="*/ 848502 h 848502"/>
              <a:gd name="connsiteX9" fmla="*/ 302150 w 874644"/>
              <a:gd name="connsiteY9" fmla="*/ 625866 h 848502"/>
              <a:gd name="connsiteX10" fmla="*/ 341907 w 874644"/>
              <a:gd name="connsiteY10" fmla="*/ 578158 h 848502"/>
              <a:gd name="connsiteX11" fmla="*/ 437322 w 874644"/>
              <a:gd name="connsiteY11" fmla="*/ 657671 h 848502"/>
              <a:gd name="connsiteX12" fmla="*/ 580446 w 874644"/>
              <a:gd name="connsiteY12" fmla="*/ 594060 h 848502"/>
              <a:gd name="connsiteX13" fmla="*/ 580446 w 874644"/>
              <a:gd name="connsiteY13" fmla="*/ 570207 h 848502"/>
              <a:gd name="connsiteX14" fmla="*/ 763326 w 874644"/>
              <a:gd name="connsiteY14" fmla="*/ 530450 h 848502"/>
              <a:gd name="connsiteX15" fmla="*/ 803082 w 874644"/>
              <a:gd name="connsiteY15" fmla="*/ 482742 h 848502"/>
              <a:gd name="connsiteX16" fmla="*/ 874644 w 874644"/>
              <a:gd name="connsiteY16" fmla="*/ 427083 h 848502"/>
              <a:gd name="connsiteX0" fmla="*/ 258032 w 874644"/>
              <a:gd name="connsiteY0" fmla="*/ 0 h 848502"/>
              <a:gd name="connsiteX1" fmla="*/ 314739 w 874644"/>
              <a:gd name="connsiteY1" fmla="*/ 132885 h 848502"/>
              <a:gd name="connsiteX2" fmla="*/ 255575 w 874644"/>
              <a:gd name="connsiteY2" fmla="*/ 140109 h 848502"/>
              <a:gd name="connsiteX3" fmla="*/ 564543 w 874644"/>
              <a:gd name="connsiteY3" fmla="*/ 132885 h 848502"/>
              <a:gd name="connsiteX4" fmla="*/ 405517 w 874644"/>
              <a:gd name="connsiteY4" fmla="*/ 196495 h 848502"/>
              <a:gd name="connsiteX5" fmla="*/ 270345 w 874644"/>
              <a:gd name="connsiteY5" fmla="*/ 260106 h 848502"/>
              <a:gd name="connsiteX6" fmla="*/ 182880 w 874644"/>
              <a:gd name="connsiteY6" fmla="*/ 228300 h 848502"/>
              <a:gd name="connsiteX7" fmla="*/ 0 w 874644"/>
              <a:gd name="connsiteY7" fmla="*/ 283960 h 848502"/>
              <a:gd name="connsiteX8" fmla="*/ 135173 w 874644"/>
              <a:gd name="connsiteY8" fmla="*/ 848502 h 848502"/>
              <a:gd name="connsiteX9" fmla="*/ 302150 w 874644"/>
              <a:gd name="connsiteY9" fmla="*/ 625866 h 848502"/>
              <a:gd name="connsiteX10" fmla="*/ 341907 w 874644"/>
              <a:gd name="connsiteY10" fmla="*/ 578158 h 848502"/>
              <a:gd name="connsiteX11" fmla="*/ 437322 w 874644"/>
              <a:gd name="connsiteY11" fmla="*/ 657671 h 848502"/>
              <a:gd name="connsiteX12" fmla="*/ 580446 w 874644"/>
              <a:gd name="connsiteY12" fmla="*/ 594060 h 848502"/>
              <a:gd name="connsiteX13" fmla="*/ 580446 w 874644"/>
              <a:gd name="connsiteY13" fmla="*/ 570207 h 848502"/>
              <a:gd name="connsiteX14" fmla="*/ 763326 w 874644"/>
              <a:gd name="connsiteY14" fmla="*/ 530450 h 848502"/>
              <a:gd name="connsiteX15" fmla="*/ 803082 w 874644"/>
              <a:gd name="connsiteY15" fmla="*/ 482742 h 848502"/>
              <a:gd name="connsiteX16" fmla="*/ 874644 w 874644"/>
              <a:gd name="connsiteY16" fmla="*/ 427083 h 84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4644" h="848502">
                <a:moveTo>
                  <a:pt x="258032" y="0"/>
                </a:moveTo>
                <a:cubicBezTo>
                  <a:pt x="118332" y="0"/>
                  <a:pt x="263654" y="110738"/>
                  <a:pt x="314739" y="132885"/>
                </a:cubicBezTo>
                <a:cubicBezTo>
                  <a:pt x="327029" y="156236"/>
                  <a:pt x="270476" y="46703"/>
                  <a:pt x="255575" y="140109"/>
                </a:cubicBezTo>
                <a:cubicBezTo>
                  <a:pt x="297209" y="140109"/>
                  <a:pt x="539553" y="123487"/>
                  <a:pt x="564543" y="132885"/>
                </a:cubicBezTo>
                <a:cubicBezTo>
                  <a:pt x="589533" y="142283"/>
                  <a:pt x="454550" y="175292"/>
                  <a:pt x="405517" y="196495"/>
                </a:cubicBezTo>
                <a:cubicBezTo>
                  <a:pt x="356484" y="217698"/>
                  <a:pt x="307451" y="254805"/>
                  <a:pt x="270345" y="260106"/>
                </a:cubicBezTo>
                <a:cubicBezTo>
                  <a:pt x="233239" y="265407"/>
                  <a:pt x="227938" y="224324"/>
                  <a:pt x="182880" y="228300"/>
                </a:cubicBezTo>
                <a:cubicBezTo>
                  <a:pt x="137822" y="232276"/>
                  <a:pt x="70899" y="268057"/>
                  <a:pt x="0" y="283960"/>
                </a:cubicBezTo>
                <a:cubicBezTo>
                  <a:pt x="38432" y="502621"/>
                  <a:pt x="119271" y="690801"/>
                  <a:pt x="135173" y="848502"/>
                </a:cubicBezTo>
                <a:cubicBezTo>
                  <a:pt x="223300" y="708029"/>
                  <a:pt x="267694" y="670923"/>
                  <a:pt x="302150" y="625866"/>
                </a:cubicBezTo>
                <a:cubicBezTo>
                  <a:pt x="336606" y="580809"/>
                  <a:pt x="319378" y="572857"/>
                  <a:pt x="341907" y="578158"/>
                </a:cubicBezTo>
                <a:cubicBezTo>
                  <a:pt x="364436" y="583459"/>
                  <a:pt x="397566" y="655021"/>
                  <a:pt x="437322" y="657671"/>
                </a:cubicBezTo>
                <a:cubicBezTo>
                  <a:pt x="477079" y="660321"/>
                  <a:pt x="556592" y="608637"/>
                  <a:pt x="580446" y="594060"/>
                </a:cubicBezTo>
                <a:cubicBezTo>
                  <a:pt x="604300" y="579483"/>
                  <a:pt x="549966" y="580809"/>
                  <a:pt x="580446" y="570207"/>
                </a:cubicBezTo>
                <a:cubicBezTo>
                  <a:pt x="610926" y="559605"/>
                  <a:pt x="726220" y="545028"/>
                  <a:pt x="763326" y="530450"/>
                </a:cubicBezTo>
                <a:cubicBezTo>
                  <a:pt x="800432" y="515873"/>
                  <a:pt x="784529" y="499970"/>
                  <a:pt x="803082" y="482742"/>
                </a:cubicBezTo>
                <a:cubicBezTo>
                  <a:pt x="821635" y="465514"/>
                  <a:pt x="848139" y="446298"/>
                  <a:pt x="874644" y="427083"/>
                </a:cubicBezTo>
              </a:path>
            </a:pathLst>
          </a:custGeom>
          <a:ln w="38100" cap="sq">
            <a:solidFill>
              <a:srgbClr val="FF0000"/>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6312011" y="3776870"/>
            <a:ext cx="708991" cy="959456"/>
          </a:xfrm>
          <a:custGeom>
            <a:avLst/>
            <a:gdLst>
              <a:gd name="connsiteX0" fmla="*/ 596349 w 755375"/>
              <a:gd name="connsiteY0" fmla="*/ 0 h 959456"/>
              <a:gd name="connsiteX1" fmla="*/ 254443 w 755375"/>
              <a:gd name="connsiteY1" fmla="*/ 254441 h 959456"/>
              <a:gd name="connsiteX2" fmla="*/ 15903 w 755375"/>
              <a:gd name="connsiteY2" fmla="*/ 516834 h 959456"/>
              <a:gd name="connsiteX3" fmla="*/ 159027 w 755375"/>
              <a:gd name="connsiteY3" fmla="*/ 365760 h 959456"/>
              <a:gd name="connsiteX4" fmla="*/ 55660 w 755375"/>
              <a:gd name="connsiteY4" fmla="*/ 572493 h 959456"/>
              <a:gd name="connsiteX5" fmla="*/ 103368 w 755375"/>
              <a:gd name="connsiteY5" fmla="*/ 826935 h 959456"/>
              <a:gd name="connsiteX6" fmla="*/ 159027 w 755375"/>
              <a:gd name="connsiteY6" fmla="*/ 763325 h 959456"/>
              <a:gd name="connsiteX7" fmla="*/ 254443 w 755375"/>
              <a:gd name="connsiteY7" fmla="*/ 914400 h 959456"/>
              <a:gd name="connsiteX8" fmla="*/ 389615 w 755375"/>
              <a:gd name="connsiteY8" fmla="*/ 938253 h 959456"/>
              <a:gd name="connsiteX9" fmla="*/ 580446 w 755375"/>
              <a:gd name="connsiteY9" fmla="*/ 787179 h 959456"/>
              <a:gd name="connsiteX10" fmla="*/ 715618 w 755375"/>
              <a:gd name="connsiteY10" fmla="*/ 636104 h 959456"/>
              <a:gd name="connsiteX11" fmla="*/ 755375 w 755375"/>
              <a:gd name="connsiteY11" fmla="*/ 540688 h 959456"/>
              <a:gd name="connsiteX0" fmla="*/ 549965 w 708991"/>
              <a:gd name="connsiteY0" fmla="*/ 0 h 959456"/>
              <a:gd name="connsiteX1" fmla="*/ 208059 w 708991"/>
              <a:gd name="connsiteY1" fmla="*/ 254441 h 959456"/>
              <a:gd name="connsiteX2" fmla="*/ 112643 w 708991"/>
              <a:gd name="connsiteY2" fmla="*/ 365760 h 959456"/>
              <a:gd name="connsiteX3" fmla="*/ 9276 w 708991"/>
              <a:gd name="connsiteY3" fmla="*/ 572493 h 959456"/>
              <a:gd name="connsiteX4" fmla="*/ 56984 w 708991"/>
              <a:gd name="connsiteY4" fmla="*/ 826935 h 959456"/>
              <a:gd name="connsiteX5" fmla="*/ 112643 w 708991"/>
              <a:gd name="connsiteY5" fmla="*/ 763325 h 959456"/>
              <a:gd name="connsiteX6" fmla="*/ 208059 w 708991"/>
              <a:gd name="connsiteY6" fmla="*/ 914400 h 959456"/>
              <a:gd name="connsiteX7" fmla="*/ 343231 w 708991"/>
              <a:gd name="connsiteY7" fmla="*/ 938253 h 959456"/>
              <a:gd name="connsiteX8" fmla="*/ 534062 w 708991"/>
              <a:gd name="connsiteY8" fmla="*/ 787179 h 959456"/>
              <a:gd name="connsiteX9" fmla="*/ 669234 w 708991"/>
              <a:gd name="connsiteY9" fmla="*/ 636104 h 959456"/>
              <a:gd name="connsiteX10" fmla="*/ 708991 w 708991"/>
              <a:gd name="connsiteY10" fmla="*/ 540688 h 95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991" h="959456">
                <a:moveTo>
                  <a:pt x="549965" y="0"/>
                </a:moveTo>
                <a:cubicBezTo>
                  <a:pt x="427382" y="84151"/>
                  <a:pt x="280946" y="193481"/>
                  <a:pt x="208059" y="254441"/>
                </a:cubicBezTo>
                <a:cubicBezTo>
                  <a:pt x="135172" y="315401"/>
                  <a:pt x="145774" y="312751"/>
                  <a:pt x="112643" y="365760"/>
                </a:cubicBezTo>
                <a:cubicBezTo>
                  <a:pt x="79513" y="418769"/>
                  <a:pt x="18552" y="495631"/>
                  <a:pt x="9276" y="572493"/>
                </a:cubicBezTo>
                <a:cubicBezTo>
                  <a:pt x="0" y="649355"/>
                  <a:pt x="39756" y="795130"/>
                  <a:pt x="56984" y="826935"/>
                </a:cubicBezTo>
                <a:cubicBezTo>
                  <a:pt x="74212" y="858740"/>
                  <a:pt x="87464" y="748748"/>
                  <a:pt x="112643" y="763325"/>
                </a:cubicBezTo>
                <a:cubicBezTo>
                  <a:pt x="137822" y="777902"/>
                  <a:pt x="169628" y="885245"/>
                  <a:pt x="208059" y="914400"/>
                </a:cubicBezTo>
                <a:cubicBezTo>
                  <a:pt x="246490" y="943555"/>
                  <a:pt x="288897" y="959456"/>
                  <a:pt x="343231" y="938253"/>
                </a:cubicBezTo>
                <a:cubicBezTo>
                  <a:pt x="397565" y="917050"/>
                  <a:pt x="479728" y="837537"/>
                  <a:pt x="534062" y="787179"/>
                </a:cubicBezTo>
                <a:cubicBezTo>
                  <a:pt x="588396" y="736821"/>
                  <a:pt x="640079" y="677186"/>
                  <a:pt x="669234" y="636104"/>
                </a:cubicBezTo>
                <a:cubicBezTo>
                  <a:pt x="698389" y="595022"/>
                  <a:pt x="703690" y="567855"/>
                  <a:pt x="708991" y="540688"/>
                </a:cubicBezTo>
              </a:path>
            </a:pathLst>
          </a:custGeom>
          <a:ln w="38100" cap="sq">
            <a:solidFill>
              <a:srgbClr val="FF0000"/>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8184542" y="2614654"/>
            <a:ext cx="732846" cy="903799"/>
          </a:xfrm>
          <a:custGeom>
            <a:avLst/>
            <a:gdLst>
              <a:gd name="connsiteX0" fmla="*/ 92766 w 732846"/>
              <a:gd name="connsiteY0" fmla="*/ 820309 h 903799"/>
              <a:gd name="connsiteX1" fmla="*/ 5301 w 732846"/>
              <a:gd name="connsiteY1" fmla="*/ 613576 h 903799"/>
              <a:gd name="connsiteX2" fmla="*/ 124571 w 732846"/>
              <a:gd name="connsiteY2" fmla="*/ 438647 h 903799"/>
              <a:gd name="connsiteX3" fmla="*/ 251792 w 732846"/>
              <a:gd name="connsiteY3" fmla="*/ 168303 h 903799"/>
              <a:gd name="connsiteX4" fmla="*/ 363110 w 732846"/>
              <a:gd name="connsiteY4" fmla="*/ 25179 h 903799"/>
              <a:gd name="connsiteX5" fmla="*/ 394915 w 732846"/>
              <a:gd name="connsiteY5" fmla="*/ 17228 h 903799"/>
              <a:gd name="connsiteX6" fmla="*/ 482380 w 732846"/>
              <a:gd name="connsiteY6" fmla="*/ 128546 h 903799"/>
              <a:gd name="connsiteX7" fmla="*/ 418769 w 732846"/>
              <a:gd name="connsiteY7" fmla="*/ 375036 h 903799"/>
              <a:gd name="connsiteX8" fmla="*/ 474428 w 732846"/>
              <a:gd name="connsiteY8" fmla="*/ 406842 h 903799"/>
              <a:gd name="connsiteX9" fmla="*/ 490331 w 732846"/>
              <a:gd name="connsiteY9" fmla="*/ 414793 h 903799"/>
              <a:gd name="connsiteX10" fmla="*/ 545990 w 732846"/>
              <a:gd name="connsiteY10" fmla="*/ 462501 h 903799"/>
              <a:gd name="connsiteX11" fmla="*/ 649357 w 732846"/>
              <a:gd name="connsiteY11" fmla="*/ 502257 h 903799"/>
              <a:gd name="connsiteX12" fmla="*/ 728870 w 732846"/>
              <a:gd name="connsiteY12" fmla="*/ 605624 h 903799"/>
              <a:gd name="connsiteX13" fmla="*/ 673211 w 732846"/>
              <a:gd name="connsiteY13" fmla="*/ 677186 h 903799"/>
              <a:gd name="connsiteX14" fmla="*/ 490331 w 732846"/>
              <a:gd name="connsiteY14" fmla="*/ 820309 h 903799"/>
              <a:gd name="connsiteX15" fmla="*/ 371061 w 732846"/>
              <a:gd name="connsiteY15" fmla="*/ 844163 h 903799"/>
              <a:gd name="connsiteX16" fmla="*/ 339256 w 732846"/>
              <a:gd name="connsiteY16" fmla="*/ 724894 h 903799"/>
              <a:gd name="connsiteX17" fmla="*/ 339256 w 732846"/>
              <a:gd name="connsiteY17" fmla="*/ 653332 h 903799"/>
              <a:gd name="connsiteX18" fmla="*/ 235889 w 732846"/>
              <a:gd name="connsiteY18" fmla="*/ 693089 h 903799"/>
              <a:gd name="connsiteX19" fmla="*/ 212035 w 732846"/>
              <a:gd name="connsiteY19" fmla="*/ 764650 h 903799"/>
              <a:gd name="connsiteX20" fmla="*/ 307451 w 732846"/>
              <a:gd name="connsiteY20" fmla="*/ 764650 h 903799"/>
              <a:gd name="connsiteX21" fmla="*/ 315402 w 732846"/>
              <a:gd name="connsiteY21" fmla="*/ 875969 h 903799"/>
              <a:gd name="connsiteX22" fmla="*/ 251792 w 732846"/>
              <a:gd name="connsiteY22" fmla="*/ 899823 h 903799"/>
              <a:gd name="connsiteX23" fmla="*/ 92766 w 732846"/>
              <a:gd name="connsiteY23" fmla="*/ 820309 h 9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2846" h="903799">
                <a:moveTo>
                  <a:pt x="92766" y="820309"/>
                </a:moveTo>
                <a:cubicBezTo>
                  <a:pt x="51684" y="772601"/>
                  <a:pt x="0" y="677186"/>
                  <a:pt x="5301" y="613576"/>
                </a:cubicBezTo>
                <a:cubicBezTo>
                  <a:pt x="10602" y="549966"/>
                  <a:pt x="83489" y="512859"/>
                  <a:pt x="124571" y="438647"/>
                </a:cubicBezTo>
                <a:cubicBezTo>
                  <a:pt x="165653" y="364435"/>
                  <a:pt x="212036" y="237214"/>
                  <a:pt x="251792" y="168303"/>
                </a:cubicBezTo>
                <a:cubicBezTo>
                  <a:pt x="291548" y="99392"/>
                  <a:pt x="339256" y="50358"/>
                  <a:pt x="363110" y="25179"/>
                </a:cubicBezTo>
                <a:cubicBezTo>
                  <a:pt x="386964" y="0"/>
                  <a:pt x="375037" y="0"/>
                  <a:pt x="394915" y="17228"/>
                </a:cubicBezTo>
                <a:cubicBezTo>
                  <a:pt x="414793" y="34456"/>
                  <a:pt x="478404" y="68912"/>
                  <a:pt x="482380" y="128546"/>
                </a:cubicBezTo>
                <a:cubicBezTo>
                  <a:pt x="486356" y="188180"/>
                  <a:pt x="420094" y="328653"/>
                  <a:pt x="418769" y="375036"/>
                </a:cubicBezTo>
                <a:cubicBezTo>
                  <a:pt x="417444" y="421419"/>
                  <a:pt x="462501" y="400216"/>
                  <a:pt x="474428" y="406842"/>
                </a:cubicBezTo>
                <a:cubicBezTo>
                  <a:pt x="486355" y="413468"/>
                  <a:pt x="478404" y="405517"/>
                  <a:pt x="490331" y="414793"/>
                </a:cubicBezTo>
                <a:cubicBezTo>
                  <a:pt x="502258" y="424069"/>
                  <a:pt x="519486" y="447924"/>
                  <a:pt x="545990" y="462501"/>
                </a:cubicBezTo>
                <a:cubicBezTo>
                  <a:pt x="572494" y="477078"/>
                  <a:pt x="618877" y="478403"/>
                  <a:pt x="649357" y="502257"/>
                </a:cubicBezTo>
                <a:cubicBezTo>
                  <a:pt x="679837" y="526111"/>
                  <a:pt x="724894" y="576469"/>
                  <a:pt x="728870" y="605624"/>
                </a:cubicBezTo>
                <a:cubicBezTo>
                  <a:pt x="732846" y="634779"/>
                  <a:pt x="712967" y="641405"/>
                  <a:pt x="673211" y="677186"/>
                </a:cubicBezTo>
                <a:cubicBezTo>
                  <a:pt x="633455" y="712967"/>
                  <a:pt x="540689" y="792480"/>
                  <a:pt x="490331" y="820309"/>
                </a:cubicBezTo>
                <a:cubicBezTo>
                  <a:pt x="439973" y="848139"/>
                  <a:pt x="396240" y="860066"/>
                  <a:pt x="371061" y="844163"/>
                </a:cubicBezTo>
                <a:cubicBezTo>
                  <a:pt x="345882" y="828261"/>
                  <a:pt x="344557" y="756699"/>
                  <a:pt x="339256" y="724894"/>
                </a:cubicBezTo>
                <a:cubicBezTo>
                  <a:pt x="333955" y="693089"/>
                  <a:pt x="356484" y="658633"/>
                  <a:pt x="339256" y="653332"/>
                </a:cubicBezTo>
                <a:cubicBezTo>
                  <a:pt x="322028" y="648031"/>
                  <a:pt x="257092" y="674536"/>
                  <a:pt x="235889" y="693089"/>
                </a:cubicBezTo>
                <a:cubicBezTo>
                  <a:pt x="214686" y="711642"/>
                  <a:pt x="200108" y="752723"/>
                  <a:pt x="212035" y="764650"/>
                </a:cubicBezTo>
                <a:cubicBezTo>
                  <a:pt x="223962" y="776577"/>
                  <a:pt x="290223" y="746097"/>
                  <a:pt x="307451" y="764650"/>
                </a:cubicBezTo>
                <a:cubicBezTo>
                  <a:pt x="324679" y="783203"/>
                  <a:pt x="324678" y="853440"/>
                  <a:pt x="315402" y="875969"/>
                </a:cubicBezTo>
                <a:cubicBezTo>
                  <a:pt x="306126" y="898498"/>
                  <a:pt x="286248" y="903799"/>
                  <a:pt x="251792" y="899823"/>
                </a:cubicBezTo>
                <a:cubicBezTo>
                  <a:pt x="217336" y="895847"/>
                  <a:pt x="133848" y="868017"/>
                  <a:pt x="92766" y="820309"/>
                </a:cubicBezTo>
                <a:close/>
              </a:path>
            </a:pathLst>
          </a:custGeom>
          <a:ln w="38100" cap="sq">
            <a:solidFill>
              <a:srgbClr val="FF0000"/>
            </a:solidFill>
            <a:prstDash val="solid"/>
            <a:roun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 name="Freeform 55"/>
          <p:cNvSpPr/>
          <p:nvPr/>
        </p:nvSpPr>
        <p:spPr>
          <a:xfrm>
            <a:off x="5504688" y="1408176"/>
            <a:ext cx="1636776" cy="1007364"/>
          </a:xfrm>
          <a:custGeom>
            <a:avLst/>
            <a:gdLst>
              <a:gd name="connsiteX0" fmla="*/ 1316736 w 1636776"/>
              <a:gd name="connsiteY0" fmla="*/ 27432 h 1007364"/>
              <a:gd name="connsiteX1" fmla="*/ 1170432 w 1636776"/>
              <a:gd name="connsiteY1" fmla="*/ 292608 h 1007364"/>
              <a:gd name="connsiteX2" fmla="*/ 868680 w 1636776"/>
              <a:gd name="connsiteY2" fmla="*/ 475488 h 1007364"/>
              <a:gd name="connsiteX3" fmla="*/ 265176 w 1636776"/>
              <a:gd name="connsiteY3" fmla="*/ 576072 h 1007364"/>
              <a:gd name="connsiteX4" fmla="*/ 64008 w 1636776"/>
              <a:gd name="connsiteY4" fmla="*/ 649224 h 1007364"/>
              <a:gd name="connsiteX5" fmla="*/ 18288 w 1636776"/>
              <a:gd name="connsiteY5" fmla="*/ 795528 h 1007364"/>
              <a:gd name="connsiteX6" fmla="*/ 109728 w 1636776"/>
              <a:gd name="connsiteY6" fmla="*/ 896112 h 1007364"/>
              <a:gd name="connsiteX7" fmla="*/ 676656 w 1636776"/>
              <a:gd name="connsiteY7" fmla="*/ 978408 h 1007364"/>
              <a:gd name="connsiteX8" fmla="*/ 1005840 w 1636776"/>
              <a:gd name="connsiteY8" fmla="*/ 996696 h 1007364"/>
              <a:gd name="connsiteX9" fmla="*/ 1280160 w 1636776"/>
              <a:gd name="connsiteY9" fmla="*/ 914400 h 1007364"/>
              <a:gd name="connsiteX10" fmla="*/ 1316736 w 1636776"/>
              <a:gd name="connsiteY10" fmla="*/ 832104 h 1007364"/>
              <a:gd name="connsiteX11" fmla="*/ 1124712 w 1636776"/>
              <a:gd name="connsiteY11" fmla="*/ 877824 h 1007364"/>
              <a:gd name="connsiteX12" fmla="*/ 1014984 w 1636776"/>
              <a:gd name="connsiteY12" fmla="*/ 914400 h 1007364"/>
              <a:gd name="connsiteX13" fmla="*/ 1005840 w 1636776"/>
              <a:gd name="connsiteY13" fmla="*/ 813816 h 1007364"/>
              <a:gd name="connsiteX14" fmla="*/ 832104 w 1636776"/>
              <a:gd name="connsiteY14" fmla="*/ 713232 h 1007364"/>
              <a:gd name="connsiteX15" fmla="*/ 704088 w 1636776"/>
              <a:gd name="connsiteY15" fmla="*/ 713232 h 1007364"/>
              <a:gd name="connsiteX16" fmla="*/ 923544 w 1636776"/>
              <a:gd name="connsiteY16" fmla="*/ 685800 h 1007364"/>
              <a:gd name="connsiteX17" fmla="*/ 941832 w 1636776"/>
              <a:gd name="connsiteY17" fmla="*/ 649224 h 1007364"/>
              <a:gd name="connsiteX18" fmla="*/ 1179576 w 1636776"/>
              <a:gd name="connsiteY18" fmla="*/ 740664 h 1007364"/>
              <a:gd name="connsiteX19" fmla="*/ 1408176 w 1636776"/>
              <a:gd name="connsiteY19" fmla="*/ 530352 h 1007364"/>
              <a:gd name="connsiteX20" fmla="*/ 1591056 w 1636776"/>
              <a:gd name="connsiteY20" fmla="*/ 457200 h 1007364"/>
              <a:gd name="connsiteX21" fmla="*/ 1627632 w 1636776"/>
              <a:gd name="connsiteY21" fmla="*/ 365760 h 1007364"/>
              <a:gd name="connsiteX22" fmla="*/ 1618488 w 1636776"/>
              <a:gd name="connsiteY22" fmla="*/ 265176 h 1007364"/>
              <a:gd name="connsiteX23" fmla="*/ 1517904 w 1636776"/>
              <a:gd name="connsiteY23" fmla="*/ 128016 h 1007364"/>
              <a:gd name="connsiteX24" fmla="*/ 1316736 w 1636776"/>
              <a:gd name="connsiteY24" fmla="*/ 27432 h 10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6776" h="1007364">
                <a:moveTo>
                  <a:pt x="1316736" y="27432"/>
                </a:moveTo>
                <a:cubicBezTo>
                  <a:pt x="1258824" y="54864"/>
                  <a:pt x="1245108" y="217932"/>
                  <a:pt x="1170432" y="292608"/>
                </a:cubicBezTo>
                <a:cubicBezTo>
                  <a:pt x="1095756" y="367284"/>
                  <a:pt x="1019556" y="428244"/>
                  <a:pt x="868680" y="475488"/>
                </a:cubicBezTo>
                <a:cubicBezTo>
                  <a:pt x="717804" y="522732"/>
                  <a:pt x="399288" y="547116"/>
                  <a:pt x="265176" y="576072"/>
                </a:cubicBezTo>
                <a:cubicBezTo>
                  <a:pt x="131064" y="605028"/>
                  <a:pt x="105156" y="612648"/>
                  <a:pt x="64008" y="649224"/>
                </a:cubicBezTo>
                <a:cubicBezTo>
                  <a:pt x="22860" y="685800"/>
                  <a:pt x="10668" y="754380"/>
                  <a:pt x="18288" y="795528"/>
                </a:cubicBezTo>
                <a:cubicBezTo>
                  <a:pt x="25908" y="836676"/>
                  <a:pt x="0" y="865632"/>
                  <a:pt x="109728" y="896112"/>
                </a:cubicBezTo>
                <a:cubicBezTo>
                  <a:pt x="219456" y="926592"/>
                  <a:pt x="527304" y="961644"/>
                  <a:pt x="676656" y="978408"/>
                </a:cubicBezTo>
                <a:cubicBezTo>
                  <a:pt x="826008" y="995172"/>
                  <a:pt x="905256" y="1007364"/>
                  <a:pt x="1005840" y="996696"/>
                </a:cubicBezTo>
                <a:cubicBezTo>
                  <a:pt x="1106424" y="986028"/>
                  <a:pt x="1228344" y="941832"/>
                  <a:pt x="1280160" y="914400"/>
                </a:cubicBezTo>
                <a:cubicBezTo>
                  <a:pt x="1331976" y="886968"/>
                  <a:pt x="1342644" y="838200"/>
                  <a:pt x="1316736" y="832104"/>
                </a:cubicBezTo>
                <a:cubicBezTo>
                  <a:pt x="1290828" y="826008"/>
                  <a:pt x="1175004" y="864108"/>
                  <a:pt x="1124712" y="877824"/>
                </a:cubicBezTo>
                <a:cubicBezTo>
                  <a:pt x="1074420" y="891540"/>
                  <a:pt x="1034796" y="925068"/>
                  <a:pt x="1014984" y="914400"/>
                </a:cubicBezTo>
                <a:cubicBezTo>
                  <a:pt x="995172" y="903732"/>
                  <a:pt x="1036320" y="847344"/>
                  <a:pt x="1005840" y="813816"/>
                </a:cubicBezTo>
                <a:cubicBezTo>
                  <a:pt x="975360" y="780288"/>
                  <a:pt x="882396" y="729996"/>
                  <a:pt x="832104" y="713232"/>
                </a:cubicBezTo>
                <a:cubicBezTo>
                  <a:pt x="781812" y="696468"/>
                  <a:pt x="688848" y="717804"/>
                  <a:pt x="704088" y="713232"/>
                </a:cubicBezTo>
                <a:cubicBezTo>
                  <a:pt x="719328" y="708660"/>
                  <a:pt x="883920" y="696468"/>
                  <a:pt x="923544" y="685800"/>
                </a:cubicBezTo>
                <a:cubicBezTo>
                  <a:pt x="963168" y="675132"/>
                  <a:pt x="899160" y="640080"/>
                  <a:pt x="941832" y="649224"/>
                </a:cubicBezTo>
                <a:cubicBezTo>
                  <a:pt x="984504" y="658368"/>
                  <a:pt x="1101852" y="760476"/>
                  <a:pt x="1179576" y="740664"/>
                </a:cubicBezTo>
                <a:cubicBezTo>
                  <a:pt x="1257300" y="720852"/>
                  <a:pt x="1339596" y="577596"/>
                  <a:pt x="1408176" y="530352"/>
                </a:cubicBezTo>
                <a:cubicBezTo>
                  <a:pt x="1476756" y="483108"/>
                  <a:pt x="1554480" y="484632"/>
                  <a:pt x="1591056" y="457200"/>
                </a:cubicBezTo>
                <a:cubicBezTo>
                  <a:pt x="1627632" y="429768"/>
                  <a:pt x="1623060" y="397764"/>
                  <a:pt x="1627632" y="365760"/>
                </a:cubicBezTo>
                <a:cubicBezTo>
                  <a:pt x="1632204" y="333756"/>
                  <a:pt x="1636776" y="304800"/>
                  <a:pt x="1618488" y="265176"/>
                </a:cubicBezTo>
                <a:cubicBezTo>
                  <a:pt x="1600200" y="225552"/>
                  <a:pt x="1574292" y="166116"/>
                  <a:pt x="1517904" y="128016"/>
                </a:cubicBezTo>
                <a:cubicBezTo>
                  <a:pt x="1461516" y="89916"/>
                  <a:pt x="1374648" y="0"/>
                  <a:pt x="1316736" y="27432"/>
                </a:cubicBezTo>
                <a:close/>
              </a:path>
            </a:pathLst>
          </a:cu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6210300" y="2107692"/>
            <a:ext cx="957072" cy="1559052"/>
          </a:xfrm>
          <a:custGeom>
            <a:avLst/>
            <a:gdLst>
              <a:gd name="connsiteX0" fmla="*/ 99060 w 957072"/>
              <a:gd name="connsiteY0" fmla="*/ 342900 h 1559052"/>
              <a:gd name="connsiteX1" fmla="*/ 44196 w 957072"/>
              <a:gd name="connsiteY1" fmla="*/ 598932 h 1559052"/>
              <a:gd name="connsiteX2" fmla="*/ 364236 w 957072"/>
              <a:gd name="connsiteY2" fmla="*/ 809244 h 1559052"/>
              <a:gd name="connsiteX3" fmla="*/ 519684 w 957072"/>
              <a:gd name="connsiteY3" fmla="*/ 946404 h 1559052"/>
              <a:gd name="connsiteX4" fmla="*/ 592836 w 957072"/>
              <a:gd name="connsiteY4" fmla="*/ 1303020 h 1559052"/>
              <a:gd name="connsiteX5" fmla="*/ 583692 w 957072"/>
              <a:gd name="connsiteY5" fmla="*/ 1403604 h 1559052"/>
              <a:gd name="connsiteX6" fmla="*/ 739140 w 957072"/>
              <a:gd name="connsiteY6" fmla="*/ 1348740 h 1559052"/>
              <a:gd name="connsiteX7" fmla="*/ 821436 w 957072"/>
              <a:gd name="connsiteY7" fmla="*/ 1275588 h 1559052"/>
              <a:gd name="connsiteX8" fmla="*/ 720852 w 957072"/>
              <a:gd name="connsiteY8" fmla="*/ 1449324 h 1559052"/>
              <a:gd name="connsiteX9" fmla="*/ 665988 w 957072"/>
              <a:gd name="connsiteY9" fmla="*/ 1531620 h 1559052"/>
              <a:gd name="connsiteX10" fmla="*/ 858012 w 957072"/>
              <a:gd name="connsiteY10" fmla="*/ 1522476 h 1559052"/>
              <a:gd name="connsiteX11" fmla="*/ 940308 w 957072"/>
              <a:gd name="connsiteY11" fmla="*/ 1513332 h 1559052"/>
              <a:gd name="connsiteX12" fmla="*/ 931164 w 957072"/>
              <a:gd name="connsiteY12" fmla="*/ 1248156 h 1559052"/>
              <a:gd name="connsiteX13" fmla="*/ 784860 w 957072"/>
              <a:gd name="connsiteY13" fmla="*/ 955548 h 1559052"/>
              <a:gd name="connsiteX14" fmla="*/ 702564 w 957072"/>
              <a:gd name="connsiteY14" fmla="*/ 800100 h 1559052"/>
              <a:gd name="connsiteX15" fmla="*/ 665988 w 957072"/>
              <a:gd name="connsiteY15" fmla="*/ 681228 h 1559052"/>
              <a:gd name="connsiteX16" fmla="*/ 684276 w 957072"/>
              <a:gd name="connsiteY16" fmla="*/ 562356 h 1559052"/>
              <a:gd name="connsiteX17" fmla="*/ 510540 w 957072"/>
              <a:gd name="connsiteY17" fmla="*/ 562356 h 1559052"/>
              <a:gd name="connsiteX18" fmla="*/ 638556 w 957072"/>
              <a:gd name="connsiteY18" fmla="*/ 470916 h 1559052"/>
              <a:gd name="connsiteX19" fmla="*/ 665988 w 957072"/>
              <a:gd name="connsiteY19" fmla="*/ 333756 h 1559052"/>
              <a:gd name="connsiteX20" fmla="*/ 848868 w 957072"/>
              <a:gd name="connsiteY20" fmla="*/ 50292 h 1559052"/>
              <a:gd name="connsiteX21" fmla="*/ 821436 w 957072"/>
              <a:gd name="connsiteY21" fmla="*/ 32004 h 1559052"/>
              <a:gd name="connsiteX22" fmla="*/ 675132 w 957072"/>
              <a:gd name="connsiteY22" fmla="*/ 132588 h 155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072" h="1559052">
                <a:moveTo>
                  <a:pt x="99060" y="342900"/>
                </a:moveTo>
                <a:cubicBezTo>
                  <a:pt x="49530" y="432054"/>
                  <a:pt x="0" y="521208"/>
                  <a:pt x="44196" y="598932"/>
                </a:cubicBezTo>
                <a:cubicBezTo>
                  <a:pt x="88392" y="676656"/>
                  <a:pt x="284988" y="751332"/>
                  <a:pt x="364236" y="809244"/>
                </a:cubicBezTo>
                <a:cubicBezTo>
                  <a:pt x="443484" y="867156"/>
                  <a:pt x="481584" y="864108"/>
                  <a:pt x="519684" y="946404"/>
                </a:cubicBezTo>
                <a:cubicBezTo>
                  <a:pt x="557784" y="1028700"/>
                  <a:pt x="582168" y="1226820"/>
                  <a:pt x="592836" y="1303020"/>
                </a:cubicBezTo>
                <a:cubicBezTo>
                  <a:pt x="603504" y="1379220"/>
                  <a:pt x="559308" y="1395984"/>
                  <a:pt x="583692" y="1403604"/>
                </a:cubicBezTo>
                <a:cubicBezTo>
                  <a:pt x="608076" y="1411224"/>
                  <a:pt x="699516" y="1370076"/>
                  <a:pt x="739140" y="1348740"/>
                </a:cubicBezTo>
                <a:cubicBezTo>
                  <a:pt x="778764" y="1327404"/>
                  <a:pt x="824484" y="1258824"/>
                  <a:pt x="821436" y="1275588"/>
                </a:cubicBezTo>
                <a:cubicBezTo>
                  <a:pt x="818388" y="1292352"/>
                  <a:pt x="746760" y="1406652"/>
                  <a:pt x="720852" y="1449324"/>
                </a:cubicBezTo>
                <a:cubicBezTo>
                  <a:pt x="694944" y="1491996"/>
                  <a:pt x="643128" y="1519428"/>
                  <a:pt x="665988" y="1531620"/>
                </a:cubicBezTo>
                <a:cubicBezTo>
                  <a:pt x="688848" y="1543812"/>
                  <a:pt x="812292" y="1525524"/>
                  <a:pt x="858012" y="1522476"/>
                </a:cubicBezTo>
                <a:cubicBezTo>
                  <a:pt x="903732" y="1519428"/>
                  <a:pt x="928116" y="1559052"/>
                  <a:pt x="940308" y="1513332"/>
                </a:cubicBezTo>
                <a:cubicBezTo>
                  <a:pt x="952500" y="1467612"/>
                  <a:pt x="957072" y="1341120"/>
                  <a:pt x="931164" y="1248156"/>
                </a:cubicBezTo>
                <a:cubicBezTo>
                  <a:pt x="905256" y="1155192"/>
                  <a:pt x="822960" y="1030224"/>
                  <a:pt x="784860" y="955548"/>
                </a:cubicBezTo>
                <a:cubicBezTo>
                  <a:pt x="746760" y="880872"/>
                  <a:pt x="722376" y="845820"/>
                  <a:pt x="702564" y="800100"/>
                </a:cubicBezTo>
                <a:cubicBezTo>
                  <a:pt x="682752" y="754380"/>
                  <a:pt x="669036" y="720852"/>
                  <a:pt x="665988" y="681228"/>
                </a:cubicBezTo>
                <a:cubicBezTo>
                  <a:pt x="662940" y="641604"/>
                  <a:pt x="710184" y="582168"/>
                  <a:pt x="684276" y="562356"/>
                </a:cubicBezTo>
                <a:cubicBezTo>
                  <a:pt x="658368" y="542544"/>
                  <a:pt x="518160" y="577596"/>
                  <a:pt x="510540" y="562356"/>
                </a:cubicBezTo>
                <a:cubicBezTo>
                  <a:pt x="502920" y="547116"/>
                  <a:pt x="612648" y="509016"/>
                  <a:pt x="638556" y="470916"/>
                </a:cubicBezTo>
                <a:cubicBezTo>
                  <a:pt x="664464" y="432816"/>
                  <a:pt x="630936" y="403860"/>
                  <a:pt x="665988" y="333756"/>
                </a:cubicBezTo>
                <a:cubicBezTo>
                  <a:pt x="701040" y="263652"/>
                  <a:pt x="822960" y="100584"/>
                  <a:pt x="848868" y="50292"/>
                </a:cubicBezTo>
                <a:cubicBezTo>
                  <a:pt x="874776" y="0"/>
                  <a:pt x="850392" y="18288"/>
                  <a:pt x="821436" y="32004"/>
                </a:cubicBezTo>
                <a:cubicBezTo>
                  <a:pt x="792480" y="45720"/>
                  <a:pt x="733806" y="89154"/>
                  <a:pt x="675132" y="132588"/>
                </a:cubicBezTo>
              </a:path>
            </a:pathLst>
          </a:cu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050024" y="2634996"/>
            <a:ext cx="1063752" cy="987552"/>
          </a:xfrm>
          <a:custGeom>
            <a:avLst/>
            <a:gdLst>
              <a:gd name="connsiteX0" fmla="*/ 27432 w 1063752"/>
              <a:gd name="connsiteY0" fmla="*/ 537972 h 987552"/>
              <a:gd name="connsiteX1" fmla="*/ 109728 w 1063752"/>
              <a:gd name="connsiteY1" fmla="*/ 400812 h 987552"/>
              <a:gd name="connsiteX2" fmla="*/ 9144 w 1063752"/>
              <a:gd name="connsiteY2" fmla="*/ 172212 h 987552"/>
              <a:gd name="connsiteX3" fmla="*/ 164592 w 1063752"/>
              <a:gd name="connsiteY3" fmla="*/ 7620 h 987552"/>
              <a:gd name="connsiteX4" fmla="*/ 164592 w 1063752"/>
              <a:gd name="connsiteY4" fmla="*/ 217932 h 987552"/>
              <a:gd name="connsiteX5" fmla="*/ 384048 w 1063752"/>
              <a:gd name="connsiteY5" fmla="*/ 327660 h 987552"/>
              <a:gd name="connsiteX6" fmla="*/ 603504 w 1063752"/>
              <a:gd name="connsiteY6" fmla="*/ 400812 h 987552"/>
              <a:gd name="connsiteX7" fmla="*/ 822960 w 1063752"/>
              <a:gd name="connsiteY7" fmla="*/ 327660 h 987552"/>
              <a:gd name="connsiteX8" fmla="*/ 996696 w 1063752"/>
              <a:gd name="connsiteY8" fmla="*/ 336804 h 987552"/>
              <a:gd name="connsiteX9" fmla="*/ 822960 w 1063752"/>
              <a:gd name="connsiteY9" fmla="*/ 473964 h 987552"/>
              <a:gd name="connsiteX10" fmla="*/ 813816 w 1063752"/>
              <a:gd name="connsiteY10" fmla="*/ 601980 h 987552"/>
              <a:gd name="connsiteX11" fmla="*/ 832104 w 1063752"/>
              <a:gd name="connsiteY11" fmla="*/ 711708 h 987552"/>
              <a:gd name="connsiteX12" fmla="*/ 1033272 w 1063752"/>
              <a:gd name="connsiteY12" fmla="*/ 665988 h 987552"/>
              <a:gd name="connsiteX13" fmla="*/ 1014984 w 1063752"/>
              <a:gd name="connsiteY13" fmla="*/ 803148 h 987552"/>
              <a:gd name="connsiteX14" fmla="*/ 950976 w 1063752"/>
              <a:gd name="connsiteY14" fmla="*/ 922020 h 987552"/>
              <a:gd name="connsiteX15" fmla="*/ 594360 w 1063752"/>
              <a:gd name="connsiteY15" fmla="*/ 986028 h 987552"/>
              <a:gd name="connsiteX16" fmla="*/ 448056 w 1063752"/>
              <a:gd name="connsiteY16" fmla="*/ 931164 h 987552"/>
              <a:gd name="connsiteX17" fmla="*/ 192024 w 1063752"/>
              <a:gd name="connsiteY17" fmla="*/ 876300 h 987552"/>
              <a:gd name="connsiteX18" fmla="*/ 54864 w 1063752"/>
              <a:gd name="connsiteY18" fmla="*/ 794004 h 987552"/>
              <a:gd name="connsiteX19" fmla="*/ 100584 w 1063752"/>
              <a:gd name="connsiteY19" fmla="*/ 739140 h 987552"/>
              <a:gd name="connsiteX20" fmla="*/ 27432 w 1063752"/>
              <a:gd name="connsiteY20" fmla="*/ 537972 h 98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52" h="987552">
                <a:moveTo>
                  <a:pt x="27432" y="537972"/>
                </a:moveTo>
                <a:cubicBezTo>
                  <a:pt x="28956" y="481584"/>
                  <a:pt x="112776" y="461772"/>
                  <a:pt x="109728" y="400812"/>
                </a:cubicBezTo>
                <a:cubicBezTo>
                  <a:pt x="106680" y="339852"/>
                  <a:pt x="0" y="237744"/>
                  <a:pt x="9144" y="172212"/>
                </a:cubicBezTo>
                <a:cubicBezTo>
                  <a:pt x="18288" y="106680"/>
                  <a:pt x="138684" y="0"/>
                  <a:pt x="164592" y="7620"/>
                </a:cubicBezTo>
                <a:cubicBezTo>
                  <a:pt x="190500" y="15240"/>
                  <a:pt x="128016" y="164592"/>
                  <a:pt x="164592" y="217932"/>
                </a:cubicBezTo>
                <a:cubicBezTo>
                  <a:pt x="201168" y="271272"/>
                  <a:pt x="310896" y="297180"/>
                  <a:pt x="384048" y="327660"/>
                </a:cubicBezTo>
                <a:cubicBezTo>
                  <a:pt x="457200" y="358140"/>
                  <a:pt x="530352" y="400812"/>
                  <a:pt x="603504" y="400812"/>
                </a:cubicBezTo>
                <a:cubicBezTo>
                  <a:pt x="676656" y="400812"/>
                  <a:pt x="757428" y="338328"/>
                  <a:pt x="822960" y="327660"/>
                </a:cubicBezTo>
                <a:cubicBezTo>
                  <a:pt x="888492" y="316992"/>
                  <a:pt x="996696" y="312420"/>
                  <a:pt x="996696" y="336804"/>
                </a:cubicBezTo>
                <a:cubicBezTo>
                  <a:pt x="996696" y="361188"/>
                  <a:pt x="853440" y="429768"/>
                  <a:pt x="822960" y="473964"/>
                </a:cubicBezTo>
                <a:cubicBezTo>
                  <a:pt x="792480" y="518160"/>
                  <a:pt x="812292" y="562356"/>
                  <a:pt x="813816" y="601980"/>
                </a:cubicBezTo>
                <a:cubicBezTo>
                  <a:pt x="815340" y="641604"/>
                  <a:pt x="795528" y="701040"/>
                  <a:pt x="832104" y="711708"/>
                </a:cubicBezTo>
                <a:cubicBezTo>
                  <a:pt x="868680" y="722376"/>
                  <a:pt x="1002792" y="650748"/>
                  <a:pt x="1033272" y="665988"/>
                </a:cubicBezTo>
                <a:cubicBezTo>
                  <a:pt x="1063752" y="681228"/>
                  <a:pt x="1028700" y="760476"/>
                  <a:pt x="1014984" y="803148"/>
                </a:cubicBezTo>
                <a:cubicBezTo>
                  <a:pt x="1001268" y="845820"/>
                  <a:pt x="1021080" y="891540"/>
                  <a:pt x="950976" y="922020"/>
                </a:cubicBezTo>
                <a:cubicBezTo>
                  <a:pt x="880872" y="952500"/>
                  <a:pt x="678180" y="984504"/>
                  <a:pt x="594360" y="986028"/>
                </a:cubicBezTo>
                <a:cubicBezTo>
                  <a:pt x="510540" y="987552"/>
                  <a:pt x="515112" y="949452"/>
                  <a:pt x="448056" y="931164"/>
                </a:cubicBezTo>
                <a:cubicBezTo>
                  <a:pt x="381000" y="912876"/>
                  <a:pt x="257556" y="899160"/>
                  <a:pt x="192024" y="876300"/>
                </a:cubicBezTo>
                <a:cubicBezTo>
                  <a:pt x="126492" y="853440"/>
                  <a:pt x="70104" y="816864"/>
                  <a:pt x="54864" y="794004"/>
                </a:cubicBezTo>
                <a:cubicBezTo>
                  <a:pt x="39624" y="771144"/>
                  <a:pt x="109728" y="783336"/>
                  <a:pt x="100584" y="739140"/>
                </a:cubicBezTo>
                <a:cubicBezTo>
                  <a:pt x="91440" y="694944"/>
                  <a:pt x="25908" y="594360"/>
                  <a:pt x="27432" y="537972"/>
                </a:cubicBezTo>
                <a:close/>
              </a:path>
            </a:pathLst>
          </a:custGeom>
          <a:ln w="381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p:cNvSpPr txBox="1"/>
          <p:nvPr/>
        </p:nvSpPr>
        <p:spPr>
          <a:xfrm>
            <a:off x="0" y="4491335"/>
            <a:ext cx="5105400" cy="461665"/>
          </a:xfrm>
          <a:prstGeom prst="rect">
            <a:avLst/>
          </a:prstGeom>
          <a:solidFill>
            <a:schemeClr val="bg1"/>
          </a:solidFill>
          <a:ln w="38100">
            <a:noFill/>
          </a:ln>
        </p:spPr>
        <p:txBody>
          <a:bodyPr wrap="square" rtlCol="0">
            <a:spAutoFit/>
          </a:bodyPr>
          <a:lstStyle/>
          <a:p>
            <a:r>
              <a:rPr lang="en-US" sz="2400" dirty="0" smtClean="0"/>
              <a:t>  - each with district chief &amp; council </a:t>
            </a:r>
            <a:endParaRPr lang="en-US" sz="2400" dirty="0"/>
          </a:p>
        </p:txBody>
      </p:sp>
      <p:sp>
        <p:nvSpPr>
          <p:cNvPr id="62" name="TextBox 61"/>
          <p:cNvSpPr txBox="1"/>
          <p:nvPr/>
        </p:nvSpPr>
        <p:spPr>
          <a:xfrm>
            <a:off x="0" y="4948535"/>
            <a:ext cx="5105400" cy="461665"/>
          </a:xfrm>
          <a:prstGeom prst="rect">
            <a:avLst/>
          </a:prstGeom>
          <a:solidFill>
            <a:schemeClr val="bg1"/>
          </a:solidFill>
          <a:ln w="38100">
            <a:noFill/>
          </a:ln>
        </p:spPr>
        <p:txBody>
          <a:bodyPr wrap="square" rtlCol="0">
            <a:spAutoFit/>
          </a:bodyPr>
          <a:lstStyle/>
          <a:p>
            <a:r>
              <a:rPr lang="en-US" sz="2400" dirty="0" smtClean="0"/>
              <a:t>  - Grand Council of district chiefs</a:t>
            </a:r>
            <a:endParaRPr lang="en-US" sz="2400" dirty="0"/>
          </a:p>
        </p:txBody>
      </p:sp>
      <p:sp>
        <p:nvSpPr>
          <p:cNvPr id="55" name="TextBox 54"/>
          <p:cNvSpPr txBox="1"/>
          <p:nvPr/>
        </p:nvSpPr>
        <p:spPr>
          <a:xfrm>
            <a:off x="0" y="3124200"/>
            <a:ext cx="5105400" cy="461665"/>
          </a:xfrm>
          <a:prstGeom prst="rect">
            <a:avLst/>
          </a:prstGeom>
          <a:solidFill>
            <a:schemeClr val="bg1"/>
          </a:solidFill>
          <a:ln w="38100">
            <a:noFill/>
          </a:ln>
        </p:spPr>
        <p:txBody>
          <a:bodyPr wrap="square" rtlCol="0">
            <a:spAutoFit/>
          </a:bodyPr>
          <a:lstStyle/>
          <a:p>
            <a:r>
              <a:rPr lang="en-US" sz="2400" dirty="0" smtClean="0"/>
              <a:t>  - pre-contact population ~20,000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up)">
                                      <p:cBhvr>
                                        <p:cTn id="16" dur="1000"/>
                                        <p:tgtEl>
                                          <p:spTgt spid="56"/>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up)">
                                      <p:cBhvr>
                                        <p:cTn id="20" dur="1000"/>
                                        <p:tgtEl>
                                          <p:spTgt spid="58"/>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1000"/>
                                        <p:tgtEl>
                                          <p:spTgt spid="5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1000"/>
                                        <p:tgtEl>
                                          <p:spTgt spid="37"/>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1000"/>
                                        <p:tgtEl>
                                          <p:spTgt spid="3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up)">
                                      <p:cBhvr>
                                        <p:cTn id="34" dur="1000"/>
                                        <p:tgtEl>
                                          <p:spTgt spid="44"/>
                                        </p:tgtEl>
                                      </p:cBhvr>
                                    </p:animEffect>
                                  </p:childTnLst>
                                </p:cTn>
                              </p:par>
                            </p:childTnLst>
                          </p:cTn>
                        </p:par>
                        <p:par>
                          <p:cTn id="35" fill="hold">
                            <p:stCondLst>
                              <p:cond delay="5000"/>
                            </p:stCondLst>
                            <p:childTnLst>
                              <p:par>
                                <p:cTn id="36" presetID="22" presetClass="entr" presetSubtype="4"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0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1"/>
                                        </p:tgtEl>
                                      </p:cBhvr>
                                    </p:animEffect>
                                    <p:set>
                                      <p:cBhvr>
                                        <p:cTn id="58" dur="1" fill="hold">
                                          <p:stCondLst>
                                            <p:cond delay="999"/>
                                          </p:stCondLst>
                                        </p:cTn>
                                        <p:tgtEl>
                                          <p:spTgt spid="6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28"/>
                                        </p:tgtEl>
                                      </p:cBhvr>
                                    </p:animEffect>
                                    <p:set>
                                      <p:cBhvr>
                                        <p:cTn id="61" dur="1" fill="hold">
                                          <p:stCondLst>
                                            <p:cond delay="999"/>
                                          </p:stCondLst>
                                        </p:cTn>
                                        <p:tgtEl>
                                          <p:spTgt spid="2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30"/>
                                        </p:tgtEl>
                                      </p:cBhvr>
                                    </p:animEffect>
                                    <p:set>
                                      <p:cBhvr>
                                        <p:cTn id="64" dur="1" fill="hold">
                                          <p:stCondLst>
                                            <p:cond delay="999"/>
                                          </p:stCondLst>
                                        </p:cTn>
                                        <p:tgtEl>
                                          <p:spTgt spid="3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32"/>
                                        </p:tgtEl>
                                      </p:cBhvr>
                                    </p:animEffect>
                                    <p:set>
                                      <p:cBhvr>
                                        <p:cTn id="67" dur="1" fill="hold">
                                          <p:stCondLst>
                                            <p:cond delay="9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60"/>
                                        </p:tgtEl>
                                      </p:cBhvr>
                                    </p:animEffect>
                                    <p:set>
                                      <p:cBhvr>
                                        <p:cTn id="70" dur="1" fill="hold">
                                          <p:stCondLst>
                                            <p:cond delay="999"/>
                                          </p:stCondLst>
                                        </p:cTn>
                                        <p:tgtEl>
                                          <p:spTgt spid="6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55"/>
                                        </p:tgtEl>
                                      </p:cBhvr>
                                    </p:animEffect>
                                    <p:set>
                                      <p:cBhvr>
                                        <p:cTn id="73" dur="1" fill="hold">
                                          <p:stCondLst>
                                            <p:cond delay="999"/>
                                          </p:stCondLst>
                                        </p:cTn>
                                        <p:tgtEl>
                                          <p:spTgt spid="5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62"/>
                                        </p:tgtEl>
                                      </p:cBhvr>
                                    </p:animEffect>
                                    <p:set>
                                      <p:cBhvr>
                                        <p:cTn id="76" dur="1" fill="hold">
                                          <p:stCondLst>
                                            <p:cond delay="999"/>
                                          </p:stCondLst>
                                        </p:cTn>
                                        <p:tgtEl>
                                          <p:spTgt spid="6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56"/>
                                        </p:tgtEl>
                                      </p:cBhvr>
                                    </p:animEffect>
                                    <p:set>
                                      <p:cBhvr>
                                        <p:cTn id="79" dur="1" fill="hold">
                                          <p:stCondLst>
                                            <p:cond delay="999"/>
                                          </p:stCondLst>
                                        </p:cTn>
                                        <p:tgtEl>
                                          <p:spTgt spid="5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58"/>
                                        </p:tgtEl>
                                      </p:cBhvr>
                                    </p:animEffect>
                                    <p:set>
                                      <p:cBhvr>
                                        <p:cTn id="82" dur="1" fill="hold">
                                          <p:stCondLst>
                                            <p:cond delay="999"/>
                                          </p:stCondLst>
                                        </p:cTn>
                                        <p:tgtEl>
                                          <p:spTgt spid="5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59"/>
                                        </p:tgtEl>
                                      </p:cBhvr>
                                    </p:animEffect>
                                    <p:set>
                                      <p:cBhvr>
                                        <p:cTn id="85" dur="1" fill="hold">
                                          <p:stCondLst>
                                            <p:cond delay="999"/>
                                          </p:stCondLst>
                                        </p:cTn>
                                        <p:tgtEl>
                                          <p:spTgt spid="5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46"/>
                                        </p:tgtEl>
                                      </p:cBhvr>
                                    </p:animEffect>
                                    <p:set>
                                      <p:cBhvr>
                                        <p:cTn id="88" dur="1" fill="hold">
                                          <p:stCondLst>
                                            <p:cond delay="999"/>
                                          </p:stCondLst>
                                        </p:cTn>
                                        <p:tgtEl>
                                          <p:spTgt spid="4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44"/>
                                        </p:tgtEl>
                                      </p:cBhvr>
                                    </p:animEffect>
                                    <p:set>
                                      <p:cBhvr>
                                        <p:cTn id="94" dur="1" fill="hold">
                                          <p:stCondLst>
                                            <p:cond delay="999"/>
                                          </p:stCondLst>
                                        </p:cTn>
                                        <p:tgtEl>
                                          <p:spTgt spid="4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7"/>
                                        </p:tgtEl>
                                      </p:cBhvr>
                                    </p:animEffect>
                                    <p:set>
                                      <p:cBhvr>
                                        <p:cTn id="97" dur="1" fill="hold">
                                          <p:stCondLst>
                                            <p:cond delay="999"/>
                                          </p:stCondLst>
                                        </p:cTn>
                                        <p:tgtEl>
                                          <p:spTgt spid="37"/>
                                        </p:tgtEl>
                                        <p:attrNameLst>
                                          <p:attrName>style.visibility</p:attrName>
                                        </p:attrNameLst>
                                      </p:cBhvr>
                                      <p:to>
                                        <p:strVal val="hidden"/>
                                      </p:to>
                                    </p:se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fade">
                                      <p:cBhvr>
                                        <p:cTn id="101" dur="1000"/>
                                        <p:tgtEl>
                                          <p:spTgt spid="63"/>
                                        </p:tgtEl>
                                      </p:cBhvr>
                                    </p:animEffect>
                                  </p:childTnLst>
                                </p:cTn>
                              </p:par>
                              <p:par>
                                <p:cTn id="102" presetID="10" presetClass="entr" presetSubtype="0" fill="hold" nodeType="withEffect">
                                  <p:stCondLst>
                                    <p:cond delay="0"/>
                                  </p:stCondLst>
                                  <p:childTnLst>
                                    <p:set>
                                      <p:cBhvr>
                                        <p:cTn id="103" dur="1" fill="hold">
                                          <p:stCondLst>
                                            <p:cond delay="0"/>
                                          </p:stCondLst>
                                        </p:cTn>
                                        <p:tgtEl>
                                          <p:spTgt spid="64"/>
                                        </p:tgtEl>
                                        <p:attrNameLst>
                                          <p:attrName>style.visibility</p:attrName>
                                        </p:attrNameLst>
                                      </p:cBhvr>
                                      <p:to>
                                        <p:strVal val="visible"/>
                                      </p:to>
                                    </p:set>
                                    <p:animEffect transition="in" filter="fade">
                                      <p:cBhvr>
                                        <p:cTn id="104"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0" grpId="0" animBg="1"/>
      <p:bldP spid="32" grpId="0" animBg="1"/>
      <p:bldP spid="35" grpId="0" animBg="1"/>
      <p:bldP spid="35" grpId="1" animBg="1"/>
      <p:bldP spid="37" grpId="0" animBg="1"/>
      <p:bldP spid="37" grpId="1" animBg="1"/>
      <p:bldP spid="44" grpId="0" animBg="1"/>
      <p:bldP spid="44" grpId="1" animBg="1"/>
      <p:bldP spid="46" grpId="0" animBg="1"/>
      <p:bldP spid="46" grpId="1" animBg="1"/>
      <p:bldP spid="56" grpId="0" animBg="1"/>
      <p:bldP spid="56" grpId="1" animBg="1"/>
      <p:bldP spid="58" grpId="0" animBg="1"/>
      <p:bldP spid="58" grpId="1" animBg="1"/>
      <p:bldP spid="59" grpId="0" animBg="1"/>
      <p:bldP spid="59" grpId="1" animBg="1"/>
      <p:bldP spid="60" grpId="0" animBg="1"/>
      <p:bldP spid="62" grpId="0" animBg="1"/>
      <p:bldP spid="5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5909310"/>
          </a:xfrm>
          <a:prstGeom prst="rect">
            <a:avLst/>
          </a:prstGeom>
        </p:spPr>
        <p:txBody>
          <a:bodyPr wrap="square">
            <a:spAutoFit/>
          </a:bodyPr>
          <a:lstStyle/>
          <a:p>
            <a:r>
              <a:rPr lang="en-US" dirty="0" smtClean="0">
                <a:hlinkClick r:id="rId2"/>
              </a:rPr>
              <a:t>http://www.mikmaweydebert.ca/home/ancestors-live-here/debert/an-ice-age-world/</a:t>
            </a:r>
            <a:endParaRPr lang="en-US" dirty="0" smtClean="0"/>
          </a:p>
          <a:p>
            <a:r>
              <a:rPr lang="en-US" dirty="0" smtClean="0"/>
              <a:t>	Present-day </a:t>
            </a:r>
            <a:r>
              <a:rPr lang="en-US" dirty="0" err="1" smtClean="0"/>
              <a:t>Mi’kma’ki</a:t>
            </a:r>
            <a:r>
              <a:rPr lang="en-US" dirty="0" smtClean="0"/>
              <a:t> was formed largely through the actions of glaciers that have advanced and retreated over large parts of North America for hundreds of thousands of years. Most recently, the glaciers melted away and retreated northward between 13,000 and 9,000 years ago. The movement and melting of the glaciers changed sea levels, temperature, precipitation, and greatly influenced the animals and plants that could survive in </a:t>
            </a:r>
            <a:r>
              <a:rPr lang="en-US" dirty="0" err="1" smtClean="0"/>
              <a:t>Mi’kma’ki</a:t>
            </a:r>
            <a:r>
              <a:rPr lang="en-US" dirty="0" smtClean="0"/>
              <a:t>.</a:t>
            </a:r>
          </a:p>
          <a:p>
            <a:r>
              <a:rPr lang="en-US" dirty="0" smtClean="0"/>
              <a:t>	The period between 13,000 and 9,000 years ago was a time of extreme climate change. After the glaciers reached their greatest extent (about 21,000 years ago), they slowly melted and retreated over thousands of years. By 13,000 years ago, </a:t>
            </a:r>
            <a:r>
              <a:rPr lang="en-US" dirty="0" err="1" smtClean="0"/>
              <a:t>Mi’kma’ki</a:t>
            </a:r>
            <a:r>
              <a:rPr lang="en-US" dirty="0" smtClean="0"/>
              <a:t> was quite warm (almost as warm as today), but then, very suddenly, the area was plunged into a mini-ice-age, which scientists call the Younger </a:t>
            </a:r>
            <a:r>
              <a:rPr lang="en-US" dirty="0" err="1" smtClean="0"/>
              <a:t>Dryas</a:t>
            </a:r>
            <a:r>
              <a:rPr lang="en-US" dirty="0" smtClean="0"/>
              <a:t> and lasted for about 1,000 years. Curiously, the dates for this mini-ice age correspond very closely to the dates at the </a:t>
            </a:r>
            <a:r>
              <a:rPr lang="en-US" dirty="0" err="1" smtClean="0"/>
              <a:t>Debert</a:t>
            </a:r>
            <a:r>
              <a:rPr lang="en-US" dirty="0" smtClean="0"/>
              <a:t> sites.  After this time, </a:t>
            </a:r>
            <a:r>
              <a:rPr lang="en-US" dirty="0" err="1" smtClean="0"/>
              <a:t>Mi’kma’ki</a:t>
            </a:r>
            <a:r>
              <a:rPr lang="en-US" dirty="0" smtClean="0"/>
              <a:t> becomes increasingly warmer.</a:t>
            </a:r>
          </a:p>
          <a:p>
            <a:pPr fontAlgn="base"/>
            <a:r>
              <a:rPr lang="en-US" dirty="0" smtClean="0"/>
              <a:t>	The process of </a:t>
            </a:r>
            <a:r>
              <a:rPr lang="en-US" dirty="0" err="1" smtClean="0"/>
              <a:t>deglaciation</a:t>
            </a:r>
            <a:r>
              <a:rPr lang="en-US" dirty="0" smtClean="0"/>
              <a:t> is not just about the ice melting, or retreating. When the ice retreats, it is so heavy that the land actually bounces back—a process called </a:t>
            </a:r>
            <a:r>
              <a:rPr lang="en-US" dirty="0" err="1" smtClean="0"/>
              <a:t>isostatic</a:t>
            </a:r>
            <a:r>
              <a:rPr lang="en-US" dirty="0" smtClean="0"/>
              <a:t> rebound. In addition, as glaciers melt, they add water to the oceans raising sea levels across the globe. This complex interplay of ice retreat and land and sea levels rising exposes land masses such as Georges Bank at certain times and then covers them with water at other times. It is almost as if the land and sea levels are competing with each other—whether we have new land areas emerging or increasing sea levels is just a question of which one is rising faster at any given time.</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3914239"/>
          </a:xfrm>
          <a:prstGeom prst="rect">
            <a:avLst/>
          </a:prstGeom>
        </p:spPr>
        <p:txBody>
          <a:bodyPr wrap="square">
            <a:spAutoFit/>
          </a:bodyPr>
          <a:lstStyle/>
          <a:p>
            <a:r>
              <a:rPr lang="en-US" dirty="0" smtClean="0">
                <a:hlinkClick r:id="rId2"/>
              </a:rPr>
              <a:t>https://en.wikipedia.org/wiki/Mi%EA%9E%8Ckmaq</a:t>
            </a:r>
            <a:endParaRPr lang="en-US" dirty="0" smtClean="0"/>
          </a:p>
          <a:p>
            <a:r>
              <a:rPr lang="en-US" dirty="0" smtClean="0"/>
              <a:t>	The </a:t>
            </a:r>
            <a:r>
              <a:rPr lang="en-US" dirty="0" err="1" smtClean="0"/>
              <a:t>Miꞌkmaq</a:t>
            </a:r>
            <a:r>
              <a:rPr lang="en-US" dirty="0" smtClean="0"/>
              <a:t> are a First Nations people of the Northeastern Woodlands, indigenous to the areas now known as Canada's Atlantic Provinces and the </a:t>
            </a:r>
            <a:r>
              <a:rPr lang="en-US" dirty="0" err="1" smtClean="0"/>
              <a:t>Gaspé</a:t>
            </a:r>
            <a:r>
              <a:rPr lang="en-US" dirty="0" smtClean="0"/>
              <a:t> Peninsula of Quebec as well as the northeastern region of Maine. They call their national territory </a:t>
            </a:r>
            <a:r>
              <a:rPr lang="en-US" dirty="0" err="1" smtClean="0"/>
              <a:t>Miꞌkmaꞌki</a:t>
            </a:r>
            <a:r>
              <a:rPr lang="en-US" dirty="0" smtClean="0"/>
              <a:t>.</a:t>
            </a:r>
          </a:p>
          <a:p>
            <a:r>
              <a:rPr lang="en-US" dirty="0" smtClean="0"/>
              <a:t>	Archaeologist Dean Snow says that the fairly deep linguistic split between the </a:t>
            </a:r>
            <a:r>
              <a:rPr lang="en-US" dirty="0" err="1" smtClean="0"/>
              <a:t>Miꞌkmaq</a:t>
            </a:r>
            <a:r>
              <a:rPr lang="en-US" dirty="0" smtClean="0"/>
              <a:t> and the Eastern Algonquians to the southwest suggests the </a:t>
            </a:r>
            <a:r>
              <a:rPr lang="en-US" dirty="0" err="1" smtClean="0"/>
              <a:t>Miꞌkmaq</a:t>
            </a:r>
            <a:r>
              <a:rPr lang="en-US" dirty="0" smtClean="0"/>
              <a:t> developed an independent prehistoric sequence in their territory. It emphasized maritime orientation, as the area had relatively few major river systems. According to ethnologist T. J. </a:t>
            </a:r>
            <a:r>
              <a:rPr lang="en-US" dirty="0" err="1" smtClean="0"/>
              <a:t>Brasser</a:t>
            </a:r>
            <a:r>
              <a:rPr lang="en-US" dirty="0" smtClean="0"/>
              <a:t>, as the indigenous people lived in a climate unfavorable for agriculture, small semi-nomadic bands of a few </a:t>
            </a:r>
            <a:r>
              <a:rPr lang="en-US" dirty="0" err="1" smtClean="0"/>
              <a:t>patrilineally</a:t>
            </a:r>
            <a:r>
              <a:rPr lang="en-US" dirty="0" smtClean="0"/>
              <a:t> related families subsisted on fishing and hunting. Developed leadership did not extend beyond hunting parties.</a:t>
            </a:r>
          </a:p>
          <a:p>
            <a:r>
              <a:rPr lang="en-US" dirty="0" smtClean="0"/>
              <a:t>	The </a:t>
            </a:r>
            <a:r>
              <a:rPr lang="en-US" dirty="0" err="1" smtClean="0"/>
              <a:t>Miꞌkmaq</a:t>
            </a:r>
            <a:r>
              <a:rPr lang="en-US" dirty="0" smtClean="0"/>
              <a:t> lived in an </a:t>
            </a:r>
            <a:r>
              <a:rPr lang="en-US" b="1" dirty="0" smtClean="0"/>
              <a:t>annual cycle of seasonal movement </a:t>
            </a:r>
            <a:r>
              <a:rPr lang="en-US" dirty="0" smtClean="0"/>
              <a:t>between living in </a:t>
            </a:r>
            <a:r>
              <a:rPr lang="en-US" b="1" dirty="0" smtClean="0"/>
              <a:t>dispersed interior winter camps </a:t>
            </a:r>
            <a:r>
              <a:rPr lang="en-US" dirty="0" smtClean="0"/>
              <a:t>and </a:t>
            </a:r>
            <a:r>
              <a:rPr lang="en-US" b="1" dirty="0" smtClean="0"/>
              <a:t>larger coastal communities </a:t>
            </a:r>
            <a:r>
              <a:rPr lang="en-US" dirty="0" smtClean="0"/>
              <a:t>during the summer. The spawning runs of March began their movement to converge on smelt spawning streams. They next harvested spawning herring, gathered waterfowl eggs, and hunted geese. By May, the seashore offered abundant cod and shellfish, and coastal breezes brought relief from the biting black flies, stouts, midges and mosquitoes of the interior. Autumn frost killed the biting insects during the September harvest of spawning American eels. Smaller groups would disperse into the interior where they hunted moose and caribou. The most important </a:t>
            </a:r>
            <a:r>
              <a:rPr lang="en-US" b="1" dirty="0" smtClean="0"/>
              <a:t>animal hunted </a:t>
            </a:r>
            <a:r>
              <a:rPr lang="en-US" dirty="0" smtClean="0"/>
              <a:t>by the </a:t>
            </a:r>
            <a:r>
              <a:rPr lang="en-US" dirty="0" err="1" smtClean="0"/>
              <a:t>Miꞌkmaq</a:t>
            </a:r>
            <a:r>
              <a:rPr lang="en-US" dirty="0" smtClean="0"/>
              <a:t> was </a:t>
            </a:r>
            <a:r>
              <a:rPr lang="en-US" b="1" dirty="0" smtClean="0"/>
              <a:t>the moose</a:t>
            </a:r>
            <a:r>
              <a:rPr lang="en-US" dirty="0" smtClean="0"/>
              <a:t>, which was used in every part: the meat for food, the skin for clothing, tendons and sinew for cordage, and bones for carving and tools. </a:t>
            </a:r>
            <a:r>
              <a:rPr lang="en-US" b="1" dirty="0" smtClean="0"/>
              <a:t>Other animals </a:t>
            </a:r>
            <a:r>
              <a:rPr lang="en-US" dirty="0" smtClean="0"/>
              <a:t>hunted/trapped included </a:t>
            </a:r>
            <a:r>
              <a:rPr lang="en-US" b="1" dirty="0" smtClean="0"/>
              <a:t>deer, caribou, bear, rabbit, beaver, porcupine </a:t>
            </a:r>
            <a:r>
              <a:rPr lang="en-US" dirty="0" smtClean="0"/>
              <a:t>and small animals.</a:t>
            </a:r>
          </a:p>
          <a:p>
            <a:r>
              <a:rPr lang="en-US" dirty="0" smtClean="0"/>
              <a:t>	Bear teeth and claws were used as decoration in regalia. The women also used porcupine quills to create decorative beadwork on clothing, moccasins, and accessories. The weapon used most for hunting was the bow and arrow. The </a:t>
            </a:r>
            <a:r>
              <a:rPr lang="en-US" dirty="0" err="1" smtClean="0"/>
              <a:t>Miꞌkmaq</a:t>
            </a:r>
            <a:r>
              <a:rPr lang="en-US" dirty="0" smtClean="0"/>
              <a:t> made their bows from maple. They would store lobsters in the ground for later consumption.[citation needed] They ate </a:t>
            </a:r>
            <a:r>
              <a:rPr lang="en-US" b="1" dirty="0" smtClean="0"/>
              <a:t>fish of all kinds, such as salmon, sturgeon, lobster, squid, shellfish, and eels, as well as seabirds and their eggs. They hunted marine mammals: porpoises, whales, walrus, and seals.</a:t>
            </a:r>
          </a:p>
          <a:p>
            <a:r>
              <a:rPr lang="en-US" dirty="0" smtClean="0"/>
              <a:t>	Throughout the Maritimes, moose was the most important animal to the </a:t>
            </a:r>
            <a:r>
              <a:rPr lang="en-US" dirty="0" err="1" smtClean="0"/>
              <a:t>Miꞌkmaq</a:t>
            </a:r>
            <a:r>
              <a:rPr lang="en-US" dirty="0" smtClean="0"/>
              <a:t>. It was their second main source of meat, clothing and cordage, which were all crucial commodities. They usually hunted moose in groups of 3 to 5 men. Before the moose hunt, they would starve their dogs for two days to make them fierce in helping to finish off the moose. To kill the moose, they would injure it first, by using a bow and arrow or other weapons. After it was down, they would move in to finish it off with spears and their dogs. The guts would be fed to the dogs. During this whole process, the men would try to direct the moose in the direction of the camp, so that the women would not have to go as far to drag the moose back. A boy became a man in the eyes of the community after he had killed his first moose. It marked the passage after which he earned the right to marry. Once moose were introduced to the island of Newfoundland, the practice of hunting moose with dogs was used in the Bay of Islands region of the province.</a:t>
            </a:r>
          </a:p>
          <a:p>
            <a:r>
              <a:rPr lang="en-US" dirty="0" smtClean="0"/>
              <a:t>	</a:t>
            </a:r>
            <a:r>
              <a:rPr lang="en-US" b="1" dirty="0" smtClean="0"/>
              <a:t>The </a:t>
            </a:r>
            <a:r>
              <a:rPr lang="en-US" b="1" dirty="0" err="1" smtClean="0"/>
              <a:t>Miꞌkmaq</a:t>
            </a:r>
            <a:r>
              <a:rPr lang="en-US" b="1" dirty="0" smtClean="0"/>
              <a:t> territory was the first portion of North America that Europeans exploited at length for resource extraction</a:t>
            </a:r>
            <a:r>
              <a:rPr lang="en-US" dirty="0" smtClean="0"/>
              <a:t>. Reports by John Cabot, Jacques Cartier, and Portuguese explorers about conditions there encouraged visits by Portuguese, Spanish, Basque, French, and English </a:t>
            </a:r>
            <a:r>
              <a:rPr lang="en-US" b="1" dirty="0" smtClean="0"/>
              <a:t>fishermen and whalers</a:t>
            </a:r>
            <a:r>
              <a:rPr lang="en-US" dirty="0" smtClean="0"/>
              <a:t>, beginning in the early years of the 16th century. Early European fishermen salted their catch at sea and sailed directly home with it. But they set up camps ashore as early as 1520 for dry-curing cod. During the second half of the century, dry curing became the preferred preservation method.</a:t>
            </a:r>
          </a:p>
          <a:p>
            <a:r>
              <a:rPr lang="en-US" dirty="0" smtClean="0"/>
              <a:t>	These European fishing camps traded with </a:t>
            </a:r>
            <a:r>
              <a:rPr lang="en-US" dirty="0" err="1" smtClean="0"/>
              <a:t>Miꞌkmaq</a:t>
            </a:r>
            <a:r>
              <a:rPr lang="en-US" dirty="0" smtClean="0"/>
              <a:t> fishermen; and trading rapidly expanded to include furs</a:t>
            </a:r>
            <a:r>
              <a:rPr lang="en-US" b="1" dirty="0" smtClean="0"/>
              <a:t>. By 1578 some 350 European ships were operating around the Saint Lawrence estuary.</a:t>
            </a:r>
            <a:r>
              <a:rPr lang="en-US" dirty="0" smtClean="0"/>
              <a:t> Most were independent fishermen, but increasing numbers were exploring the fur trade.</a:t>
            </a:r>
          </a:p>
          <a:p>
            <a:r>
              <a:rPr lang="en-US" dirty="0" smtClean="0"/>
              <a:t>	Trading furs for European trade goods changed </a:t>
            </a:r>
            <a:r>
              <a:rPr lang="en-US" dirty="0" err="1" smtClean="0"/>
              <a:t>Miꞌkmaq</a:t>
            </a:r>
            <a:r>
              <a:rPr lang="en-US" dirty="0" smtClean="0"/>
              <a:t> social perspectives. Desire for trade goods encouraged the men devoting a larger portion of the year away from the coast trapping in the interior. Trapping non-migratory animals, such as beaver, increased awareness of territoriality. Trader preferences for good harbors resulted in greater numbers of </a:t>
            </a:r>
            <a:r>
              <a:rPr lang="en-US" dirty="0" err="1" smtClean="0"/>
              <a:t>Miꞌkmaq</a:t>
            </a:r>
            <a:r>
              <a:rPr lang="en-US" dirty="0" smtClean="0"/>
              <a:t> gathering in fewer summer rendezvous locations. This in turn encouraged their establishing larger bands, led by the ablest trade negotiators.</a:t>
            </a:r>
          </a:p>
          <a:p>
            <a:r>
              <a:rPr lang="en-US" dirty="0" smtClean="0"/>
              <a:t>	</a:t>
            </a:r>
            <a:r>
              <a:rPr lang="en-US" b="1" dirty="0" smtClean="0"/>
              <a:t>The </a:t>
            </a:r>
            <a:r>
              <a:rPr lang="en-US" b="1" dirty="0" err="1" smtClean="0"/>
              <a:t>Miꞌkmaq</a:t>
            </a:r>
            <a:r>
              <a:rPr lang="en-US" b="1" dirty="0" smtClean="0"/>
              <a:t> territory </a:t>
            </a:r>
            <a:r>
              <a:rPr lang="en-US" dirty="0" smtClean="0"/>
              <a:t>was divided </a:t>
            </a:r>
            <a:r>
              <a:rPr lang="en-US" b="1" dirty="0" smtClean="0"/>
              <a:t>into seven traditional districts</a:t>
            </a:r>
            <a:r>
              <a:rPr lang="en-US" dirty="0" smtClean="0"/>
              <a:t>. Each district had its own </a:t>
            </a:r>
            <a:r>
              <a:rPr lang="en-US" b="1" dirty="0" smtClean="0"/>
              <a:t>independent government and boundaries</a:t>
            </a:r>
            <a:r>
              <a:rPr lang="en-US" dirty="0" smtClean="0"/>
              <a:t>. The independent governments had a district chief and a council. The council members were band chiefs, elders, and other worthy community leaders. The district council was charged with performing all the duties of any independent and free government by enacting laws, justice, apportioning fishing and hunting grounds, making war and suing for peace.</a:t>
            </a:r>
          </a:p>
          <a:p>
            <a:r>
              <a:rPr lang="en-US" dirty="0" smtClean="0"/>
              <a:t>	In addition to the district councils, </a:t>
            </a:r>
            <a:r>
              <a:rPr lang="en-US" b="1" dirty="0" smtClean="0"/>
              <a:t>the </a:t>
            </a:r>
            <a:r>
              <a:rPr lang="en-US" b="1" dirty="0" err="1" smtClean="0"/>
              <a:t>Mꞌikmaq</a:t>
            </a:r>
            <a:r>
              <a:rPr lang="en-US" b="1" dirty="0" smtClean="0"/>
              <a:t> had a Grand Council </a:t>
            </a:r>
            <a:r>
              <a:rPr lang="en-US" dirty="0" smtClean="0"/>
              <a:t>or Santé </a:t>
            </a:r>
            <a:r>
              <a:rPr lang="en-US" dirty="0" err="1" smtClean="0"/>
              <a:t>Mawiómi</a:t>
            </a:r>
            <a:r>
              <a:rPr lang="en-US" dirty="0" smtClean="0"/>
              <a:t>. The </a:t>
            </a:r>
            <a:r>
              <a:rPr lang="en-US" b="1" dirty="0" smtClean="0"/>
              <a:t>Grand Council was composed </a:t>
            </a:r>
            <a:r>
              <a:rPr lang="en-US" dirty="0" smtClean="0"/>
              <a:t>of </a:t>
            </a:r>
            <a:r>
              <a:rPr lang="en-US" dirty="0" err="1" smtClean="0"/>
              <a:t>Keptinaq</a:t>
            </a:r>
            <a:r>
              <a:rPr lang="en-US" dirty="0" smtClean="0"/>
              <a:t> (captains in English), who were the </a:t>
            </a:r>
            <a:r>
              <a:rPr lang="en-US" b="1" dirty="0" smtClean="0"/>
              <a:t>district chiefs</a:t>
            </a:r>
            <a:r>
              <a:rPr lang="en-US" dirty="0" smtClean="0"/>
              <a:t>. There were also Elders, the </a:t>
            </a:r>
            <a:r>
              <a:rPr lang="en-US" dirty="0" err="1" smtClean="0"/>
              <a:t>Putús</a:t>
            </a:r>
            <a:r>
              <a:rPr lang="en-US" dirty="0" smtClean="0"/>
              <a:t> (Wampum belt readers and historians, who also dealt with the treaties with the non-natives and other Native tribes), the women's council, and the Grand Chief</a:t>
            </a:r>
            <a:r>
              <a:rPr lang="en-US" b="1" dirty="0" smtClean="0"/>
              <a:t>. The Grand Chief </a:t>
            </a:r>
            <a:r>
              <a:rPr lang="en-US" dirty="0" smtClean="0"/>
              <a:t>was a title given to one of the district chiefs, who was usually from the </a:t>
            </a:r>
            <a:r>
              <a:rPr lang="en-US" dirty="0" err="1" smtClean="0"/>
              <a:t>Miꞌkmaq</a:t>
            </a:r>
            <a:r>
              <a:rPr lang="en-US" dirty="0" smtClean="0"/>
              <a:t> district of </a:t>
            </a:r>
            <a:r>
              <a:rPr lang="en-US" dirty="0" err="1" smtClean="0"/>
              <a:t>Unamáki</a:t>
            </a:r>
            <a:r>
              <a:rPr lang="en-US" dirty="0" smtClean="0"/>
              <a:t> or Cape Breton Island. This title was hereditary within a clan and usually passed on to the Grand Chief's eldest son.</a:t>
            </a:r>
          </a:p>
          <a:p>
            <a:r>
              <a:rPr lang="en-US" dirty="0" smtClean="0"/>
              <a:t>	The Grand Council met on a little island on the Bras d'Or lake in Cape Breton called </a:t>
            </a:r>
            <a:r>
              <a:rPr lang="en-US" dirty="0" err="1" smtClean="0"/>
              <a:t>Mniku</a:t>
            </a:r>
            <a:r>
              <a:rPr lang="en-US" dirty="0" smtClean="0"/>
              <a:t>. Today the site is within the reserve called Chapel Island or </a:t>
            </a:r>
            <a:r>
              <a:rPr lang="en-US" dirty="0" err="1" smtClean="0"/>
              <a:t>Potlotek</a:t>
            </a:r>
            <a:r>
              <a:rPr lang="en-US" dirty="0" smtClean="0"/>
              <a:t>. To this day, the Grand Council still meets at </a:t>
            </a:r>
            <a:r>
              <a:rPr lang="en-US" dirty="0" err="1" smtClean="0"/>
              <a:t>Mniku</a:t>
            </a:r>
            <a:r>
              <a:rPr lang="en-US" dirty="0" smtClean="0"/>
              <a:t> to discuss current issues within the </a:t>
            </a:r>
            <a:r>
              <a:rPr lang="en-US" dirty="0" err="1" smtClean="0"/>
              <a:t>Miꞌkmaq</a:t>
            </a:r>
            <a:r>
              <a:rPr lang="en-US" dirty="0" smtClean="0"/>
              <a:t> Nation. </a:t>
            </a:r>
            <a:r>
              <a:rPr lang="en-US" dirty="0" err="1" smtClean="0"/>
              <a:t>Taqamkuk</a:t>
            </a:r>
            <a:r>
              <a:rPr lang="en-US" dirty="0" smtClean="0"/>
              <a:t> was defined as part of </a:t>
            </a:r>
            <a:r>
              <a:rPr lang="en-US" dirty="0" err="1" smtClean="0"/>
              <a:t>Unamaꞌkik</a:t>
            </a:r>
            <a:r>
              <a:rPr lang="en-US" dirty="0" smtClean="0"/>
              <a:t> historically and became a separate district at an unknown point in time. ...</a:t>
            </a:r>
          </a:p>
          <a:p>
            <a:r>
              <a:rPr lang="en-US" dirty="0" smtClean="0"/>
              <a:t>	The </a:t>
            </a:r>
            <a:r>
              <a:rPr lang="en-US" dirty="0" err="1" smtClean="0"/>
              <a:t>Miꞌkmaq</a:t>
            </a:r>
            <a:r>
              <a:rPr lang="en-US" dirty="0" smtClean="0"/>
              <a:t> lived in structures called </a:t>
            </a:r>
            <a:r>
              <a:rPr lang="en-US" b="1" dirty="0" smtClean="0"/>
              <a:t>wigwams</a:t>
            </a:r>
            <a:r>
              <a:rPr lang="en-US" dirty="0" smtClean="0"/>
              <a:t>. They cut down saplings, which were usually spruce, and curved them over a circle drawn on the ground. These saplings were lashed together at the top, and then covered with birch bark. The </a:t>
            </a:r>
            <a:r>
              <a:rPr lang="en-US" dirty="0" err="1" smtClean="0"/>
              <a:t>Miꞌkmaq</a:t>
            </a:r>
            <a:r>
              <a:rPr lang="en-US" dirty="0" smtClean="0"/>
              <a:t> had two different sizes of wigwams. The smaller size could hold 10-15 people and the larger size 15-20 people. Wigwams could be either conical or domed in shape.</a:t>
            </a:r>
          </a:p>
          <a:p>
            <a:r>
              <a:rPr lang="en-US" dirty="0" smtClean="0"/>
              <a:t>	On June 24, 1610, Grand Chief </a:t>
            </a:r>
            <a:r>
              <a:rPr lang="en-US" dirty="0" err="1" smtClean="0"/>
              <a:t>Membertou</a:t>
            </a:r>
            <a:r>
              <a:rPr lang="en-US" dirty="0" smtClean="0"/>
              <a:t> converted to Catholicism and was </a:t>
            </a:r>
            <a:r>
              <a:rPr lang="en-US" dirty="0" err="1" smtClean="0"/>
              <a:t>baptised</a:t>
            </a:r>
            <a:r>
              <a:rPr lang="en-US" dirty="0" smtClean="0"/>
              <a:t>. He concluded an alliance with the French Jesuits which affirmed the right of </a:t>
            </a:r>
            <a:r>
              <a:rPr lang="en-US" dirty="0" err="1" smtClean="0"/>
              <a:t>Miꞌkmaq</a:t>
            </a:r>
            <a:r>
              <a:rPr lang="en-US" dirty="0" smtClean="0"/>
              <a:t> to choose Catholicism and\or </a:t>
            </a:r>
            <a:r>
              <a:rPr lang="en-US" dirty="0" err="1" smtClean="0"/>
              <a:t>Miꞌkmaq</a:t>
            </a:r>
            <a:r>
              <a:rPr lang="en-US" dirty="0" smtClean="0"/>
              <a:t> tradition. The </a:t>
            </a:r>
            <a:r>
              <a:rPr lang="en-US" dirty="0" err="1" smtClean="0"/>
              <a:t>Miꞌkmaq</a:t>
            </a:r>
            <a:r>
              <a:rPr lang="en-US" dirty="0" smtClean="0"/>
              <a:t>, as trading allies with the French, were amenable to limited French settlement in their midst.</a:t>
            </a:r>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327273"/>
          </a:xfrm>
          <a:prstGeom prst="rect">
            <a:avLst/>
          </a:prstGeom>
        </p:spPr>
        <p:txBody>
          <a:bodyPr wrap="square">
            <a:spAutoFit/>
          </a:bodyPr>
          <a:lstStyle/>
          <a:p>
            <a:r>
              <a:rPr lang="en-US" dirty="0" smtClean="0">
                <a:hlinkClick r:id="rId2"/>
              </a:rPr>
              <a:t>https://archives.novascotia.ca/genealogy/mikmaq</a:t>
            </a:r>
            <a:endParaRPr lang="en-US" dirty="0" smtClean="0"/>
          </a:p>
          <a:p>
            <a:r>
              <a:rPr lang="en-US" dirty="0" smtClean="0"/>
              <a:t>	One of the most fascinating histories of settlement in Nova Scotia is that of its original inhabitants, the </a:t>
            </a:r>
            <a:r>
              <a:rPr lang="en-US" dirty="0" err="1" smtClean="0"/>
              <a:t>Mi’kmaq</a:t>
            </a:r>
            <a:r>
              <a:rPr lang="en-US" dirty="0" smtClean="0"/>
              <a:t>.  Many historians have chronicled </a:t>
            </a:r>
            <a:r>
              <a:rPr lang="en-US" dirty="0" err="1" smtClean="0"/>
              <a:t>Mi’kmaw</a:t>
            </a:r>
            <a:r>
              <a:rPr lang="en-US" dirty="0" smtClean="0"/>
              <a:t> history only from written documentation left behind by early European explorers. However, to better understand our past and our homeland requires knowledge of the many different oral stories passed down by generations of </a:t>
            </a:r>
            <a:r>
              <a:rPr lang="en-US" dirty="0" err="1" smtClean="0"/>
              <a:t>Mi’kmaq</a:t>
            </a:r>
            <a:r>
              <a:rPr lang="en-US" dirty="0" smtClean="0"/>
              <a:t>.</a:t>
            </a:r>
          </a:p>
          <a:p>
            <a:r>
              <a:rPr lang="en-US" dirty="0" smtClean="0"/>
              <a:t>	To begin this amazing journey we must go back 13,000 years, to the end of the last Ice Age that covered most of Eastern North America. Archaeological evidence in central Nova Scotia shows that a hunting/gathering group of people followed the caribou to that area at that time, and camped at the foot of the </a:t>
            </a:r>
            <a:r>
              <a:rPr lang="en-US" dirty="0" err="1" smtClean="0"/>
              <a:t>Cobequid</a:t>
            </a:r>
            <a:r>
              <a:rPr lang="en-US" dirty="0" smtClean="0"/>
              <a:t> Mountains. </a:t>
            </a:r>
            <a:r>
              <a:rPr lang="en-US" dirty="0" err="1" smtClean="0"/>
              <a:t>Mi’kmaw</a:t>
            </a:r>
            <a:r>
              <a:rPr lang="en-US" dirty="0" smtClean="0"/>
              <a:t> Elders today maintain that these early settlers were our forefathers. </a:t>
            </a:r>
          </a:p>
          <a:p>
            <a:r>
              <a:rPr lang="en-US" dirty="0" smtClean="0"/>
              <a:t>	There are over 800 sites of early </a:t>
            </a:r>
            <a:r>
              <a:rPr lang="en-US" dirty="0" err="1" smtClean="0"/>
              <a:t>Mi'kmaw</a:t>
            </a:r>
            <a:r>
              <a:rPr lang="en-US" dirty="0" smtClean="0"/>
              <a:t> occupation scattered across Nova Scotia, including primary locations at </a:t>
            </a:r>
            <a:r>
              <a:rPr lang="en-US" dirty="0" err="1" smtClean="0"/>
              <a:t>Blomidon</a:t>
            </a:r>
            <a:r>
              <a:rPr lang="en-US" dirty="0" smtClean="0"/>
              <a:t>, </a:t>
            </a:r>
            <a:r>
              <a:rPr lang="en-US" dirty="0" err="1" smtClean="0"/>
              <a:t>Debert</a:t>
            </a:r>
            <a:r>
              <a:rPr lang="en-US" dirty="0" smtClean="0"/>
              <a:t>, </a:t>
            </a:r>
            <a:r>
              <a:rPr lang="en-US" dirty="0" err="1" smtClean="0"/>
              <a:t>Kejimkujik</a:t>
            </a:r>
            <a:r>
              <a:rPr lang="en-US" dirty="0" smtClean="0"/>
              <a:t>, and the Mersey River system. As well, stories of the mythical character </a:t>
            </a:r>
            <a:r>
              <a:rPr lang="en-US" dirty="0" err="1" smtClean="0"/>
              <a:t>Glooscap</a:t>
            </a:r>
            <a:r>
              <a:rPr lang="en-US" dirty="0" smtClean="0"/>
              <a:t> provide us with a series of messages and lessons giving glimpses into the geological features and creatures who inhabited the area in its earliest years. </a:t>
            </a:r>
          </a:p>
          <a:p>
            <a:r>
              <a:rPr lang="en-US" dirty="0" smtClean="0"/>
              <a:t>	The </a:t>
            </a:r>
            <a:r>
              <a:rPr lang="en-US" dirty="0" err="1" smtClean="0"/>
              <a:t>Mi’kmaq</a:t>
            </a:r>
            <a:r>
              <a:rPr lang="en-US" dirty="0" smtClean="0"/>
              <a:t> occupied and enjoyed all of today’s Atlantic Provinces -- Nova Scotia, New Brunswick, Prince Edward Island and Newfoundland -- as well as portions of the </a:t>
            </a:r>
            <a:r>
              <a:rPr lang="en-US" dirty="0" err="1" smtClean="0"/>
              <a:t>Gaspé</a:t>
            </a:r>
            <a:r>
              <a:rPr lang="en-US" dirty="0" smtClean="0"/>
              <a:t> Peninsula, for thousands of years. This territory was known to them as </a:t>
            </a:r>
            <a:r>
              <a:rPr lang="en-US" dirty="0" err="1" smtClean="0"/>
              <a:t>Mi’kma’ki</a:t>
            </a:r>
            <a:r>
              <a:rPr lang="en-US" dirty="0" smtClean="0"/>
              <a:t>.</a:t>
            </a:r>
          </a:p>
          <a:p>
            <a:r>
              <a:rPr lang="en-US" dirty="0" smtClean="0"/>
              <a:t>	Before the arrival of the Europeans in the 1500s, </a:t>
            </a:r>
            <a:r>
              <a:rPr lang="en-US" dirty="0" err="1" smtClean="0"/>
              <a:t>Mi’kma’ki</a:t>
            </a:r>
            <a:r>
              <a:rPr lang="en-US" dirty="0" smtClean="0"/>
              <a:t> was divided into seven districts, each named for the geographical characteristics of that area, and each led by a District Chief. Together, they made up the </a:t>
            </a:r>
            <a:r>
              <a:rPr lang="en-US" dirty="0" err="1" smtClean="0"/>
              <a:t>Mi’kmaw</a:t>
            </a:r>
            <a:r>
              <a:rPr lang="en-US" dirty="0" smtClean="0"/>
              <a:t> Grand Council, which governed by consensus over the entire territory and its people. The </a:t>
            </a:r>
            <a:r>
              <a:rPr lang="en-US" dirty="0" err="1" smtClean="0"/>
              <a:t>Mi’kmaq</a:t>
            </a:r>
            <a:r>
              <a:rPr lang="en-US" dirty="0" smtClean="0"/>
              <a:t> Nation was orderly, well-governed, strong, knowledgeable and successful. </a:t>
            </a:r>
          </a:p>
          <a:p>
            <a:r>
              <a:rPr lang="en-US" dirty="0" smtClean="0"/>
              <a:t>	The </a:t>
            </a:r>
            <a:r>
              <a:rPr lang="en-US" dirty="0" err="1" smtClean="0"/>
              <a:t>Mi’kmaw</a:t>
            </a:r>
            <a:r>
              <a:rPr lang="en-US" dirty="0" smtClean="0"/>
              <a:t> language is part of the Algonquin language group, indicating that tribal connections extended far beyond </a:t>
            </a:r>
            <a:r>
              <a:rPr lang="en-US" dirty="0" err="1" smtClean="0"/>
              <a:t>Mi’kma’ki</a:t>
            </a:r>
            <a:r>
              <a:rPr lang="en-US" dirty="0" smtClean="0"/>
              <a:t> for trade and social relations.</a:t>
            </a:r>
          </a:p>
          <a:p>
            <a:r>
              <a:rPr lang="en-US" dirty="0" smtClean="0"/>
              <a:t>	</a:t>
            </a:r>
            <a:r>
              <a:rPr lang="en-US" dirty="0" err="1" smtClean="0"/>
              <a:t>Mi’kmaq</a:t>
            </a:r>
            <a:r>
              <a:rPr lang="en-US" dirty="0" smtClean="0"/>
              <a:t> people lived close to waterways, as their main source of travel was the birch-bark canoe, carrying them great distances for trade and survival. The natural environment provided everything they needed, and they depended on their knowledge of the seasons, weather, animals, plants, and hunting and preparation skills for survival. </a:t>
            </a:r>
          </a:p>
          <a:p>
            <a:r>
              <a:rPr lang="en-US" dirty="0" smtClean="0"/>
              <a:t>	They used their resources sparingly and wisely, with great respect, and learning was passed from generation to generation. </a:t>
            </a:r>
            <a:r>
              <a:rPr lang="en-US" dirty="0" err="1" smtClean="0"/>
              <a:t>Mi’kmaw</a:t>
            </a:r>
            <a:r>
              <a:rPr lang="en-US" dirty="0" smtClean="0"/>
              <a:t> education included teaching traditional survival skills, as well as knowledge of other tribes within Eastern North America. </a:t>
            </a:r>
          </a:p>
          <a:p>
            <a:endParaRPr lang="en-US" dirty="0" smtClean="0"/>
          </a:p>
          <a:p>
            <a:r>
              <a:rPr lang="en-US" dirty="0" smtClean="0">
                <a:hlinkClick r:id="rId3"/>
              </a:rPr>
              <a:t>https://www.heritage.nf.ca/articles/aboriginal/mikmaq-history.php</a:t>
            </a:r>
            <a:endParaRPr lang="en-US" dirty="0" smtClean="0"/>
          </a:p>
          <a:p>
            <a:r>
              <a:rPr lang="en-US" dirty="0" smtClean="0"/>
              <a:t>	In what is now Nova Scotia, Prince Edward Island, a part of the </a:t>
            </a:r>
            <a:r>
              <a:rPr lang="en-US" dirty="0" err="1" smtClean="0"/>
              <a:t>Gaspé</a:t>
            </a:r>
            <a:r>
              <a:rPr lang="en-US" dirty="0" smtClean="0"/>
              <a:t> Peninsula and eastern New Brunswick, the Aboriginal people who greeted the first European visitors to their coasts were the </a:t>
            </a:r>
            <a:r>
              <a:rPr lang="en-US" dirty="0" err="1" smtClean="0"/>
              <a:t>Mi'kmaq</a:t>
            </a:r>
            <a:r>
              <a:rPr lang="en-US" dirty="0" smtClean="0"/>
              <a:t> (Micmac).</a:t>
            </a:r>
          </a:p>
          <a:p>
            <a:r>
              <a:rPr lang="en-US" dirty="0" smtClean="0"/>
              <a:t> 	Human occupation of this region extends back to more than 10,000 years ago, during which time its Native inhabitants adjusted to dramatic climatic change, significant technological development, and the arrival of new groups from the south. None of these things, however, would have as great an effect upon Aboriginal people as the coming of strangers from Europe. </a:t>
            </a:r>
          </a:p>
          <a:p>
            <a:r>
              <a:rPr lang="en-US" dirty="0" smtClean="0"/>
              <a:t>	In the century after John Cabot's 1497 voyage to the Gulf of St. Lawrence, the </a:t>
            </a:r>
            <a:r>
              <a:rPr lang="en-US" dirty="0" err="1" smtClean="0"/>
              <a:t>Mi'kmaq</a:t>
            </a:r>
            <a:r>
              <a:rPr lang="en-US" dirty="0" smtClean="0"/>
              <a:t> would trade furs for copper kettles, woolen blankets, iron knives, and the other products of early modern Europe, as well as </a:t>
            </a:r>
            <a:r>
              <a:rPr lang="en-US" dirty="0" err="1" smtClean="0"/>
              <a:t>shallops</a:t>
            </a:r>
            <a:r>
              <a:rPr lang="en-US" dirty="0" smtClean="0"/>
              <a:t> (small sailing vessels) to carry the new goods to other Native peoples throughout the Gulf and as far south as New England. During this period, if not earlier, the </a:t>
            </a:r>
            <a:r>
              <a:rPr lang="en-US" dirty="0" err="1" smtClean="0"/>
              <a:t>Mi'kmaq</a:t>
            </a:r>
            <a:r>
              <a:rPr lang="en-US" dirty="0" smtClean="0"/>
              <a:t> reached the island of Newfoundland.</a:t>
            </a:r>
          </a:p>
          <a:p>
            <a:r>
              <a:rPr lang="en-US" dirty="0" smtClean="0"/>
              <a:t>	Scattered references in English and French historical records suggest that during the 17th century (1600-1700), </a:t>
            </a:r>
            <a:r>
              <a:rPr lang="en-US" dirty="0" err="1" smtClean="0"/>
              <a:t>Mi'kmaq</a:t>
            </a:r>
            <a:r>
              <a:rPr lang="en-US" dirty="0" smtClean="0"/>
              <a:t> families hunted, fished, and trapped from Newfoundland's southwest coast to Placentia Bay. Travelling back and forth between Cape Breton and Newfoundland, these </a:t>
            </a:r>
            <a:r>
              <a:rPr lang="en-US" dirty="0" err="1" smtClean="0"/>
              <a:t>Mi'kmaq</a:t>
            </a:r>
            <a:r>
              <a:rPr lang="en-US" dirty="0" smtClean="0"/>
              <a:t> incorporated the island of Newfoundland into what one researcher has aptly called a "domain of islands" </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125301"/>
          </a:xfrm>
          <a:prstGeom prst="rect">
            <a:avLst/>
          </a:prstGeom>
        </p:spPr>
        <p:txBody>
          <a:bodyPr wrap="square">
            <a:spAutoFit/>
          </a:bodyPr>
          <a:lstStyle/>
          <a:p>
            <a:r>
              <a:rPr lang="en-US" dirty="0" smtClean="0">
                <a:hlinkClick r:id="rId2"/>
              </a:rPr>
              <a:t>http://www.mikmaweydebert.ca/home/wp-content/uploads/2015/06/Mikmawel_Tan_Telikinamuemk_Final_Online.pdf</a:t>
            </a:r>
            <a:endParaRPr lang="en-US" dirty="0" smtClean="0"/>
          </a:p>
          <a:p>
            <a:r>
              <a:rPr lang="en-US" dirty="0" smtClean="0"/>
              <a:t>	The </a:t>
            </a:r>
            <a:r>
              <a:rPr lang="en-US" dirty="0" err="1" smtClean="0"/>
              <a:t>Mi’kmaq</a:t>
            </a:r>
            <a:r>
              <a:rPr lang="en-US" dirty="0" smtClean="0"/>
              <a:t> are the indigenous people of </a:t>
            </a:r>
            <a:r>
              <a:rPr lang="en-US" dirty="0" err="1" smtClean="0"/>
              <a:t>Kekinua’taqn</a:t>
            </a:r>
            <a:r>
              <a:rPr lang="en-US" dirty="0" smtClean="0"/>
              <a:t>. </a:t>
            </a:r>
            <a:r>
              <a:rPr lang="en-US" dirty="0" err="1" smtClean="0"/>
              <a:t>Mi’kma’ki</a:t>
            </a:r>
            <a:r>
              <a:rPr lang="en-US" dirty="0" smtClean="0"/>
              <a:t>, the </a:t>
            </a:r>
            <a:r>
              <a:rPr lang="en-US" dirty="0" err="1" smtClean="0"/>
              <a:t>Mi’kmaw</a:t>
            </a:r>
            <a:r>
              <a:rPr lang="en-US" dirty="0" smtClean="0"/>
              <a:t> homeland which includes all of present-day Nova Scotia, Prince Edward Island, central and eastern New Brunswick, the </a:t>
            </a:r>
            <a:r>
              <a:rPr lang="en-US" dirty="0" err="1" smtClean="0"/>
              <a:t>Gaspé</a:t>
            </a:r>
            <a:r>
              <a:rPr lang="en-US" dirty="0" smtClean="0"/>
              <a:t> Peninsula and Newfoundland. For at least the last 13,000 years our ancestors have called </a:t>
            </a:r>
            <a:r>
              <a:rPr lang="en-US" dirty="0" err="1" smtClean="0"/>
              <a:t>Mi’kma’ki</a:t>
            </a:r>
            <a:r>
              <a:rPr lang="en-US" dirty="0" smtClean="0"/>
              <a:t> home.</a:t>
            </a:r>
          </a:p>
          <a:p>
            <a:r>
              <a:rPr lang="en-US" dirty="0" smtClean="0"/>
              <a:t>	Our culture and language, </a:t>
            </a:r>
            <a:r>
              <a:rPr lang="en-US" dirty="0" err="1" smtClean="0"/>
              <a:t>Mi’kmaw</a:t>
            </a:r>
            <a:r>
              <a:rPr lang="en-US" dirty="0" smtClean="0"/>
              <a:t>, are rooted in our land and our people. We are closely related spiritually, culturally and linguistically to the First Nations in our region. We share many cultural traditions as well as linguistic roots with our neighbors, the </a:t>
            </a:r>
            <a:r>
              <a:rPr lang="en-US" dirty="0" err="1" smtClean="0"/>
              <a:t>Abenaki</a:t>
            </a:r>
            <a:r>
              <a:rPr lang="en-US" dirty="0" smtClean="0"/>
              <a:t>, </a:t>
            </a:r>
            <a:r>
              <a:rPr lang="en-US" dirty="0" err="1" smtClean="0"/>
              <a:t>Wolastoqiyik</a:t>
            </a:r>
            <a:r>
              <a:rPr lang="en-US" dirty="0" smtClean="0"/>
              <a:t> (Maliseet), Innu, Passamaquoddy, and Penobscot as well as many other Algonquian-speaking First Nations. Together these nations make up </a:t>
            </a:r>
            <a:r>
              <a:rPr lang="en-US" dirty="0" err="1" smtClean="0"/>
              <a:t>theWabanaki</a:t>
            </a:r>
            <a:r>
              <a:rPr lang="en-US" dirty="0" smtClean="0"/>
              <a:t> Confederacy. </a:t>
            </a:r>
          </a:p>
          <a:p>
            <a:r>
              <a:rPr lang="en-US" dirty="0" smtClean="0"/>
              <a:t>	For thousands of years our people have maintained sophisticated strategies and deep knowledge about our world—its animals, plants, seasons, landscapes and seascapes of </a:t>
            </a:r>
            <a:r>
              <a:rPr lang="en-US" dirty="0" err="1" smtClean="0"/>
              <a:t>Mi’kma’ki</a:t>
            </a:r>
            <a:r>
              <a:rPr lang="en-US" dirty="0" smtClean="0"/>
              <a:t>. This knowledge about our world is contained in our language and our stories and is passed on from generation to generation in visible and not so visible ways. In every corner of </a:t>
            </a:r>
            <a:r>
              <a:rPr lang="en-US" dirty="0" err="1" smtClean="0"/>
              <a:t>Mi’kma’ki</a:t>
            </a:r>
            <a:r>
              <a:rPr lang="en-US" dirty="0" smtClean="0"/>
              <a:t>, there is physical evidence of our continual presence in the land. This evidence includes ancestral camp sites, </a:t>
            </a:r>
            <a:r>
              <a:rPr lang="en-US" dirty="0" err="1" smtClean="0"/>
              <a:t>petroglyphs</a:t>
            </a:r>
            <a:r>
              <a:rPr lang="en-US" dirty="0" smtClean="0"/>
              <a:t> etched on rocks, </a:t>
            </a:r>
            <a:r>
              <a:rPr lang="en-US" dirty="0" err="1" smtClean="0"/>
              <a:t>toolstone</a:t>
            </a:r>
            <a:r>
              <a:rPr lang="en-US" dirty="0" smtClean="0"/>
              <a:t> quarry sites, place names, altered vegetation, and even fish weirs, which are thousands of years old and still visible today. </a:t>
            </a:r>
          </a:p>
          <a:p>
            <a:r>
              <a:rPr lang="en-US" dirty="0" smtClean="0"/>
              <a:t>	</a:t>
            </a:r>
            <a:r>
              <a:rPr lang="en-US" dirty="0" err="1" smtClean="0"/>
              <a:t>Mi’kma’ki</a:t>
            </a:r>
            <a:r>
              <a:rPr lang="en-US" dirty="0" smtClean="0"/>
              <a:t> for more than 11,000 years—we grew up here as a people as did our language, culture, knowledge and attachment to place. The earliest known evidence of our people comes from the </a:t>
            </a:r>
            <a:r>
              <a:rPr lang="en-US" dirty="0" err="1" smtClean="0"/>
              <a:t>Debert</a:t>
            </a:r>
            <a:r>
              <a:rPr lang="en-US" dirty="0" smtClean="0"/>
              <a:t> archaeological site, which dates between 13,300 and 11,100 years ago, but there is no area that we did not live and grow up from in our homeland. There is evidence of our deep history in every corner of our land. Our attachments to the land and beings of </a:t>
            </a:r>
            <a:r>
              <a:rPr lang="en-US" dirty="0" err="1" smtClean="0"/>
              <a:t>Mi’kma’ki</a:t>
            </a:r>
            <a:r>
              <a:rPr lang="en-US" dirty="0" smtClean="0"/>
              <a:t> are embedded in our place names, stories, language, governance systems, songs, dance, and our relationships to one another. Nothing is more important than the land, animals, plants, waterways, and people—the web of relationships—out of which we have grown and from which our future will come. Understanding the rich and sophisticated history of our people requires putting the record together from our stories and various “</a:t>
            </a:r>
            <a:r>
              <a:rPr lang="en-US" dirty="0" err="1" smtClean="0"/>
              <a:t>ologies</a:t>
            </a:r>
            <a:r>
              <a:rPr lang="en-US" dirty="0" smtClean="0"/>
              <a:t>,” particularly history, linguistics, ethnography, archaeology and geology. One </a:t>
            </a:r>
            <a:endParaRPr lang="en-US"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5334000" cy="10895290"/>
          </a:xfrm>
          <a:prstGeom prst="rect">
            <a:avLst/>
          </a:prstGeom>
        </p:spPr>
        <p:txBody>
          <a:bodyPr wrap="square">
            <a:spAutoFit/>
          </a:bodyPr>
          <a:lstStyle/>
          <a:p>
            <a:r>
              <a:rPr lang="en-US" dirty="0" smtClean="0">
                <a:hlinkClick r:id="rId2"/>
              </a:rPr>
              <a:t>https://en.wikipedia.org/wiki/Timeline_of_First_Nations_history</a:t>
            </a:r>
            <a:endParaRPr lang="en-US" dirty="0" smtClean="0"/>
          </a:p>
          <a:p>
            <a:endParaRPr lang="en-US" dirty="0" smtClean="0"/>
          </a:p>
          <a:p>
            <a:r>
              <a:rPr lang="en-US" dirty="0" err="1" smtClean="0"/>
              <a:t>Paleo-indians</a:t>
            </a:r>
            <a:r>
              <a:rPr lang="en-US" dirty="0" smtClean="0"/>
              <a:t> "reached Maine by over 11,000 </a:t>
            </a:r>
          </a:p>
          <a:p>
            <a:r>
              <a:rPr lang="en-US" dirty="0" smtClean="0"/>
              <a:t>years ago and </a:t>
            </a:r>
            <a:r>
              <a:rPr lang="en-US" dirty="0" err="1" smtClean="0"/>
              <a:t>Debert</a:t>
            </a:r>
            <a:r>
              <a:rPr lang="en-US" dirty="0" smtClean="0"/>
              <a:t>, Nova Scotia not many years</a:t>
            </a:r>
          </a:p>
          <a:p>
            <a:r>
              <a:rPr lang="en-US" dirty="0" smtClean="0"/>
              <a:t> later.“  The </a:t>
            </a:r>
            <a:r>
              <a:rPr lang="en-US" dirty="0" err="1" smtClean="0"/>
              <a:t>Debert</a:t>
            </a:r>
            <a:r>
              <a:rPr lang="en-US" dirty="0" smtClean="0"/>
              <a:t> </a:t>
            </a:r>
            <a:r>
              <a:rPr lang="en-US" dirty="0" err="1" smtClean="0"/>
              <a:t>Palaeo</a:t>
            </a:r>
            <a:r>
              <a:rPr lang="en-US" dirty="0" smtClean="0"/>
              <a:t>-Indian Site was designated </a:t>
            </a:r>
          </a:p>
          <a:p>
            <a:r>
              <a:rPr lang="en-US" dirty="0" smtClean="0"/>
              <a:t>a National Historic Site of Canada in 1974.</a:t>
            </a:r>
          </a:p>
          <a:p>
            <a:endParaRPr lang="en-US" dirty="0" smtClean="0"/>
          </a:p>
          <a:p>
            <a:r>
              <a:rPr lang="en-US" dirty="0" smtClean="0"/>
              <a:t>1536 – 1632: Documented accounts of Basques whalers in the Strait of Belle Isle </a:t>
            </a:r>
            <a:r>
              <a:rPr lang="en-US" dirty="0" err="1" smtClean="0"/>
              <a:t>Terranova</a:t>
            </a:r>
            <a:r>
              <a:rPr lang="en-US" dirty="0" smtClean="0"/>
              <a:t> – the "first Europeans to regularly visit North America“ focused on the harbor of Red Bay in the 16th century.  In the 16th century there was extensive trade contact overall friendly exchanges between the Basque whalers and the </a:t>
            </a:r>
            <a:r>
              <a:rPr lang="en-US" dirty="0" err="1" smtClean="0"/>
              <a:t>Mi'kmaq</a:t>
            </a:r>
            <a:r>
              <a:rPr lang="en-US" dirty="0" smtClean="0"/>
              <a:t> which provided the basis for the development of an Algonquian–Basque pidgin in the mid-16th century, with a strong </a:t>
            </a:r>
            <a:r>
              <a:rPr lang="en-US" dirty="0" err="1" smtClean="0"/>
              <a:t>Mi'kmaq</a:t>
            </a:r>
            <a:r>
              <a:rPr lang="en-US" dirty="0" smtClean="0"/>
              <a:t> imprint, recorded still in use in the early 18th century.</a:t>
            </a:r>
          </a:p>
          <a:p>
            <a:r>
              <a:rPr lang="en-US" dirty="0" smtClean="0"/>
              <a:t>1603: Samuel de Champlain first encountered the </a:t>
            </a:r>
            <a:r>
              <a:rPr lang="en-US" dirty="0" err="1" smtClean="0"/>
              <a:t>Mi'kmaq</a:t>
            </a:r>
            <a:r>
              <a:rPr lang="en-US" dirty="0" smtClean="0"/>
              <a:t> – whom he referred to the </a:t>
            </a:r>
            <a:r>
              <a:rPr lang="en-US" dirty="0" err="1" smtClean="0"/>
              <a:t>Souriquois</a:t>
            </a:r>
            <a:r>
              <a:rPr lang="en-US" dirty="0" smtClean="0"/>
              <a:t> after the </a:t>
            </a:r>
            <a:r>
              <a:rPr lang="en-US" dirty="0" err="1" smtClean="0"/>
              <a:t>Shediac</a:t>
            </a:r>
            <a:r>
              <a:rPr lang="en-US" dirty="0" smtClean="0"/>
              <a:t> River (</a:t>
            </a:r>
            <a:r>
              <a:rPr lang="en-US" dirty="0" err="1" smtClean="0"/>
              <a:t>Jedaick</a:t>
            </a:r>
            <a:r>
              <a:rPr lang="en-US" dirty="0" smtClean="0"/>
              <a:t> in the original </a:t>
            </a:r>
            <a:r>
              <a:rPr lang="en-US" dirty="0" err="1" smtClean="0"/>
              <a:t>Mi’kmaq</a:t>
            </a:r>
            <a:r>
              <a:rPr lang="en-US" dirty="0" smtClean="0"/>
              <a:t> which Champlain referred to as the </a:t>
            </a:r>
            <a:r>
              <a:rPr lang="en-US" dirty="0" err="1" smtClean="0"/>
              <a:t>Souricoua</a:t>
            </a:r>
            <a:r>
              <a:rPr lang="en-US" dirty="0" smtClean="0"/>
              <a:t> River) – on his first expedition to North America in 1603. He visited the traditional lands of the </a:t>
            </a:r>
            <a:r>
              <a:rPr lang="en-US" dirty="0" err="1" smtClean="0"/>
              <a:t>Mi'kmaq</a:t>
            </a:r>
            <a:r>
              <a:rPr lang="en-US" dirty="0" smtClean="0"/>
              <a:t> people in the </a:t>
            </a:r>
            <a:r>
              <a:rPr lang="en-US" dirty="0" err="1" smtClean="0"/>
              <a:t>Shediac</a:t>
            </a:r>
            <a:r>
              <a:rPr lang="en-US" dirty="0" smtClean="0"/>
              <a:t> area in southeast New Brunswick including </a:t>
            </a:r>
            <a:r>
              <a:rPr lang="en-US" dirty="0" err="1" smtClean="0"/>
              <a:t>Percé</a:t>
            </a:r>
            <a:r>
              <a:rPr lang="en-US" dirty="0" smtClean="0"/>
              <a:t>, Quebec </a:t>
            </a:r>
            <a:r>
              <a:rPr lang="en-US" dirty="0" err="1" smtClean="0"/>
              <a:t>Sigsôg</a:t>
            </a:r>
            <a:r>
              <a:rPr lang="en-US" dirty="0" smtClean="0"/>
              <a:t> ("steep rocks" or "crags") and </a:t>
            </a:r>
            <a:r>
              <a:rPr lang="en-US" dirty="0" err="1" smtClean="0"/>
              <a:t>Pelseg</a:t>
            </a:r>
            <a:r>
              <a:rPr lang="en-US" dirty="0" smtClean="0"/>
              <a:t> ("fishing place") which he named Isle </a:t>
            </a:r>
            <a:r>
              <a:rPr lang="en-US" dirty="0" err="1" smtClean="0"/>
              <a:t>Percée</a:t>
            </a:r>
            <a:r>
              <a:rPr lang="en-US" dirty="0" smtClean="0"/>
              <a:t> ("Pierced Island").[91][92] The </a:t>
            </a:r>
            <a:r>
              <a:rPr lang="en-US" dirty="0" err="1" smtClean="0"/>
              <a:t>Mi'kmaq</a:t>
            </a:r>
            <a:r>
              <a:rPr lang="en-US" dirty="0" smtClean="0"/>
              <a:t> had a large encampment – </a:t>
            </a:r>
            <a:r>
              <a:rPr lang="en-US" dirty="0" err="1" smtClean="0"/>
              <a:t>Gédaique</a:t>
            </a:r>
            <a:r>
              <a:rPr lang="en-US" dirty="0" smtClean="0"/>
              <a:t> – meaning "running far in." The </a:t>
            </a:r>
            <a:r>
              <a:rPr lang="en-US" dirty="0" err="1" smtClean="0"/>
              <a:t>Mi'kmaq</a:t>
            </a:r>
            <a:r>
              <a:rPr lang="en-US" dirty="0" smtClean="0"/>
              <a:t> used the copper from a mine in the area which is found in burial sites.[93] Champlain observed that the winter encampment of the </a:t>
            </a:r>
            <a:r>
              <a:rPr lang="en-US" dirty="0" err="1" smtClean="0"/>
              <a:t>Mi'kmaq</a:t>
            </a:r>
            <a:r>
              <a:rPr lang="en-US" dirty="0" smtClean="0"/>
              <a:t> was on Cape Breton Island. According to archaeological finds – including stone and copper tools – the </a:t>
            </a:r>
            <a:r>
              <a:rPr lang="en-US" dirty="0" err="1" smtClean="0"/>
              <a:t>Shediac</a:t>
            </a:r>
            <a:r>
              <a:rPr lang="en-US" dirty="0" smtClean="0"/>
              <a:t> watershed "appears to have been a transportation nexus" for "thousands of generations." The material culture of the "first ten thousand years" include "tools, adornments and weapons" made out of stone and copper by pre-contact people.</a:t>
            </a:r>
            <a:endParaRPr lang="en-US" dirty="0"/>
          </a:p>
        </p:txBody>
      </p:sp>
      <p:pic>
        <p:nvPicPr>
          <p:cNvPr id="1029" name="Picture 5"/>
          <p:cNvPicPr>
            <a:picLocks noChangeAspect="1" noChangeArrowheads="1"/>
          </p:cNvPicPr>
          <p:nvPr/>
        </p:nvPicPr>
        <p:blipFill>
          <a:blip r:embed="rId3" cstate="print"/>
          <a:srcRect t="3204" r="3627"/>
          <a:stretch>
            <a:fillRect/>
          </a:stretch>
        </p:blipFill>
        <p:spPr bwMode="auto">
          <a:xfrm>
            <a:off x="5181600" y="533400"/>
            <a:ext cx="3810000" cy="3712702"/>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cstate="print"/>
          <a:srcRect/>
          <a:stretch>
            <a:fillRect/>
          </a:stretch>
        </p:blipFill>
        <p:spPr bwMode="auto">
          <a:xfrm>
            <a:off x="5257799" y="4343400"/>
            <a:ext cx="3639593" cy="3429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372600" cy="44966156"/>
          </a:xfrm>
          <a:prstGeom prst="rect">
            <a:avLst/>
          </a:prstGeom>
        </p:spPr>
        <p:txBody>
          <a:bodyPr wrap="square">
            <a:spAutoFit/>
          </a:bodyPr>
          <a:lstStyle/>
          <a:p>
            <a:r>
              <a:rPr lang="en-US" dirty="0" smtClean="0">
                <a:hlinkClick r:id="rId2"/>
              </a:rPr>
              <a:t>http://www.dickshovel.com/mic.html</a:t>
            </a:r>
            <a:endParaRPr lang="en-US" dirty="0" smtClean="0"/>
          </a:p>
          <a:p>
            <a:r>
              <a:rPr lang="en-US" dirty="0" smtClean="0"/>
              <a:t>	Estimates of the original Micmac population vary between 3,000 and 30,000, with general consensus being somewhere around 20,000. European contact began early, and by 1620 epidemics had reduced the Micmac to less than 4,000.  By 1760 their numbers had fallen to around 3,000, reaching a low point of 1,800 during in 1823. Precise counts have been difficult because of extensive intermarriage with the French population. Canada currently lists more than 16,000 registered Micmac, but their actual number in both Canada and the United States is much higher, perhaps as many as 25,000. Canada has 28 separate groups of Micmac, but only one Micmac tribe is recognized in the United States, the 500 member Aroostook Band of Micmac in northern Maine which received state recognition in 1973 with federal status following in 1991. Because of the 1794 Jay Treaty between Great Britain and the United States, the Micmac have the right to move freely back-and forth across the border. Many have chosen to leave the Canadian Maritimes in favor of the northeastern United States. Presently, more than 2,000 Micmac reside in the greater Boston area (making them one of the largest Native American groups in New England). Several hundred more live in New York City.</a:t>
            </a:r>
          </a:p>
          <a:p>
            <a:r>
              <a:rPr lang="en-US" dirty="0" smtClean="0"/>
              <a:t>	The Micmac were the dominant tribe in the Canadian Maritimes, but in most ways other than language, they were similar to the Maliseet in New Brunswick and the </a:t>
            </a:r>
            <a:r>
              <a:rPr lang="en-US" dirty="0" err="1" smtClean="0"/>
              <a:t>Abenaki</a:t>
            </a:r>
            <a:r>
              <a:rPr lang="en-US" dirty="0" smtClean="0"/>
              <a:t> of northern New England. The main difference in their lifestyle was that the </a:t>
            </a:r>
            <a:r>
              <a:rPr lang="en-US" dirty="0" err="1" smtClean="0"/>
              <a:t>Abenaki</a:t>
            </a:r>
            <a:r>
              <a:rPr lang="en-US" dirty="0" smtClean="0"/>
              <a:t> were able to place greater emphasis on agriculture because of their more southerly location. Because the Micmac language contains some characteristics of Cree, many believe that they moved into the Canadian Maritimes from the north. The date of this migration is uncertain, but it would appear the Micmac had occupied their homeland for a considerable period before 1500. The Micmac did very little farming, because for the most part, they were too far north to grow corn. They were, however, skilled hunter-gatherers with a heavy emphasis on fishing and sea mammals. For this reason, the Micmac were famous for their skill with a canoe. Constructed from birch bark, their distinctive humped-back design was not only light, but capable of crossing open water. Sails were added during the 1600s.</a:t>
            </a:r>
          </a:p>
          <a:p>
            <a:endParaRPr lang="en-US" dirty="0" smtClean="0"/>
          </a:p>
          <a:p>
            <a:r>
              <a:rPr lang="en-US" dirty="0" smtClean="0"/>
              <a:t>Birch bark was used for a variety of other purposes, including the coverings of their wigwams. There were basically two types: the smaller, conical-shaped style which could hold 10-12 people was used in the winter; and the larger, oblong variety (10-24 occupants) during the warmer months. The Micmac were semi-nomadic in the sense they routinely moved between summer fishing villages near the coast to inland locations for winter hunting. The single-family winter hunting camps were scattered, but during the spring and summer, Micmac families joined others to form villages. Maple sap was gathered in the spring. Some groups farmed a little bit during the summer, but most of their diet at this time of year still came from fish and seafood. Hunting began in the fall. Moose and deer were easier to track then, and the Micmac were able to move about easily in the deep snow by using snowshoes, sleds, and toboggans. The word "toboggan" is borrowed directly from the Micmac word "</a:t>
            </a:r>
            <a:r>
              <a:rPr lang="en-US" dirty="0" err="1" smtClean="0"/>
              <a:t>taba'gan</a:t>
            </a:r>
            <a:r>
              <a:rPr lang="en-US" dirty="0" smtClean="0"/>
              <a:t>."</a:t>
            </a:r>
          </a:p>
          <a:p>
            <a:endParaRPr lang="en-US" dirty="0" smtClean="0"/>
          </a:p>
          <a:p>
            <a:r>
              <a:rPr lang="en-US" dirty="0" smtClean="0"/>
              <a:t>Politically, the Micmac were a loose confederacy bound together through a common system of </a:t>
            </a:r>
            <a:r>
              <a:rPr lang="en-US" dirty="0" err="1" smtClean="0"/>
              <a:t>patrilineal</a:t>
            </a:r>
            <a:r>
              <a:rPr lang="en-US" dirty="0" smtClean="0"/>
              <a:t> (descent traced through one's father) clans. Each clan had its own symbol which individual Micmac frequently used to mark their lodges, canoes, clothing, snowshoes, and other personal possessions. For the most part, Micmac clans (or bands) were independent with their own chiefs and ceremonies, a system which has been remained largely in place to the present day. Political authority began with the local chief who, together with a council of elders, governed the summer villages. Far more important was the district chief (</a:t>
            </a:r>
            <a:r>
              <a:rPr lang="en-US" dirty="0" err="1" smtClean="0"/>
              <a:t>saqamaw</a:t>
            </a:r>
            <a:r>
              <a:rPr lang="en-US" dirty="0" smtClean="0"/>
              <a:t>) who presided over the council of local chiefs that usually met in spring or fall of the year. In most cases, the </a:t>
            </a:r>
            <a:r>
              <a:rPr lang="en-US" dirty="0" err="1" smtClean="0"/>
              <a:t>saqamaw</a:t>
            </a:r>
            <a:r>
              <a:rPr lang="en-US" dirty="0" smtClean="0"/>
              <a:t> was the eldest male the most influential Micmac family in the district. Since his authority was based on the relative size of his family, it was quite common for a district chief to have several wives -- a political necessity and frequent source of distress for the early French missionaries.</a:t>
            </a:r>
          </a:p>
          <a:p>
            <a:endParaRPr lang="en-US" dirty="0" smtClean="0"/>
          </a:p>
          <a:p>
            <a:r>
              <a:rPr lang="en-US" dirty="0" smtClean="0"/>
              <a:t>Most important decisions, such as the assignment of hunting and fishing territories or matters of peace and war, were made at the district level. Women and children, as well as young men who had yet to kill their first moose, could not speak in the district councils. Beyond this, there was one final level of authority for matters which affected the entire Micmac nation. Periodically, all of the district chiefs would convene in a Grand Council to achieve a consensus and elect one of their members Grand </a:t>
            </a:r>
            <a:r>
              <a:rPr lang="en-US" dirty="0" err="1" smtClean="0"/>
              <a:t>Saqamaw</a:t>
            </a:r>
            <a:r>
              <a:rPr lang="en-US" dirty="0" smtClean="0"/>
              <a:t> (most often the Cape Breton Island </a:t>
            </a:r>
            <a:r>
              <a:rPr lang="en-US" dirty="0" err="1" smtClean="0"/>
              <a:t>saqamaw</a:t>
            </a:r>
            <a:r>
              <a:rPr lang="en-US" dirty="0" smtClean="0"/>
              <a:t>) to act as their spokesman with outsiders. This relatively informal structure of authority served the Micmac well in times of peace, but during war, allowed them to unite into a formidable antagonist.</a:t>
            </a:r>
          </a:p>
          <a:p>
            <a:endParaRPr lang="en-US" dirty="0" smtClean="0"/>
          </a:p>
          <a:p>
            <a:r>
              <a:rPr lang="en-US" dirty="0" smtClean="0"/>
              <a:t>Clothing was fringed buckskin commonly used by the other woodland tribes in the region. Men wore little besides breechcloths in the summer but switched to fur robes and leggings with the onset of cold weather. Women wore similar robes and long tunics, but during the 1700s, Micmac women began wearing a distinctive pointed cap. Birch bark was also the material of choice for domestic tools and, like most of their clothing, often decorated with porcupine quills. Elaborately </a:t>
            </a:r>
            <a:r>
              <a:rPr lang="en-US" dirty="0" err="1" smtClean="0"/>
              <a:t>quilled</a:t>
            </a:r>
            <a:r>
              <a:rPr lang="en-US" dirty="0" smtClean="0"/>
              <a:t> boxes and baskets are uniquely Micmac, and their skill with quillwork is reputedly the best. Large feasts were used to celebrate marriages, funerals, and the beginning of the hunting season. Micmac funerals were unusual in that they were performed before the person actually died. To survive in the harsh climate of the Canadian Maritimes, the Micmac traditionally had abandoned members thought to be incurably ill or injured. Dogs were killed as a sign of grief, but after much singing and dancing, the dying person was allowed to make one final speech of farewell after which no one would help him.</a:t>
            </a:r>
          </a:p>
          <a:p>
            <a:endParaRPr lang="en-US" dirty="0" smtClean="0"/>
          </a:p>
          <a:p>
            <a:r>
              <a:rPr lang="en-US" dirty="0" smtClean="0"/>
              <a:t>The Micmac religion believed in one supreme being but included a number of lesser gods, some of whom had human form. Best known of the Micmac legends are their stories of </a:t>
            </a:r>
            <a:r>
              <a:rPr lang="en-US" dirty="0" err="1" smtClean="0"/>
              <a:t>Glooscap</a:t>
            </a:r>
            <a:r>
              <a:rPr lang="en-US" dirty="0" smtClean="0"/>
              <a:t>, a cultural hero. Almost immediately after French Jesuits arrived in Acadia, the Micmac began to convert to the Roman Catholic faith. During the early years, the French brought relatively few of their women to North America, so intermarriage between French and Micmac became very common. These two factors bound the Micmac so closely to the French, that they found it very difficult to accept British rule after France cession of the Maritimes to Great Britain in 1713. Currently, most Micmac have French surnames, and they have remained among the most firmly converted of all Native American groups. At the same time, they have also retained much of their language and culture, and their practice of the Catholic religion has incorporated many of their traditional native beliefs.</a:t>
            </a:r>
          </a:p>
          <a:p>
            <a:r>
              <a:rPr lang="en-US" dirty="0" smtClean="0"/>
              <a:t>History</a:t>
            </a:r>
          </a:p>
          <a:p>
            <a:r>
              <a:rPr lang="en-US" dirty="0" smtClean="0"/>
              <a:t>Together with the </a:t>
            </a:r>
            <a:r>
              <a:rPr lang="en-US" dirty="0" err="1" smtClean="0"/>
              <a:t>Beothuk</a:t>
            </a:r>
            <a:r>
              <a:rPr lang="en-US" dirty="0" smtClean="0"/>
              <a:t> on Newfoundland, the Micmac were probably the first Native Americans to have regular contact with Europeans. This may have occurred as early as the 11th century with the early Viking settlements on the coast of North America, or perhaps with Basque fishermen who visited the Grand Banks before Columbus' voyage in 1492 but kept quiet about where they were catching all their fish. The first known contact was made in 1497 by John Cabot who took three Micmac with him when he returned to England. The Micmac may not have appreciated this, since Cabot disappeared in the same area during his second voyage a few years later. Contact between Micmac and Europeans became routine immediately afterwards. Beginning in 1501, Basque, Spanish, French, British, and Irish fishing boats visited the Grand Banks every summer. By 1519 the fishermen were coming ashore to dry their catch, and trade began, mainly for furs. The fishermen found the Micmac friendly and eager to trade ...almost too eager.</a:t>
            </a:r>
          </a:p>
          <a:p>
            <a:endParaRPr lang="en-US" dirty="0" smtClean="0"/>
          </a:p>
          <a:p>
            <a:r>
              <a:rPr lang="en-US" dirty="0" smtClean="0"/>
              <a:t>By 1534 the Micmac had grown so accustomed to trading with the Europeans that when the French explorer, Jacques Cartier, dropped anchor in Chaleur Bay, he suddenly found himself surrounded by hundreds of Micmac in canoes waving beaver skins. Cartier became alarmed and fired cannon over their heads. The Micmac quickly retreated, but 300 returned the following day, and Cartier had calmed down enough by then to begin trading with them. Obviously, Cartier was not the first European to "discover" the Micmac, but France would use his explorations as the basis for their claim to the Canadian Maritimes. During his visit to the region in 1541, Cartier tried, but failed, to establish a permanent settlement on the St. Lawrence River. The French still had much to learn about survival in a wilderness. By 1578 over 400 European fishing boats were gathering every summer off the coast. The Basque established a whaling station during 1527, but no one attempted to stay through a winter. Although there were no permanent settlements at the time, European diseases had begun to decimate the Micmac population. An unknown epidemic struck the region sometime between 1564 and 1570 followed by typhus in 1586.</a:t>
            </a:r>
          </a:p>
          <a:p>
            <a:endParaRPr lang="en-US" dirty="0" smtClean="0"/>
          </a:p>
          <a:p>
            <a:r>
              <a:rPr lang="en-US" dirty="0" smtClean="0"/>
              <a:t>Sir Humphrey Gilbert and the British attempted to settle Newfoundland in 1583 but failed for the same reasons as Cartier effort in 1541, starvation and bitter cold. However, the result of these failures was that both Britain (Cabot and Gilbert) and France (Verrazano and Cartier) laid claim to the Maritimes by right of discovery. Meanwhile, Spain claimed all of North America and had the military power to discourage permanent settlements by other Europeans. It could not, however, prevent trade. Furs gotten from the Micmac created a new fashion in France of beaver </a:t>
            </a:r>
            <a:r>
              <a:rPr lang="en-US" dirty="0" err="1" smtClean="0"/>
              <a:t>hats.This</a:t>
            </a:r>
            <a:r>
              <a:rPr lang="en-US" dirty="0" smtClean="0"/>
              <a:t> quickly spread through Europe. The price of fur rose, and the French quickly saw a chance to make a lot of money. Organized fur trade began in 1581 as a private venture of Norman and Breton merchants. Although it happened on the other side of the Atlantic Ocean, the destruction of the Spanish Armada off the coast of England in 1588 was an important event in Native American history. Afterwards, Spanish naval power could no longer keep other Europeans out of the New World.</a:t>
            </a:r>
          </a:p>
          <a:p>
            <a:endParaRPr lang="en-US" dirty="0" smtClean="0"/>
          </a:p>
          <a:p>
            <a:r>
              <a:rPr lang="en-US" dirty="0" smtClean="0"/>
              <a:t>That same year, Henry III of France granted a monopoly in the North American fur trade to a consortium of French merchants to secure his hold on the French throne. Henry was assassinated the following year and got very little out of this bargain, but the French merchants became rich. Permanent outposts were not built until 1604, but in the interim French trading ships made regular trips to the Micmac homeland for fur. The demand overwhelmed the resources available to the Micmac, but they solved this by becoming middlemen for the Algonquin tribes of the interior, an economic opportunity which they apparently protected through warfare. Already formidable warriors, the metal weapons received through trade with the French gave the Micmac and their allies an enormous advantage over their enemies ...a possible explanation for the sudden disappearance of the </a:t>
            </a:r>
            <a:r>
              <a:rPr lang="en-US" dirty="0" err="1" smtClean="0"/>
              <a:t>Iroquian</a:t>
            </a:r>
            <a:r>
              <a:rPr lang="en-US" dirty="0" smtClean="0"/>
              <a:t>-speaking peoples Cartier had met on the St. Lawrence River during 1534 and their replacement by Algonquin-speaking Montagnais and </a:t>
            </a:r>
            <a:r>
              <a:rPr lang="en-US" dirty="0" err="1" smtClean="0"/>
              <a:t>Algonkin</a:t>
            </a:r>
            <a:r>
              <a:rPr lang="en-US" dirty="0" smtClean="0"/>
              <a:t> sometime before 1608.</a:t>
            </a:r>
          </a:p>
          <a:p>
            <a:endParaRPr lang="en-US" dirty="0" smtClean="0"/>
          </a:p>
          <a:p>
            <a:r>
              <a:rPr lang="en-US" dirty="0" smtClean="0"/>
              <a:t>In 1604 Samuel de Champlain and Pierre De </a:t>
            </a:r>
            <a:r>
              <a:rPr lang="en-US" dirty="0" err="1" smtClean="0"/>
              <a:t>Monts</a:t>
            </a:r>
            <a:r>
              <a:rPr lang="en-US" dirty="0" smtClean="0"/>
              <a:t> established the first French settlement in North America at the mouth of the St. Croix River, the current boundary between Maine and the New Brunswick. Although it was close to both the </a:t>
            </a:r>
            <a:r>
              <a:rPr lang="en-US" dirty="0" err="1" smtClean="0"/>
              <a:t>Abenaki</a:t>
            </a:r>
            <a:r>
              <a:rPr lang="en-US" dirty="0" smtClean="0"/>
              <a:t> and Maliseet villages, the location proved a terrible choice, and the French stayed there only one winter. Frozen and flooded, half the party died of scurvy, and Champlain and the survivors moved across the Bay of Fundy to the Nova Scotia's Annapolis Basin in 1605. The new site became known as Port Royal, and was located in Micmac territory. Although this gave the Micmac a definite advantage, the French continued to trade with the </a:t>
            </a:r>
            <a:r>
              <a:rPr lang="en-US" dirty="0" err="1" smtClean="0"/>
              <a:t>Abenaki</a:t>
            </a:r>
            <a:r>
              <a:rPr lang="en-US" dirty="0" smtClean="0"/>
              <a:t>, particularly the Penobscot. The Penobscot prospered as a result, and their sachem </a:t>
            </a:r>
            <a:r>
              <a:rPr lang="en-US" dirty="0" err="1" smtClean="0"/>
              <a:t>Bashaba</a:t>
            </a:r>
            <a:r>
              <a:rPr lang="en-US" dirty="0" smtClean="0"/>
              <a:t> was able to form a powerful alliance which threatened the Micmac across the bay. The rivalry over the French fur trade aggravated earlier animosities and by 1607 escalated into the </a:t>
            </a:r>
            <a:r>
              <a:rPr lang="en-US" dirty="0" err="1" smtClean="0"/>
              <a:t>Tarrateen</a:t>
            </a:r>
            <a:r>
              <a:rPr lang="en-US" dirty="0" smtClean="0"/>
              <a:t> War which broke out between the </a:t>
            </a:r>
            <a:r>
              <a:rPr lang="en-US" dirty="0" err="1" smtClean="0"/>
              <a:t>Bashaba's</a:t>
            </a:r>
            <a:r>
              <a:rPr lang="en-US" dirty="0" smtClean="0"/>
              <a:t> Penobscot confederacy and the Micmac and their Maliseet allies.</a:t>
            </a:r>
          </a:p>
          <a:p>
            <a:endParaRPr lang="en-US" dirty="0" smtClean="0"/>
          </a:p>
          <a:p>
            <a:r>
              <a:rPr lang="en-US" dirty="0" smtClean="0"/>
              <a:t>The fighting continued for eight years. Although the French were not pleased with the warfare, they managed to trade with both sides. Meanwhile, the first Jesuit missionaries had arrived at Port Royal in 1610 and met immediate success working among the Micmac. Their first important convert was the sachem </a:t>
            </a:r>
            <a:r>
              <a:rPr lang="en-US" dirty="0" err="1" smtClean="0"/>
              <a:t>Membertou</a:t>
            </a:r>
            <a:r>
              <a:rPr lang="en-US" dirty="0" smtClean="0"/>
              <a:t> who was baptized with his entire family in 1610. Unfortunately, conversion did not protect him from epidemic, and </a:t>
            </a:r>
            <a:r>
              <a:rPr lang="en-US" dirty="0" err="1" smtClean="0"/>
              <a:t>Membertou</a:t>
            </a:r>
            <a:r>
              <a:rPr lang="en-US" dirty="0" smtClean="0"/>
              <a:t> died the following year. In spite of their war with the Micmac, the French also built a mission and trading post for the Penobscot at St </a:t>
            </a:r>
            <a:r>
              <a:rPr lang="en-US" dirty="0" err="1" smtClean="0"/>
              <a:t>Sauver</a:t>
            </a:r>
            <a:r>
              <a:rPr lang="en-US" dirty="0" smtClean="0"/>
              <a:t> Mont-Deserts de </a:t>
            </a:r>
            <a:r>
              <a:rPr lang="en-US" dirty="0" err="1" smtClean="0"/>
              <a:t>Pentagoet</a:t>
            </a:r>
            <a:r>
              <a:rPr lang="en-US" dirty="0" smtClean="0"/>
              <a:t> (Bar Harbor, Maine) in 1613. It had a brief existence, however, and was destroyed by an English raid from Jamestown, Virginia later that year. In 1615 the Micmac succeeded in killing </a:t>
            </a:r>
            <a:r>
              <a:rPr lang="en-US" dirty="0" err="1" smtClean="0"/>
              <a:t>Bashaba</a:t>
            </a:r>
            <a:r>
              <a:rPr lang="en-US" dirty="0" smtClean="0"/>
              <a:t> and in so doing won the war. During the next two years, Micmac warriors swept south through the </a:t>
            </a:r>
            <a:r>
              <a:rPr lang="en-US" dirty="0" err="1" smtClean="0"/>
              <a:t>Abenaki</a:t>
            </a:r>
            <a:r>
              <a:rPr lang="en-US" dirty="0" smtClean="0"/>
              <a:t> villages in Maine in a wave of destruction reaching as far south as Massachusetts.</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9" name="Rectangle 38"/>
          <p:cNvSpPr/>
          <p:nvPr/>
        </p:nvSpPr>
        <p:spPr>
          <a:xfrm>
            <a:off x="7543800" y="0"/>
            <a:ext cx="18288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0" y="0"/>
            <a:ext cx="9220200" cy="7478970"/>
          </a:xfrm>
          <a:prstGeom prst="rect">
            <a:avLst/>
          </a:prstGeom>
          <a:solidFill>
            <a:schemeClr val="tx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rgbClr val="002060"/>
                </a:solidFill>
              </a:rPr>
              <a:t>Migration Encore</a:t>
            </a: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a:p>
            <a:pPr algn="ctr" fontAlgn="auto">
              <a:spcBef>
                <a:spcPts val="0"/>
              </a:spcBef>
              <a:spcAft>
                <a:spcPts val="0"/>
              </a:spcAft>
              <a:defRPr/>
            </a:pPr>
            <a:endParaRPr lang="en-US" sz="4800" b="1" dirty="0" smtClean="0">
              <a:solidFill>
                <a:srgbClr val="002060"/>
              </a:solidFill>
            </a:endParaRPr>
          </a:p>
        </p:txBody>
      </p:sp>
      <p:sp>
        <p:nvSpPr>
          <p:cNvPr id="55" name="TextBox 54"/>
          <p:cNvSpPr txBox="1"/>
          <p:nvPr/>
        </p:nvSpPr>
        <p:spPr>
          <a:xfrm>
            <a:off x="0" y="0"/>
            <a:ext cx="9144000" cy="769441"/>
          </a:xfrm>
          <a:prstGeom prst="rect">
            <a:avLst/>
          </a:prstGeom>
          <a:solidFill>
            <a:schemeClr val="bg1"/>
          </a:solidFill>
        </p:spPr>
        <p:txBody>
          <a:bodyPr wrap="square" rtlCol="0">
            <a:spAutoFit/>
          </a:bodyPr>
          <a:lstStyle/>
          <a:p>
            <a:pPr algn="ctr"/>
            <a:r>
              <a:rPr lang="en-US" sz="4400" b="1" dirty="0" smtClean="0"/>
              <a:t>All Journeys are on our website</a:t>
            </a:r>
            <a:endParaRPr lang="en-US" sz="4400" b="1" dirty="0"/>
          </a:p>
        </p:txBody>
      </p:sp>
      <p:grpSp>
        <p:nvGrpSpPr>
          <p:cNvPr id="53" name="Group 52"/>
          <p:cNvGrpSpPr/>
          <p:nvPr/>
        </p:nvGrpSpPr>
        <p:grpSpPr>
          <a:xfrm>
            <a:off x="-137160" y="758952"/>
            <a:ext cx="9870097" cy="6327648"/>
            <a:chOff x="-137160" y="758952"/>
            <a:chExt cx="9870097" cy="6327648"/>
          </a:xfrm>
        </p:grpSpPr>
        <p:grpSp>
          <p:nvGrpSpPr>
            <p:cNvPr id="2" name="Group 102"/>
            <p:cNvGrpSpPr/>
            <p:nvPr/>
          </p:nvGrpSpPr>
          <p:grpSpPr>
            <a:xfrm>
              <a:off x="-137160" y="758952"/>
              <a:ext cx="9339702" cy="6327648"/>
              <a:chOff x="-137160" y="758952"/>
              <a:chExt cx="9339702" cy="6327648"/>
            </a:xfrm>
          </p:grpSpPr>
          <p:pic>
            <p:nvPicPr>
              <p:cNvPr id="101" name="Picture 2" descr="File:United States 1849-1850.png"/>
              <p:cNvPicPr>
                <a:picLocks noChangeAspect="1" noChangeArrowheads="1"/>
              </p:cNvPicPr>
              <p:nvPr/>
            </p:nvPicPr>
            <p:blipFill>
              <a:blip r:embed="rId3" cstate="print"/>
              <a:srcRect/>
              <a:stretch>
                <a:fillRect/>
              </a:stretch>
            </p:blipFill>
            <p:spPr bwMode="auto">
              <a:xfrm>
                <a:off x="-137160" y="758952"/>
                <a:ext cx="9339702" cy="6327648"/>
              </a:xfrm>
              <a:prstGeom prst="rect">
                <a:avLst/>
              </a:prstGeom>
              <a:noFill/>
            </p:spPr>
          </p:pic>
          <p:pic>
            <p:nvPicPr>
              <p:cNvPr id="102" name="Picture 2" descr="File:United States 1821-08-1822.png"/>
              <p:cNvPicPr preferRelativeResize="0">
                <a:picLocks noChangeArrowheads="1"/>
              </p:cNvPicPr>
              <p:nvPr/>
            </p:nvPicPr>
            <p:blipFill>
              <a:blip r:embed="rId4" cstate="print"/>
              <a:srcRect l="30024" t="15703" r="53658" b="74663"/>
              <a:stretch>
                <a:fillRect/>
              </a:stretch>
            </p:blipFill>
            <p:spPr bwMode="auto">
              <a:xfrm>
                <a:off x="762000" y="3712464"/>
                <a:ext cx="1752600" cy="457200"/>
              </a:xfrm>
              <a:prstGeom prst="rect">
                <a:avLst/>
              </a:prstGeom>
              <a:noFill/>
            </p:spPr>
          </p:pic>
        </p:grpSp>
        <p:sp>
          <p:nvSpPr>
            <p:cNvPr id="54" name="Freeform 53"/>
            <p:cNvSpPr/>
            <p:nvPr/>
          </p:nvSpPr>
          <p:spPr>
            <a:xfrm>
              <a:off x="3494819" y="2057400"/>
              <a:ext cx="6238118" cy="500244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4222865 w 6364777"/>
                <a:gd name="connsiteY20" fmla="*/ 4451466 h 5104015"/>
                <a:gd name="connsiteX21" fmla="*/ 3823854 w 6364777"/>
                <a:gd name="connsiteY21" fmla="*/ 4286597 h 5104015"/>
                <a:gd name="connsiteX22" fmla="*/ 3574472 w 6364777"/>
                <a:gd name="connsiteY22" fmla="*/ 3937462 h 5104015"/>
                <a:gd name="connsiteX23" fmla="*/ 3424843 w 6364777"/>
                <a:gd name="connsiteY23" fmla="*/ 3602182 h 5104015"/>
                <a:gd name="connsiteX24" fmla="*/ 3108960 w 6364777"/>
                <a:gd name="connsiteY24" fmla="*/ 3571702 h 5104015"/>
                <a:gd name="connsiteX25" fmla="*/ 2660072 w 6364777"/>
                <a:gd name="connsiteY25" fmla="*/ 3638204 h 5104015"/>
                <a:gd name="connsiteX26" fmla="*/ 2477192 w 6364777"/>
                <a:gd name="connsiteY26" fmla="*/ 3937462 h 5104015"/>
                <a:gd name="connsiteX27" fmla="*/ 1363287 w 6364777"/>
                <a:gd name="connsiteY27" fmla="*/ 4253346 h 5104015"/>
                <a:gd name="connsiteX28" fmla="*/ 1130531 w 6364777"/>
                <a:gd name="connsiteY28" fmla="*/ 4681451 h 5104015"/>
                <a:gd name="connsiteX29" fmla="*/ 182880 w 6364777"/>
                <a:gd name="connsiteY29" fmla="*/ 4519353 h 5104015"/>
                <a:gd name="connsiteX30" fmla="*/ 166254 w 6364777"/>
                <a:gd name="connsiteY30" fmla="*/ 4951615 h 5104015"/>
                <a:gd name="connsiteX31" fmla="*/ 1180407 w 6364777"/>
                <a:gd name="connsiteY31" fmla="*/ 5067993 h 5104015"/>
                <a:gd name="connsiteX32" fmla="*/ 5586152 w 6364777"/>
                <a:gd name="connsiteY32" fmla="*/ 5067993 h 5104015"/>
                <a:gd name="connsiteX33" fmla="*/ 5852160 w 6364777"/>
                <a:gd name="connsiteY33" fmla="*/ 4984866 h 5104015"/>
                <a:gd name="connsiteX34" fmla="*/ 5735782 w 6364777"/>
                <a:gd name="connsiteY34" fmla="*/ 4353098 h 5104015"/>
                <a:gd name="connsiteX35" fmla="*/ 5818909 w 6364777"/>
                <a:gd name="connsiteY35" fmla="*/ 1061258 h 5104015"/>
                <a:gd name="connsiteX36" fmla="*/ 5719156 w 6364777"/>
                <a:gd name="connsiteY36" fmla="*/ 146858 h 5104015"/>
                <a:gd name="connsiteX37" fmla="*/ 5203767 w 6364777"/>
                <a:gd name="connsiteY37"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994265 w 6364777"/>
                <a:gd name="connsiteY20" fmla="*/ 4451466 h 5104015"/>
                <a:gd name="connsiteX21" fmla="*/ 3823854 w 6364777"/>
                <a:gd name="connsiteY21" fmla="*/ 4286597 h 5104015"/>
                <a:gd name="connsiteX22" fmla="*/ 3574472 w 6364777"/>
                <a:gd name="connsiteY22" fmla="*/ 3937462 h 5104015"/>
                <a:gd name="connsiteX23" fmla="*/ 3424843 w 6364777"/>
                <a:gd name="connsiteY23" fmla="*/ 3602182 h 5104015"/>
                <a:gd name="connsiteX24" fmla="*/ 3108960 w 6364777"/>
                <a:gd name="connsiteY24" fmla="*/ 3571702 h 5104015"/>
                <a:gd name="connsiteX25" fmla="*/ 2660072 w 6364777"/>
                <a:gd name="connsiteY25" fmla="*/ 3638204 h 5104015"/>
                <a:gd name="connsiteX26" fmla="*/ 2477192 w 6364777"/>
                <a:gd name="connsiteY26" fmla="*/ 3937462 h 5104015"/>
                <a:gd name="connsiteX27" fmla="*/ 1363287 w 6364777"/>
                <a:gd name="connsiteY27" fmla="*/ 4253346 h 5104015"/>
                <a:gd name="connsiteX28" fmla="*/ 1130531 w 6364777"/>
                <a:gd name="connsiteY28" fmla="*/ 4681451 h 5104015"/>
                <a:gd name="connsiteX29" fmla="*/ 182880 w 6364777"/>
                <a:gd name="connsiteY29" fmla="*/ 4519353 h 5104015"/>
                <a:gd name="connsiteX30" fmla="*/ 166254 w 6364777"/>
                <a:gd name="connsiteY30" fmla="*/ 4951615 h 5104015"/>
                <a:gd name="connsiteX31" fmla="*/ 1180407 w 6364777"/>
                <a:gd name="connsiteY31" fmla="*/ 5067993 h 5104015"/>
                <a:gd name="connsiteX32" fmla="*/ 5586152 w 6364777"/>
                <a:gd name="connsiteY32" fmla="*/ 5067993 h 5104015"/>
                <a:gd name="connsiteX33" fmla="*/ 5852160 w 6364777"/>
                <a:gd name="connsiteY33" fmla="*/ 4984866 h 5104015"/>
                <a:gd name="connsiteX34" fmla="*/ 5735782 w 6364777"/>
                <a:gd name="connsiteY34" fmla="*/ 4353098 h 5104015"/>
                <a:gd name="connsiteX35" fmla="*/ 5818909 w 6364777"/>
                <a:gd name="connsiteY35" fmla="*/ 1061258 h 5104015"/>
                <a:gd name="connsiteX36" fmla="*/ 5719156 w 6364777"/>
                <a:gd name="connsiteY36" fmla="*/ 146858 h 5104015"/>
                <a:gd name="connsiteX37" fmla="*/ 5203767 w 6364777"/>
                <a:gd name="connsiteY37"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512426 h 5104015"/>
                <a:gd name="connsiteX20" fmla="*/ 3994265 w 6364777"/>
                <a:gd name="connsiteY20" fmla="*/ 4451466 h 5104015"/>
                <a:gd name="connsiteX21" fmla="*/ 3823854 w 6364777"/>
                <a:gd name="connsiteY21" fmla="*/ 4286597 h 5104015"/>
                <a:gd name="connsiteX22" fmla="*/ 3574472 w 6364777"/>
                <a:gd name="connsiteY22" fmla="*/ 3937462 h 5104015"/>
                <a:gd name="connsiteX23" fmla="*/ 3424843 w 6364777"/>
                <a:gd name="connsiteY23" fmla="*/ 3602182 h 5104015"/>
                <a:gd name="connsiteX24" fmla="*/ 3108960 w 6364777"/>
                <a:gd name="connsiteY24" fmla="*/ 3571702 h 5104015"/>
                <a:gd name="connsiteX25" fmla="*/ 2660072 w 6364777"/>
                <a:gd name="connsiteY25" fmla="*/ 3638204 h 5104015"/>
                <a:gd name="connsiteX26" fmla="*/ 2477192 w 6364777"/>
                <a:gd name="connsiteY26" fmla="*/ 3937462 h 5104015"/>
                <a:gd name="connsiteX27" fmla="*/ 1363287 w 6364777"/>
                <a:gd name="connsiteY27" fmla="*/ 4253346 h 5104015"/>
                <a:gd name="connsiteX28" fmla="*/ 1130531 w 6364777"/>
                <a:gd name="connsiteY28" fmla="*/ 4681451 h 5104015"/>
                <a:gd name="connsiteX29" fmla="*/ 182880 w 6364777"/>
                <a:gd name="connsiteY29" fmla="*/ 4519353 h 5104015"/>
                <a:gd name="connsiteX30" fmla="*/ 166254 w 6364777"/>
                <a:gd name="connsiteY30" fmla="*/ 4951615 h 5104015"/>
                <a:gd name="connsiteX31" fmla="*/ 1180407 w 6364777"/>
                <a:gd name="connsiteY31" fmla="*/ 5067993 h 5104015"/>
                <a:gd name="connsiteX32" fmla="*/ 5586152 w 6364777"/>
                <a:gd name="connsiteY32" fmla="*/ 5067993 h 5104015"/>
                <a:gd name="connsiteX33" fmla="*/ 5852160 w 6364777"/>
                <a:gd name="connsiteY33" fmla="*/ 4984866 h 5104015"/>
                <a:gd name="connsiteX34" fmla="*/ 5735782 w 6364777"/>
                <a:gd name="connsiteY34" fmla="*/ 4353098 h 5104015"/>
                <a:gd name="connsiteX35" fmla="*/ 5818909 w 6364777"/>
                <a:gd name="connsiteY35" fmla="*/ 1061258 h 5104015"/>
                <a:gd name="connsiteX36" fmla="*/ 5719156 w 6364777"/>
                <a:gd name="connsiteY36" fmla="*/ 146858 h 5104015"/>
                <a:gd name="connsiteX37" fmla="*/ 5203767 w 6364777"/>
                <a:gd name="connsiteY37"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4 w 6364777"/>
                <a:gd name="connsiteY6" fmla="*/ 1028493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81153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512426 h 5104015"/>
                <a:gd name="connsiteX20" fmla="*/ 3994265 w 6364777"/>
                <a:gd name="connsiteY20" fmla="*/ 4451466 h 5104015"/>
                <a:gd name="connsiteX21" fmla="*/ 3823854 w 6364777"/>
                <a:gd name="connsiteY21" fmla="*/ 4286597 h 5104015"/>
                <a:gd name="connsiteX22" fmla="*/ 3574472 w 6364777"/>
                <a:gd name="connsiteY22" fmla="*/ 3937462 h 5104015"/>
                <a:gd name="connsiteX23" fmla="*/ 3424843 w 6364777"/>
                <a:gd name="connsiteY23" fmla="*/ 3602182 h 5104015"/>
                <a:gd name="connsiteX24" fmla="*/ 3108960 w 6364777"/>
                <a:gd name="connsiteY24" fmla="*/ 3571702 h 5104015"/>
                <a:gd name="connsiteX25" fmla="*/ 2660072 w 6364777"/>
                <a:gd name="connsiteY25" fmla="*/ 3638204 h 5104015"/>
                <a:gd name="connsiteX26" fmla="*/ 2477192 w 6364777"/>
                <a:gd name="connsiteY26" fmla="*/ 3937462 h 5104015"/>
                <a:gd name="connsiteX27" fmla="*/ 1363287 w 6364777"/>
                <a:gd name="connsiteY27" fmla="*/ 4253346 h 5104015"/>
                <a:gd name="connsiteX28" fmla="*/ 1130531 w 6364777"/>
                <a:gd name="connsiteY28" fmla="*/ 4681451 h 5104015"/>
                <a:gd name="connsiteX29" fmla="*/ 182880 w 6364777"/>
                <a:gd name="connsiteY29" fmla="*/ 4519353 h 5104015"/>
                <a:gd name="connsiteX30" fmla="*/ 166254 w 6364777"/>
                <a:gd name="connsiteY30" fmla="*/ 4951615 h 5104015"/>
                <a:gd name="connsiteX31" fmla="*/ 1180407 w 6364777"/>
                <a:gd name="connsiteY31" fmla="*/ 5067993 h 5104015"/>
                <a:gd name="connsiteX32" fmla="*/ 5586152 w 6364777"/>
                <a:gd name="connsiteY32" fmla="*/ 5067993 h 5104015"/>
                <a:gd name="connsiteX33" fmla="*/ 5852160 w 6364777"/>
                <a:gd name="connsiteY33" fmla="*/ 4984866 h 5104015"/>
                <a:gd name="connsiteX34" fmla="*/ 5735782 w 6364777"/>
                <a:gd name="connsiteY34" fmla="*/ 4353098 h 5104015"/>
                <a:gd name="connsiteX35" fmla="*/ 5818909 w 6364777"/>
                <a:gd name="connsiteY35" fmla="*/ 1061258 h 5104015"/>
                <a:gd name="connsiteX36" fmla="*/ 5719156 w 6364777"/>
                <a:gd name="connsiteY36" fmla="*/ 146858 h 5104015"/>
                <a:gd name="connsiteX37" fmla="*/ 5203767 w 6364777"/>
                <a:gd name="connsiteY37"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4 w 6364777"/>
                <a:gd name="connsiteY6" fmla="*/ 1028493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4 w 6364777"/>
                <a:gd name="connsiteY15" fmla="*/ 3836647 h 5104015"/>
                <a:gd name="connsiteX16" fmla="*/ 4272742 w 6364777"/>
                <a:gd name="connsiteY16" fmla="*/ 3864033 h 5104015"/>
                <a:gd name="connsiteX17" fmla="*/ 4305992 w 6364777"/>
                <a:gd name="connsiteY17" fmla="*/ 4136968 h 5104015"/>
                <a:gd name="connsiteX18" fmla="*/ 4305992 w 6364777"/>
                <a:gd name="connsiteY18" fmla="*/ 4269971 h 5104015"/>
                <a:gd name="connsiteX19" fmla="*/ 4239491 w 6364777"/>
                <a:gd name="connsiteY19" fmla="*/ 4512426 h 5104015"/>
                <a:gd name="connsiteX20" fmla="*/ 3994265 w 6364777"/>
                <a:gd name="connsiteY20" fmla="*/ 4451466 h 5104015"/>
                <a:gd name="connsiteX21" fmla="*/ 3823854 w 6364777"/>
                <a:gd name="connsiteY21" fmla="*/ 4286597 h 5104015"/>
                <a:gd name="connsiteX22" fmla="*/ 3574472 w 6364777"/>
                <a:gd name="connsiteY22" fmla="*/ 3937462 h 5104015"/>
                <a:gd name="connsiteX23" fmla="*/ 3424843 w 6364777"/>
                <a:gd name="connsiteY23" fmla="*/ 3602182 h 5104015"/>
                <a:gd name="connsiteX24" fmla="*/ 3108960 w 6364777"/>
                <a:gd name="connsiteY24" fmla="*/ 3571702 h 5104015"/>
                <a:gd name="connsiteX25" fmla="*/ 2660072 w 6364777"/>
                <a:gd name="connsiteY25" fmla="*/ 3638204 h 5104015"/>
                <a:gd name="connsiteX26" fmla="*/ 2477192 w 6364777"/>
                <a:gd name="connsiteY26" fmla="*/ 3937462 h 5104015"/>
                <a:gd name="connsiteX27" fmla="*/ 1363287 w 6364777"/>
                <a:gd name="connsiteY27" fmla="*/ 4253346 h 5104015"/>
                <a:gd name="connsiteX28" fmla="*/ 1130531 w 6364777"/>
                <a:gd name="connsiteY28" fmla="*/ 4681451 h 5104015"/>
                <a:gd name="connsiteX29" fmla="*/ 182880 w 6364777"/>
                <a:gd name="connsiteY29" fmla="*/ 4519353 h 5104015"/>
                <a:gd name="connsiteX30" fmla="*/ 166254 w 6364777"/>
                <a:gd name="connsiteY30" fmla="*/ 4951615 h 5104015"/>
                <a:gd name="connsiteX31" fmla="*/ 1180407 w 6364777"/>
                <a:gd name="connsiteY31" fmla="*/ 5067993 h 5104015"/>
                <a:gd name="connsiteX32" fmla="*/ 5586152 w 6364777"/>
                <a:gd name="connsiteY32" fmla="*/ 5067993 h 5104015"/>
                <a:gd name="connsiteX33" fmla="*/ 5852160 w 6364777"/>
                <a:gd name="connsiteY33" fmla="*/ 4984866 h 5104015"/>
                <a:gd name="connsiteX34" fmla="*/ 5735782 w 6364777"/>
                <a:gd name="connsiteY34" fmla="*/ 4353098 h 5104015"/>
                <a:gd name="connsiteX35" fmla="*/ 5818909 w 6364777"/>
                <a:gd name="connsiteY35" fmla="*/ 1061258 h 5104015"/>
                <a:gd name="connsiteX36" fmla="*/ 5719156 w 6364777"/>
                <a:gd name="connsiteY36" fmla="*/ 146858 h 5104015"/>
                <a:gd name="connsiteX37" fmla="*/ 5203767 w 6364777"/>
                <a:gd name="connsiteY37"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4 w 6364777"/>
                <a:gd name="connsiteY6" fmla="*/ 1028493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4 w 6364777"/>
                <a:gd name="connsiteY15" fmla="*/ 3836647 h 5104015"/>
                <a:gd name="connsiteX16" fmla="*/ 4305992 w 6364777"/>
                <a:gd name="connsiteY16" fmla="*/ 4136968 h 5104015"/>
                <a:gd name="connsiteX17" fmla="*/ 4305992 w 6364777"/>
                <a:gd name="connsiteY17" fmla="*/ 4269971 h 5104015"/>
                <a:gd name="connsiteX18" fmla="*/ 4239491 w 6364777"/>
                <a:gd name="connsiteY18" fmla="*/ 4512426 h 5104015"/>
                <a:gd name="connsiteX19" fmla="*/ 3994265 w 6364777"/>
                <a:gd name="connsiteY19" fmla="*/ 445146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4 w 6364777"/>
                <a:gd name="connsiteY6" fmla="*/ 1028493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3884491 w 6364777"/>
                <a:gd name="connsiteY14" fmla="*/ 3394202 h 5104015"/>
                <a:gd name="connsiteX15" fmla="*/ 4156364 w 6364777"/>
                <a:gd name="connsiteY15" fmla="*/ 3836647 h 5104015"/>
                <a:gd name="connsiteX16" fmla="*/ 4305992 w 6364777"/>
                <a:gd name="connsiteY16" fmla="*/ 4136968 h 5104015"/>
                <a:gd name="connsiteX17" fmla="*/ 4305992 w 6364777"/>
                <a:gd name="connsiteY17" fmla="*/ 4269971 h 5104015"/>
                <a:gd name="connsiteX18" fmla="*/ 4239491 w 6364777"/>
                <a:gd name="connsiteY18" fmla="*/ 4512426 h 5104015"/>
                <a:gd name="connsiteX19" fmla="*/ 3994265 w 6364777"/>
                <a:gd name="connsiteY19" fmla="*/ 445146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6814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00960"/>
                    <a:pt x="5153891" y="778626"/>
                  </a:cubicBezTo>
                  <a:cubicBezTo>
                    <a:pt x="5090160" y="856292"/>
                    <a:pt x="4954386" y="964762"/>
                    <a:pt x="4887884" y="1028493"/>
                  </a:cubicBezTo>
                  <a:cubicBezTo>
                    <a:pt x="4821382" y="1092224"/>
                    <a:pt x="4788131" y="1083507"/>
                    <a:pt x="4754880" y="1161011"/>
                  </a:cubicBezTo>
                  <a:cubicBezTo>
                    <a:pt x="4721629" y="1238515"/>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4007712" y="3155169"/>
                    <a:pt x="3956858" y="3239193"/>
                  </a:cubicBezTo>
                  <a:cubicBezTo>
                    <a:pt x="3906004" y="3323217"/>
                    <a:pt x="3851240" y="3294626"/>
                    <a:pt x="3884491" y="3394202"/>
                  </a:cubicBezTo>
                  <a:cubicBezTo>
                    <a:pt x="3917742" y="3493778"/>
                    <a:pt x="4086114" y="3712853"/>
                    <a:pt x="4156364" y="3836647"/>
                  </a:cubicBezTo>
                  <a:cubicBezTo>
                    <a:pt x="4226614" y="3960441"/>
                    <a:pt x="4281054" y="4064747"/>
                    <a:pt x="4305992" y="4136968"/>
                  </a:cubicBezTo>
                  <a:cubicBezTo>
                    <a:pt x="4330930" y="4209189"/>
                    <a:pt x="4317075" y="4207395"/>
                    <a:pt x="4305992" y="4269971"/>
                  </a:cubicBezTo>
                  <a:cubicBezTo>
                    <a:pt x="4294909" y="4332547"/>
                    <a:pt x="4291445" y="4482177"/>
                    <a:pt x="4239491" y="4512426"/>
                  </a:cubicBezTo>
                  <a:cubicBezTo>
                    <a:pt x="4187537" y="4542675"/>
                    <a:pt x="4063538" y="4489104"/>
                    <a:pt x="3994265" y="4451466"/>
                  </a:cubicBezTo>
                  <a:cubicBezTo>
                    <a:pt x="3924992" y="4413828"/>
                    <a:pt x="3931920" y="437226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29348"/>
                    <a:pt x="1363287" y="4253346"/>
                  </a:cubicBezTo>
                  <a:cubicBezTo>
                    <a:pt x="1138844" y="4377344"/>
                    <a:pt x="1327266" y="4637117"/>
                    <a:pt x="1130531" y="4681451"/>
                  </a:cubicBezTo>
                  <a:cubicBezTo>
                    <a:pt x="933797" y="4725786"/>
                    <a:pt x="343593" y="4474326"/>
                    <a:pt x="182880" y="4519353"/>
                  </a:cubicBezTo>
                  <a:cubicBezTo>
                    <a:pt x="22167" y="45643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11"/>
            <p:cNvGrpSpPr/>
            <p:nvPr/>
          </p:nvGrpSpPr>
          <p:grpSpPr>
            <a:xfrm>
              <a:off x="21351" y="5294193"/>
              <a:ext cx="3435447" cy="1792407"/>
              <a:chOff x="-152400" y="5257800"/>
              <a:chExt cx="3505200" cy="1828800"/>
            </a:xfrm>
            <a:solidFill>
              <a:schemeClr val="bg1"/>
            </a:solidFill>
          </p:grpSpPr>
          <p:sp>
            <p:nvSpPr>
              <p:cNvPr id="58" name="Rectangle 57"/>
              <p:cNvSpPr/>
              <p:nvPr/>
            </p:nvSpPr>
            <p:spPr>
              <a:xfrm>
                <a:off x="-152400" y="5257800"/>
                <a:ext cx="2895600" cy="175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2209800" y="5791200"/>
                <a:ext cx="1143000" cy="1295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Freeform 55"/>
            <p:cNvSpPr/>
            <p:nvPr/>
          </p:nvSpPr>
          <p:spPr>
            <a:xfrm>
              <a:off x="3512245" y="928596"/>
              <a:ext cx="5605572" cy="1203084"/>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9460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8333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4655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30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910542 w 5547360"/>
                <a:gd name="connsiteY15" fmla="*/ 6553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2139142 w 5547360"/>
                <a:gd name="connsiteY15" fmla="*/ 350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2139142 w 5547360"/>
                <a:gd name="connsiteY15" fmla="*/ 350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20601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20601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8130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508269 w 5547360"/>
                <a:gd name="connsiteY25" fmla="*/ 681643 h 1330035"/>
                <a:gd name="connsiteX26" fmla="*/ 4680995 w 5547360"/>
                <a:gd name="connsiteY26" fmla="*/ 6779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508269 w 5547360"/>
                <a:gd name="connsiteY25" fmla="*/ 681643 h 1330035"/>
                <a:gd name="connsiteX26" fmla="*/ 4528595 w 5547360"/>
                <a:gd name="connsiteY26" fmla="*/ 525594 h 1330035"/>
                <a:gd name="connsiteX27" fmla="*/ 4698534 w 5547360"/>
                <a:gd name="connsiteY27" fmla="*/ 5645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508269 w 5547360"/>
                <a:gd name="connsiteY25" fmla="*/ 681643 h 1330035"/>
                <a:gd name="connsiteX26" fmla="*/ 4528595 w 5547360"/>
                <a:gd name="connsiteY26" fmla="*/ 525594 h 1330035"/>
                <a:gd name="connsiteX27" fmla="*/ 4546134 w 5547360"/>
                <a:gd name="connsiteY27" fmla="*/ 3359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508269 w 5547360"/>
                <a:gd name="connsiteY25" fmla="*/ 681643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508269 w 5547360"/>
                <a:gd name="connsiteY25" fmla="*/ 681643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355869 w 5547360"/>
                <a:gd name="connsiteY25" fmla="*/ 834043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736869 w 5547360"/>
                <a:gd name="connsiteY24" fmla="*/ 897773 h 1330035"/>
                <a:gd name="connsiteX25" fmla="*/ 4355869 w 5547360"/>
                <a:gd name="connsiteY25" fmla="*/ 834043 h 1330035"/>
                <a:gd name="connsiteX26" fmla="*/ 4357643 w 5547360"/>
                <a:gd name="connsiteY26" fmla="*/ 854319 h 1330035"/>
                <a:gd name="connsiteX27" fmla="*/ 4528595 w 5547360"/>
                <a:gd name="connsiteY27" fmla="*/ 525594 h 1330035"/>
                <a:gd name="connsiteX28" fmla="*/ 4546134 w 5547360"/>
                <a:gd name="connsiteY28" fmla="*/ 488340 h 1330035"/>
                <a:gd name="connsiteX29" fmla="*/ 4793673 w 5547360"/>
                <a:gd name="connsiteY29" fmla="*/ 313112 h 1330035"/>
                <a:gd name="connsiteX30" fmla="*/ 5062451 w 5547360"/>
                <a:gd name="connsiteY30" fmla="*/ 382384 h 1330035"/>
                <a:gd name="connsiteX31" fmla="*/ 5145578 w 5547360"/>
                <a:gd name="connsiteY31" fmla="*/ 266006 h 1330035"/>
                <a:gd name="connsiteX32" fmla="*/ 5178829 w 5547360"/>
                <a:gd name="connsiteY32" fmla="*/ 133003 h 1330035"/>
                <a:gd name="connsiteX33" fmla="*/ 5178829 w 5547360"/>
                <a:gd name="connsiteY33" fmla="*/ 49875 h 1330035"/>
                <a:gd name="connsiteX34" fmla="*/ 2320635 w 5547360"/>
                <a:gd name="connsiteY34" fmla="*/ 0 h 1330035"/>
                <a:gd name="connsiteX35" fmla="*/ 0 w 5547360"/>
                <a:gd name="connsiteY35"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84469 w 5547360"/>
                <a:gd name="connsiteY24" fmla="*/ 897773 h 1330035"/>
                <a:gd name="connsiteX25" fmla="*/ 4355869 w 5547360"/>
                <a:gd name="connsiteY25" fmla="*/ 834043 h 1330035"/>
                <a:gd name="connsiteX26" fmla="*/ 4357643 w 5547360"/>
                <a:gd name="connsiteY26" fmla="*/ 854319 h 1330035"/>
                <a:gd name="connsiteX27" fmla="*/ 4528595 w 5547360"/>
                <a:gd name="connsiteY27" fmla="*/ 525594 h 1330035"/>
                <a:gd name="connsiteX28" fmla="*/ 4546134 w 5547360"/>
                <a:gd name="connsiteY28" fmla="*/ 488340 h 1330035"/>
                <a:gd name="connsiteX29" fmla="*/ 4793673 w 5547360"/>
                <a:gd name="connsiteY29" fmla="*/ 313112 h 1330035"/>
                <a:gd name="connsiteX30" fmla="*/ 5062451 w 5547360"/>
                <a:gd name="connsiteY30" fmla="*/ 382384 h 1330035"/>
                <a:gd name="connsiteX31" fmla="*/ 5145578 w 5547360"/>
                <a:gd name="connsiteY31" fmla="*/ 266006 h 1330035"/>
                <a:gd name="connsiteX32" fmla="*/ 5178829 w 5547360"/>
                <a:gd name="connsiteY32" fmla="*/ 133003 h 1330035"/>
                <a:gd name="connsiteX33" fmla="*/ 5178829 w 5547360"/>
                <a:gd name="connsiteY33" fmla="*/ 49875 h 1330035"/>
                <a:gd name="connsiteX34" fmla="*/ 2320635 w 5547360"/>
                <a:gd name="connsiteY34" fmla="*/ 0 h 1330035"/>
                <a:gd name="connsiteX35" fmla="*/ 0 w 5547360"/>
                <a:gd name="connsiteY35"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84469 w 5547360"/>
                <a:gd name="connsiteY24" fmla="*/ 897773 h 1330035"/>
                <a:gd name="connsiteX25" fmla="*/ 4355869 w 5547360"/>
                <a:gd name="connsiteY25" fmla="*/ 834043 h 1330035"/>
                <a:gd name="connsiteX26" fmla="*/ 4510043 w 5547360"/>
                <a:gd name="connsiteY26" fmla="*/ 854319 h 1330035"/>
                <a:gd name="connsiteX27" fmla="*/ 4528595 w 5547360"/>
                <a:gd name="connsiteY27" fmla="*/ 525594 h 1330035"/>
                <a:gd name="connsiteX28" fmla="*/ 4546134 w 5547360"/>
                <a:gd name="connsiteY28" fmla="*/ 488340 h 1330035"/>
                <a:gd name="connsiteX29" fmla="*/ 4793673 w 5547360"/>
                <a:gd name="connsiteY29" fmla="*/ 313112 h 1330035"/>
                <a:gd name="connsiteX30" fmla="*/ 5062451 w 5547360"/>
                <a:gd name="connsiteY30" fmla="*/ 382384 h 1330035"/>
                <a:gd name="connsiteX31" fmla="*/ 5145578 w 5547360"/>
                <a:gd name="connsiteY31" fmla="*/ 266006 h 1330035"/>
                <a:gd name="connsiteX32" fmla="*/ 5178829 w 5547360"/>
                <a:gd name="connsiteY32" fmla="*/ 133003 h 1330035"/>
                <a:gd name="connsiteX33" fmla="*/ 5178829 w 5547360"/>
                <a:gd name="connsiteY33" fmla="*/ 49875 h 1330035"/>
                <a:gd name="connsiteX34" fmla="*/ 2320635 w 5547360"/>
                <a:gd name="connsiteY34" fmla="*/ 0 h 1330035"/>
                <a:gd name="connsiteX35" fmla="*/ 0 w 5547360"/>
                <a:gd name="connsiteY35"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84469 w 5547360"/>
                <a:gd name="connsiteY24" fmla="*/ 897773 h 1330035"/>
                <a:gd name="connsiteX25" fmla="*/ 4510043 w 5547360"/>
                <a:gd name="connsiteY25" fmla="*/ 854319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10043 w 5547360"/>
                <a:gd name="connsiteY24" fmla="*/ 8543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10043 w 5547360"/>
                <a:gd name="connsiteY24" fmla="*/ 8543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281443 w 5547360"/>
                <a:gd name="connsiteY24" fmla="*/ 7781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86243 w 5547360"/>
                <a:gd name="connsiteY24" fmla="*/ 7781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86243 w 5547360"/>
                <a:gd name="connsiteY24" fmla="*/ 7781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86243 w 5547360"/>
                <a:gd name="connsiteY24" fmla="*/ 7781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586243 w 5547360"/>
                <a:gd name="connsiteY24" fmla="*/ 7781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050473 w 5547360"/>
                <a:gd name="connsiteY17" fmla="*/ 10002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594167 w 5547360"/>
                <a:gd name="connsiteY23" fmla="*/ 1113904 h 1330035"/>
                <a:gd name="connsiteX24" fmla="*/ 4814843 w 5547360"/>
                <a:gd name="connsiteY24" fmla="*/ 778119 h 1330035"/>
                <a:gd name="connsiteX25" fmla="*/ 4528595 w 5547360"/>
                <a:gd name="connsiteY25" fmla="*/ 525594 h 1330035"/>
                <a:gd name="connsiteX26" fmla="*/ 4546134 w 5547360"/>
                <a:gd name="connsiteY26" fmla="*/ 488340 h 1330035"/>
                <a:gd name="connsiteX27" fmla="*/ 4793673 w 5547360"/>
                <a:gd name="connsiteY27" fmla="*/ 313112 h 1330035"/>
                <a:gd name="connsiteX28" fmla="*/ 5062451 w 5547360"/>
                <a:gd name="connsiteY28" fmla="*/ 382384 h 1330035"/>
                <a:gd name="connsiteX29" fmla="*/ 5145578 w 5547360"/>
                <a:gd name="connsiteY29" fmla="*/ 266006 h 1330035"/>
                <a:gd name="connsiteX30" fmla="*/ 5178829 w 5547360"/>
                <a:gd name="connsiteY30" fmla="*/ 133003 h 1330035"/>
                <a:gd name="connsiteX31" fmla="*/ 5178829 w 5547360"/>
                <a:gd name="connsiteY31" fmla="*/ 49875 h 1330035"/>
                <a:gd name="connsiteX32" fmla="*/ 2320635 w 5547360"/>
                <a:gd name="connsiteY32" fmla="*/ 0 h 1330035"/>
                <a:gd name="connsiteX33" fmla="*/ 0 w 5547360"/>
                <a:gd name="connsiteY33"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731519 h 1330035"/>
                <a:gd name="connsiteX17" fmla="*/ 2198914 w 5547360"/>
                <a:gd name="connsiteY17" fmla="*/ 747649 h 1330035"/>
                <a:gd name="connsiteX18" fmla="*/ 2050473 w 5547360"/>
                <a:gd name="connsiteY18" fmla="*/ 1000297 h 1330035"/>
                <a:gd name="connsiteX19" fmla="*/ 2851265 w 5547360"/>
                <a:gd name="connsiteY19" fmla="*/ 864523 h 1330035"/>
                <a:gd name="connsiteX20" fmla="*/ 3682538 w 5547360"/>
                <a:gd name="connsiteY20" fmla="*/ 864523 h 1330035"/>
                <a:gd name="connsiteX21" fmla="*/ 3948545 w 5547360"/>
                <a:gd name="connsiteY21" fmla="*/ 1180406 h 1330035"/>
                <a:gd name="connsiteX22" fmla="*/ 4197927 w 5547360"/>
                <a:gd name="connsiteY22" fmla="*/ 1147155 h 1330035"/>
                <a:gd name="connsiteX23" fmla="*/ 4530436 w 5547360"/>
                <a:gd name="connsiteY23" fmla="*/ 1113904 h 1330035"/>
                <a:gd name="connsiteX24" fmla="*/ 4594167 w 5547360"/>
                <a:gd name="connsiteY24" fmla="*/ 1113904 h 1330035"/>
                <a:gd name="connsiteX25" fmla="*/ 4814843 w 5547360"/>
                <a:gd name="connsiteY25" fmla="*/ 778119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655319 h 1330035"/>
                <a:gd name="connsiteX17" fmla="*/ 2198914 w 5547360"/>
                <a:gd name="connsiteY17" fmla="*/ 747649 h 1330035"/>
                <a:gd name="connsiteX18" fmla="*/ 2050473 w 5547360"/>
                <a:gd name="connsiteY18" fmla="*/ 1000297 h 1330035"/>
                <a:gd name="connsiteX19" fmla="*/ 2851265 w 5547360"/>
                <a:gd name="connsiteY19" fmla="*/ 864523 h 1330035"/>
                <a:gd name="connsiteX20" fmla="*/ 3682538 w 5547360"/>
                <a:gd name="connsiteY20" fmla="*/ 864523 h 1330035"/>
                <a:gd name="connsiteX21" fmla="*/ 3948545 w 5547360"/>
                <a:gd name="connsiteY21" fmla="*/ 1180406 h 1330035"/>
                <a:gd name="connsiteX22" fmla="*/ 4197927 w 5547360"/>
                <a:gd name="connsiteY22" fmla="*/ 1147155 h 1330035"/>
                <a:gd name="connsiteX23" fmla="*/ 4530436 w 5547360"/>
                <a:gd name="connsiteY23" fmla="*/ 1113904 h 1330035"/>
                <a:gd name="connsiteX24" fmla="*/ 4594167 w 5547360"/>
                <a:gd name="connsiteY24" fmla="*/ 1113904 h 1330035"/>
                <a:gd name="connsiteX25" fmla="*/ 4814843 w 5547360"/>
                <a:gd name="connsiteY25" fmla="*/ 778119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655319 h 1330035"/>
                <a:gd name="connsiteX17" fmla="*/ 2122714 w 5547360"/>
                <a:gd name="connsiteY17" fmla="*/ 747649 h 1330035"/>
                <a:gd name="connsiteX18" fmla="*/ 2050473 w 5547360"/>
                <a:gd name="connsiteY18" fmla="*/ 1000297 h 1330035"/>
                <a:gd name="connsiteX19" fmla="*/ 2851265 w 5547360"/>
                <a:gd name="connsiteY19" fmla="*/ 864523 h 1330035"/>
                <a:gd name="connsiteX20" fmla="*/ 3682538 w 5547360"/>
                <a:gd name="connsiteY20" fmla="*/ 864523 h 1330035"/>
                <a:gd name="connsiteX21" fmla="*/ 3948545 w 5547360"/>
                <a:gd name="connsiteY21" fmla="*/ 1180406 h 1330035"/>
                <a:gd name="connsiteX22" fmla="*/ 4197927 w 5547360"/>
                <a:gd name="connsiteY22" fmla="*/ 1147155 h 1330035"/>
                <a:gd name="connsiteX23" fmla="*/ 4530436 w 5547360"/>
                <a:gd name="connsiteY23" fmla="*/ 1113904 h 1330035"/>
                <a:gd name="connsiteX24" fmla="*/ 4594167 w 5547360"/>
                <a:gd name="connsiteY24" fmla="*/ 1113904 h 1330035"/>
                <a:gd name="connsiteX25" fmla="*/ 4814843 w 5547360"/>
                <a:gd name="connsiteY25" fmla="*/ 778119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655319 h 1330035"/>
                <a:gd name="connsiteX17" fmla="*/ 2122714 w 5547360"/>
                <a:gd name="connsiteY17" fmla="*/ 823849 h 1330035"/>
                <a:gd name="connsiteX18" fmla="*/ 2050473 w 5547360"/>
                <a:gd name="connsiteY18" fmla="*/ 1000297 h 1330035"/>
                <a:gd name="connsiteX19" fmla="*/ 2851265 w 5547360"/>
                <a:gd name="connsiteY19" fmla="*/ 864523 h 1330035"/>
                <a:gd name="connsiteX20" fmla="*/ 3682538 w 5547360"/>
                <a:gd name="connsiteY20" fmla="*/ 864523 h 1330035"/>
                <a:gd name="connsiteX21" fmla="*/ 3948545 w 5547360"/>
                <a:gd name="connsiteY21" fmla="*/ 1180406 h 1330035"/>
                <a:gd name="connsiteX22" fmla="*/ 4197927 w 5547360"/>
                <a:gd name="connsiteY22" fmla="*/ 1147155 h 1330035"/>
                <a:gd name="connsiteX23" fmla="*/ 4530436 w 5547360"/>
                <a:gd name="connsiteY23" fmla="*/ 1113904 h 1330035"/>
                <a:gd name="connsiteX24" fmla="*/ 4594167 w 5547360"/>
                <a:gd name="connsiteY24" fmla="*/ 1113904 h 1330035"/>
                <a:gd name="connsiteX25" fmla="*/ 4814843 w 5547360"/>
                <a:gd name="connsiteY25" fmla="*/ 778119 h 1330035"/>
                <a:gd name="connsiteX26" fmla="*/ 4528595 w 5547360"/>
                <a:gd name="connsiteY26" fmla="*/ 525594 h 1330035"/>
                <a:gd name="connsiteX27" fmla="*/ 4546134 w 5547360"/>
                <a:gd name="connsiteY27" fmla="*/ 488340 h 1330035"/>
                <a:gd name="connsiteX28" fmla="*/ 4793673 w 5547360"/>
                <a:gd name="connsiteY28" fmla="*/ 313112 h 1330035"/>
                <a:gd name="connsiteX29" fmla="*/ 5062451 w 5547360"/>
                <a:gd name="connsiteY29" fmla="*/ 382384 h 1330035"/>
                <a:gd name="connsiteX30" fmla="*/ 5145578 w 5547360"/>
                <a:gd name="connsiteY30" fmla="*/ 266006 h 1330035"/>
                <a:gd name="connsiteX31" fmla="*/ 5178829 w 5547360"/>
                <a:gd name="connsiteY31" fmla="*/ 133003 h 1330035"/>
                <a:gd name="connsiteX32" fmla="*/ 5178829 w 5547360"/>
                <a:gd name="connsiteY32" fmla="*/ 49875 h 1330035"/>
                <a:gd name="connsiteX33" fmla="*/ 2320635 w 5547360"/>
                <a:gd name="connsiteY33" fmla="*/ 0 h 1330035"/>
                <a:gd name="connsiteX34" fmla="*/ 0 w 5547360"/>
                <a:gd name="connsiteY34"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655319 h 1330035"/>
                <a:gd name="connsiteX17" fmla="*/ 2122714 w 5547360"/>
                <a:gd name="connsiteY17" fmla="*/ 823849 h 1330035"/>
                <a:gd name="connsiteX18" fmla="*/ 2116947 w 5547360"/>
                <a:gd name="connsiteY18" fmla="*/ 761310 h 1330035"/>
                <a:gd name="connsiteX19" fmla="*/ 2050473 w 5547360"/>
                <a:gd name="connsiteY19" fmla="*/ 1000297 h 1330035"/>
                <a:gd name="connsiteX20" fmla="*/ 2851265 w 5547360"/>
                <a:gd name="connsiteY20" fmla="*/ 864523 h 1330035"/>
                <a:gd name="connsiteX21" fmla="*/ 3682538 w 5547360"/>
                <a:gd name="connsiteY21" fmla="*/ 864523 h 1330035"/>
                <a:gd name="connsiteX22" fmla="*/ 3948545 w 5547360"/>
                <a:gd name="connsiteY22" fmla="*/ 1180406 h 1330035"/>
                <a:gd name="connsiteX23" fmla="*/ 4197927 w 5547360"/>
                <a:gd name="connsiteY23" fmla="*/ 1147155 h 1330035"/>
                <a:gd name="connsiteX24" fmla="*/ 4530436 w 5547360"/>
                <a:gd name="connsiteY24" fmla="*/ 1113904 h 1330035"/>
                <a:gd name="connsiteX25" fmla="*/ 4594167 w 5547360"/>
                <a:gd name="connsiteY25" fmla="*/ 1113904 h 1330035"/>
                <a:gd name="connsiteX26" fmla="*/ 4814843 w 5547360"/>
                <a:gd name="connsiteY26" fmla="*/ 778119 h 1330035"/>
                <a:gd name="connsiteX27" fmla="*/ 4528595 w 5547360"/>
                <a:gd name="connsiteY27" fmla="*/ 525594 h 1330035"/>
                <a:gd name="connsiteX28" fmla="*/ 4546134 w 5547360"/>
                <a:gd name="connsiteY28" fmla="*/ 488340 h 1330035"/>
                <a:gd name="connsiteX29" fmla="*/ 4793673 w 5547360"/>
                <a:gd name="connsiteY29" fmla="*/ 313112 h 1330035"/>
                <a:gd name="connsiteX30" fmla="*/ 5062451 w 5547360"/>
                <a:gd name="connsiteY30" fmla="*/ 382384 h 1330035"/>
                <a:gd name="connsiteX31" fmla="*/ 5145578 w 5547360"/>
                <a:gd name="connsiteY31" fmla="*/ 266006 h 1330035"/>
                <a:gd name="connsiteX32" fmla="*/ 5178829 w 5547360"/>
                <a:gd name="connsiteY32" fmla="*/ 133003 h 1330035"/>
                <a:gd name="connsiteX33" fmla="*/ 5178829 w 5547360"/>
                <a:gd name="connsiteY33" fmla="*/ 49875 h 1330035"/>
                <a:gd name="connsiteX34" fmla="*/ 2320635 w 5547360"/>
                <a:gd name="connsiteY34" fmla="*/ 0 h 1330035"/>
                <a:gd name="connsiteX35" fmla="*/ 0 w 5547360"/>
                <a:gd name="connsiteY35"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655319 h 1330035"/>
                <a:gd name="connsiteX17" fmla="*/ 2122714 w 5547360"/>
                <a:gd name="connsiteY17" fmla="*/ 823849 h 1330035"/>
                <a:gd name="connsiteX18" fmla="*/ 2116947 w 5547360"/>
                <a:gd name="connsiteY18" fmla="*/ 761310 h 1330035"/>
                <a:gd name="connsiteX19" fmla="*/ 2050473 w 5547360"/>
                <a:gd name="connsiteY19" fmla="*/ 1000297 h 1330035"/>
                <a:gd name="connsiteX20" fmla="*/ 2851265 w 5547360"/>
                <a:gd name="connsiteY20" fmla="*/ 864523 h 1330035"/>
                <a:gd name="connsiteX21" fmla="*/ 3682538 w 5547360"/>
                <a:gd name="connsiteY21" fmla="*/ 864523 h 1330035"/>
                <a:gd name="connsiteX22" fmla="*/ 3948545 w 5547360"/>
                <a:gd name="connsiteY22" fmla="*/ 1180406 h 1330035"/>
                <a:gd name="connsiteX23" fmla="*/ 4197927 w 5547360"/>
                <a:gd name="connsiteY23" fmla="*/ 1147155 h 1330035"/>
                <a:gd name="connsiteX24" fmla="*/ 4530436 w 5547360"/>
                <a:gd name="connsiteY24" fmla="*/ 1113904 h 1330035"/>
                <a:gd name="connsiteX25" fmla="*/ 4594167 w 5547360"/>
                <a:gd name="connsiteY25" fmla="*/ 1113904 h 1330035"/>
                <a:gd name="connsiteX26" fmla="*/ 4814843 w 5547360"/>
                <a:gd name="connsiteY26" fmla="*/ 778119 h 1330035"/>
                <a:gd name="connsiteX27" fmla="*/ 4528595 w 5547360"/>
                <a:gd name="connsiteY27" fmla="*/ 525594 h 1330035"/>
                <a:gd name="connsiteX28" fmla="*/ 4546134 w 5547360"/>
                <a:gd name="connsiteY28" fmla="*/ 488340 h 1330035"/>
                <a:gd name="connsiteX29" fmla="*/ 4793673 w 5547360"/>
                <a:gd name="connsiteY29" fmla="*/ 313112 h 1330035"/>
                <a:gd name="connsiteX30" fmla="*/ 5062451 w 5547360"/>
                <a:gd name="connsiteY30" fmla="*/ 382384 h 1330035"/>
                <a:gd name="connsiteX31" fmla="*/ 5145578 w 5547360"/>
                <a:gd name="connsiteY31" fmla="*/ 266006 h 1330035"/>
                <a:gd name="connsiteX32" fmla="*/ 5178829 w 5547360"/>
                <a:gd name="connsiteY32" fmla="*/ 133003 h 1330035"/>
                <a:gd name="connsiteX33" fmla="*/ 5178829 w 5547360"/>
                <a:gd name="connsiteY33" fmla="*/ 49875 h 1330035"/>
                <a:gd name="connsiteX34" fmla="*/ 2320635 w 5547360"/>
                <a:gd name="connsiteY34" fmla="*/ 0 h 1330035"/>
                <a:gd name="connsiteX35" fmla="*/ 0 w 5547360"/>
                <a:gd name="connsiteY35"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655319 h 1330035"/>
                <a:gd name="connsiteX17" fmla="*/ 2122714 w 5547360"/>
                <a:gd name="connsiteY17" fmla="*/ 823849 h 1330035"/>
                <a:gd name="connsiteX18" fmla="*/ 2116947 w 5547360"/>
                <a:gd name="connsiteY18" fmla="*/ 761310 h 1330035"/>
                <a:gd name="connsiteX19" fmla="*/ 2050473 w 5547360"/>
                <a:gd name="connsiteY19" fmla="*/ 1000297 h 1330035"/>
                <a:gd name="connsiteX20" fmla="*/ 2851265 w 5547360"/>
                <a:gd name="connsiteY20" fmla="*/ 864523 h 1330035"/>
                <a:gd name="connsiteX21" fmla="*/ 3682538 w 5547360"/>
                <a:gd name="connsiteY21" fmla="*/ 864523 h 1330035"/>
                <a:gd name="connsiteX22" fmla="*/ 3948545 w 5547360"/>
                <a:gd name="connsiteY22" fmla="*/ 1180406 h 1330035"/>
                <a:gd name="connsiteX23" fmla="*/ 4197927 w 5547360"/>
                <a:gd name="connsiteY23" fmla="*/ 1147155 h 1330035"/>
                <a:gd name="connsiteX24" fmla="*/ 4530436 w 5547360"/>
                <a:gd name="connsiteY24" fmla="*/ 1113904 h 1330035"/>
                <a:gd name="connsiteX25" fmla="*/ 4594167 w 5547360"/>
                <a:gd name="connsiteY25" fmla="*/ 1113904 h 1330035"/>
                <a:gd name="connsiteX26" fmla="*/ 4814843 w 5547360"/>
                <a:gd name="connsiteY26" fmla="*/ 778119 h 1330035"/>
                <a:gd name="connsiteX27" fmla="*/ 4528595 w 5547360"/>
                <a:gd name="connsiteY27" fmla="*/ 525594 h 1330035"/>
                <a:gd name="connsiteX28" fmla="*/ 4546134 w 5547360"/>
                <a:gd name="connsiteY28" fmla="*/ 488340 h 1330035"/>
                <a:gd name="connsiteX29" fmla="*/ 4793673 w 5547360"/>
                <a:gd name="connsiteY29" fmla="*/ 313112 h 1330035"/>
                <a:gd name="connsiteX30" fmla="*/ 5062451 w 5547360"/>
                <a:gd name="connsiteY30" fmla="*/ 382384 h 1330035"/>
                <a:gd name="connsiteX31" fmla="*/ 5145578 w 5547360"/>
                <a:gd name="connsiteY31" fmla="*/ 266006 h 1330035"/>
                <a:gd name="connsiteX32" fmla="*/ 5178829 w 5547360"/>
                <a:gd name="connsiteY32" fmla="*/ 133003 h 1330035"/>
                <a:gd name="connsiteX33" fmla="*/ 5178829 w 5547360"/>
                <a:gd name="connsiteY33" fmla="*/ 49875 h 1330035"/>
                <a:gd name="connsiteX34" fmla="*/ 2320635 w 5547360"/>
                <a:gd name="connsiteY34" fmla="*/ 0 h 1330035"/>
                <a:gd name="connsiteX35" fmla="*/ 0 w 5547360"/>
                <a:gd name="connsiteY35" fmla="*/ 2244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502919 h 1330035"/>
                <a:gd name="connsiteX15" fmla="*/ 1758142 w 5547360"/>
                <a:gd name="connsiteY15" fmla="*/ 731519 h 1330035"/>
                <a:gd name="connsiteX16" fmla="*/ 1983971 w 5547360"/>
                <a:gd name="connsiteY16" fmla="*/ 655319 h 1330035"/>
                <a:gd name="connsiteX17" fmla="*/ 2122714 w 5547360"/>
                <a:gd name="connsiteY17" fmla="*/ 823849 h 1330035"/>
                <a:gd name="connsiteX18" fmla="*/ 2116947 w 5547360"/>
                <a:gd name="connsiteY18" fmla="*/ 761310 h 1330035"/>
                <a:gd name="connsiteX19" fmla="*/ 2050473 w 5547360"/>
                <a:gd name="connsiteY19" fmla="*/ 1000297 h 1330035"/>
                <a:gd name="connsiteX20" fmla="*/ 2851265 w 5547360"/>
                <a:gd name="connsiteY20" fmla="*/ 864523 h 1330035"/>
                <a:gd name="connsiteX21" fmla="*/ 3682538 w 5547360"/>
                <a:gd name="connsiteY21" fmla="*/ 864523 h 1330035"/>
                <a:gd name="connsiteX22" fmla="*/ 3948545 w 5547360"/>
                <a:gd name="connsiteY22" fmla="*/ 1180406 h 1330035"/>
                <a:gd name="connsiteX23" fmla="*/ 4197927 w 5547360"/>
                <a:gd name="connsiteY23" fmla="*/ 1147155 h 1330035"/>
                <a:gd name="connsiteX24" fmla="*/ 4530436 w 5547360"/>
                <a:gd name="connsiteY24" fmla="*/ 1113904 h 1330035"/>
                <a:gd name="connsiteX25" fmla="*/ 4594167 w 5547360"/>
                <a:gd name="connsiteY25" fmla="*/ 1113904 h 1330035"/>
                <a:gd name="connsiteX26" fmla="*/ 4814843 w 5547360"/>
                <a:gd name="connsiteY26" fmla="*/ 778119 h 1330035"/>
                <a:gd name="connsiteX27" fmla="*/ 4528595 w 5547360"/>
                <a:gd name="connsiteY27" fmla="*/ 525594 h 1330035"/>
                <a:gd name="connsiteX28" fmla="*/ 4698534 w 5547360"/>
                <a:gd name="connsiteY28" fmla="*/ 488340 h 1330035"/>
                <a:gd name="connsiteX29" fmla="*/ 4793673 w 5547360"/>
                <a:gd name="connsiteY29" fmla="*/ 313112 h 1330035"/>
                <a:gd name="connsiteX30" fmla="*/ 5062451 w 5547360"/>
                <a:gd name="connsiteY30" fmla="*/ 382384 h 1330035"/>
                <a:gd name="connsiteX31" fmla="*/ 5145578 w 5547360"/>
                <a:gd name="connsiteY31" fmla="*/ 266006 h 1330035"/>
                <a:gd name="connsiteX32" fmla="*/ 5178829 w 5547360"/>
                <a:gd name="connsiteY32" fmla="*/ 133003 h 1330035"/>
                <a:gd name="connsiteX33" fmla="*/ 5178829 w 5547360"/>
                <a:gd name="connsiteY33" fmla="*/ 49875 h 1330035"/>
                <a:gd name="connsiteX34" fmla="*/ 2320635 w 5547360"/>
                <a:gd name="connsiteY34" fmla="*/ 0 h 1330035"/>
                <a:gd name="connsiteX35" fmla="*/ 0 w 5547360"/>
                <a:gd name="connsiteY35" fmla="*/ 224443 h 1330035"/>
                <a:gd name="connsiteX0" fmla="*/ 0 w 5547360"/>
                <a:gd name="connsiteY0" fmla="*/ 224443 h 1271846"/>
                <a:gd name="connsiteX1" fmla="*/ 606829 w 5547360"/>
                <a:gd name="connsiteY1" fmla="*/ 781395 h 1271846"/>
                <a:gd name="connsiteX2" fmla="*/ 723207 w 5547360"/>
                <a:gd name="connsiteY2" fmla="*/ 847897 h 1271846"/>
                <a:gd name="connsiteX3" fmla="*/ 739833 w 5547360"/>
                <a:gd name="connsiteY3" fmla="*/ 864523 h 1271846"/>
                <a:gd name="connsiteX4" fmla="*/ 889462 w 5547360"/>
                <a:gd name="connsiteY4" fmla="*/ 881148 h 1271846"/>
                <a:gd name="connsiteX5" fmla="*/ 989214 w 5547360"/>
                <a:gd name="connsiteY5" fmla="*/ 881148 h 1271846"/>
                <a:gd name="connsiteX6" fmla="*/ 1055716 w 5547360"/>
                <a:gd name="connsiteY6" fmla="*/ 1064028 h 1271846"/>
                <a:gd name="connsiteX7" fmla="*/ 1221971 w 5547360"/>
                <a:gd name="connsiteY7" fmla="*/ 1263533 h 1271846"/>
                <a:gd name="connsiteX8" fmla="*/ 1271847 w 5547360"/>
                <a:gd name="connsiteY8" fmla="*/ 1113904 h 1271846"/>
                <a:gd name="connsiteX9" fmla="*/ 1338349 w 5547360"/>
                <a:gd name="connsiteY9" fmla="*/ 1030777 h 1271846"/>
                <a:gd name="connsiteX10" fmla="*/ 1321723 w 5547360"/>
                <a:gd name="connsiteY10" fmla="*/ 881148 h 1271846"/>
                <a:gd name="connsiteX11" fmla="*/ 1288473 w 5547360"/>
                <a:gd name="connsiteY11" fmla="*/ 665017 h 1271846"/>
                <a:gd name="connsiteX12" fmla="*/ 1388225 w 5547360"/>
                <a:gd name="connsiteY12" fmla="*/ 665017 h 1271846"/>
                <a:gd name="connsiteX13" fmla="*/ 1687483 w 5547360"/>
                <a:gd name="connsiteY13" fmla="*/ 502919 h 1271846"/>
                <a:gd name="connsiteX14" fmla="*/ 1758142 w 5547360"/>
                <a:gd name="connsiteY14" fmla="*/ 731519 h 1271846"/>
                <a:gd name="connsiteX15" fmla="*/ 1983971 w 5547360"/>
                <a:gd name="connsiteY15" fmla="*/ 655319 h 1271846"/>
                <a:gd name="connsiteX16" fmla="*/ 2122714 w 5547360"/>
                <a:gd name="connsiteY16" fmla="*/ 823849 h 1271846"/>
                <a:gd name="connsiteX17" fmla="*/ 2116947 w 5547360"/>
                <a:gd name="connsiteY17" fmla="*/ 761310 h 1271846"/>
                <a:gd name="connsiteX18" fmla="*/ 2050473 w 5547360"/>
                <a:gd name="connsiteY18" fmla="*/ 1000297 h 1271846"/>
                <a:gd name="connsiteX19" fmla="*/ 2851265 w 5547360"/>
                <a:gd name="connsiteY19" fmla="*/ 864523 h 1271846"/>
                <a:gd name="connsiteX20" fmla="*/ 3682538 w 5547360"/>
                <a:gd name="connsiteY20" fmla="*/ 864523 h 1271846"/>
                <a:gd name="connsiteX21" fmla="*/ 3948545 w 5547360"/>
                <a:gd name="connsiteY21" fmla="*/ 1180406 h 1271846"/>
                <a:gd name="connsiteX22" fmla="*/ 4197927 w 5547360"/>
                <a:gd name="connsiteY22" fmla="*/ 1147155 h 1271846"/>
                <a:gd name="connsiteX23" fmla="*/ 4530436 w 5547360"/>
                <a:gd name="connsiteY23" fmla="*/ 1113904 h 1271846"/>
                <a:gd name="connsiteX24" fmla="*/ 4594167 w 5547360"/>
                <a:gd name="connsiteY24" fmla="*/ 1113904 h 1271846"/>
                <a:gd name="connsiteX25" fmla="*/ 4814843 w 5547360"/>
                <a:gd name="connsiteY25" fmla="*/ 778119 h 1271846"/>
                <a:gd name="connsiteX26" fmla="*/ 4528595 w 5547360"/>
                <a:gd name="connsiteY26" fmla="*/ 525594 h 1271846"/>
                <a:gd name="connsiteX27" fmla="*/ 4698534 w 5547360"/>
                <a:gd name="connsiteY27" fmla="*/ 488340 h 1271846"/>
                <a:gd name="connsiteX28" fmla="*/ 4793673 w 5547360"/>
                <a:gd name="connsiteY28" fmla="*/ 313112 h 1271846"/>
                <a:gd name="connsiteX29" fmla="*/ 5062451 w 5547360"/>
                <a:gd name="connsiteY29" fmla="*/ 382384 h 1271846"/>
                <a:gd name="connsiteX30" fmla="*/ 5145578 w 5547360"/>
                <a:gd name="connsiteY30" fmla="*/ 266006 h 1271846"/>
                <a:gd name="connsiteX31" fmla="*/ 5178829 w 5547360"/>
                <a:gd name="connsiteY31" fmla="*/ 133003 h 1271846"/>
                <a:gd name="connsiteX32" fmla="*/ 5178829 w 5547360"/>
                <a:gd name="connsiteY32" fmla="*/ 49875 h 1271846"/>
                <a:gd name="connsiteX33" fmla="*/ 2320635 w 5547360"/>
                <a:gd name="connsiteY33" fmla="*/ 0 h 1271846"/>
                <a:gd name="connsiteX34" fmla="*/ 0 w 5547360"/>
                <a:gd name="connsiteY34" fmla="*/ 224443 h 1271846"/>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271847 w 5547360"/>
                <a:gd name="connsiteY7" fmla="*/ 1113904 h 1227511"/>
                <a:gd name="connsiteX8" fmla="*/ 1338349 w 5547360"/>
                <a:gd name="connsiteY8" fmla="*/ 1030777 h 1227511"/>
                <a:gd name="connsiteX9" fmla="*/ 1321723 w 5547360"/>
                <a:gd name="connsiteY9" fmla="*/ 881148 h 1227511"/>
                <a:gd name="connsiteX10" fmla="*/ 1288473 w 5547360"/>
                <a:gd name="connsiteY10" fmla="*/ 665017 h 1227511"/>
                <a:gd name="connsiteX11" fmla="*/ 1388225 w 5547360"/>
                <a:gd name="connsiteY11" fmla="*/ 665017 h 1227511"/>
                <a:gd name="connsiteX12" fmla="*/ 1687483 w 5547360"/>
                <a:gd name="connsiteY12" fmla="*/ 502919 h 1227511"/>
                <a:gd name="connsiteX13" fmla="*/ 1758142 w 5547360"/>
                <a:gd name="connsiteY13" fmla="*/ 731519 h 1227511"/>
                <a:gd name="connsiteX14" fmla="*/ 1983971 w 5547360"/>
                <a:gd name="connsiteY14" fmla="*/ 655319 h 1227511"/>
                <a:gd name="connsiteX15" fmla="*/ 2122714 w 5547360"/>
                <a:gd name="connsiteY15" fmla="*/ 823849 h 1227511"/>
                <a:gd name="connsiteX16" fmla="*/ 2116947 w 5547360"/>
                <a:gd name="connsiteY16" fmla="*/ 761310 h 1227511"/>
                <a:gd name="connsiteX17" fmla="*/ 2050473 w 5547360"/>
                <a:gd name="connsiteY17" fmla="*/ 1000297 h 1227511"/>
                <a:gd name="connsiteX18" fmla="*/ 2851265 w 5547360"/>
                <a:gd name="connsiteY18" fmla="*/ 864523 h 1227511"/>
                <a:gd name="connsiteX19" fmla="*/ 3682538 w 5547360"/>
                <a:gd name="connsiteY19" fmla="*/ 864523 h 1227511"/>
                <a:gd name="connsiteX20" fmla="*/ 3948545 w 5547360"/>
                <a:gd name="connsiteY20" fmla="*/ 1180406 h 1227511"/>
                <a:gd name="connsiteX21" fmla="*/ 4197927 w 5547360"/>
                <a:gd name="connsiteY21" fmla="*/ 1147155 h 1227511"/>
                <a:gd name="connsiteX22" fmla="*/ 4530436 w 5547360"/>
                <a:gd name="connsiteY22" fmla="*/ 1113904 h 1227511"/>
                <a:gd name="connsiteX23" fmla="*/ 4594167 w 5547360"/>
                <a:gd name="connsiteY23" fmla="*/ 1113904 h 1227511"/>
                <a:gd name="connsiteX24" fmla="*/ 4814843 w 5547360"/>
                <a:gd name="connsiteY24" fmla="*/ 778119 h 1227511"/>
                <a:gd name="connsiteX25" fmla="*/ 4528595 w 5547360"/>
                <a:gd name="connsiteY25" fmla="*/ 525594 h 1227511"/>
                <a:gd name="connsiteX26" fmla="*/ 4698534 w 5547360"/>
                <a:gd name="connsiteY26" fmla="*/ 488340 h 1227511"/>
                <a:gd name="connsiteX27" fmla="*/ 4793673 w 5547360"/>
                <a:gd name="connsiteY27" fmla="*/ 313112 h 1227511"/>
                <a:gd name="connsiteX28" fmla="*/ 5062451 w 5547360"/>
                <a:gd name="connsiteY28" fmla="*/ 382384 h 1227511"/>
                <a:gd name="connsiteX29" fmla="*/ 5145578 w 5547360"/>
                <a:gd name="connsiteY29" fmla="*/ 266006 h 1227511"/>
                <a:gd name="connsiteX30" fmla="*/ 5178829 w 5547360"/>
                <a:gd name="connsiteY30" fmla="*/ 133003 h 1227511"/>
                <a:gd name="connsiteX31" fmla="*/ 5178829 w 5547360"/>
                <a:gd name="connsiteY31" fmla="*/ 49875 h 1227511"/>
                <a:gd name="connsiteX32" fmla="*/ 2320635 w 5547360"/>
                <a:gd name="connsiteY32" fmla="*/ 0 h 1227511"/>
                <a:gd name="connsiteX33" fmla="*/ 0 w 5547360"/>
                <a:gd name="connsiteY33"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271847 w 5547360"/>
                <a:gd name="connsiteY7" fmla="*/ 1113904 h 1227511"/>
                <a:gd name="connsiteX8" fmla="*/ 1321723 w 5547360"/>
                <a:gd name="connsiteY8" fmla="*/ 881148 h 1227511"/>
                <a:gd name="connsiteX9" fmla="*/ 1288473 w 5547360"/>
                <a:gd name="connsiteY9" fmla="*/ 665017 h 1227511"/>
                <a:gd name="connsiteX10" fmla="*/ 1388225 w 5547360"/>
                <a:gd name="connsiteY10" fmla="*/ 665017 h 1227511"/>
                <a:gd name="connsiteX11" fmla="*/ 1687483 w 5547360"/>
                <a:gd name="connsiteY11" fmla="*/ 502919 h 1227511"/>
                <a:gd name="connsiteX12" fmla="*/ 1758142 w 5547360"/>
                <a:gd name="connsiteY12" fmla="*/ 731519 h 1227511"/>
                <a:gd name="connsiteX13" fmla="*/ 1983971 w 5547360"/>
                <a:gd name="connsiteY13" fmla="*/ 655319 h 1227511"/>
                <a:gd name="connsiteX14" fmla="*/ 2122714 w 5547360"/>
                <a:gd name="connsiteY14" fmla="*/ 823849 h 1227511"/>
                <a:gd name="connsiteX15" fmla="*/ 2116947 w 5547360"/>
                <a:gd name="connsiteY15" fmla="*/ 761310 h 1227511"/>
                <a:gd name="connsiteX16" fmla="*/ 2050473 w 5547360"/>
                <a:gd name="connsiteY16" fmla="*/ 1000297 h 1227511"/>
                <a:gd name="connsiteX17" fmla="*/ 2851265 w 5547360"/>
                <a:gd name="connsiteY17" fmla="*/ 864523 h 1227511"/>
                <a:gd name="connsiteX18" fmla="*/ 3682538 w 5547360"/>
                <a:gd name="connsiteY18" fmla="*/ 864523 h 1227511"/>
                <a:gd name="connsiteX19" fmla="*/ 3948545 w 5547360"/>
                <a:gd name="connsiteY19" fmla="*/ 1180406 h 1227511"/>
                <a:gd name="connsiteX20" fmla="*/ 4197927 w 5547360"/>
                <a:gd name="connsiteY20" fmla="*/ 1147155 h 1227511"/>
                <a:gd name="connsiteX21" fmla="*/ 4530436 w 5547360"/>
                <a:gd name="connsiteY21" fmla="*/ 1113904 h 1227511"/>
                <a:gd name="connsiteX22" fmla="*/ 4594167 w 5547360"/>
                <a:gd name="connsiteY22" fmla="*/ 1113904 h 1227511"/>
                <a:gd name="connsiteX23" fmla="*/ 4814843 w 5547360"/>
                <a:gd name="connsiteY23" fmla="*/ 778119 h 1227511"/>
                <a:gd name="connsiteX24" fmla="*/ 4528595 w 5547360"/>
                <a:gd name="connsiteY24" fmla="*/ 525594 h 1227511"/>
                <a:gd name="connsiteX25" fmla="*/ 4698534 w 5547360"/>
                <a:gd name="connsiteY25" fmla="*/ 488340 h 1227511"/>
                <a:gd name="connsiteX26" fmla="*/ 4793673 w 5547360"/>
                <a:gd name="connsiteY26" fmla="*/ 313112 h 1227511"/>
                <a:gd name="connsiteX27" fmla="*/ 5062451 w 5547360"/>
                <a:gd name="connsiteY27" fmla="*/ 382384 h 1227511"/>
                <a:gd name="connsiteX28" fmla="*/ 5145578 w 5547360"/>
                <a:gd name="connsiteY28" fmla="*/ 266006 h 1227511"/>
                <a:gd name="connsiteX29" fmla="*/ 5178829 w 5547360"/>
                <a:gd name="connsiteY29" fmla="*/ 133003 h 1227511"/>
                <a:gd name="connsiteX30" fmla="*/ 5178829 w 5547360"/>
                <a:gd name="connsiteY30" fmla="*/ 49875 h 1227511"/>
                <a:gd name="connsiteX31" fmla="*/ 2320635 w 5547360"/>
                <a:gd name="connsiteY31" fmla="*/ 0 h 1227511"/>
                <a:gd name="connsiteX32" fmla="*/ 0 w 5547360"/>
                <a:gd name="connsiteY32"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321723 w 5547360"/>
                <a:gd name="connsiteY7" fmla="*/ 881148 h 1227511"/>
                <a:gd name="connsiteX8" fmla="*/ 1288473 w 5547360"/>
                <a:gd name="connsiteY8" fmla="*/ 665017 h 1227511"/>
                <a:gd name="connsiteX9" fmla="*/ 1388225 w 5547360"/>
                <a:gd name="connsiteY9" fmla="*/ 665017 h 1227511"/>
                <a:gd name="connsiteX10" fmla="*/ 1687483 w 5547360"/>
                <a:gd name="connsiteY10" fmla="*/ 502919 h 1227511"/>
                <a:gd name="connsiteX11" fmla="*/ 1758142 w 5547360"/>
                <a:gd name="connsiteY11" fmla="*/ 731519 h 1227511"/>
                <a:gd name="connsiteX12" fmla="*/ 1983971 w 5547360"/>
                <a:gd name="connsiteY12" fmla="*/ 655319 h 1227511"/>
                <a:gd name="connsiteX13" fmla="*/ 2122714 w 5547360"/>
                <a:gd name="connsiteY13" fmla="*/ 823849 h 1227511"/>
                <a:gd name="connsiteX14" fmla="*/ 2116947 w 5547360"/>
                <a:gd name="connsiteY14" fmla="*/ 761310 h 1227511"/>
                <a:gd name="connsiteX15" fmla="*/ 2050473 w 5547360"/>
                <a:gd name="connsiteY15" fmla="*/ 1000297 h 1227511"/>
                <a:gd name="connsiteX16" fmla="*/ 2851265 w 5547360"/>
                <a:gd name="connsiteY16" fmla="*/ 864523 h 1227511"/>
                <a:gd name="connsiteX17" fmla="*/ 3682538 w 5547360"/>
                <a:gd name="connsiteY17" fmla="*/ 864523 h 1227511"/>
                <a:gd name="connsiteX18" fmla="*/ 3948545 w 5547360"/>
                <a:gd name="connsiteY18" fmla="*/ 1180406 h 1227511"/>
                <a:gd name="connsiteX19" fmla="*/ 4197927 w 5547360"/>
                <a:gd name="connsiteY19" fmla="*/ 1147155 h 1227511"/>
                <a:gd name="connsiteX20" fmla="*/ 4530436 w 5547360"/>
                <a:gd name="connsiteY20" fmla="*/ 1113904 h 1227511"/>
                <a:gd name="connsiteX21" fmla="*/ 4594167 w 5547360"/>
                <a:gd name="connsiteY21" fmla="*/ 1113904 h 1227511"/>
                <a:gd name="connsiteX22" fmla="*/ 4814843 w 5547360"/>
                <a:gd name="connsiteY22" fmla="*/ 778119 h 1227511"/>
                <a:gd name="connsiteX23" fmla="*/ 4528595 w 5547360"/>
                <a:gd name="connsiteY23" fmla="*/ 525594 h 1227511"/>
                <a:gd name="connsiteX24" fmla="*/ 4698534 w 5547360"/>
                <a:gd name="connsiteY24" fmla="*/ 488340 h 1227511"/>
                <a:gd name="connsiteX25" fmla="*/ 4793673 w 5547360"/>
                <a:gd name="connsiteY25" fmla="*/ 313112 h 1227511"/>
                <a:gd name="connsiteX26" fmla="*/ 5062451 w 5547360"/>
                <a:gd name="connsiteY26" fmla="*/ 382384 h 1227511"/>
                <a:gd name="connsiteX27" fmla="*/ 5145578 w 5547360"/>
                <a:gd name="connsiteY27" fmla="*/ 266006 h 1227511"/>
                <a:gd name="connsiteX28" fmla="*/ 5178829 w 5547360"/>
                <a:gd name="connsiteY28" fmla="*/ 133003 h 1227511"/>
                <a:gd name="connsiteX29" fmla="*/ 5178829 w 5547360"/>
                <a:gd name="connsiteY29" fmla="*/ 49875 h 1227511"/>
                <a:gd name="connsiteX30" fmla="*/ 2320635 w 5547360"/>
                <a:gd name="connsiteY30" fmla="*/ 0 h 1227511"/>
                <a:gd name="connsiteX31" fmla="*/ 0 w 5547360"/>
                <a:gd name="connsiteY31"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055716 w 5547360"/>
                <a:gd name="connsiteY6" fmla="*/ 1064028 h 1227511"/>
                <a:gd name="connsiteX7" fmla="*/ 1288473 w 5547360"/>
                <a:gd name="connsiteY7" fmla="*/ 665017 h 1227511"/>
                <a:gd name="connsiteX8" fmla="*/ 1388225 w 5547360"/>
                <a:gd name="connsiteY8" fmla="*/ 665017 h 1227511"/>
                <a:gd name="connsiteX9" fmla="*/ 1687483 w 5547360"/>
                <a:gd name="connsiteY9" fmla="*/ 502919 h 1227511"/>
                <a:gd name="connsiteX10" fmla="*/ 1758142 w 5547360"/>
                <a:gd name="connsiteY10" fmla="*/ 731519 h 1227511"/>
                <a:gd name="connsiteX11" fmla="*/ 1983971 w 5547360"/>
                <a:gd name="connsiteY11" fmla="*/ 655319 h 1227511"/>
                <a:gd name="connsiteX12" fmla="*/ 2122714 w 5547360"/>
                <a:gd name="connsiteY12" fmla="*/ 823849 h 1227511"/>
                <a:gd name="connsiteX13" fmla="*/ 2116947 w 5547360"/>
                <a:gd name="connsiteY13" fmla="*/ 761310 h 1227511"/>
                <a:gd name="connsiteX14" fmla="*/ 2050473 w 5547360"/>
                <a:gd name="connsiteY14" fmla="*/ 1000297 h 1227511"/>
                <a:gd name="connsiteX15" fmla="*/ 2851265 w 5547360"/>
                <a:gd name="connsiteY15" fmla="*/ 864523 h 1227511"/>
                <a:gd name="connsiteX16" fmla="*/ 3682538 w 5547360"/>
                <a:gd name="connsiteY16" fmla="*/ 864523 h 1227511"/>
                <a:gd name="connsiteX17" fmla="*/ 3948545 w 5547360"/>
                <a:gd name="connsiteY17" fmla="*/ 1180406 h 1227511"/>
                <a:gd name="connsiteX18" fmla="*/ 4197927 w 5547360"/>
                <a:gd name="connsiteY18" fmla="*/ 1147155 h 1227511"/>
                <a:gd name="connsiteX19" fmla="*/ 4530436 w 5547360"/>
                <a:gd name="connsiteY19" fmla="*/ 1113904 h 1227511"/>
                <a:gd name="connsiteX20" fmla="*/ 4594167 w 5547360"/>
                <a:gd name="connsiteY20" fmla="*/ 1113904 h 1227511"/>
                <a:gd name="connsiteX21" fmla="*/ 4814843 w 5547360"/>
                <a:gd name="connsiteY21" fmla="*/ 778119 h 1227511"/>
                <a:gd name="connsiteX22" fmla="*/ 4528595 w 5547360"/>
                <a:gd name="connsiteY22" fmla="*/ 525594 h 1227511"/>
                <a:gd name="connsiteX23" fmla="*/ 4698534 w 5547360"/>
                <a:gd name="connsiteY23" fmla="*/ 488340 h 1227511"/>
                <a:gd name="connsiteX24" fmla="*/ 4793673 w 5547360"/>
                <a:gd name="connsiteY24" fmla="*/ 313112 h 1227511"/>
                <a:gd name="connsiteX25" fmla="*/ 5062451 w 5547360"/>
                <a:gd name="connsiteY25" fmla="*/ 382384 h 1227511"/>
                <a:gd name="connsiteX26" fmla="*/ 5145578 w 5547360"/>
                <a:gd name="connsiteY26" fmla="*/ 266006 h 1227511"/>
                <a:gd name="connsiteX27" fmla="*/ 5178829 w 5547360"/>
                <a:gd name="connsiteY27" fmla="*/ 133003 h 1227511"/>
                <a:gd name="connsiteX28" fmla="*/ 5178829 w 5547360"/>
                <a:gd name="connsiteY28" fmla="*/ 49875 h 1227511"/>
                <a:gd name="connsiteX29" fmla="*/ 2320635 w 5547360"/>
                <a:gd name="connsiteY29" fmla="*/ 0 h 1227511"/>
                <a:gd name="connsiteX30" fmla="*/ 0 w 5547360"/>
                <a:gd name="connsiteY30"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989214 w 5547360"/>
                <a:gd name="connsiteY5" fmla="*/ 881148 h 1227511"/>
                <a:gd name="connsiteX6" fmla="*/ 1288473 w 5547360"/>
                <a:gd name="connsiteY6" fmla="*/ 665017 h 1227511"/>
                <a:gd name="connsiteX7" fmla="*/ 1388225 w 5547360"/>
                <a:gd name="connsiteY7" fmla="*/ 665017 h 1227511"/>
                <a:gd name="connsiteX8" fmla="*/ 1687483 w 5547360"/>
                <a:gd name="connsiteY8" fmla="*/ 502919 h 1227511"/>
                <a:gd name="connsiteX9" fmla="*/ 1758142 w 5547360"/>
                <a:gd name="connsiteY9" fmla="*/ 731519 h 1227511"/>
                <a:gd name="connsiteX10" fmla="*/ 1983971 w 5547360"/>
                <a:gd name="connsiteY10" fmla="*/ 655319 h 1227511"/>
                <a:gd name="connsiteX11" fmla="*/ 2122714 w 5547360"/>
                <a:gd name="connsiteY11" fmla="*/ 823849 h 1227511"/>
                <a:gd name="connsiteX12" fmla="*/ 2116947 w 5547360"/>
                <a:gd name="connsiteY12" fmla="*/ 761310 h 1227511"/>
                <a:gd name="connsiteX13" fmla="*/ 2050473 w 5547360"/>
                <a:gd name="connsiteY13" fmla="*/ 1000297 h 1227511"/>
                <a:gd name="connsiteX14" fmla="*/ 2851265 w 5547360"/>
                <a:gd name="connsiteY14" fmla="*/ 864523 h 1227511"/>
                <a:gd name="connsiteX15" fmla="*/ 3682538 w 5547360"/>
                <a:gd name="connsiteY15" fmla="*/ 864523 h 1227511"/>
                <a:gd name="connsiteX16" fmla="*/ 3948545 w 5547360"/>
                <a:gd name="connsiteY16" fmla="*/ 1180406 h 1227511"/>
                <a:gd name="connsiteX17" fmla="*/ 4197927 w 5547360"/>
                <a:gd name="connsiteY17" fmla="*/ 1147155 h 1227511"/>
                <a:gd name="connsiteX18" fmla="*/ 4530436 w 5547360"/>
                <a:gd name="connsiteY18" fmla="*/ 1113904 h 1227511"/>
                <a:gd name="connsiteX19" fmla="*/ 4594167 w 5547360"/>
                <a:gd name="connsiteY19" fmla="*/ 1113904 h 1227511"/>
                <a:gd name="connsiteX20" fmla="*/ 4814843 w 5547360"/>
                <a:gd name="connsiteY20" fmla="*/ 778119 h 1227511"/>
                <a:gd name="connsiteX21" fmla="*/ 4528595 w 5547360"/>
                <a:gd name="connsiteY21" fmla="*/ 525594 h 1227511"/>
                <a:gd name="connsiteX22" fmla="*/ 4698534 w 5547360"/>
                <a:gd name="connsiteY22" fmla="*/ 488340 h 1227511"/>
                <a:gd name="connsiteX23" fmla="*/ 4793673 w 5547360"/>
                <a:gd name="connsiteY23" fmla="*/ 313112 h 1227511"/>
                <a:gd name="connsiteX24" fmla="*/ 5062451 w 5547360"/>
                <a:gd name="connsiteY24" fmla="*/ 382384 h 1227511"/>
                <a:gd name="connsiteX25" fmla="*/ 5145578 w 5547360"/>
                <a:gd name="connsiteY25" fmla="*/ 266006 h 1227511"/>
                <a:gd name="connsiteX26" fmla="*/ 5178829 w 5547360"/>
                <a:gd name="connsiteY26" fmla="*/ 133003 h 1227511"/>
                <a:gd name="connsiteX27" fmla="*/ 5178829 w 5547360"/>
                <a:gd name="connsiteY27" fmla="*/ 49875 h 1227511"/>
                <a:gd name="connsiteX28" fmla="*/ 2320635 w 5547360"/>
                <a:gd name="connsiteY28" fmla="*/ 0 h 1227511"/>
                <a:gd name="connsiteX29" fmla="*/ 0 w 5547360"/>
                <a:gd name="connsiteY29"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889462 w 5547360"/>
                <a:gd name="connsiteY4" fmla="*/ 881148 h 1227511"/>
                <a:gd name="connsiteX5" fmla="*/ 1288473 w 5547360"/>
                <a:gd name="connsiteY5" fmla="*/ 665017 h 1227511"/>
                <a:gd name="connsiteX6" fmla="*/ 1388225 w 5547360"/>
                <a:gd name="connsiteY6" fmla="*/ 665017 h 1227511"/>
                <a:gd name="connsiteX7" fmla="*/ 1687483 w 5547360"/>
                <a:gd name="connsiteY7" fmla="*/ 502919 h 1227511"/>
                <a:gd name="connsiteX8" fmla="*/ 1758142 w 5547360"/>
                <a:gd name="connsiteY8" fmla="*/ 731519 h 1227511"/>
                <a:gd name="connsiteX9" fmla="*/ 1983971 w 5547360"/>
                <a:gd name="connsiteY9" fmla="*/ 655319 h 1227511"/>
                <a:gd name="connsiteX10" fmla="*/ 2122714 w 5547360"/>
                <a:gd name="connsiteY10" fmla="*/ 823849 h 1227511"/>
                <a:gd name="connsiteX11" fmla="*/ 2116947 w 5547360"/>
                <a:gd name="connsiteY11" fmla="*/ 761310 h 1227511"/>
                <a:gd name="connsiteX12" fmla="*/ 2050473 w 5547360"/>
                <a:gd name="connsiteY12" fmla="*/ 1000297 h 1227511"/>
                <a:gd name="connsiteX13" fmla="*/ 2851265 w 5547360"/>
                <a:gd name="connsiteY13" fmla="*/ 864523 h 1227511"/>
                <a:gd name="connsiteX14" fmla="*/ 3682538 w 5547360"/>
                <a:gd name="connsiteY14" fmla="*/ 864523 h 1227511"/>
                <a:gd name="connsiteX15" fmla="*/ 3948545 w 5547360"/>
                <a:gd name="connsiteY15" fmla="*/ 1180406 h 1227511"/>
                <a:gd name="connsiteX16" fmla="*/ 4197927 w 5547360"/>
                <a:gd name="connsiteY16" fmla="*/ 1147155 h 1227511"/>
                <a:gd name="connsiteX17" fmla="*/ 4530436 w 5547360"/>
                <a:gd name="connsiteY17" fmla="*/ 1113904 h 1227511"/>
                <a:gd name="connsiteX18" fmla="*/ 4594167 w 5547360"/>
                <a:gd name="connsiteY18" fmla="*/ 1113904 h 1227511"/>
                <a:gd name="connsiteX19" fmla="*/ 4814843 w 5547360"/>
                <a:gd name="connsiteY19" fmla="*/ 778119 h 1227511"/>
                <a:gd name="connsiteX20" fmla="*/ 4528595 w 5547360"/>
                <a:gd name="connsiteY20" fmla="*/ 525594 h 1227511"/>
                <a:gd name="connsiteX21" fmla="*/ 4698534 w 5547360"/>
                <a:gd name="connsiteY21" fmla="*/ 488340 h 1227511"/>
                <a:gd name="connsiteX22" fmla="*/ 4793673 w 5547360"/>
                <a:gd name="connsiteY22" fmla="*/ 313112 h 1227511"/>
                <a:gd name="connsiteX23" fmla="*/ 5062451 w 5547360"/>
                <a:gd name="connsiteY23" fmla="*/ 382384 h 1227511"/>
                <a:gd name="connsiteX24" fmla="*/ 5145578 w 5547360"/>
                <a:gd name="connsiteY24" fmla="*/ 266006 h 1227511"/>
                <a:gd name="connsiteX25" fmla="*/ 5178829 w 5547360"/>
                <a:gd name="connsiteY25" fmla="*/ 133003 h 1227511"/>
                <a:gd name="connsiteX26" fmla="*/ 5178829 w 5547360"/>
                <a:gd name="connsiteY26" fmla="*/ 49875 h 1227511"/>
                <a:gd name="connsiteX27" fmla="*/ 2320635 w 5547360"/>
                <a:gd name="connsiteY27" fmla="*/ 0 h 1227511"/>
                <a:gd name="connsiteX28" fmla="*/ 0 w 5547360"/>
                <a:gd name="connsiteY28"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739833 w 5547360"/>
                <a:gd name="connsiteY3" fmla="*/ 864523 h 1227511"/>
                <a:gd name="connsiteX4" fmla="*/ 1288473 w 5547360"/>
                <a:gd name="connsiteY4" fmla="*/ 665017 h 1227511"/>
                <a:gd name="connsiteX5" fmla="*/ 1388225 w 5547360"/>
                <a:gd name="connsiteY5" fmla="*/ 665017 h 1227511"/>
                <a:gd name="connsiteX6" fmla="*/ 1687483 w 5547360"/>
                <a:gd name="connsiteY6" fmla="*/ 502919 h 1227511"/>
                <a:gd name="connsiteX7" fmla="*/ 1758142 w 5547360"/>
                <a:gd name="connsiteY7" fmla="*/ 731519 h 1227511"/>
                <a:gd name="connsiteX8" fmla="*/ 1983971 w 5547360"/>
                <a:gd name="connsiteY8" fmla="*/ 655319 h 1227511"/>
                <a:gd name="connsiteX9" fmla="*/ 2122714 w 5547360"/>
                <a:gd name="connsiteY9" fmla="*/ 823849 h 1227511"/>
                <a:gd name="connsiteX10" fmla="*/ 2116947 w 5547360"/>
                <a:gd name="connsiteY10" fmla="*/ 761310 h 1227511"/>
                <a:gd name="connsiteX11" fmla="*/ 2050473 w 5547360"/>
                <a:gd name="connsiteY11" fmla="*/ 1000297 h 1227511"/>
                <a:gd name="connsiteX12" fmla="*/ 2851265 w 5547360"/>
                <a:gd name="connsiteY12" fmla="*/ 864523 h 1227511"/>
                <a:gd name="connsiteX13" fmla="*/ 3682538 w 5547360"/>
                <a:gd name="connsiteY13" fmla="*/ 864523 h 1227511"/>
                <a:gd name="connsiteX14" fmla="*/ 3948545 w 5547360"/>
                <a:gd name="connsiteY14" fmla="*/ 1180406 h 1227511"/>
                <a:gd name="connsiteX15" fmla="*/ 4197927 w 5547360"/>
                <a:gd name="connsiteY15" fmla="*/ 1147155 h 1227511"/>
                <a:gd name="connsiteX16" fmla="*/ 4530436 w 5547360"/>
                <a:gd name="connsiteY16" fmla="*/ 1113904 h 1227511"/>
                <a:gd name="connsiteX17" fmla="*/ 4594167 w 5547360"/>
                <a:gd name="connsiteY17" fmla="*/ 1113904 h 1227511"/>
                <a:gd name="connsiteX18" fmla="*/ 4814843 w 5547360"/>
                <a:gd name="connsiteY18" fmla="*/ 778119 h 1227511"/>
                <a:gd name="connsiteX19" fmla="*/ 4528595 w 5547360"/>
                <a:gd name="connsiteY19" fmla="*/ 525594 h 1227511"/>
                <a:gd name="connsiteX20" fmla="*/ 4698534 w 5547360"/>
                <a:gd name="connsiteY20" fmla="*/ 488340 h 1227511"/>
                <a:gd name="connsiteX21" fmla="*/ 4793673 w 5547360"/>
                <a:gd name="connsiteY21" fmla="*/ 313112 h 1227511"/>
                <a:gd name="connsiteX22" fmla="*/ 5062451 w 5547360"/>
                <a:gd name="connsiteY22" fmla="*/ 382384 h 1227511"/>
                <a:gd name="connsiteX23" fmla="*/ 5145578 w 5547360"/>
                <a:gd name="connsiteY23" fmla="*/ 266006 h 1227511"/>
                <a:gd name="connsiteX24" fmla="*/ 5178829 w 5547360"/>
                <a:gd name="connsiteY24" fmla="*/ 133003 h 1227511"/>
                <a:gd name="connsiteX25" fmla="*/ 5178829 w 5547360"/>
                <a:gd name="connsiteY25" fmla="*/ 49875 h 1227511"/>
                <a:gd name="connsiteX26" fmla="*/ 2320635 w 5547360"/>
                <a:gd name="connsiteY26" fmla="*/ 0 h 1227511"/>
                <a:gd name="connsiteX27" fmla="*/ 0 w 5547360"/>
                <a:gd name="connsiteY27" fmla="*/ 224443 h 1227511"/>
                <a:gd name="connsiteX0" fmla="*/ 0 w 5547360"/>
                <a:gd name="connsiteY0" fmla="*/ 224443 h 1227511"/>
                <a:gd name="connsiteX1" fmla="*/ 606829 w 5547360"/>
                <a:gd name="connsiteY1" fmla="*/ 781395 h 1227511"/>
                <a:gd name="connsiteX2" fmla="*/ 723207 w 5547360"/>
                <a:gd name="connsiteY2" fmla="*/ 847897 h 1227511"/>
                <a:gd name="connsiteX3" fmla="*/ 1288473 w 5547360"/>
                <a:gd name="connsiteY3" fmla="*/ 665017 h 1227511"/>
                <a:gd name="connsiteX4" fmla="*/ 1388225 w 5547360"/>
                <a:gd name="connsiteY4" fmla="*/ 665017 h 1227511"/>
                <a:gd name="connsiteX5" fmla="*/ 1687483 w 5547360"/>
                <a:gd name="connsiteY5" fmla="*/ 502919 h 1227511"/>
                <a:gd name="connsiteX6" fmla="*/ 1758142 w 5547360"/>
                <a:gd name="connsiteY6" fmla="*/ 731519 h 1227511"/>
                <a:gd name="connsiteX7" fmla="*/ 1983971 w 5547360"/>
                <a:gd name="connsiteY7" fmla="*/ 655319 h 1227511"/>
                <a:gd name="connsiteX8" fmla="*/ 2122714 w 5547360"/>
                <a:gd name="connsiteY8" fmla="*/ 823849 h 1227511"/>
                <a:gd name="connsiteX9" fmla="*/ 2116947 w 5547360"/>
                <a:gd name="connsiteY9" fmla="*/ 761310 h 1227511"/>
                <a:gd name="connsiteX10" fmla="*/ 2050473 w 5547360"/>
                <a:gd name="connsiteY10" fmla="*/ 1000297 h 1227511"/>
                <a:gd name="connsiteX11" fmla="*/ 2851265 w 5547360"/>
                <a:gd name="connsiteY11" fmla="*/ 864523 h 1227511"/>
                <a:gd name="connsiteX12" fmla="*/ 3682538 w 5547360"/>
                <a:gd name="connsiteY12" fmla="*/ 864523 h 1227511"/>
                <a:gd name="connsiteX13" fmla="*/ 3948545 w 5547360"/>
                <a:gd name="connsiteY13" fmla="*/ 1180406 h 1227511"/>
                <a:gd name="connsiteX14" fmla="*/ 4197927 w 5547360"/>
                <a:gd name="connsiteY14" fmla="*/ 1147155 h 1227511"/>
                <a:gd name="connsiteX15" fmla="*/ 4530436 w 5547360"/>
                <a:gd name="connsiteY15" fmla="*/ 1113904 h 1227511"/>
                <a:gd name="connsiteX16" fmla="*/ 4594167 w 5547360"/>
                <a:gd name="connsiteY16" fmla="*/ 1113904 h 1227511"/>
                <a:gd name="connsiteX17" fmla="*/ 4814843 w 5547360"/>
                <a:gd name="connsiteY17" fmla="*/ 778119 h 1227511"/>
                <a:gd name="connsiteX18" fmla="*/ 4528595 w 5547360"/>
                <a:gd name="connsiteY18" fmla="*/ 525594 h 1227511"/>
                <a:gd name="connsiteX19" fmla="*/ 4698534 w 5547360"/>
                <a:gd name="connsiteY19" fmla="*/ 488340 h 1227511"/>
                <a:gd name="connsiteX20" fmla="*/ 4793673 w 5547360"/>
                <a:gd name="connsiteY20" fmla="*/ 313112 h 1227511"/>
                <a:gd name="connsiteX21" fmla="*/ 5062451 w 5547360"/>
                <a:gd name="connsiteY21" fmla="*/ 382384 h 1227511"/>
                <a:gd name="connsiteX22" fmla="*/ 5145578 w 5547360"/>
                <a:gd name="connsiteY22" fmla="*/ 266006 h 1227511"/>
                <a:gd name="connsiteX23" fmla="*/ 5178829 w 5547360"/>
                <a:gd name="connsiteY23" fmla="*/ 133003 h 1227511"/>
                <a:gd name="connsiteX24" fmla="*/ 5178829 w 5547360"/>
                <a:gd name="connsiteY24" fmla="*/ 49875 h 1227511"/>
                <a:gd name="connsiteX25" fmla="*/ 2320635 w 5547360"/>
                <a:gd name="connsiteY25" fmla="*/ 0 h 1227511"/>
                <a:gd name="connsiteX26" fmla="*/ 0 w 5547360"/>
                <a:gd name="connsiteY26" fmla="*/ 224443 h 1227511"/>
                <a:gd name="connsiteX0" fmla="*/ 266238 w 5813598"/>
                <a:gd name="connsiteY0" fmla="*/ 224443 h 1227511"/>
                <a:gd name="connsiteX1" fmla="*/ 989445 w 5813598"/>
                <a:gd name="connsiteY1" fmla="*/ 847897 h 1227511"/>
                <a:gd name="connsiteX2" fmla="*/ 1554711 w 5813598"/>
                <a:gd name="connsiteY2" fmla="*/ 665017 h 1227511"/>
                <a:gd name="connsiteX3" fmla="*/ 1654463 w 5813598"/>
                <a:gd name="connsiteY3" fmla="*/ 665017 h 1227511"/>
                <a:gd name="connsiteX4" fmla="*/ 1953721 w 5813598"/>
                <a:gd name="connsiteY4" fmla="*/ 502919 h 1227511"/>
                <a:gd name="connsiteX5" fmla="*/ 2024380 w 5813598"/>
                <a:gd name="connsiteY5" fmla="*/ 731519 h 1227511"/>
                <a:gd name="connsiteX6" fmla="*/ 2250209 w 5813598"/>
                <a:gd name="connsiteY6" fmla="*/ 655319 h 1227511"/>
                <a:gd name="connsiteX7" fmla="*/ 2388952 w 5813598"/>
                <a:gd name="connsiteY7" fmla="*/ 823849 h 1227511"/>
                <a:gd name="connsiteX8" fmla="*/ 2383185 w 5813598"/>
                <a:gd name="connsiteY8" fmla="*/ 761310 h 1227511"/>
                <a:gd name="connsiteX9" fmla="*/ 2316711 w 5813598"/>
                <a:gd name="connsiteY9" fmla="*/ 1000297 h 1227511"/>
                <a:gd name="connsiteX10" fmla="*/ 3117503 w 5813598"/>
                <a:gd name="connsiteY10" fmla="*/ 864523 h 1227511"/>
                <a:gd name="connsiteX11" fmla="*/ 3948776 w 5813598"/>
                <a:gd name="connsiteY11" fmla="*/ 864523 h 1227511"/>
                <a:gd name="connsiteX12" fmla="*/ 4214783 w 5813598"/>
                <a:gd name="connsiteY12" fmla="*/ 1180406 h 1227511"/>
                <a:gd name="connsiteX13" fmla="*/ 4464165 w 5813598"/>
                <a:gd name="connsiteY13" fmla="*/ 1147155 h 1227511"/>
                <a:gd name="connsiteX14" fmla="*/ 4796674 w 5813598"/>
                <a:gd name="connsiteY14" fmla="*/ 1113904 h 1227511"/>
                <a:gd name="connsiteX15" fmla="*/ 4860405 w 5813598"/>
                <a:gd name="connsiteY15" fmla="*/ 1113904 h 1227511"/>
                <a:gd name="connsiteX16" fmla="*/ 5081081 w 5813598"/>
                <a:gd name="connsiteY16" fmla="*/ 778119 h 1227511"/>
                <a:gd name="connsiteX17" fmla="*/ 4794833 w 5813598"/>
                <a:gd name="connsiteY17" fmla="*/ 525594 h 1227511"/>
                <a:gd name="connsiteX18" fmla="*/ 4964772 w 5813598"/>
                <a:gd name="connsiteY18" fmla="*/ 488340 h 1227511"/>
                <a:gd name="connsiteX19" fmla="*/ 5059911 w 5813598"/>
                <a:gd name="connsiteY19" fmla="*/ 313112 h 1227511"/>
                <a:gd name="connsiteX20" fmla="*/ 5328689 w 5813598"/>
                <a:gd name="connsiteY20" fmla="*/ 382384 h 1227511"/>
                <a:gd name="connsiteX21" fmla="*/ 5411816 w 5813598"/>
                <a:gd name="connsiteY21" fmla="*/ 266006 h 1227511"/>
                <a:gd name="connsiteX22" fmla="*/ 5445067 w 5813598"/>
                <a:gd name="connsiteY22" fmla="*/ 133003 h 1227511"/>
                <a:gd name="connsiteX23" fmla="*/ 5445067 w 5813598"/>
                <a:gd name="connsiteY23" fmla="*/ 49875 h 1227511"/>
                <a:gd name="connsiteX24" fmla="*/ 2586873 w 5813598"/>
                <a:gd name="connsiteY24" fmla="*/ 0 h 1227511"/>
                <a:gd name="connsiteX25" fmla="*/ 266238 w 5813598"/>
                <a:gd name="connsiteY25" fmla="*/ 224443 h 1227511"/>
                <a:gd name="connsiteX0" fmla="*/ 172027 w 5719387"/>
                <a:gd name="connsiteY0" fmla="*/ 224443 h 1227511"/>
                <a:gd name="connsiteX1" fmla="*/ 1460500 w 5719387"/>
                <a:gd name="connsiteY1" fmla="*/ 665017 h 1227511"/>
                <a:gd name="connsiteX2" fmla="*/ 1560252 w 5719387"/>
                <a:gd name="connsiteY2" fmla="*/ 665017 h 1227511"/>
                <a:gd name="connsiteX3" fmla="*/ 1859510 w 5719387"/>
                <a:gd name="connsiteY3" fmla="*/ 502919 h 1227511"/>
                <a:gd name="connsiteX4" fmla="*/ 1930169 w 5719387"/>
                <a:gd name="connsiteY4" fmla="*/ 731519 h 1227511"/>
                <a:gd name="connsiteX5" fmla="*/ 2155998 w 5719387"/>
                <a:gd name="connsiteY5" fmla="*/ 655319 h 1227511"/>
                <a:gd name="connsiteX6" fmla="*/ 2294741 w 5719387"/>
                <a:gd name="connsiteY6" fmla="*/ 823849 h 1227511"/>
                <a:gd name="connsiteX7" fmla="*/ 2288974 w 5719387"/>
                <a:gd name="connsiteY7" fmla="*/ 761310 h 1227511"/>
                <a:gd name="connsiteX8" fmla="*/ 2222500 w 5719387"/>
                <a:gd name="connsiteY8" fmla="*/ 1000297 h 1227511"/>
                <a:gd name="connsiteX9" fmla="*/ 3023292 w 5719387"/>
                <a:gd name="connsiteY9" fmla="*/ 864523 h 1227511"/>
                <a:gd name="connsiteX10" fmla="*/ 3854565 w 5719387"/>
                <a:gd name="connsiteY10" fmla="*/ 864523 h 1227511"/>
                <a:gd name="connsiteX11" fmla="*/ 4120572 w 5719387"/>
                <a:gd name="connsiteY11" fmla="*/ 1180406 h 1227511"/>
                <a:gd name="connsiteX12" fmla="*/ 4369954 w 5719387"/>
                <a:gd name="connsiteY12" fmla="*/ 1147155 h 1227511"/>
                <a:gd name="connsiteX13" fmla="*/ 4702463 w 5719387"/>
                <a:gd name="connsiteY13" fmla="*/ 1113904 h 1227511"/>
                <a:gd name="connsiteX14" fmla="*/ 4766194 w 5719387"/>
                <a:gd name="connsiteY14" fmla="*/ 1113904 h 1227511"/>
                <a:gd name="connsiteX15" fmla="*/ 4986870 w 5719387"/>
                <a:gd name="connsiteY15" fmla="*/ 778119 h 1227511"/>
                <a:gd name="connsiteX16" fmla="*/ 4700622 w 5719387"/>
                <a:gd name="connsiteY16" fmla="*/ 525594 h 1227511"/>
                <a:gd name="connsiteX17" fmla="*/ 4870561 w 5719387"/>
                <a:gd name="connsiteY17" fmla="*/ 488340 h 1227511"/>
                <a:gd name="connsiteX18" fmla="*/ 4965700 w 5719387"/>
                <a:gd name="connsiteY18" fmla="*/ 313112 h 1227511"/>
                <a:gd name="connsiteX19" fmla="*/ 5234478 w 5719387"/>
                <a:gd name="connsiteY19" fmla="*/ 382384 h 1227511"/>
                <a:gd name="connsiteX20" fmla="*/ 5317605 w 5719387"/>
                <a:gd name="connsiteY20" fmla="*/ 266006 h 1227511"/>
                <a:gd name="connsiteX21" fmla="*/ 5350856 w 5719387"/>
                <a:gd name="connsiteY21" fmla="*/ 133003 h 1227511"/>
                <a:gd name="connsiteX22" fmla="*/ 5350856 w 5719387"/>
                <a:gd name="connsiteY22" fmla="*/ 49875 h 1227511"/>
                <a:gd name="connsiteX23" fmla="*/ 2492662 w 5719387"/>
                <a:gd name="connsiteY23" fmla="*/ 0 h 1227511"/>
                <a:gd name="connsiteX24" fmla="*/ 172027 w 5719387"/>
                <a:gd name="connsiteY24" fmla="*/ 224443 h 1227511"/>
                <a:gd name="connsiteX0" fmla="*/ 172027 w 5719387"/>
                <a:gd name="connsiteY0" fmla="*/ 224443 h 1227511"/>
                <a:gd name="connsiteX1" fmla="*/ 1460500 w 5719387"/>
                <a:gd name="connsiteY1" fmla="*/ 665017 h 1227511"/>
                <a:gd name="connsiteX2" fmla="*/ 1560252 w 5719387"/>
                <a:gd name="connsiteY2" fmla="*/ 665017 h 1227511"/>
                <a:gd name="connsiteX3" fmla="*/ 1859510 w 5719387"/>
                <a:gd name="connsiteY3" fmla="*/ 502919 h 1227511"/>
                <a:gd name="connsiteX4" fmla="*/ 1930169 w 5719387"/>
                <a:gd name="connsiteY4" fmla="*/ 731519 h 1227511"/>
                <a:gd name="connsiteX5" fmla="*/ 2155998 w 5719387"/>
                <a:gd name="connsiteY5" fmla="*/ 655319 h 1227511"/>
                <a:gd name="connsiteX6" fmla="*/ 2294741 w 5719387"/>
                <a:gd name="connsiteY6" fmla="*/ 823849 h 1227511"/>
                <a:gd name="connsiteX7" fmla="*/ 2288974 w 5719387"/>
                <a:gd name="connsiteY7" fmla="*/ 761310 h 1227511"/>
                <a:gd name="connsiteX8" fmla="*/ 2222500 w 5719387"/>
                <a:gd name="connsiteY8" fmla="*/ 1000297 h 1227511"/>
                <a:gd name="connsiteX9" fmla="*/ 3023292 w 5719387"/>
                <a:gd name="connsiteY9" fmla="*/ 864523 h 1227511"/>
                <a:gd name="connsiteX10" fmla="*/ 3854565 w 5719387"/>
                <a:gd name="connsiteY10" fmla="*/ 864523 h 1227511"/>
                <a:gd name="connsiteX11" fmla="*/ 4120572 w 5719387"/>
                <a:gd name="connsiteY11" fmla="*/ 1180406 h 1227511"/>
                <a:gd name="connsiteX12" fmla="*/ 4369954 w 5719387"/>
                <a:gd name="connsiteY12" fmla="*/ 1147155 h 1227511"/>
                <a:gd name="connsiteX13" fmla="*/ 4702463 w 5719387"/>
                <a:gd name="connsiteY13" fmla="*/ 1113904 h 1227511"/>
                <a:gd name="connsiteX14" fmla="*/ 4766194 w 5719387"/>
                <a:gd name="connsiteY14" fmla="*/ 1113904 h 1227511"/>
                <a:gd name="connsiteX15" fmla="*/ 4986870 w 5719387"/>
                <a:gd name="connsiteY15" fmla="*/ 778119 h 1227511"/>
                <a:gd name="connsiteX16" fmla="*/ 4732561 w 5719387"/>
                <a:gd name="connsiteY16" fmla="*/ 782777 h 1227511"/>
                <a:gd name="connsiteX17" fmla="*/ 4700622 w 5719387"/>
                <a:gd name="connsiteY17" fmla="*/ 525594 h 1227511"/>
                <a:gd name="connsiteX18" fmla="*/ 4870561 w 5719387"/>
                <a:gd name="connsiteY18" fmla="*/ 488340 h 1227511"/>
                <a:gd name="connsiteX19" fmla="*/ 4965700 w 5719387"/>
                <a:gd name="connsiteY19" fmla="*/ 313112 h 1227511"/>
                <a:gd name="connsiteX20" fmla="*/ 5234478 w 5719387"/>
                <a:gd name="connsiteY20" fmla="*/ 382384 h 1227511"/>
                <a:gd name="connsiteX21" fmla="*/ 5317605 w 5719387"/>
                <a:gd name="connsiteY21" fmla="*/ 266006 h 1227511"/>
                <a:gd name="connsiteX22" fmla="*/ 5350856 w 5719387"/>
                <a:gd name="connsiteY22" fmla="*/ 133003 h 1227511"/>
                <a:gd name="connsiteX23" fmla="*/ 5350856 w 5719387"/>
                <a:gd name="connsiteY23" fmla="*/ 49875 h 1227511"/>
                <a:gd name="connsiteX24" fmla="*/ 2492662 w 5719387"/>
                <a:gd name="connsiteY24" fmla="*/ 0 h 1227511"/>
                <a:gd name="connsiteX25" fmla="*/ 172027 w 5719387"/>
                <a:gd name="connsiteY25" fmla="*/ 224443 h 1227511"/>
                <a:gd name="connsiteX0" fmla="*/ 172027 w 5719387"/>
                <a:gd name="connsiteY0" fmla="*/ 224443 h 1227511"/>
                <a:gd name="connsiteX1" fmla="*/ 1460500 w 5719387"/>
                <a:gd name="connsiteY1" fmla="*/ 665017 h 1227511"/>
                <a:gd name="connsiteX2" fmla="*/ 1560252 w 5719387"/>
                <a:gd name="connsiteY2" fmla="*/ 665017 h 1227511"/>
                <a:gd name="connsiteX3" fmla="*/ 1859510 w 5719387"/>
                <a:gd name="connsiteY3" fmla="*/ 502919 h 1227511"/>
                <a:gd name="connsiteX4" fmla="*/ 1930169 w 5719387"/>
                <a:gd name="connsiteY4" fmla="*/ 731519 h 1227511"/>
                <a:gd name="connsiteX5" fmla="*/ 2155998 w 5719387"/>
                <a:gd name="connsiteY5" fmla="*/ 655319 h 1227511"/>
                <a:gd name="connsiteX6" fmla="*/ 2294741 w 5719387"/>
                <a:gd name="connsiteY6" fmla="*/ 823849 h 1227511"/>
                <a:gd name="connsiteX7" fmla="*/ 2288974 w 5719387"/>
                <a:gd name="connsiteY7" fmla="*/ 761310 h 1227511"/>
                <a:gd name="connsiteX8" fmla="*/ 2222500 w 5719387"/>
                <a:gd name="connsiteY8" fmla="*/ 1000297 h 1227511"/>
                <a:gd name="connsiteX9" fmla="*/ 3023292 w 5719387"/>
                <a:gd name="connsiteY9" fmla="*/ 864523 h 1227511"/>
                <a:gd name="connsiteX10" fmla="*/ 3854565 w 5719387"/>
                <a:gd name="connsiteY10" fmla="*/ 864523 h 1227511"/>
                <a:gd name="connsiteX11" fmla="*/ 4120572 w 5719387"/>
                <a:gd name="connsiteY11" fmla="*/ 1180406 h 1227511"/>
                <a:gd name="connsiteX12" fmla="*/ 4369954 w 5719387"/>
                <a:gd name="connsiteY12" fmla="*/ 1147155 h 1227511"/>
                <a:gd name="connsiteX13" fmla="*/ 4702463 w 5719387"/>
                <a:gd name="connsiteY13" fmla="*/ 1113904 h 1227511"/>
                <a:gd name="connsiteX14" fmla="*/ 4766194 w 5719387"/>
                <a:gd name="connsiteY14" fmla="*/ 1113904 h 1227511"/>
                <a:gd name="connsiteX15" fmla="*/ 4732561 w 5719387"/>
                <a:gd name="connsiteY15" fmla="*/ 782777 h 1227511"/>
                <a:gd name="connsiteX16" fmla="*/ 4700622 w 5719387"/>
                <a:gd name="connsiteY16" fmla="*/ 525594 h 1227511"/>
                <a:gd name="connsiteX17" fmla="*/ 4870561 w 5719387"/>
                <a:gd name="connsiteY17" fmla="*/ 488340 h 1227511"/>
                <a:gd name="connsiteX18" fmla="*/ 4965700 w 5719387"/>
                <a:gd name="connsiteY18" fmla="*/ 313112 h 1227511"/>
                <a:gd name="connsiteX19" fmla="*/ 5234478 w 5719387"/>
                <a:gd name="connsiteY19" fmla="*/ 382384 h 1227511"/>
                <a:gd name="connsiteX20" fmla="*/ 5317605 w 5719387"/>
                <a:gd name="connsiteY20" fmla="*/ 266006 h 1227511"/>
                <a:gd name="connsiteX21" fmla="*/ 5350856 w 5719387"/>
                <a:gd name="connsiteY21" fmla="*/ 133003 h 1227511"/>
                <a:gd name="connsiteX22" fmla="*/ 5350856 w 5719387"/>
                <a:gd name="connsiteY22" fmla="*/ 49875 h 1227511"/>
                <a:gd name="connsiteX23" fmla="*/ 2492662 w 5719387"/>
                <a:gd name="connsiteY23" fmla="*/ 0 h 1227511"/>
                <a:gd name="connsiteX24" fmla="*/ 172027 w 5719387"/>
                <a:gd name="connsiteY24" fmla="*/ 224443 h 1227511"/>
                <a:gd name="connsiteX0" fmla="*/ 172027 w 5719387"/>
                <a:gd name="connsiteY0" fmla="*/ 224443 h 1227511"/>
                <a:gd name="connsiteX1" fmla="*/ 1460500 w 5719387"/>
                <a:gd name="connsiteY1" fmla="*/ 665017 h 1227511"/>
                <a:gd name="connsiteX2" fmla="*/ 1560252 w 5719387"/>
                <a:gd name="connsiteY2" fmla="*/ 665017 h 1227511"/>
                <a:gd name="connsiteX3" fmla="*/ 1859510 w 5719387"/>
                <a:gd name="connsiteY3" fmla="*/ 502919 h 1227511"/>
                <a:gd name="connsiteX4" fmla="*/ 1930169 w 5719387"/>
                <a:gd name="connsiteY4" fmla="*/ 731519 h 1227511"/>
                <a:gd name="connsiteX5" fmla="*/ 2155998 w 5719387"/>
                <a:gd name="connsiteY5" fmla="*/ 655319 h 1227511"/>
                <a:gd name="connsiteX6" fmla="*/ 2294741 w 5719387"/>
                <a:gd name="connsiteY6" fmla="*/ 823849 h 1227511"/>
                <a:gd name="connsiteX7" fmla="*/ 2288974 w 5719387"/>
                <a:gd name="connsiteY7" fmla="*/ 761310 h 1227511"/>
                <a:gd name="connsiteX8" fmla="*/ 2222500 w 5719387"/>
                <a:gd name="connsiteY8" fmla="*/ 1000297 h 1227511"/>
                <a:gd name="connsiteX9" fmla="*/ 3023292 w 5719387"/>
                <a:gd name="connsiteY9" fmla="*/ 864523 h 1227511"/>
                <a:gd name="connsiteX10" fmla="*/ 3854565 w 5719387"/>
                <a:gd name="connsiteY10" fmla="*/ 864523 h 1227511"/>
                <a:gd name="connsiteX11" fmla="*/ 4120572 w 5719387"/>
                <a:gd name="connsiteY11" fmla="*/ 1180406 h 1227511"/>
                <a:gd name="connsiteX12" fmla="*/ 4369954 w 5719387"/>
                <a:gd name="connsiteY12" fmla="*/ 1147155 h 1227511"/>
                <a:gd name="connsiteX13" fmla="*/ 4702463 w 5719387"/>
                <a:gd name="connsiteY13" fmla="*/ 1113904 h 1227511"/>
                <a:gd name="connsiteX14" fmla="*/ 4766194 w 5719387"/>
                <a:gd name="connsiteY14" fmla="*/ 1113904 h 1227511"/>
                <a:gd name="connsiteX15" fmla="*/ 4732561 w 5719387"/>
                <a:gd name="connsiteY15" fmla="*/ 782777 h 1227511"/>
                <a:gd name="connsiteX16" fmla="*/ 4700622 w 5719387"/>
                <a:gd name="connsiteY16" fmla="*/ 525594 h 1227511"/>
                <a:gd name="connsiteX17" fmla="*/ 4870561 w 5719387"/>
                <a:gd name="connsiteY17" fmla="*/ 488340 h 1227511"/>
                <a:gd name="connsiteX18" fmla="*/ 4965700 w 5719387"/>
                <a:gd name="connsiteY18" fmla="*/ 313112 h 1227511"/>
                <a:gd name="connsiteX19" fmla="*/ 5234478 w 5719387"/>
                <a:gd name="connsiteY19" fmla="*/ 382384 h 1227511"/>
                <a:gd name="connsiteX20" fmla="*/ 5317605 w 5719387"/>
                <a:gd name="connsiteY20" fmla="*/ 266006 h 1227511"/>
                <a:gd name="connsiteX21" fmla="*/ 5350856 w 5719387"/>
                <a:gd name="connsiteY21" fmla="*/ 133003 h 1227511"/>
                <a:gd name="connsiteX22" fmla="*/ 5350856 w 5719387"/>
                <a:gd name="connsiteY22" fmla="*/ 49875 h 1227511"/>
                <a:gd name="connsiteX23" fmla="*/ 2492662 w 5719387"/>
                <a:gd name="connsiteY23" fmla="*/ 0 h 1227511"/>
                <a:gd name="connsiteX24" fmla="*/ 172027 w 5719387"/>
                <a:gd name="connsiteY24" fmla="*/ 224443 h 1227511"/>
                <a:gd name="connsiteX0" fmla="*/ 172027 w 5719387"/>
                <a:gd name="connsiteY0" fmla="*/ 224443 h 1227511"/>
                <a:gd name="connsiteX1" fmla="*/ 1460500 w 5719387"/>
                <a:gd name="connsiteY1" fmla="*/ 665017 h 1227511"/>
                <a:gd name="connsiteX2" fmla="*/ 1560252 w 5719387"/>
                <a:gd name="connsiteY2" fmla="*/ 665017 h 1227511"/>
                <a:gd name="connsiteX3" fmla="*/ 1859510 w 5719387"/>
                <a:gd name="connsiteY3" fmla="*/ 502919 h 1227511"/>
                <a:gd name="connsiteX4" fmla="*/ 1930169 w 5719387"/>
                <a:gd name="connsiteY4" fmla="*/ 731519 h 1227511"/>
                <a:gd name="connsiteX5" fmla="*/ 2155998 w 5719387"/>
                <a:gd name="connsiteY5" fmla="*/ 655319 h 1227511"/>
                <a:gd name="connsiteX6" fmla="*/ 2294741 w 5719387"/>
                <a:gd name="connsiteY6" fmla="*/ 823849 h 1227511"/>
                <a:gd name="connsiteX7" fmla="*/ 2288974 w 5719387"/>
                <a:gd name="connsiteY7" fmla="*/ 761310 h 1227511"/>
                <a:gd name="connsiteX8" fmla="*/ 2222500 w 5719387"/>
                <a:gd name="connsiteY8" fmla="*/ 1000297 h 1227511"/>
                <a:gd name="connsiteX9" fmla="*/ 3023292 w 5719387"/>
                <a:gd name="connsiteY9" fmla="*/ 864523 h 1227511"/>
                <a:gd name="connsiteX10" fmla="*/ 3854565 w 5719387"/>
                <a:gd name="connsiteY10" fmla="*/ 864523 h 1227511"/>
                <a:gd name="connsiteX11" fmla="*/ 4120572 w 5719387"/>
                <a:gd name="connsiteY11" fmla="*/ 1180406 h 1227511"/>
                <a:gd name="connsiteX12" fmla="*/ 4369954 w 5719387"/>
                <a:gd name="connsiteY12" fmla="*/ 1147155 h 1227511"/>
                <a:gd name="connsiteX13" fmla="*/ 4702463 w 5719387"/>
                <a:gd name="connsiteY13" fmla="*/ 1113904 h 1227511"/>
                <a:gd name="connsiteX14" fmla="*/ 4766194 w 5719387"/>
                <a:gd name="connsiteY14" fmla="*/ 1113904 h 1227511"/>
                <a:gd name="connsiteX15" fmla="*/ 4888056 w 5719387"/>
                <a:gd name="connsiteY15" fmla="*/ 782777 h 1227511"/>
                <a:gd name="connsiteX16" fmla="*/ 4700622 w 5719387"/>
                <a:gd name="connsiteY16" fmla="*/ 525594 h 1227511"/>
                <a:gd name="connsiteX17" fmla="*/ 4870561 w 5719387"/>
                <a:gd name="connsiteY17" fmla="*/ 488340 h 1227511"/>
                <a:gd name="connsiteX18" fmla="*/ 4965700 w 5719387"/>
                <a:gd name="connsiteY18" fmla="*/ 313112 h 1227511"/>
                <a:gd name="connsiteX19" fmla="*/ 5234478 w 5719387"/>
                <a:gd name="connsiteY19" fmla="*/ 382384 h 1227511"/>
                <a:gd name="connsiteX20" fmla="*/ 5317605 w 5719387"/>
                <a:gd name="connsiteY20" fmla="*/ 266006 h 1227511"/>
                <a:gd name="connsiteX21" fmla="*/ 5350856 w 5719387"/>
                <a:gd name="connsiteY21" fmla="*/ 133003 h 1227511"/>
                <a:gd name="connsiteX22" fmla="*/ 5350856 w 5719387"/>
                <a:gd name="connsiteY22" fmla="*/ 49875 h 1227511"/>
                <a:gd name="connsiteX23" fmla="*/ 2492662 w 5719387"/>
                <a:gd name="connsiteY23" fmla="*/ 0 h 1227511"/>
                <a:gd name="connsiteX24" fmla="*/ 172027 w 5719387"/>
                <a:gd name="connsiteY24" fmla="*/ 224443 h 122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19387" h="1227511">
                  <a:moveTo>
                    <a:pt x="172027" y="224443"/>
                  </a:moveTo>
                  <a:cubicBezTo>
                    <a:pt x="0" y="335279"/>
                    <a:pt x="1229129" y="591588"/>
                    <a:pt x="1460500" y="665017"/>
                  </a:cubicBezTo>
                  <a:cubicBezTo>
                    <a:pt x="1691871" y="738446"/>
                    <a:pt x="1493750" y="692033"/>
                    <a:pt x="1560252" y="665017"/>
                  </a:cubicBezTo>
                  <a:cubicBezTo>
                    <a:pt x="1626754" y="638001"/>
                    <a:pt x="1797857" y="491835"/>
                    <a:pt x="1859510" y="502919"/>
                  </a:cubicBezTo>
                  <a:cubicBezTo>
                    <a:pt x="1921163" y="514003"/>
                    <a:pt x="1764950" y="640364"/>
                    <a:pt x="1930169" y="731519"/>
                  </a:cubicBezTo>
                  <a:cubicBezTo>
                    <a:pt x="2004984" y="731519"/>
                    <a:pt x="2044724" y="732216"/>
                    <a:pt x="2155998" y="655319"/>
                  </a:cubicBezTo>
                  <a:cubicBezTo>
                    <a:pt x="2191360" y="658007"/>
                    <a:pt x="2283657" y="766353"/>
                    <a:pt x="2294741" y="823849"/>
                  </a:cubicBezTo>
                  <a:cubicBezTo>
                    <a:pt x="2316904" y="854214"/>
                    <a:pt x="2301014" y="731902"/>
                    <a:pt x="2288974" y="761310"/>
                  </a:cubicBezTo>
                  <a:cubicBezTo>
                    <a:pt x="2276934" y="790718"/>
                    <a:pt x="2100114" y="983095"/>
                    <a:pt x="2222500" y="1000297"/>
                  </a:cubicBezTo>
                  <a:cubicBezTo>
                    <a:pt x="2344886" y="1017499"/>
                    <a:pt x="2751281" y="887152"/>
                    <a:pt x="3023292" y="864523"/>
                  </a:cubicBezTo>
                  <a:cubicBezTo>
                    <a:pt x="3295303" y="841894"/>
                    <a:pt x="3671685" y="811876"/>
                    <a:pt x="3854565" y="864523"/>
                  </a:cubicBezTo>
                  <a:cubicBezTo>
                    <a:pt x="4037445" y="917170"/>
                    <a:pt x="4034674" y="1133301"/>
                    <a:pt x="4120572" y="1180406"/>
                  </a:cubicBezTo>
                  <a:cubicBezTo>
                    <a:pt x="4206470" y="1227511"/>
                    <a:pt x="4272972" y="1158239"/>
                    <a:pt x="4369954" y="1147155"/>
                  </a:cubicBezTo>
                  <a:cubicBezTo>
                    <a:pt x="4466936" y="1136071"/>
                    <a:pt x="4636423" y="1119446"/>
                    <a:pt x="4702463" y="1113904"/>
                  </a:cubicBezTo>
                  <a:cubicBezTo>
                    <a:pt x="4768503" y="1108362"/>
                    <a:pt x="4515567" y="1027427"/>
                    <a:pt x="4766194" y="1113904"/>
                  </a:cubicBezTo>
                  <a:cubicBezTo>
                    <a:pt x="4771210" y="1058716"/>
                    <a:pt x="4898985" y="880829"/>
                    <a:pt x="4888056" y="782777"/>
                  </a:cubicBezTo>
                  <a:cubicBezTo>
                    <a:pt x="4840348" y="740690"/>
                    <a:pt x="4716496" y="574667"/>
                    <a:pt x="4700622" y="525594"/>
                  </a:cubicBezTo>
                  <a:cubicBezTo>
                    <a:pt x="4681533" y="493377"/>
                    <a:pt x="4855032" y="680444"/>
                    <a:pt x="4870561" y="488340"/>
                  </a:cubicBezTo>
                  <a:cubicBezTo>
                    <a:pt x="4947365" y="457587"/>
                    <a:pt x="4905047" y="330771"/>
                    <a:pt x="4965700" y="313112"/>
                  </a:cubicBezTo>
                  <a:cubicBezTo>
                    <a:pt x="5026353" y="295453"/>
                    <a:pt x="5175827" y="390235"/>
                    <a:pt x="5234478" y="382384"/>
                  </a:cubicBezTo>
                  <a:cubicBezTo>
                    <a:pt x="5293129" y="374533"/>
                    <a:pt x="5298209" y="307569"/>
                    <a:pt x="5317605" y="266006"/>
                  </a:cubicBezTo>
                  <a:cubicBezTo>
                    <a:pt x="5337001" y="224443"/>
                    <a:pt x="5345314" y="169025"/>
                    <a:pt x="5350856" y="133003"/>
                  </a:cubicBezTo>
                  <a:cubicBezTo>
                    <a:pt x="5356398" y="96981"/>
                    <a:pt x="5719387" y="33250"/>
                    <a:pt x="5350856" y="49875"/>
                  </a:cubicBezTo>
                  <a:lnTo>
                    <a:pt x="2492662" y="0"/>
                  </a:lnTo>
                  <a:lnTo>
                    <a:pt x="172027"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56"/>
            <p:cNvSpPr/>
            <p:nvPr/>
          </p:nvSpPr>
          <p:spPr>
            <a:xfrm>
              <a:off x="4726419" y="5710678"/>
              <a:ext cx="1287274" cy="537722"/>
            </a:xfrm>
            <a:custGeom>
              <a:avLst/>
              <a:gdLst>
                <a:gd name="connsiteX0" fmla="*/ 36022 w 1313411"/>
                <a:gd name="connsiteY0" fmla="*/ 387927 h 548640"/>
                <a:gd name="connsiteX1" fmla="*/ 302029 w 1313411"/>
                <a:gd name="connsiteY1" fmla="*/ 55418 h 548640"/>
                <a:gd name="connsiteX2" fmla="*/ 551411 w 1313411"/>
                <a:gd name="connsiteY2" fmla="*/ 55418 h 548640"/>
                <a:gd name="connsiteX3" fmla="*/ 800793 w 1313411"/>
                <a:gd name="connsiteY3" fmla="*/ 88669 h 548640"/>
                <a:gd name="connsiteX4" fmla="*/ 1100051 w 1313411"/>
                <a:gd name="connsiteY4" fmla="*/ 155171 h 548640"/>
                <a:gd name="connsiteX5" fmla="*/ 1233055 w 1313411"/>
                <a:gd name="connsiteY5" fmla="*/ 171796 h 548640"/>
                <a:gd name="connsiteX6" fmla="*/ 1233055 w 1313411"/>
                <a:gd name="connsiteY6" fmla="*/ 387927 h 548640"/>
                <a:gd name="connsiteX7" fmla="*/ 750917 w 1313411"/>
                <a:gd name="connsiteY7" fmla="*/ 520931 h 548640"/>
                <a:gd name="connsiteX8" fmla="*/ 518160 w 1313411"/>
                <a:gd name="connsiteY8" fmla="*/ 520931 h 548640"/>
                <a:gd name="connsiteX9" fmla="*/ 36022 w 1313411"/>
                <a:gd name="connsiteY9" fmla="*/ 38792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411" h="548640">
                  <a:moveTo>
                    <a:pt x="36022" y="387927"/>
                  </a:moveTo>
                  <a:cubicBezTo>
                    <a:pt x="0" y="310342"/>
                    <a:pt x="216131" y="110836"/>
                    <a:pt x="302029" y="55418"/>
                  </a:cubicBezTo>
                  <a:cubicBezTo>
                    <a:pt x="387927" y="0"/>
                    <a:pt x="468284" y="49876"/>
                    <a:pt x="551411" y="55418"/>
                  </a:cubicBezTo>
                  <a:cubicBezTo>
                    <a:pt x="634538" y="60960"/>
                    <a:pt x="709353" y="72044"/>
                    <a:pt x="800793" y="88669"/>
                  </a:cubicBezTo>
                  <a:cubicBezTo>
                    <a:pt x="892233" y="105294"/>
                    <a:pt x="1028007" y="141317"/>
                    <a:pt x="1100051" y="155171"/>
                  </a:cubicBezTo>
                  <a:cubicBezTo>
                    <a:pt x="1172095" y="169026"/>
                    <a:pt x="1210888" y="133003"/>
                    <a:pt x="1233055" y="171796"/>
                  </a:cubicBezTo>
                  <a:cubicBezTo>
                    <a:pt x="1255222" y="210589"/>
                    <a:pt x="1313411" y="329738"/>
                    <a:pt x="1233055" y="387927"/>
                  </a:cubicBezTo>
                  <a:cubicBezTo>
                    <a:pt x="1152699" y="446116"/>
                    <a:pt x="870066" y="498764"/>
                    <a:pt x="750917" y="520931"/>
                  </a:cubicBezTo>
                  <a:cubicBezTo>
                    <a:pt x="631768" y="543098"/>
                    <a:pt x="637309" y="548640"/>
                    <a:pt x="518160" y="520931"/>
                  </a:cubicBezTo>
                  <a:cubicBezTo>
                    <a:pt x="399011" y="493222"/>
                    <a:pt x="72044" y="465513"/>
                    <a:pt x="36022" y="3879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2" name="Picture 3"/>
          <p:cNvPicPr>
            <a:picLocks noChangeAspect="1" noChangeArrowheads="1"/>
          </p:cNvPicPr>
          <p:nvPr/>
        </p:nvPicPr>
        <p:blipFill>
          <a:blip r:embed="rId5" cstate="print"/>
          <a:srcRect r="6571" b="11392"/>
          <a:stretch>
            <a:fillRect/>
          </a:stretch>
        </p:blipFill>
        <p:spPr bwMode="auto">
          <a:xfrm>
            <a:off x="0" y="1143000"/>
            <a:ext cx="9144000" cy="5741552"/>
          </a:xfrm>
          <a:prstGeom prst="rect">
            <a:avLst/>
          </a:prstGeom>
          <a:noFill/>
          <a:ln w="9525">
            <a:noFill/>
            <a:miter lim="800000"/>
            <a:headEnd/>
            <a:tailEnd/>
          </a:ln>
          <a:effectLst/>
        </p:spPr>
      </p:pic>
      <p:grpSp>
        <p:nvGrpSpPr>
          <p:cNvPr id="8" name="Group 70"/>
          <p:cNvGrpSpPr/>
          <p:nvPr/>
        </p:nvGrpSpPr>
        <p:grpSpPr>
          <a:xfrm>
            <a:off x="533400" y="1371600"/>
            <a:ext cx="7436526" cy="2750408"/>
            <a:chOff x="640674" y="1371015"/>
            <a:chExt cx="7436526" cy="2750408"/>
          </a:xfrm>
        </p:grpSpPr>
        <p:grpSp>
          <p:nvGrpSpPr>
            <p:cNvPr id="9" name="Group 39"/>
            <p:cNvGrpSpPr/>
            <p:nvPr/>
          </p:nvGrpSpPr>
          <p:grpSpPr>
            <a:xfrm>
              <a:off x="640674" y="1537741"/>
              <a:ext cx="7436526" cy="2583682"/>
              <a:chOff x="640674" y="1537741"/>
              <a:chExt cx="7436526" cy="2583682"/>
            </a:xfrm>
          </p:grpSpPr>
          <p:sp>
            <p:nvSpPr>
              <p:cNvPr id="74" name="Freeform 73"/>
              <p:cNvSpPr/>
              <p:nvPr/>
            </p:nvSpPr>
            <p:spPr>
              <a:xfrm>
                <a:off x="5855281" y="2906713"/>
                <a:ext cx="2221919" cy="1214710"/>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 name="connsiteX0" fmla="*/ 2221919 w 2221919"/>
                  <a:gd name="connsiteY0" fmla="*/ 0 h 1214710"/>
                  <a:gd name="connsiteX1" fmla="*/ 1911676 w 2221919"/>
                  <a:gd name="connsiteY1" fmla="*/ 653143 h 1214710"/>
                  <a:gd name="connsiteX2" fmla="*/ 2025976 w 2221919"/>
                  <a:gd name="connsiteY2" fmla="*/ 489857 h 1214710"/>
                  <a:gd name="connsiteX3" fmla="*/ 1862690 w 2221919"/>
                  <a:gd name="connsiteY3" fmla="*/ 391886 h 1214710"/>
                  <a:gd name="connsiteX4" fmla="*/ 1405490 w 2221919"/>
                  <a:gd name="connsiteY4" fmla="*/ 195943 h 1214710"/>
                  <a:gd name="connsiteX5" fmla="*/ 1405490 w 2221919"/>
                  <a:gd name="connsiteY5" fmla="*/ 277586 h 1214710"/>
                  <a:gd name="connsiteX6" fmla="*/ 1405490 w 2221919"/>
                  <a:gd name="connsiteY6" fmla="*/ 457200 h 1214710"/>
                  <a:gd name="connsiteX7" fmla="*/ 1029933 w 2221919"/>
                  <a:gd name="connsiteY7" fmla="*/ 718457 h 1214710"/>
                  <a:gd name="connsiteX8" fmla="*/ 785005 w 2221919"/>
                  <a:gd name="connsiteY8" fmla="*/ 653143 h 1214710"/>
                  <a:gd name="connsiteX9" fmla="*/ 703362 w 2221919"/>
                  <a:gd name="connsiteY9" fmla="*/ 816429 h 1214710"/>
                  <a:gd name="connsiteX10" fmla="*/ 523748 w 2221919"/>
                  <a:gd name="connsiteY10" fmla="*/ 898072 h 1214710"/>
                  <a:gd name="connsiteX11" fmla="*/ 360462 w 2221919"/>
                  <a:gd name="connsiteY11" fmla="*/ 914400 h 1214710"/>
                  <a:gd name="connsiteX12" fmla="*/ 262490 w 2221919"/>
                  <a:gd name="connsiteY12" fmla="*/ 996043 h 1214710"/>
                  <a:gd name="connsiteX13" fmla="*/ 82876 w 2221919"/>
                  <a:gd name="connsiteY13" fmla="*/ 1191986 h 1214710"/>
                  <a:gd name="connsiteX0" fmla="*/ 2221919 w 2221919"/>
                  <a:gd name="connsiteY0" fmla="*/ 0 h 1214710"/>
                  <a:gd name="connsiteX1" fmla="*/ 2025976 w 2221919"/>
                  <a:gd name="connsiteY1" fmla="*/ 489857 h 1214710"/>
                  <a:gd name="connsiteX2" fmla="*/ 1862690 w 2221919"/>
                  <a:gd name="connsiteY2" fmla="*/ 391886 h 1214710"/>
                  <a:gd name="connsiteX3" fmla="*/ 1405490 w 2221919"/>
                  <a:gd name="connsiteY3" fmla="*/ 195943 h 1214710"/>
                  <a:gd name="connsiteX4" fmla="*/ 1405490 w 2221919"/>
                  <a:gd name="connsiteY4" fmla="*/ 277586 h 1214710"/>
                  <a:gd name="connsiteX5" fmla="*/ 1405490 w 2221919"/>
                  <a:gd name="connsiteY5" fmla="*/ 457200 h 1214710"/>
                  <a:gd name="connsiteX6" fmla="*/ 1029933 w 2221919"/>
                  <a:gd name="connsiteY6" fmla="*/ 718457 h 1214710"/>
                  <a:gd name="connsiteX7" fmla="*/ 785005 w 2221919"/>
                  <a:gd name="connsiteY7" fmla="*/ 653143 h 1214710"/>
                  <a:gd name="connsiteX8" fmla="*/ 703362 w 2221919"/>
                  <a:gd name="connsiteY8" fmla="*/ 816429 h 1214710"/>
                  <a:gd name="connsiteX9" fmla="*/ 523748 w 2221919"/>
                  <a:gd name="connsiteY9" fmla="*/ 898072 h 1214710"/>
                  <a:gd name="connsiteX10" fmla="*/ 360462 w 2221919"/>
                  <a:gd name="connsiteY10" fmla="*/ 914400 h 1214710"/>
                  <a:gd name="connsiteX11" fmla="*/ 262490 w 2221919"/>
                  <a:gd name="connsiteY11" fmla="*/ 996043 h 1214710"/>
                  <a:gd name="connsiteX12" fmla="*/ 82876 w 2221919"/>
                  <a:gd name="connsiteY12" fmla="*/ 1191986 h 121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919" h="1214710">
                    <a:moveTo>
                      <a:pt x="2221919" y="0"/>
                    </a:moveTo>
                    <a:cubicBezTo>
                      <a:pt x="2181098" y="102054"/>
                      <a:pt x="2085847" y="424543"/>
                      <a:pt x="2025976" y="489857"/>
                    </a:cubicBezTo>
                    <a:cubicBezTo>
                      <a:pt x="1966105" y="555171"/>
                      <a:pt x="1966104" y="440872"/>
                      <a:pt x="1862690" y="391886"/>
                    </a:cubicBezTo>
                    <a:cubicBezTo>
                      <a:pt x="1759276" y="342900"/>
                      <a:pt x="1481690" y="214993"/>
                      <a:pt x="1405490" y="195943"/>
                    </a:cubicBezTo>
                    <a:cubicBezTo>
                      <a:pt x="1329290" y="176893"/>
                      <a:pt x="1405490" y="277586"/>
                      <a:pt x="1405490" y="277586"/>
                    </a:cubicBezTo>
                    <a:cubicBezTo>
                      <a:pt x="1405490" y="321129"/>
                      <a:pt x="1468083" y="383722"/>
                      <a:pt x="1405490" y="457200"/>
                    </a:cubicBezTo>
                    <a:cubicBezTo>
                      <a:pt x="1342897" y="530678"/>
                      <a:pt x="1133347" y="685800"/>
                      <a:pt x="1029933" y="718457"/>
                    </a:cubicBezTo>
                    <a:cubicBezTo>
                      <a:pt x="926519" y="751114"/>
                      <a:pt x="839433" y="636814"/>
                      <a:pt x="785005" y="653143"/>
                    </a:cubicBezTo>
                    <a:cubicBezTo>
                      <a:pt x="730577" y="669472"/>
                      <a:pt x="746905" y="775608"/>
                      <a:pt x="703362" y="816429"/>
                    </a:cubicBezTo>
                    <a:cubicBezTo>
                      <a:pt x="659819" y="857251"/>
                      <a:pt x="580898" y="881744"/>
                      <a:pt x="523748" y="898072"/>
                    </a:cubicBezTo>
                    <a:cubicBezTo>
                      <a:pt x="466598" y="914401"/>
                      <a:pt x="404005" y="898072"/>
                      <a:pt x="360462" y="914400"/>
                    </a:cubicBezTo>
                    <a:cubicBezTo>
                      <a:pt x="316919" y="930728"/>
                      <a:pt x="308754" y="949779"/>
                      <a:pt x="262490" y="996043"/>
                    </a:cubicBezTo>
                    <a:cubicBezTo>
                      <a:pt x="216226" y="1042307"/>
                      <a:pt x="0" y="1214710"/>
                      <a:pt x="82876" y="1191986"/>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Freeform 74"/>
              <p:cNvSpPr/>
              <p:nvPr/>
            </p:nvSpPr>
            <p:spPr>
              <a:xfrm>
                <a:off x="3966413" y="1928146"/>
                <a:ext cx="1895576"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 name="connsiteX0" fmla="*/ 1804165 w 1804165"/>
                  <a:gd name="connsiteY0" fmla="*/ 2080954 h 2080954"/>
                  <a:gd name="connsiteX1" fmla="*/ 1625639 w 1804165"/>
                  <a:gd name="connsiteY1" fmla="*/ 1654960 h 2080954"/>
                  <a:gd name="connsiteX2" fmla="*/ 1330636 w 1804165"/>
                  <a:gd name="connsiteY2" fmla="*/ 1825140 h 2080954"/>
                  <a:gd name="connsiteX3" fmla="*/ 1134693 w 1804165"/>
                  <a:gd name="connsiteY3" fmla="*/ 1612869 h 2080954"/>
                  <a:gd name="connsiteX4" fmla="*/ 1020393 w 1804165"/>
                  <a:gd name="connsiteY4" fmla="*/ 1645526 h 2080954"/>
                  <a:gd name="connsiteX5" fmla="*/ 922422 w 1804165"/>
                  <a:gd name="connsiteY5" fmla="*/ 1694511 h 2080954"/>
                  <a:gd name="connsiteX6" fmla="*/ 710150 w 1804165"/>
                  <a:gd name="connsiteY6" fmla="*/ 1498569 h 2080954"/>
                  <a:gd name="connsiteX7" fmla="*/ 693822 w 1804165"/>
                  <a:gd name="connsiteY7" fmla="*/ 1253640 h 2080954"/>
                  <a:gd name="connsiteX8" fmla="*/ 612179 w 1804165"/>
                  <a:gd name="connsiteY8" fmla="*/ 943397 h 2080954"/>
                  <a:gd name="connsiteX9" fmla="*/ 318265 w 1804165"/>
                  <a:gd name="connsiteY9" fmla="*/ 845426 h 2080954"/>
                  <a:gd name="connsiteX10" fmla="*/ 171308 w 1804165"/>
                  <a:gd name="connsiteY10" fmla="*/ 812769 h 2080954"/>
                  <a:gd name="connsiteX11" fmla="*/ 24350 w 1804165"/>
                  <a:gd name="connsiteY11" fmla="*/ 518854 h 2080954"/>
                  <a:gd name="connsiteX12" fmla="*/ 71430 w 1804165"/>
                  <a:gd name="connsiteY12" fmla="*/ 371897 h 2080954"/>
                  <a:gd name="connsiteX13" fmla="*/ 0 w 1804165"/>
                  <a:gd name="connsiteY13"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165" h="2080954">
                    <a:moveTo>
                      <a:pt x="1804165" y="2080954"/>
                    </a:moveTo>
                    <a:cubicBezTo>
                      <a:pt x="1749011" y="2048055"/>
                      <a:pt x="1704560" y="1697596"/>
                      <a:pt x="1625639" y="1654960"/>
                    </a:cubicBezTo>
                    <a:cubicBezTo>
                      <a:pt x="1546718" y="1612324"/>
                      <a:pt x="1412460" y="1832155"/>
                      <a:pt x="1330636" y="1825140"/>
                    </a:cubicBezTo>
                    <a:cubicBezTo>
                      <a:pt x="1248812" y="1818125"/>
                      <a:pt x="1186400" y="1642805"/>
                      <a:pt x="1134693" y="1612869"/>
                    </a:cubicBezTo>
                    <a:cubicBezTo>
                      <a:pt x="1082986" y="1582933"/>
                      <a:pt x="1055771" y="1631919"/>
                      <a:pt x="1020393" y="1645526"/>
                    </a:cubicBezTo>
                    <a:cubicBezTo>
                      <a:pt x="985015" y="1659133"/>
                      <a:pt x="974129" y="1719004"/>
                      <a:pt x="922422" y="1694511"/>
                    </a:cubicBezTo>
                    <a:cubicBezTo>
                      <a:pt x="870715" y="1670018"/>
                      <a:pt x="748250" y="1572047"/>
                      <a:pt x="710150" y="1498569"/>
                    </a:cubicBezTo>
                    <a:cubicBezTo>
                      <a:pt x="672050" y="1425091"/>
                      <a:pt x="710151" y="1346169"/>
                      <a:pt x="693822" y="1253640"/>
                    </a:cubicBezTo>
                    <a:cubicBezTo>
                      <a:pt x="677494" y="1161111"/>
                      <a:pt x="674772" y="1011433"/>
                      <a:pt x="612179" y="943397"/>
                    </a:cubicBezTo>
                    <a:cubicBezTo>
                      <a:pt x="549586" y="875361"/>
                      <a:pt x="391744" y="867197"/>
                      <a:pt x="318265" y="845426"/>
                    </a:cubicBezTo>
                    <a:cubicBezTo>
                      <a:pt x="244787" y="823655"/>
                      <a:pt x="220294" y="867198"/>
                      <a:pt x="171308" y="812769"/>
                    </a:cubicBezTo>
                    <a:cubicBezTo>
                      <a:pt x="122322" y="758340"/>
                      <a:pt x="40996" y="592333"/>
                      <a:pt x="24350" y="518854"/>
                    </a:cubicBezTo>
                    <a:cubicBezTo>
                      <a:pt x="7704" y="445375"/>
                      <a:pt x="75488" y="458373"/>
                      <a:pt x="71430" y="371897"/>
                    </a:cubicBezTo>
                    <a:cubicBezTo>
                      <a:pt x="80979" y="288143"/>
                      <a:pt x="0" y="51707"/>
                      <a:pt x="0" y="0"/>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6" name="Freeform 75"/>
              <p:cNvSpPr/>
              <p:nvPr/>
            </p:nvSpPr>
            <p:spPr>
              <a:xfrm>
                <a:off x="640674" y="1722151"/>
                <a:ext cx="831372" cy="112568"/>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 name="connsiteX0" fmla="*/ 973283 w 973283"/>
                  <a:gd name="connsiteY0" fmla="*/ 176646 h 206087"/>
                  <a:gd name="connsiteX1" fmla="*/ 879765 w 973283"/>
                  <a:gd name="connsiteY1" fmla="*/ 103910 h 206087"/>
                  <a:gd name="connsiteX2" fmla="*/ 578428 w 973283"/>
                  <a:gd name="connsiteY2" fmla="*/ 114300 h 206087"/>
                  <a:gd name="connsiteX3" fmla="*/ 484910 w 973283"/>
                  <a:gd name="connsiteY3" fmla="*/ 197428 h 206087"/>
                  <a:gd name="connsiteX4" fmla="*/ 214746 w 973283"/>
                  <a:gd name="connsiteY4" fmla="*/ 166255 h 206087"/>
                  <a:gd name="connsiteX5" fmla="*/ 79665 w 973283"/>
                  <a:gd name="connsiteY5" fmla="*/ 155864 h 206087"/>
                  <a:gd name="connsiteX6" fmla="*/ 6928 w 973283"/>
                  <a:gd name="connsiteY6" fmla="*/ 135082 h 206087"/>
                  <a:gd name="connsiteX7" fmla="*/ 38101 w 973283"/>
                  <a:gd name="connsiteY7" fmla="*/ 0 h 206087"/>
                  <a:gd name="connsiteX0" fmla="*/ 966355 w 966355"/>
                  <a:gd name="connsiteY0" fmla="*/ 83127 h 112568"/>
                  <a:gd name="connsiteX1" fmla="*/ 872837 w 966355"/>
                  <a:gd name="connsiteY1" fmla="*/ 10391 h 112568"/>
                  <a:gd name="connsiteX2" fmla="*/ 571500 w 966355"/>
                  <a:gd name="connsiteY2" fmla="*/ 20781 h 112568"/>
                  <a:gd name="connsiteX3" fmla="*/ 477982 w 966355"/>
                  <a:gd name="connsiteY3" fmla="*/ 103909 h 112568"/>
                  <a:gd name="connsiteX4" fmla="*/ 207818 w 966355"/>
                  <a:gd name="connsiteY4" fmla="*/ 72736 h 112568"/>
                  <a:gd name="connsiteX5" fmla="*/ 72737 w 966355"/>
                  <a:gd name="connsiteY5" fmla="*/ 62345 h 112568"/>
                  <a:gd name="connsiteX6" fmla="*/ 0 w 966355"/>
                  <a:gd name="connsiteY6" fmla="*/ 41563 h 1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355" h="112568">
                    <a:moveTo>
                      <a:pt x="966355" y="83127"/>
                    </a:moveTo>
                    <a:cubicBezTo>
                      <a:pt x="898814" y="65809"/>
                      <a:pt x="938646" y="20782"/>
                      <a:pt x="872837" y="10391"/>
                    </a:cubicBezTo>
                    <a:cubicBezTo>
                      <a:pt x="807028" y="0"/>
                      <a:pt x="637309" y="5195"/>
                      <a:pt x="571500" y="20781"/>
                    </a:cubicBezTo>
                    <a:cubicBezTo>
                      <a:pt x="505691" y="36367"/>
                      <a:pt x="538596" y="95250"/>
                      <a:pt x="477982" y="103909"/>
                    </a:cubicBezTo>
                    <a:cubicBezTo>
                      <a:pt x="417368" y="112568"/>
                      <a:pt x="275359" y="79663"/>
                      <a:pt x="207818" y="72736"/>
                    </a:cubicBezTo>
                    <a:cubicBezTo>
                      <a:pt x="140277" y="65809"/>
                      <a:pt x="107373" y="67541"/>
                      <a:pt x="72737" y="62345"/>
                    </a:cubicBezTo>
                    <a:cubicBezTo>
                      <a:pt x="38101" y="57150"/>
                      <a:pt x="6927" y="67540"/>
                      <a:pt x="0" y="41563"/>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Freeform 76"/>
              <p:cNvSpPr/>
              <p:nvPr/>
            </p:nvSpPr>
            <p:spPr>
              <a:xfrm>
                <a:off x="1466194" y="1537741"/>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76200">
                <a:solidFill>
                  <a:schemeClr val="accent6">
                    <a:lumMod val="50000"/>
                  </a:schemeClr>
                </a:solidFill>
                <a:prstDash val="solid"/>
              </a:ln>
              <a:effectLst>
                <a:outerShdw dist="889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3" name="TextBox 3"/>
            <p:cNvSpPr txBox="1">
              <a:spLocks noChangeArrowheads="1"/>
            </p:cNvSpPr>
            <p:nvPr/>
          </p:nvSpPr>
          <p:spPr bwMode="auto">
            <a:xfrm rot="705352">
              <a:off x="1690399" y="1371015"/>
              <a:ext cx="3064717" cy="762000"/>
            </a:xfrm>
            <a:prstGeom prst="rect">
              <a:avLst/>
            </a:prstGeom>
            <a:noFill/>
            <a:ln w="9525">
              <a:noFill/>
              <a:miter lim="800000"/>
              <a:headEnd/>
              <a:tailEnd/>
            </a:ln>
          </p:spPr>
          <p:txBody>
            <a:bodyPr wrap="square">
              <a:prstTxWarp prst="textArchUp">
                <a:avLst>
                  <a:gd name="adj" fmla="val 11314010"/>
                </a:avLst>
              </a:prstTxWarp>
              <a:spAutoFit/>
            </a:bodyPr>
            <a:lstStyle/>
            <a:p>
              <a:pPr>
                <a:defRPr/>
              </a:pPr>
              <a:r>
                <a:rPr lang="en-US" sz="2800" b="1" dirty="0" smtClean="0">
                  <a:ln>
                    <a:solidFill>
                      <a:schemeClr val="accent6">
                        <a:lumMod val="50000"/>
                      </a:schemeClr>
                    </a:solidFill>
                  </a:ln>
                  <a:solidFill>
                    <a:schemeClr val="accent6">
                      <a:lumMod val="50000"/>
                    </a:schemeClr>
                  </a:solidFill>
                  <a:effectLst>
                    <a:outerShdw dist="38100" dir="2400000" algn="ctr" rotWithShape="0">
                      <a:schemeClr val="tx1"/>
                    </a:outerShdw>
                  </a:effectLst>
                </a:rPr>
                <a:t> Corps of Discovery</a:t>
              </a:r>
              <a:endParaRPr lang="en-US" sz="2800" b="1" dirty="0">
                <a:ln>
                  <a:solidFill>
                    <a:schemeClr val="accent6">
                      <a:lumMod val="50000"/>
                    </a:schemeClr>
                  </a:solidFill>
                </a:ln>
                <a:solidFill>
                  <a:schemeClr val="accent6">
                    <a:lumMod val="50000"/>
                  </a:schemeClr>
                </a:solidFill>
                <a:effectLst>
                  <a:outerShdw dist="38100" dir="2400000" algn="ctr" rotWithShape="0">
                    <a:schemeClr val="tx1"/>
                  </a:outerShdw>
                </a:effectLst>
              </a:endParaRPr>
            </a:p>
          </p:txBody>
        </p:sp>
      </p:grpSp>
      <p:grpSp>
        <p:nvGrpSpPr>
          <p:cNvPr id="10" name="Group 102"/>
          <p:cNvGrpSpPr/>
          <p:nvPr/>
        </p:nvGrpSpPr>
        <p:grpSpPr>
          <a:xfrm rot="21102751">
            <a:off x="2024608" y="3607647"/>
            <a:ext cx="3237839" cy="1519426"/>
            <a:chOff x="2119519" y="1502125"/>
            <a:chExt cx="5028826" cy="1448865"/>
          </a:xfrm>
        </p:grpSpPr>
        <p:sp>
          <p:nvSpPr>
            <p:cNvPr id="79" name="Freeform 78"/>
            <p:cNvSpPr/>
            <p:nvPr/>
          </p:nvSpPr>
          <p:spPr>
            <a:xfrm>
              <a:off x="2119519" y="1502125"/>
              <a:ext cx="4715247" cy="1448865"/>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254000">
              <a:gradFill flip="none" rotWithShape="1">
                <a:gsLst>
                  <a:gs pos="0">
                    <a:srgbClr val="000000">
                      <a:alpha val="33000"/>
                    </a:srgbClr>
                  </a:gs>
                  <a:gs pos="39999">
                    <a:srgbClr val="0A128C"/>
                  </a:gs>
                  <a:gs pos="70000">
                    <a:srgbClr val="181CC7"/>
                  </a:gs>
                  <a:gs pos="88000">
                    <a:srgbClr val="7005D4"/>
                  </a:gs>
                  <a:gs pos="100000">
                    <a:srgbClr val="8C3D91"/>
                  </a:gs>
                </a:gsLst>
                <a:path path="rect">
                  <a:fillToRect l="100000" b="100000"/>
                </a:path>
                <a:tileRect t="-100000" r="-100000"/>
              </a:gra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TextBox 79"/>
            <p:cNvSpPr txBox="1"/>
            <p:nvPr/>
          </p:nvSpPr>
          <p:spPr>
            <a:xfrm rot="20926317">
              <a:off x="2689605" y="1615715"/>
              <a:ext cx="4458740" cy="1159431"/>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SANTA  FE  TRAIL</a:t>
              </a:r>
              <a:endParaRPr lang="en-US" sz="2400" dirty="0">
                <a:solidFill>
                  <a:schemeClr val="bg1"/>
                </a:solidFill>
                <a:effectLst>
                  <a:outerShdw dist="50800" dir="5400000" algn="ctr" rotWithShape="0">
                    <a:schemeClr val="tx1"/>
                  </a:outerShdw>
                </a:effectLst>
              </a:endParaRPr>
            </a:p>
          </p:txBody>
        </p:sp>
      </p:grpSp>
      <p:grpSp>
        <p:nvGrpSpPr>
          <p:cNvPr id="11" name="Group 103"/>
          <p:cNvGrpSpPr/>
          <p:nvPr/>
        </p:nvGrpSpPr>
        <p:grpSpPr>
          <a:xfrm rot="420000">
            <a:off x="4071614" y="3952331"/>
            <a:ext cx="3247654" cy="1382387"/>
            <a:chOff x="2038286" y="1893796"/>
            <a:chExt cx="5917641" cy="2140999"/>
          </a:xfrm>
        </p:grpSpPr>
        <p:sp>
          <p:nvSpPr>
            <p:cNvPr id="84" name="Freeform 83"/>
            <p:cNvSpPr/>
            <p:nvPr/>
          </p:nvSpPr>
          <p:spPr>
            <a:xfrm rot="21321277">
              <a:off x="2038286" y="1893796"/>
              <a:ext cx="5917641" cy="2140999"/>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 name="connsiteX0" fmla="*/ 5715451 w 5715451"/>
                <a:gd name="connsiteY0" fmla="*/ 906087 h 2371074"/>
                <a:gd name="connsiteX1" fmla="*/ 4219160 w 5715451"/>
                <a:gd name="connsiteY1" fmla="*/ 141316 h 2371074"/>
                <a:gd name="connsiteX2" fmla="*/ 2473488 w 5715451"/>
                <a:gd name="connsiteY2" fmla="*/ 58189 h 2371074"/>
                <a:gd name="connsiteX3" fmla="*/ 1592339 w 5715451"/>
                <a:gd name="connsiteY3" fmla="*/ 340822 h 2371074"/>
                <a:gd name="connsiteX4" fmla="*/ 628062 w 5715451"/>
                <a:gd name="connsiteY4" fmla="*/ 773083 h 2371074"/>
                <a:gd name="connsiteX5" fmla="*/ 611437 w 5715451"/>
                <a:gd name="connsiteY5" fmla="*/ 523702 h 2371074"/>
                <a:gd name="connsiteX6" fmla="*/ 0 w 5715451"/>
                <a:gd name="connsiteY6" fmla="*/ 1087157 h 2371074"/>
                <a:gd name="connsiteX7" fmla="*/ 894070 w 5715451"/>
                <a:gd name="connsiteY7" fmla="*/ 1321723 h 2371074"/>
                <a:gd name="connsiteX8" fmla="*/ 906804 w 5715451"/>
                <a:gd name="connsiteY8" fmla="*/ 1310758 h 2371074"/>
                <a:gd name="connsiteX9" fmla="*/ 777691 w 5715451"/>
                <a:gd name="connsiteY9" fmla="*/ 1138843 h 2371074"/>
                <a:gd name="connsiteX10" fmla="*/ 1309706 w 5715451"/>
                <a:gd name="connsiteY10" fmla="*/ 1221971 h 2371074"/>
                <a:gd name="connsiteX11" fmla="*/ 4827051 w 5715451"/>
                <a:gd name="connsiteY11" fmla="*/ 2371074 h 2371074"/>
                <a:gd name="connsiteX12" fmla="*/ 5715451 w 5715451"/>
                <a:gd name="connsiteY12" fmla="*/ 906087 h 2371074"/>
                <a:gd name="connsiteX0" fmla="*/ 5893195 w 5893195"/>
                <a:gd name="connsiteY0" fmla="*/ 906087 h 2371074"/>
                <a:gd name="connsiteX1" fmla="*/ 4396904 w 5893195"/>
                <a:gd name="connsiteY1" fmla="*/ 141316 h 2371074"/>
                <a:gd name="connsiteX2" fmla="*/ 2651232 w 5893195"/>
                <a:gd name="connsiteY2" fmla="*/ 58189 h 2371074"/>
                <a:gd name="connsiteX3" fmla="*/ 1770083 w 5893195"/>
                <a:gd name="connsiteY3" fmla="*/ 340822 h 2371074"/>
                <a:gd name="connsiteX4" fmla="*/ 805806 w 5893195"/>
                <a:gd name="connsiteY4" fmla="*/ 773083 h 2371074"/>
                <a:gd name="connsiteX5" fmla="*/ 789181 w 5893195"/>
                <a:gd name="connsiteY5" fmla="*/ 523702 h 2371074"/>
                <a:gd name="connsiteX6" fmla="*/ 177744 w 5893195"/>
                <a:gd name="connsiteY6" fmla="*/ 1087157 h 2371074"/>
                <a:gd name="connsiteX7" fmla="*/ 149012 w 5893195"/>
                <a:gd name="connsiteY7" fmla="*/ 1268334 h 2371074"/>
                <a:gd name="connsiteX8" fmla="*/ 1071814 w 5893195"/>
                <a:gd name="connsiteY8" fmla="*/ 1321723 h 2371074"/>
                <a:gd name="connsiteX9" fmla="*/ 1084548 w 5893195"/>
                <a:gd name="connsiteY9" fmla="*/ 1310758 h 2371074"/>
                <a:gd name="connsiteX10" fmla="*/ 955435 w 5893195"/>
                <a:gd name="connsiteY10" fmla="*/ 1138843 h 2371074"/>
                <a:gd name="connsiteX11" fmla="*/ 1487450 w 5893195"/>
                <a:gd name="connsiteY11" fmla="*/ 1221971 h 2371074"/>
                <a:gd name="connsiteX12" fmla="*/ 5004795 w 5893195"/>
                <a:gd name="connsiteY12" fmla="*/ 2371074 h 2371074"/>
                <a:gd name="connsiteX13" fmla="*/ 5893195 w 5893195"/>
                <a:gd name="connsiteY13"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3195" h="2371074">
                  <a:moveTo>
                    <a:pt x="5893195" y="906087"/>
                  </a:moveTo>
                  <a:cubicBezTo>
                    <a:pt x="5563280" y="587963"/>
                    <a:pt x="4937231" y="282632"/>
                    <a:pt x="4396904" y="141316"/>
                  </a:cubicBezTo>
                  <a:cubicBezTo>
                    <a:pt x="3856577" y="0"/>
                    <a:pt x="3089035" y="24938"/>
                    <a:pt x="2651232" y="58189"/>
                  </a:cubicBezTo>
                  <a:cubicBezTo>
                    <a:pt x="2213429" y="91440"/>
                    <a:pt x="2077654" y="221673"/>
                    <a:pt x="1770083" y="340822"/>
                  </a:cubicBezTo>
                  <a:cubicBezTo>
                    <a:pt x="1462512" y="459971"/>
                    <a:pt x="969290" y="742603"/>
                    <a:pt x="805806" y="773083"/>
                  </a:cubicBezTo>
                  <a:cubicBezTo>
                    <a:pt x="642322" y="803563"/>
                    <a:pt x="893858" y="471356"/>
                    <a:pt x="789181" y="523702"/>
                  </a:cubicBezTo>
                  <a:cubicBezTo>
                    <a:pt x="684504" y="576048"/>
                    <a:pt x="284439" y="963052"/>
                    <a:pt x="177744" y="1087157"/>
                  </a:cubicBezTo>
                  <a:cubicBezTo>
                    <a:pt x="71049" y="1211262"/>
                    <a:pt x="0" y="1229240"/>
                    <a:pt x="149012" y="1268334"/>
                  </a:cubicBezTo>
                  <a:lnTo>
                    <a:pt x="1071814" y="1321723"/>
                  </a:lnTo>
                  <a:cubicBezTo>
                    <a:pt x="1227737" y="1328794"/>
                    <a:pt x="787795" y="1230992"/>
                    <a:pt x="1084548" y="1310758"/>
                  </a:cubicBezTo>
                  <a:cubicBezTo>
                    <a:pt x="1065152" y="1280278"/>
                    <a:pt x="888285" y="1153641"/>
                    <a:pt x="955435" y="1138843"/>
                  </a:cubicBezTo>
                  <a:cubicBezTo>
                    <a:pt x="1022585" y="1124045"/>
                    <a:pt x="812557" y="1016599"/>
                    <a:pt x="1487450" y="1221971"/>
                  </a:cubicBezTo>
                  <a:cubicBezTo>
                    <a:pt x="2162343" y="1427343"/>
                    <a:pt x="4340219" y="1747649"/>
                    <a:pt x="5004795" y="2371074"/>
                  </a:cubicBezTo>
                  <a:cubicBezTo>
                    <a:pt x="5129486" y="1650461"/>
                    <a:pt x="5457867" y="1287441"/>
                    <a:pt x="589319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rot="480000">
              <a:off x="3740362" y="2812051"/>
              <a:ext cx="3368991" cy="942945"/>
            </a:xfrm>
            <a:prstGeom prst="rect">
              <a:avLst/>
            </a:prstGeom>
            <a:noFill/>
          </p:spPr>
          <p:txBody>
            <a:bodyPr wrap="none" rtlCol="0">
              <a:prstTxWarp prst="textArchUp">
                <a:avLst/>
              </a:prstTxWarp>
              <a:spAutoFit/>
            </a:bodyPr>
            <a:lstStyle/>
            <a:p>
              <a:r>
                <a:rPr lang="en-US" sz="2400" dirty="0" smtClean="0">
                  <a:solidFill>
                    <a:schemeClr val="bg1"/>
                  </a:solidFill>
                  <a:effectLst>
                    <a:outerShdw dist="50800" dir="5400000" algn="ctr" rotWithShape="0">
                      <a:schemeClr val="tx1"/>
                    </a:outerShdw>
                  </a:effectLst>
                </a:rPr>
                <a:t>TRAIL OF  TEARS</a:t>
              </a:r>
              <a:endParaRPr lang="en-US" sz="2400" dirty="0">
                <a:solidFill>
                  <a:schemeClr val="bg1"/>
                </a:solidFill>
                <a:effectLst>
                  <a:outerShdw dist="50800" dir="5400000" algn="ctr" rotWithShape="0">
                    <a:schemeClr val="tx1"/>
                  </a:outerShdw>
                </a:effectLst>
              </a:endParaRPr>
            </a:p>
          </p:txBody>
        </p:sp>
      </p:grpSp>
      <p:grpSp>
        <p:nvGrpSpPr>
          <p:cNvPr id="12" name="Group 50"/>
          <p:cNvGrpSpPr/>
          <p:nvPr/>
        </p:nvGrpSpPr>
        <p:grpSpPr>
          <a:xfrm>
            <a:off x="680280" y="2057400"/>
            <a:ext cx="5295471" cy="3186647"/>
            <a:chOff x="788361" y="2220065"/>
            <a:chExt cx="5295471" cy="3186647"/>
          </a:xfrm>
        </p:grpSpPr>
        <p:sp>
          <p:nvSpPr>
            <p:cNvPr id="88" name="Freeform 87"/>
            <p:cNvSpPr/>
            <p:nvPr/>
          </p:nvSpPr>
          <p:spPr>
            <a:xfrm rot="20374288">
              <a:off x="828535" y="2220065"/>
              <a:ext cx="5255297" cy="3186647"/>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225934 w 5691446"/>
                <a:gd name="connsiteY0" fmla="*/ 1017163 h 3420621"/>
                <a:gd name="connsiteX1" fmla="*/ 2682239 w 5691446"/>
                <a:gd name="connsiteY1" fmla="*/ 302268 h 3420621"/>
                <a:gd name="connsiteX2" fmla="*/ 72044 w 5691446"/>
                <a:gd name="connsiteY2" fmla="*/ 143637 h 3420621"/>
                <a:gd name="connsiteX3" fmla="*/ 3114502 w 5691446"/>
                <a:gd name="connsiteY3" fmla="*/ 1164092 h 3420621"/>
                <a:gd name="connsiteX4" fmla="*/ 5224975 w 5691446"/>
                <a:gd name="connsiteY4" fmla="*/ 3296166 h 3420621"/>
                <a:gd name="connsiteX5" fmla="*/ 5691446 w 5691446"/>
                <a:gd name="connsiteY5" fmla="*/ 1349672 h 3420621"/>
                <a:gd name="connsiteX6" fmla="*/ 5292435 w 5691446"/>
                <a:gd name="connsiteY6" fmla="*/ 1067039 h 3420621"/>
                <a:gd name="connsiteX7" fmla="*/ 5225934 w 5691446"/>
                <a:gd name="connsiteY7" fmla="*/ 1017163 h 3420621"/>
                <a:gd name="connsiteX0" fmla="*/ 5225934 w 5691446"/>
                <a:gd name="connsiteY0" fmla="*/ 1462046 h 3865504"/>
                <a:gd name="connsiteX1" fmla="*/ 3245507 w 5691446"/>
                <a:gd name="connsiteY1" fmla="*/ 145589 h 3865504"/>
                <a:gd name="connsiteX2" fmla="*/ 72044 w 5691446"/>
                <a:gd name="connsiteY2" fmla="*/ 588520 h 3865504"/>
                <a:gd name="connsiteX3" fmla="*/ 3114502 w 5691446"/>
                <a:gd name="connsiteY3" fmla="*/ 1608975 h 3865504"/>
                <a:gd name="connsiteX4" fmla="*/ 5224975 w 5691446"/>
                <a:gd name="connsiteY4" fmla="*/ 3741049 h 3865504"/>
                <a:gd name="connsiteX5" fmla="*/ 5691446 w 5691446"/>
                <a:gd name="connsiteY5" fmla="*/ 1794555 h 3865504"/>
                <a:gd name="connsiteX6" fmla="*/ 5292435 w 5691446"/>
                <a:gd name="connsiteY6" fmla="*/ 1511922 h 3865504"/>
                <a:gd name="connsiteX7" fmla="*/ 5225934 w 5691446"/>
                <a:gd name="connsiteY7" fmla="*/ 1462046 h 3865504"/>
                <a:gd name="connsiteX0" fmla="*/ 5225934 w 5691446"/>
                <a:gd name="connsiteY0" fmla="*/ 1462045 h 3741048"/>
                <a:gd name="connsiteX1" fmla="*/ 3245507 w 5691446"/>
                <a:gd name="connsiteY1" fmla="*/ 145588 h 3741048"/>
                <a:gd name="connsiteX2" fmla="*/ 72044 w 5691446"/>
                <a:gd name="connsiteY2" fmla="*/ 588519 h 3741048"/>
                <a:gd name="connsiteX3" fmla="*/ 3114502 w 5691446"/>
                <a:gd name="connsiteY3" fmla="*/ 1608974 h 3741048"/>
                <a:gd name="connsiteX4" fmla="*/ 3170811 w 5691446"/>
                <a:gd name="connsiteY4" fmla="*/ 922636 h 3741048"/>
                <a:gd name="connsiteX5" fmla="*/ 5224975 w 5691446"/>
                <a:gd name="connsiteY5" fmla="*/ 3741048 h 3741048"/>
                <a:gd name="connsiteX6" fmla="*/ 5691446 w 5691446"/>
                <a:gd name="connsiteY6" fmla="*/ 1794554 h 3741048"/>
                <a:gd name="connsiteX7" fmla="*/ 5292435 w 5691446"/>
                <a:gd name="connsiteY7" fmla="*/ 1511921 h 3741048"/>
                <a:gd name="connsiteX8" fmla="*/ 5225934 w 5691446"/>
                <a:gd name="connsiteY8"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619867 h 3898870"/>
                <a:gd name="connsiteX1" fmla="*/ 3374433 w 5691446"/>
                <a:gd name="connsiteY1" fmla="*/ 145588 h 3898870"/>
                <a:gd name="connsiteX2" fmla="*/ 72044 w 5691446"/>
                <a:gd name="connsiteY2" fmla="*/ 746341 h 3898870"/>
                <a:gd name="connsiteX3" fmla="*/ 3170811 w 5691446"/>
                <a:gd name="connsiteY3" fmla="*/ 1080458 h 3898870"/>
                <a:gd name="connsiteX4" fmla="*/ 5224975 w 5691446"/>
                <a:gd name="connsiteY4" fmla="*/ 3898870 h 3898870"/>
                <a:gd name="connsiteX5" fmla="*/ 5691446 w 5691446"/>
                <a:gd name="connsiteY5" fmla="*/ 1952376 h 3898870"/>
                <a:gd name="connsiteX6" fmla="*/ 5292435 w 5691446"/>
                <a:gd name="connsiteY6" fmla="*/ 1669743 h 3898870"/>
                <a:gd name="connsiteX7" fmla="*/ 5225934 w 5691446"/>
                <a:gd name="connsiteY7" fmla="*/ 1619867 h 3898870"/>
                <a:gd name="connsiteX0" fmla="*/ 5292435 w 5691446"/>
                <a:gd name="connsiteY0" fmla="*/ 1669743 h 3898870"/>
                <a:gd name="connsiteX1" fmla="*/ 3374433 w 5691446"/>
                <a:gd name="connsiteY1" fmla="*/ 145588 h 3898870"/>
                <a:gd name="connsiteX2" fmla="*/ 72044 w 5691446"/>
                <a:gd name="connsiteY2" fmla="*/ 746341 h 3898870"/>
                <a:gd name="connsiteX3" fmla="*/ 3170811 w 5691446"/>
                <a:gd name="connsiteY3" fmla="*/ 1080458 h 3898870"/>
                <a:gd name="connsiteX4" fmla="*/ 5224975 w 5691446"/>
                <a:gd name="connsiteY4" fmla="*/ 3898870 h 3898870"/>
                <a:gd name="connsiteX5" fmla="*/ 5691446 w 5691446"/>
                <a:gd name="connsiteY5" fmla="*/ 1952376 h 3898870"/>
                <a:gd name="connsiteX6" fmla="*/ 5292435 w 5691446"/>
                <a:gd name="connsiteY6" fmla="*/ 1669743 h 3898870"/>
                <a:gd name="connsiteX0" fmla="*/ 5292435 w 5691446"/>
                <a:gd name="connsiteY0" fmla="*/ 1669743 h 3898870"/>
                <a:gd name="connsiteX1" fmla="*/ 3374433 w 5691446"/>
                <a:gd name="connsiteY1" fmla="*/ 145588 h 3898870"/>
                <a:gd name="connsiteX2" fmla="*/ 72044 w 5691446"/>
                <a:gd name="connsiteY2" fmla="*/ 746341 h 3898870"/>
                <a:gd name="connsiteX3" fmla="*/ 3564966 w 5691446"/>
                <a:gd name="connsiteY3" fmla="*/ 850487 h 3898870"/>
                <a:gd name="connsiteX4" fmla="*/ 5224975 w 5691446"/>
                <a:gd name="connsiteY4" fmla="*/ 3898870 h 3898870"/>
                <a:gd name="connsiteX5" fmla="*/ 5691446 w 5691446"/>
                <a:gd name="connsiteY5" fmla="*/ 1952376 h 3898870"/>
                <a:gd name="connsiteX6" fmla="*/ 5292435 w 5691446"/>
                <a:gd name="connsiteY6" fmla="*/ 1669743 h 3898870"/>
                <a:gd name="connsiteX0" fmla="*/ 5292435 w 5691446"/>
                <a:gd name="connsiteY0" fmla="*/ 1669743 h 3898870"/>
                <a:gd name="connsiteX1" fmla="*/ 3374433 w 5691446"/>
                <a:gd name="connsiteY1" fmla="*/ 145588 h 3898870"/>
                <a:gd name="connsiteX2" fmla="*/ 72044 w 5691446"/>
                <a:gd name="connsiteY2" fmla="*/ 746341 h 3898870"/>
                <a:gd name="connsiteX3" fmla="*/ 3564966 w 5691446"/>
                <a:gd name="connsiteY3" fmla="*/ 850487 h 3898870"/>
                <a:gd name="connsiteX4" fmla="*/ 5224975 w 5691446"/>
                <a:gd name="connsiteY4" fmla="*/ 3898870 h 3898870"/>
                <a:gd name="connsiteX5" fmla="*/ 5691446 w 5691446"/>
                <a:gd name="connsiteY5" fmla="*/ 1952376 h 3898870"/>
                <a:gd name="connsiteX6" fmla="*/ 5292435 w 5691446"/>
                <a:gd name="connsiteY6" fmla="*/ 1669743 h 38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1446" h="3898870">
                  <a:moveTo>
                    <a:pt x="5292435" y="1669743"/>
                  </a:moveTo>
                  <a:lnTo>
                    <a:pt x="3374433" y="145588"/>
                  </a:lnTo>
                  <a:cubicBezTo>
                    <a:pt x="2515451" y="0"/>
                    <a:pt x="0" y="602704"/>
                    <a:pt x="72044" y="746341"/>
                  </a:cubicBezTo>
                  <a:cubicBezTo>
                    <a:pt x="59595" y="875849"/>
                    <a:pt x="2335089" y="333538"/>
                    <a:pt x="3564966" y="850487"/>
                  </a:cubicBezTo>
                  <a:cubicBezTo>
                    <a:pt x="4451258" y="1785882"/>
                    <a:pt x="4797408" y="3869459"/>
                    <a:pt x="5224975" y="3898870"/>
                  </a:cubicBezTo>
                  <a:cubicBezTo>
                    <a:pt x="4974208" y="3049580"/>
                    <a:pt x="5364479" y="2410961"/>
                    <a:pt x="5691446" y="1952376"/>
                  </a:cubicBezTo>
                  <a:cubicBezTo>
                    <a:pt x="5475316" y="1806903"/>
                    <a:pt x="5353395" y="1708536"/>
                    <a:pt x="5292435" y="1669743"/>
                  </a:cubicBezTo>
                  <a:close/>
                </a:path>
              </a:pathLst>
            </a:custGeom>
            <a:solidFill>
              <a:srgbClr val="00FFFF">
                <a:alpha val="42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p:cNvSpPr txBox="1"/>
            <p:nvPr/>
          </p:nvSpPr>
          <p:spPr>
            <a:xfrm rot="20104102">
              <a:off x="788361" y="2977031"/>
              <a:ext cx="1964192"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California Trail</a:t>
              </a:r>
              <a:endParaRPr lang="en-US" sz="2400" dirty="0">
                <a:ln>
                  <a:solidFill>
                    <a:srgbClr val="FFFF00"/>
                  </a:solidFill>
                </a:ln>
                <a:solidFill>
                  <a:srgbClr val="FFFF00"/>
                </a:solidFill>
                <a:effectLst>
                  <a:outerShdw dist="50800" dir="5400000" algn="ctr" rotWithShape="0">
                    <a:schemeClr val="tx1"/>
                  </a:outerShdw>
                </a:effectLst>
              </a:endParaRPr>
            </a:p>
          </p:txBody>
        </p:sp>
      </p:grpSp>
      <p:grpSp>
        <p:nvGrpSpPr>
          <p:cNvPr id="13" name="Group 37"/>
          <p:cNvGrpSpPr/>
          <p:nvPr/>
        </p:nvGrpSpPr>
        <p:grpSpPr>
          <a:xfrm>
            <a:off x="885797" y="1927533"/>
            <a:ext cx="5134003" cy="2568267"/>
            <a:chOff x="885797" y="1927533"/>
            <a:chExt cx="5134003" cy="2568267"/>
          </a:xfrm>
        </p:grpSpPr>
        <p:sp>
          <p:nvSpPr>
            <p:cNvPr id="44" name="Freeform 43"/>
            <p:cNvSpPr/>
            <p:nvPr/>
          </p:nvSpPr>
          <p:spPr>
            <a:xfrm>
              <a:off x="885797" y="1927533"/>
              <a:ext cx="5134003" cy="2568267"/>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533790 w 6126764"/>
                <a:gd name="connsiteY0" fmla="*/ 1043600 h 3293173"/>
                <a:gd name="connsiteX1" fmla="*/ 2990095 w 6126764"/>
                <a:gd name="connsiteY1" fmla="*/ 328705 h 3293173"/>
                <a:gd name="connsiteX2" fmla="*/ 379900 w 6126764"/>
                <a:gd name="connsiteY2" fmla="*/ 170074 h 3293173"/>
                <a:gd name="connsiteX3" fmla="*/ 710692 w 6126764"/>
                <a:gd name="connsiteY3" fmla="*/ 170075 h 3293173"/>
                <a:gd name="connsiteX4" fmla="*/ 3422358 w 6126764"/>
                <a:gd name="connsiteY4" fmla="*/ 1190529 h 3293173"/>
                <a:gd name="connsiteX5" fmla="*/ 6126764 w 6126764"/>
                <a:gd name="connsiteY5" fmla="*/ 3168718 h 3293173"/>
                <a:gd name="connsiteX6" fmla="*/ 5999302 w 6126764"/>
                <a:gd name="connsiteY6" fmla="*/ 1376109 h 3293173"/>
                <a:gd name="connsiteX7" fmla="*/ 5600291 w 6126764"/>
                <a:gd name="connsiteY7" fmla="*/ 1093476 h 3293173"/>
                <a:gd name="connsiteX8" fmla="*/ 5533790 w 6126764"/>
                <a:gd name="connsiteY8" fmla="*/ 1043600 h 3293173"/>
                <a:gd name="connsiteX0" fmla="*/ 4895142 w 5488116"/>
                <a:gd name="connsiteY0" fmla="*/ 1017163 h 3266736"/>
                <a:gd name="connsiteX1" fmla="*/ 2351447 w 5488116"/>
                <a:gd name="connsiteY1" fmla="*/ 302268 h 3266736"/>
                <a:gd name="connsiteX2" fmla="*/ 72044 w 5488116"/>
                <a:gd name="connsiteY2" fmla="*/ 143638 h 3266736"/>
                <a:gd name="connsiteX3" fmla="*/ 2783710 w 5488116"/>
                <a:gd name="connsiteY3" fmla="*/ 1164092 h 3266736"/>
                <a:gd name="connsiteX4" fmla="*/ 5488116 w 5488116"/>
                <a:gd name="connsiteY4" fmla="*/ 3142281 h 3266736"/>
                <a:gd name="connsiteX5" fmla="*/ 5360654 w 5488116"/>
                <a:gd name="connsiteY5" fmla="*/ 1349672 h 3266736"/>
                <a:gd name="connsiteX6" fmla="*/ 4961643 w 5488116"/>
                <a:gd name="connsiteY6" fmla="*/ 1067039 h 3266736"/>
                <a:gd name="connsiteX7" fmla="*/ 4895142 w 5488116"/>
                <a:gd name="connsiteY7" fmla="*/ 1017163 h 3266736"/>
                <a:gd name="connsiteX0" fmla="*/ 4895142 w 5488116"/>
                <a:gd name="connsiteY0" fmla="*/ 1017162 h 3142280"/>
                <a:gd name="connsiteX1" fmla="*/ 2351447 w 5488116"/>
                <a:gd name="connsiteY1" fmla="*/ 302267 h 3142280"/>
                <a:gd name="connsiteX2" fmla="*/ 72044 w 5488116"/>
                <a:gd name="connsiteY2" fmla="*/ 143637 h 3142280"/>
                <a:gd name="connsiteX3" fmla="*/ 2783710 w 5488116"/>
                <a:gd name="connsiteY3" fmla="*/ 1164091 h 3142280"/>
                <a:gd name="connsiteX4" fmla="*/ 3390998 w 5488116"/>
                <a:gd name="connsiteY4" fmla="*/ 1160701 h 3142280"/>
                <a:gd name="connsiteX5" fmla="*/ 5488116 w 5488116"/>
                <a:gd name="connsiteY5" fmla="*/ 3142280 h 3142280"/>
                <a:gd name="connsiteX6" fmla="*/ 5360654 w 5488116"/>
                <a:gd name="connsiteY6" fmla="*/ 1349671 h 3142280"/>
                <a:gd name="connsiteX7" fmla="*/ 4961643 w 5488116"/>
                <a:gd name="connsiteY7" fmla="*/ 1067038 h 3142280"/>
                <a:gd name="connsiteX8" fmla="*/ 4895142 w 5488116"/>
                <a:gd name="connsiteY8" fmla="*/ 1017162 h 3142280"/>
                <a:gd name="connsiteX0" fmla="*/ 4895142 w 5488116"/>
                <a:gd name="connsiteY0" fmla="*/ 1017162 h 3142280"/>
                <a:gd name="connsiteX1" fmla="*/ 2351447 w 5488116"/>
                <a:gd name="connsiteY1" fmla="*/ 302267 h 3142280"/>
                <a:gd name="connsiteX2" fmla="*/ 72044 w 5488116"/>
                <a:gd name="connsiteY2" fmla="*/ 143637 h 3142280"/>
                <a:gd name="connsiteX3" fmla="*/ 3390998 w 5488116"/>
                <a:gd name="connsiteY3" fmla="*/ 1160701 h 3142280"/>
                <a:gd name="connsiteX4" fmla="*/ 5488116 w 5488116"/>
                <a:gd name="connsiteY4" fmla="*/ 3142280 h 3142280"/>
                <a:gd name="connsiteX5" fmla="*/ 5360654 w 5488116"/>
                <a:gd name="connsiteY5" fmla="*/ 1349671 h 3142280"/>
                <a:gd name="connsiteX6" fmla="*/ 4961643 w 5488116"/>
                <a:gd name="connsiteY6" fmla="*/ 1067038 h 3142280"/>
                <a:gd name="connsiteX7" fmla="*/ 4895142 w 5488116"/>
                <a:gd name="connsiteY7" fmla="*/ 1017162 h 31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8116" h="3142280">
                  <a:moveTo>
                    <a:pt x="4895142" y="1017162"/>
                  </a:moveTo>
                  <a:cubicBezTo>
                    <a:pt x="4034774" y="749769"/>
                    <a:pt x="3155297" y="447854"/>
                    <a:pt x="2351447" y="302267"/>
                  </a:cubicBezTo>
                  <a:cubicBezTo>
                    <a:pt x="1547597" y="156680"/>
                    <a:pt x="0" y="0"/>
                    <a:pt x="72044" y="143637"/>
                  </a:cubicBezTo>
                  <a:cubicBezTo>
                    <a:pt x="245302" y="286709"/>
                    <a:pt x="2488320" y="660927"/>
                    <a:pt x="3390998" y="1160701"/>
                  </a:cubicBezTo>
                  <a:cubicBezTo>
                    <a:pt x="3841732" y="1490399"/>
                    <a:pt x="5064808" y="3110785"/>
                    <a:pt x="5488116" y="3142280"/>
                  </a:cubicBezTo>
                  <a:cubicBezTo>
                    <a:pt x="5237349" y="2292990"/>
                    <a:pt x="5033687" y="1808256"/>
                    <a:pt x="5360654" y="1349671"/>
                  </a:cubicBezTo>
                  <a:cubicBezTo>
                    <a:pt x="5144524" y="1204198"/>
                    <a:pt x="5022603" y="1105831"/>
                    <a:pt x="4961643" y="1067038"/>
                  </a:cubicBezTo>
                  <a:lnTo>
                    <a:pt x="4895142" y="1017162"/>
                  </a:lnTo>
                  <a:close/>
                </a:path>
              </a:pathLst>
            </a:custGeom>
            <a:solidFill>
              <a:srgbClr val="007A37">
                <a:alpha val="32000"/>
              </a:srgbClr>
            </a:solidFill>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rot="566963">
              <a:off x="2158227" y="2068784"/>
              <a:ext cx="1701620"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Oregon Trail</a:t>
              </a:r>
              <a:endParaRPr lang="en-US" sz="2400" dirty="0">
                <a:ln>
                  <a:solidFill>
                    <a:srgbClr val="FFFF00"/>
                  </a:solidFill>
                </a:ln>
                <a:solidFill>
                  <a:srgbClr val="FFFF00"/>
                </a:solidFill>
                <a:effectLst>
                  <a:outerShdw dist="50800" dir="5400000" algn="ctr" rotWithShape="0">
                    <a:schemeClr val="tx1"/>
                  </a:outerShdw>
                </a:effectLst>
              </a:endParaRPr>
            </a:p>
          </p:txBody>
        </p:sp>
      </p:grpSp>
      <p:grpSp>
        <p:nvGrpSpPr>
          <p:cNvPr id="14" name="Group 48"/>
          <p:cNvGrpSpPr/>
          <p:nvPr/>
        </p:nvGrpSpPr>
        <p:grpSpPr>
          <a:xfrm>
            <a:off x="2246068" y="1960958"/>
            <a:ext cx="5434108" cy="1944218"/>
            <a:chOff x="2246068" y="1960958"/>
            <a:chExt cx="5434108" cy="1944218"/>
          </a:xfrm>
        </p:grpSpPr>
        <p:sp>
          <p:nvSpPr>
            <p:cNvPr id="46" name="Freeform 45"/>
            <p:cNvSpPr/>
            <p:nvPr/>
          </p:nvSpPr>
          <p:spPr>
            <a:xfrm rot="20374288">
              <a:off x="2246068" y="1960958"/>
              <a:ext cx="5434108" cy="1944218"/>
            </a:xfrm>
            <a:custGeom>
              <a:avLst/>
              <a:gdLst>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797040"/>
                <a:gd name="connsiteY0" fmla="*/ 1102822 h 3106189"/>
                <a:gd name="connsiteX1" fmla="*/ 3347258 w 6797040"/>
                <a:gd name="connsiteY1" fmla="*/ 387927 h 3106189"/>
                <a:gd name="connsiteX2" fmla="*/ 953193 w 6797040"/>
                <a:gd name="connsiteY2" fmla="*/ 22167 h 3106189"/>
                <a:gd name="connsiteX3" fmla="*/ 820189 w 6797040"/>
                <a:gd name="connsiteY3" fmla="*/ 487680 h 3106189"/>
                <a:gd name="connsiteX4" fmla="*/ 5874327 w 6797040"/>
                <a:gd name="connsiteY4" fmla="*/ 2948247 h 3106189"/>
                <a:gd name="connsiteX5" fmla="*/ 6356465 w 6797040"/>
                <a:gd name="connsiteY5" fmla="*/ 1435331 h 3106189"/>
                <a:gd name="connsiteX6" fmla="*/ 5957454 w 6797040"/>
                <a:gd name="connsiteY6" fmla="*/ 1152698 h 3106189"/>
                <a:gd name="connsiteX7" fmla="*/ 5890953 w 6797040"/>
                <a:gd name="connsiteY7" fmla="*/ 1102822 h 3106189"/>
                <a:gd name="connsiteX0" fmla="*/ 5890953 w 6370320"/>
                <a:gd name="connsiteY0" fmla="*/ 1102822 h 2948247"/>
                <a:gd name="connsiteX1" fmla="*/ 3347258 w 6370320"/>
                <a:gd name="connsiteY1" fmla="*/ 387927 h 2948247"/>
                <a:gd name="connsiteX2" fmla="*/ 953193 w 6370320"/>
                <a:gd name="connsiteY2" fmla="*/ 22167 h 2948247"/>
                <a:gd name="connsiteX3" fmla="*/ 820189 w 6370320"/>
                <a:gd name="connsiteY3" fmla="*/ 487680 h 2948247"/>
                <a:gd name="connsiteX4" fmla="*/ 5874327 w 6370320"/>
                <a:gd name="connsiteY4" fmla="*/ 2948247 h 2948247"/>
                <a:gd name="connsiteX5" fmla="*/ 6356465 w 6370320"/>
                <a:gd name="connsiteY5" fmla="*/ 1435331 h 2948247"/>
                <a:gd name="connsiteX6" fmla="*/ 5957454 w 6370320"/>
                <a:gd name="connsiteY6" fmla="*/ 1152698 h 2948247"/>
                <a:gd name="connsiteX7" fmla="*/ 5890953 w 6370320"/>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890953 w 6356465"/>
                <a:gd name="connsiteY0" fmla="*/ 1102822 h 2948247"/>
                <a:gd name="connsiteX1" fmla="*/ 3347258 w 6356465"/>
                <a:gd name="connsiteY1" fmla="*/ 387927 h 2948247"/>
                <a:gd name="connsiteX2" fmla="*/ 953193 w 6356465"/>
                <a:gd name="connsiteY2" fmla="*/ 22167 h 2948247"/>
                <a:gd name="connsiteX3" fmla="*/ 820189 w 6356465"/>
                <a:gd name="connsiteY3" fmla="*/ 487680 h 2948247"/>
                <a:gd name="connsiteX4" fmla="*/ 5874327 w 6356465"/>
                <a:gd name="connsiteY4" fmla="*/ 2948247 h 2948247"/>
                <a:gd name="connsiteX5" fmla="*/ 6356465 w 6356465"/>
                <a:gd name="connsiteY5" fmla="*/ 1435331 h 2948247"/>
                <a:gd name="connsiteX6" fmla="*/ 5957454 w 6356465"/>
                <a:gd name="connsiteY6" fmla="*/ 1152698 h 2948247"/>
                <a:gd name="connsiteX7" fmla="*/ 5890953 w 6356465"/>
                <a:gd name="connsiteY7" fmla="*/ 1102822 h 2948247"/>
                <a:gd name="connsiteX0" fmla="*/ 5159433 w 5624945"/>
                <a:gd name="connsiteY0" fmla="*/ 1097280 h 2942705"/>
                <a:gd name="connsiteX1" fmla="*/ 2615738 w 5624945"/>
                <a:gd name="connsiteY1" fmla="*/ 382385 h 2942705"/>
                <a:gd name="connsiteX2" fmla="*/ 221673 w 5624945"/>
                <a:gd name="connsiteY2" fmla="*/ 16625 h 2942705"/>
                <a:gd name="connsiteX3" fmla="*/ 88669 w 5624945"/>
                <a:gd name="connsiteY3" fmla="*/ 482138 h 2942705"/>
                <a:gd name="connsiteX4" fmla="*/ 5142807 w 5624945"/>
                <a:gd name="connsiteY4" fmla="*/ 2942705 h 2942705"/>
                <a:gd name="connsiteX5" fmla="*/ 5624945 w 5624945"/>
                <a:gd name="connsiteY5" fmla="*/ 1429789 h 2942705"/>
                <a:gd name="connsiteX6" fmla="*/ 5225934 w 5624945"/>
                <a:gd name="connsiteY6" fmla="*/ 1147156 h 2942705"/>
                <a:gd name="connsiteX7" fmla="*/ 5159433 w 5624945"/>
                <a:gd name="connsiteY7" fmla="*/ 1097280 h 2942705"/>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222398"/>
                <a:gd name="connsiteX1" fmla="*/ 2615738 w 5752407"/>
                <a:gd name="connsiteY1" fmla="*/ 382385 h 3222398"/>
                <a:gd name="connsiteX2" fmla="*/ 221673 w 5752407"/>
                <a:gd name="connsiteY2" fmla="*/ 16625 h 3222398"/>
                <a:gd name="connsiteX3" fmla="*/ 88669 w 5752407"/>
                <a:gd name="connsiteY3" fmla="*/ 482138 h 3222398"/>
                <a:gd name="connsiteX4" fmla="*/ 5752407 w 5752407"/>
                <a:gd name="connsiteY4" fmla="*/ 3222398 h 3222398"/>
                <a:gd name="connsiteX5" fmla="*/ 5624945 w 5752407"/>
                <a:gd name="connsiteY5" fmla="*/ 1429789 h 3222398"/>
                <a:gd name="connsiteX6" fmla="*/ 5225934 w 5752407"/>
                <a:gd name="connsiteY6" fmla="*/ 1147156 h 3222398"/>
                <a:gd name="connsiteX7" fmla="*/ 5159433 w 5752407"/>
                <a:gd name="connsiteY7" fmla="*/ 1097280 h 3222398"/>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2176518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159433 w 5752407"/>
                <a:gd name="connsiteY0" fmla="*/ 1097280 h 3346853"/>
                <a:gd name="connsiteX1" fmla="*/ 2615738 w 5752407"/>
                <a:gd name="connsiteY1" fmla="*/ 382385 h 3346853"/>
                <a:gd name="connsiteX2" fmla="*/ 221673 w 5752407"/>
                <a:gd name="connsiteY2" fmla="*/ 16625 h 3346853"/>
                <a:gd name="connsiteX3" fmla="*/ 88669 w 5752407"/>
                <a:gd name="connsiteY3" fmla="*/ 482138 h 3346853"/>
                <a:gd name="connsiteX4" fmla="*/ 3048001 w 5752407"/>
                <a:gd name="connsiteY4" fmla="*/ 1244209 h 3346853"/>
                <a:gd name="connsiteX5" fmla="*/ 5752407 w 5752407"/>
                <a:gd name="connsiteY5" fmla="*/ 3222398 h 3346853"/>
                <a:gd name="connsiteX6" fmla="*/ 5624945 w 5752407"/>
                <a:gd name="connsiteY6" fmla="*/ 1429789 h 3346853"/>
                <a:gd name="connsiteX7" fmla="*/ 5225934 w 5752407"/>
                <a:gd name="connsiteY7" fmla="*/ 1147156 h 3346853"/>
                <a:gd name="connsiteX8" fmla="*/ 5159433 w 5752407"/>
                <a:gd name="connsiteY8" fmla="*/ 1097280 h 3346853"/>
                <a:gd name="connsiteX0" fmla="*/ 5577840 w 6170814"/>
                <a:gd name="connsiteY0" fmla="*/ 1107092 h 3356665"/>
                <a:gd name="connsiteX1" fmla="*/ 3034145 w 6170814"/>
                <a:gd name="connsiteY1" fmla="*/ 392197 h 3356665"/>
                <a:gd name="connsiteX2" fmla="*/ 640080 w 6170814"/>
                <a:gd name="connsiteY2" fmla="*/ 26437 h 3356665"/>
                <a:gd name="connsiteX3" fmla="*/ 423950 w 6170814"/>
                <a:gd name="connsiteY3" fmla="*/ 233566 h 3356665"/>
                <a:gd name="connsiteX4" fmla="*/ 507076 w 6170814"/>
                <a:gd name="connsiteY4" fmla="*/ 491950 h 3356665"/>
                <a:gd name="connsiteX5" fmla="*/ 3466408 w 6170814"/>
                <a:gd name="connsiteY5" fmla="*/ 1254021 h 3356665"/>
                <a:gd name="connsiteX6" fmla="*/ 6170814 w 6170814"/>
                <a:gd name="connsiteY6" fmla="*/ 3232210 h 3356665"/>
                <a:gd name="connsiteX7" fmla="*/ 6043352 w 6170814"/>
                <a:gd name="connsiteY7" fmla="*/ 1439601 h 3356665"/>
                <a:gd name="connsiteX8" fmla="*/ 5644341 w 6170814"/>
                <a:gd name="connsiteY8" fmla="*/ 1156968 h 3356665"/>
                <a:gd name="connsiteX9" fmla="*/ 5577840 w 6170814"/>
                <a:gd name="connsiteY9" fmla="*/ 1107092 h 3356665"/>
                <a:gd name="connsiteX0" fmla="*/ 5624945 w 6217919"/>
                <a:gd name="connsiteY0" fmla="*/ 1107093 h 3356666"/>
                <a:gd name="connsiteX1" fmla="*/ 3081250 w 6217919"/>
                <a:gd name="connsiteY1" fmla="*/ 392198 h 3356666"/>
                <a:gd name="connsiteX2" fmla="*/ 687185 w 6217919"/>
                <a:gd name="connsiteY2" fmla="*/ 26438 h 3356666"/>
                <a:gd name="connsiteX3" fmla="*/ 471055 w 6217919"/>
                <a:gd name="connsiteY3" fmla="*/ 233567 h 3356666"/>
                <a:gd name="connsiteX4" fmla="*/ 3513513 w 6217919"/>
                <a:gd name="connsiteY4" fmla="*/ 1254022 h 3356666"/>
                <a:gd name="connsiteX5" fmla="*/ 6217919 w 6217919"/>
                <a:gd name="connsiteY5" fmla="*/ 3232211 h 3356666"/>
                <a:gd name="connsiteX6" fmla="*/ 6090457 w 6217919"/>
                <a:gd name="connsiteY6" fmla="*/ 1439602 h 3356666"/>
                <a:gd name="connsiteX7" fmla="*/ 5691446 w 6217919"/>
                <a:gd name="connsiteY7" fmla="*/ 1156969 h 3356666"/>
                <a:gd name="connsiteX8" fmla="*/ 5624945 w 6217919"/>
                <a:gd name="connsiteY8" fmla="*/ 1107093 h 3356666"/>
                <a:gd name="connsiteX0" fmla="*/ 5225934 w 5818908"/>
                <a:gd name="connsiteY0" fmla="*/ 1017163 h 3266736"/>
                <a:gd name="connsiteX1" fmla="*/ 2682239 w 5818908"/>
                <a:gd name="connsiteY1" fmla="*/ 302268 h 3266736"/>
                <a:gd name="connsiteX2" fmla="*/ 72044 w 5818908"/>
                <a:gd name="connsiteY2" fmla="*/ 143637 h 3266736"/>
                <a:gd name="connsiteX3" fmla="*/ 3114502 w 5818908"/>
                <a:gd name="connsiteY3" fmla="*/ 1164092 h 3266736"/>
                <a:gd name="connsiteX4" fmla="*/ 5818908 w 5818908"/>
                <a:gd name="connsiteY4" fmla="*/ 3142281 h 3266736"/>
                <a:gd name="connsiteX5" fmla="*/ 5691446 w 5818908"/>
                <a:gd name="connsiteY5" fmla="*/ 1349672 h 3266736"/>
                <a:gd name="connsiteX6" fmla="*/ 5292435 w 5818908"/>
                <a:gd name="connsiteY6" fmla="*/ 1067039 h 3266736"/>
                <a:gd name="connsiteX7" fmla="*/ 5225934 w 5818908"/>
                <a:gd name="connsiteY7" fmla="*/ 1017163 h 3266736"/>
                <a:gd name="connsiteX0" fmla="*/ 5225934 w 5691446"/>
                <a:gd name="connsiteY0" fmla="*/ 1017163 h 3420621"/>
                <a:gd name="connsiteX1" fmla="*/ 2682239 w 5691446"/>
                <a:gd name="connsiteY1" fmla="*/ 302268 h 3420621"/>
                <a:gd name="connsiteX2" fmla="*/ 72044 w 5691446"/>
                <a:gd name="connsiteY2" fmla="*/ 143637 h 3420621"/>
                <a:gd name="connsiteX3" fmla="*/ 3114502 w 5691446"/>
                <a:gd name="connsiteY3" fmla="*/ 1164092 h 3420621"/>
                <a:gd name="connsiteX4" fmla="*/ 5224975 w 5691446"/>
                <a:gd name="connsiteY4" fmla="*/ 3296166 h 3420621"/>
                <a:gd name="connsiteX5" fmla="*/ 5691446 w 5691446"/>
                <a:gd name="connsiteY5" fmla="*/ 1349672 h 3420621"/>
                <a:gd name="connsiteX6" fmla="*/ 5292435 w 5691446"/>
                <a:gd name="connsiteY6" fmla="*/ 1067039 h 3420621"/>
                <a:gd name="connsiteX7" fmla="*/ 5225934 w 5691446"/>
                <a:gd name="connsiteY7" fmla="*/ 1017163 h 3420621"/>
                <a:gd name="connsiteX0" fmla="*/ 5225934 w 5691446"/>
                <a:gd name="connsiteY0" fmla="*/ 1462046 h 3865504"/>
                <a:gd name="connsiteX1" fmla="*/ 3245507 w 5691446"/>
                <a:gd name="connsiteY1" fmla="*/ 145589 h 3865504"/>
                <a:gd name="connsiteX2" fmla="*/ 72044 w 5691446"/>
                <a:gd name="connsiteY2" fmla="*/ 588520 h 3865504"/>
                <a:gd name="connsiteX3" fmla="*/ 3114502 w 5691446"/>
                <a:gd name="connsiteY3" fmla="*/ 1608975 h 3865504"/>
                <a:gd name="connsiteX4" fmla="*/ 5224975 w 5691446"/>
                <a:gd name="connsiteY4" fmla="*/ 3741049 h 3865504"/>
                <a:gd name="connsiteX5" fmla="*/ 5691446 w 5691446"/>
                <a:gd name="connsiteY5" fmla="*/ 1794555 h 3865504"/>
                <a:gd name="connsiteX6" fmla="*/ 5292435 w 5691446"/>
                <a:gd name="connsiteY6" fmla="*/ 1511922 h 3865504"/>
                <a:gd name="connsiteX7" fmla="*/ 5225934 w 5691446"/>
                <a:gd name="connsiteY7" fmla="*/ 1462046 h 3865504"/>
                <a:gd name="connsiteX0" fmla="*/ 5225934 w 5691446"/>
                <a:gd name="connsiteY0" fmla="*/ 1462045 h 3741048"/>
                <a:gd name="connsiteX1" fmla="*/ 3245507 w 5691446"/>
                <a:gd name="connsiteY1" fmla="*/ 145588 h 3741048"/>
                <a:gd name="connsiteX2" fmla="*/ 72044 w 5691446"/>
                <a:gd name="connsiteY2" fmla="*/ 588519 h 3741048"/>
                <a:gd name="connsiteX3" fmla="*/ 3114502 w 5691446"/>
                <a:gd name="connsiteY3" fmla="*/ 1608974 h 3741048"/>
                <a:gd name="connsiteX4" fmla="*/ 3170811 w 5691446"/>
                <a:gd name="connsiteY4" fmla="*/ 922636 h 3741048"/>
                <a:gd name="connsiteX5" fmla="*/ 5224975 w 5691446"/>
                <a:gd name="connsiteY5" fmla="*/ 3741048 h 3741048"/>
                <a:gd name="connsiteX6" fmla="*/ 5691446 w 5691446"/>
                <a:gd name="connsiteY6" fmla="*/ 1794554 h 3741048"/>
                <a:gd name="connsiteX7" fmla="*/ 5292435 w 5691446"/>
                <a:gd name="connsiteY7" fmla="*/ 1511921 h 3741048"/>
                <a:gd name="connsiteX8" fmla="*/ 5225934 w 5691446"/>
                <a:gd name="connsiteY8"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3741048"/>
                <a:gd name="connsiteX1" fmla="*/ 3245507 w 5691446"/>
                <a:gd name="connsiteY1" fmla="*/ 145588 h 3741048"/>
                <a:gd name="connsiteX2" fmla="*/ 72044 w 5691446"/>
                <a:gd name="connsiteY2" fmla="*/ 588519 h 3741048"/>
                <a:gd name="connsiteX3" fmla="*/ 3170811 w 5691446"/>
                <a:gd name="connsiteY3" fmla="*/ 922636 h 3741048"/>
                <a:gd name="connsiteX4" fmla="*/ 5224975 w 5691446"/>
                <a:gd name="connsiteY4" fmla="*/ 3741048 h 3741048"/>
                <a:gd name="connsiteX5" fmla="*/ 5691446 w 5691446"/>
                <a:gd name="connsiteY5" fmla="*/ 1794554 h 3741048"/>
                <a:gd name="connsiteX6" fmla="*/ 5292435 w 5691446"/>
                <a:gd name="connsiteY6" fmla="*/ 1511921 h 3741048"/>
                <a:gd name="connsiteX7" fmla="*/ 5225934 w 5691446"/>
                <a:gd name="connsiteY7" fmla="*/ 1462045 h 3741048"/>
                <a:gd name="connsiteX0" fmla="*/ 5225934 w 5691446"/>
                <a:gd name="connsiteY0" fmla="*/ 1462045 h 1794554"/>
                <a:gd name="connsiteX1" fmla="*/ 3245507 w 5691446"/>
                <a:gd name="connsiteY1" fmla="*/ 145588 h 1794554"/>
                <a:gd name="connsiteX2" fmla="*/ 72044 w 5691446"/>
                <a:gd name="connsiteY2" fmla="*/ 588519 h 1794554"/>
                <a:gd name="connsiteX3" fmla="*/ 3170811 w 5691446"/>
                <a:gd name="connsiteY3" fmla="*/ 922636 h 1794554"/>
                <a:gd name="connsiteX4" fmla="*/ 5691446 w 5691446"/>
                <a:gd name="connsiteY4" fmla="*/ 1794554 h 1794554"/>
                <a:gd name="connsiteX5" fmla="*/ 5292435 w 5691446"/>
                <a:gd name="connsiteY5" fmla="*/ 1511921 h 1794554"/>
                <a:gd name="connsiteX6" fmla="*/ 5225934 w 5691446"/>
                <a:gd name="connsiteY6" fmla="*/ 1462045 h 1794554"/>
                <a:gd name="connsiteX0" fmla="*/ 5292435 w 5691446"/>
                <a:gd name="connsiteY0" fmla="*/ 1511921 h 1794554"/>
                <a:gd name="connsiteX1" fmla="*/ 3245507 w 5691446"/>
                <a:gd name="connsiteY1" fmla="*/ 145588 h 1794554"/>
                <a:gd name="connsiteX2" fmla="*/ 72044 w 5691446"/>
                <a:gd name="connsiteY2" fmla="*/ 588519 h 1794554"/>
                <a:gd name="connsiteX3" fmla="*/ 3170811 w 5691446"/>
                <a:gd name="connsiteY3" fmla="*/ 922636 h 1794554"/>
                <a:gd name="connsiteX4" fmla="*/ 5691446 w 5691446"/>
                <a:gd name="connsiteY4" fmla="*/ 1794554 h 1794554"/>
                <a:gd name="connsiteX5" fmla="*/ 5292435 w 5691446"/>
                <a:gd name="connsiteY5" fmla="*/ 1511921 h 1794554"/>
                <a:gd name="connsiteX0" fmla="*/ 5292435 w 5691446"/>
                <a:gd name="connsiteY0" fmla="*/ 1511921 h 2345548"/>
                <a:gd name="connsiteX1" fmla="*/ 3245507 w 5691446"/>
                <a:gd name="connsiteY1" fmla="*/ 145588 h 2345548"/>
                <a:gd name="connsiteX2" fmla="*/ 72044 w 5691446"/>
                <a:gd name="connsiteY2" fmla="*/ 588519 h 2345548"/>
                <a:gd name="connsiteX3" fmla="*/ 3822210 w 5691446"/>
                <a:gd name="connsiteY3" fmla="*/ 2144542 h 2345548"/>
                <a:gd name="connsiteX4" fmla="*/ 5691446 w 5691446"/>
                <a:gd name="connsiteY4" fmla="*/ 1794554 h 2345548"/>
                <a:gd name="connsiteX5" fmla="*/ 5292435 w 5691446"/>
                <a:gd name="connsiteY5" fmla="*/ 1511921 h 2345548"/>
                <a:gd name="connsiteX0" fmla="*/ 5292435 w 5691446"/>
                <a:gd name="connsiteY0" fmla="*/ 1067039 h 1900666"/>
                <a:gd name="connsiteX1" fmla="*/ 3500608 w 5691446"/>
                <a:gd name="connsiteY1" fmla="*/ 1107551 h 1900666"/>
                <a:gd name="connsiteX2" fmla="*/ 72044 w 5691446"/>
                <a:gd name="connsiteY2" fmla="*/ 143637 h 1900666"/>
                <a:gd name="connsiteX3" fmla="*/ 3822210 w 5691446"/>
                <a:gd name="connsiteY3" fmla="*/ 1699660 h 1900666"/>
                <a:gd name="connsiteX4" fmla="*/ 5691446 w 5691446"/>
                <a:gd name="connsiteY4" fmla="*/ 1349672 h 1900666"/>
                <a:gd name="connsiteX5" fmla="*/ 5292435 w 5691446"/>
                <a:gd name="connsiteY5" fmla="*/ 1067039 h 1900666"/>
                <a:gd name="connsiteX0" fmla="*/ 4551216 w 5691446"/>
                <a:gd name="connsiteY0" fmla="*/ 1556235 h 1900666"/>
                <a:gd name="connsiteX1" fmla="*/ 3500608 w 5691446"/>
                <a:gd name="connsiteY1" fmla="*/ 1107551 h 1900666"/>
                <a:gd name="connsiteX2" fmla="*/ 72044 w 5691446"/>
                <a:gd name="connsiteY2" fmla="*/ 143637 h 1900666"/>
                <a:gd name="connsiteX3" fmla="*/ 3822210 w 5691446"/>
                <a:gd name="connsiteY3" fmla="*/ 1699660 h 1900666"/>
                <a:gd name="connsiteX4" fmla="*/ 5691446 w 5691446"/>
                <a:gd name="connsiteY4" fmla="*/ 1349672 h 1900666"/>
                <a:gd name="connsiteX5" fmla="*/ 4551216 w 5691446"/>
                <a:gd name="connsiteY5" fmla="*/ 1556235 h 1900666"/>
                <a:gd name="connsiteX0" fmla="*/ 4551216 w 5691446"/>
                <a:gd name="connsiteY0" fmla="*/ 1556235 h 1966049"/>
                <a:gd name="connsiteX1" fmla="*/ 3500608 w 5691446"/>
                <a:gd name="connsiteY1" fmla="*/ 1107551 h 1966049"/>
                <a:gd name="connsiteX2" fmla="*/ 72044 w 5691446"/>
                <a:gd name="connsiteY2" fmla="*/ 143637 h 1966049"/>
                <a:gd name="connsiteX3" fmla="*/ 3822210 w 5691446"/>
                <a:gd name="connsiteY3" fmla="*/ 1699660 h 1966049"/>
                <a:gd name="connsiteX4" fmla="*/ 4167420 w 5691446"/>
                <a:gd name="connsiteY4" fmla="*/ 1826634 h 1966049"/>
                <a:gd name="connsiteX5" fmla="*/ 5691446 w 5691446"/>
                <a:gd name="connsiteY5" fmla="*/ 1349672 h 1966049"/>
                <a:gd name="connsiteX6" fmla="*/ 4551216 w 5691446"/>
                <a:gd name="connsiteY6" fmla="*/ 1556235 h 1966049"/>
                <a:gd name="connsiteX0" fmla="*/ 4551216 w 5691446"/>
                <a:gd name="connsiteY0" fmla="*/ 1556235 h 1966797"/>
                <a:gd name="connsiteX1" fmla="*/ 3500608 w 5691446"/>
                <a:gd name="connsiteY1" fmla="*/ 1107551 h 1966797"/>
                <a:gd name="connsiteX2" fmla="*/ 72044 w 5691446"/>
                <a:gd name="connsiteY2" fmla="*/ 143637 h 1966797"/>
                <a:gd name="connsiteX3" fmla="*/ 3822210 w 5691446"/>
                <a:gd name="connsiteY3" fmla="*/ 1699660 h 1966797"/>
                <a:gd name="connsiteX4" fmla="*/ 3429192 w 5691446"/>
                <a:gd name="connsiteY4" fmla="*/ 1508380 h 1966797"/>
                <a:gd name="connsiteX5" fmla="*/ 4167420 w 5691446"/>
                <a:gd name="connsiteY5" fmla="*/ 1826634 h 1966797"/>
                <a:gd name="connsiteX6" fmla="*/ 5691446 w 5691446"/>
                <a:gd name="connsiteY6" fmla="*/ 1349672 h 1966797"/>
                <a:gd name="connsiteX7" fmla="*/ 4551216 w 5691446"/>
                <a:gd name="connsiteY7" fmla="*/ 1556235 h 196679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25390 w 4887644"/>
                <a:gd name="connsiteY4" fmla="*/ 1165140 h 1623557"/>
                <a:gd name="connsiteX5" fmla="*/ 3363618 w 4887644"/>
                <a:gd name="connsiteY5" fmla="*/ 1483394 h 1623557"/>
                <a:gd name="connsiteX6" fmla="*/ 4887644 w 4887644"/>
                <a:gd name="connsiteY6" fmla="*/ 1006432 h 1623557"/>
                <a:gd name="connsiteX7" fmla="*/ 3747414 w 4887644"/>
                <a:gd name="connsiteY7" fmla="*/ 1212995 h 162355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18819 w 4887644"/>
                <a:gd name="connsiteY4" fmla="*/ 913748 h 1623557"/>
                <a:gd name="connsiteX5" fmla="*/ 3363618 w 4887644"/>
                <a:gd name="connsiteY5" fmla="*/ 1483394 h 1623557"/>
                <a:gd name="connsiteX6" fmla="*/ 4887644 w 4887644"/>
                <a:gd name="connsiteY6" fmla="*/ 1006432 h 1623557"/>
                <a:gd name="connsiteX7" fmla="*/ 3747414 w 4887644"/>
                <a:gd name="connsiteY7" fmla="*/ 1212995 h 1623557"/>
                <a:gd name="connsiteX0" fmla="*/ 3747414 w 4887644"/>
                <a:gd name="connsiteY0" fmla="*/ 1212995 h 1623557"/>
                <a:gd name="connsiteX1" fmla="*/ 2696806 w 4887644"/>
                <a:gd name="connsiteY1" fmla="*/ 764311 h 1623557"/>
                <a:gd name="connsiteX2" fmla="*/ 72044 w 4887644"/>
                <a:gd name="connsiteY2" fmla="*/ 143637 h 1623557"/>
                <a:gd name="connsiteX3" fmla="*/ 3018408 w 4887644"/>
                <a:gd name="connsiteY3" fmla="*/ 1356420 h 1623557"/>
                <a:gd name="connsiteX4" fmla="*/ 2618819 w 4887644"/>
                <a:gd name="connsiteY4" fmla="*/ 913748 h 1623557"/>
                <a:gd name="connsiteX5" fmla="*/ 3783879 w 4887644"/>
                <a:gd name="connsiteY5" fmla="*/ 1462646 h 1623557"/>
                <a:gd name="connsiteX6" fmla="*/ 4887644 w 4887644"/>
                <a:gd name="connsiteY6" fmla="*/ 1006432 h 1623557"/>
                <a:gd name="connsiteX7" fmla="*/ 3747414 w 4887644"/>
                <a:gd name="connsiteY7" fmla="*/ 1212995 h 1623557"/>
                <a:gd name="connsiteX0" fmla="*/ 3750213 w 4890443"/>
                <a:gd name="connsiteY0" fmla="*/ 1243106 h 1508204"/>
                <a:gd name="connsiteX1" fmla="*/ 2699605 w 4890443"/>
                <a:gd name="connsiteY1" fmla="*/ 794422 h 1508204"/>
                <a:gd name="connsiteX2" fmla="*/ 74843 w 4890443"/>
                <a:gd name="connsiteY2" fmla="*/ 173748 h 1508204"/>
                <a:gd name="connsiteX3" fmla="*/ 858822 w 4890443"/>
                <a:gd name="connsiteY3" fmla="*/ 525420 h 1508204"/>
                <a:gd name="connsiteX4" fmla="*/ 2621618 w 4890443"/>
                <a:gd name="connsiteY4" fmla="*/ 943859 h 1508204"/>
                <a:gd name="connsiteX5" fmla="*/ 3786678 w 4890443"/>
                <a:gd name="connsiteY5" fmla="*/ 1492757 h 1508204"/>
                <a:gd name="connsiteX6" fmla="*/ 4890443 w 4890443"/>
                <a:gd name="connsiteY6" fmla="*/ 1036543 h 1508204"/>
                <a:gd name="connsiteX7" fmla="*/ 3750213 w 4890443"/>
                <a:gd name="connsiteY7" fmla="*/ 1243106 h 1508204"/>
                <a:gd name="connsiteX0" fmla="*/ 3750213 w 4890443"/>
                <a:gd name="connsiteY0" fmla="*/ 1243107 h 1508205"/>
                <a:gd name="connsiteX1" fmla="*/ 2699605 w 4890443"/>
                <a:gd name="connsiteY1" fmla="*/ 794423 h 1508205"/>
                <a:gd name="connsiteX2" fmla="*/ 1184612 w 4890443"/>
                <a:gd name="connsiteY2" fmla="*/ 426879 h 1508205"/>
                <a:gd name="connsiteX3" fmla="*/ 74843 w 4890443"/>
                <a:gd name="connsiteY3" fmla="*/ 173749 h 1508205"/>
                <a:gd name="connsiteX4" fmla="*/ 858822 w 4890443"/>
                <a:gd name="connsiteY4" fmla="*/ 525421 h 1508205"/>
                <a:gd name="connsiteX5" fmla="*/ 2621618 w 4890443"/>
                <a:gd name="connsiteY5" fmla="*/ 943860 h 1508205"/>
                <a:gd name="connsiteX6" fmla="*/ 3786678 w 4890443"/>
                <a:gd name="connsiteY6" fmla="*/ 1492758 h 1508205"/>
                <a:gd name="connsiteX7" fmla="*/ 4890443 w 4890443"/>
                <a:gd name="connsiteY7" fmla="*/ 1036544 h 1508205"/>
                <a:gd name="connsiteX8" fmla="*/ 3750213 w 4890443"/>
                <a:gd name="connsiteY8" fmla="*/ 1243107 h 1508205"/>
                <a:gd name="connsiteX0" fmla="*/ 3750213 w 4890443"/>
                <a:gd name="connsiteY0" fmla="*/ 1303425 h 1568523"/>
                <a:gd name="connsiteX1" fmla="*/ 2699605 w 4890443"/>
                <a:gd name="connsiteY1" fmla="*/ 854741 h 1568523"/>
                <a:gd name="connsiteX2" fmla="*/ 1275389 w 4890443"/>
                <a:gd name="connsiteY2" fmla="*/ 61257 h 1568523"/>
                <a:gd name="connsiteX3" fmla="*/ 1184612 w 4890443"/>
                <a:gd name="connsiteY3" fmla="*/ 487197 h 1568523"/>
                <a:gd name="connsiteX4" fmla="*/ 74843 w 4890443"/>
                <a:gd name="connsiteY4" fmla="*/ 234067 h 1568523"/>
                <a:gd name="connsiteX5" fmla="*/ 858822 w 4890443"/>
                <a:gd name="connsiteY5" fmla="*/ 585739 h 1568523"/>
                <a:gd name="connsiteX6" fmla="*/ 2621618 w 4890443"/>
                <a:gd name="connsiteY6" fmla="*/ 1004178 h 1568523"/>
                <a:gd name="connsiteX7" fmla="*/ 3786678 w 4890443"/>
                <a:gd name="connsiteY7" fmla="*/ 1553076 h 1568523"/>
                <a:gd name="connsiteX8" fmla="*/ 4890443 w 4890443"/>
                <a:gd name="connsiteY8" fmla="*/ 1096862 h 1568523"/>
                <a:gd name="connsiteX9" fmla="*/ 3750213 w 4890443"/>
                <a:gd name="connsiteY9" fmla="*/ 1303425 h 1568523"/>
                <a:gd name="connsiteX0" fmla="*/ 3750213 w 4890443"/>
                <a:gd name="connsiteY0" fmla="*/ 1600433 h 1865531"/>
                <a:gd name="connsiteX1" fmla="*/ 2699605 w 4890443"/>
                <a:gd name="connsiteY1" fmla="*/ 1151749 h 1865531"/>
                <a:gd name="connsiteX2" fmla="*/ 1275389 w 4890443"/>
                <a:gd name="connsiteY2" fmla="*/ 358265 h 1865531"/>
                <a:gd name="connsiteX3" fmla="*/ 403934 w 4890443"/>
                <a:gd name="connsiteY3" fmla="*/ 28802 h 1865531"/>
                <a:gd name="connsiteX4" fmla="*/ 74843 w 4890443"/>
                <a:gd name="connsiteY4" fmla="*/ 531075 h 1865531"/>
                <a:gd name="connsiteX5" fmla="*/ 858822 w 4890443"/>
                <a:gd name="connsiteY5" fmla="*/ 882747 h 1865531"/>
                <a:gd name="connsiteX6" fmla="*/ 2621618 w 4890443"/>
                <a:gd name="connsiteY6" fmla="*/ 1301186 h 1865531"/>
                <a:gd name="connsiteX7" fmla="*/ 3786678 w 4890443"/>
                <a:gd name="connsiteY7" fmla="*/ 1850084 h 1865531"/>
                <a:gd name="connsiteX8" fmla="*/ 4890443 w 4890443"/>
                <a:gd name="connsiteY8" fmla="*/ 1393870 h 1865531"/>
                <a:gd name="connsiteX9" fmla="*/ 3750213 w 4890443"/>
                <a:gd name="connsiteY9" fmla="*/ 1600433 h 1865531"/>
                <a:gd name="connsiteX0" fmla="*/ 4179856 w 5320086"/>
                <a:gd name="connsiteY0" fmla="*/ 1600433 h 1865531"/>
                <a:gd name="connsiteX1" fmla="*/ 3129248 w 5320086"/>
                <a:gd name="connsiteY1" fmla="*/ 1151749 h 1865531"/>
                <a:gd name="connsiteX2" fmla="*/ 1705032 w 5320086"/>
                <a:gd name="connsiteY2" fmla="*/ 358265 h 1865531"/>
                <a:gd name="connsiteX3" fmla="*/ 833577 w 5320086"/>
                <a:gd name="connsiteY3" fmla="*/ 28802 h 1865531"/>
                <a:gd name="connsiteX4" fmla="*/ 504486 w 5320086"/>
                <a:gd name="connsiteY4" fmla="*/ 531075 h 1865531"/>
                <a:gd name="connsiteX5" fmla="*/ 130663 w 5320086"/>
                <a:gd name="connsiteY5" fmla="*/ 315882 h 1865531"/>
                <a:gd name="connsiteX6" fmla="*/ 1288465 w 5320086"/>
                <a:gd name="connsiteY6" fmla="*/ 882747 h 1865531"/>
                <a:gd name="connsiteX7" fmla="*/ 3051261 w 5320086"/>
                <a:gd name="connsiteY7" fmla="*/ 1301186 h 1865531"/>
                <a:gd name="connsiteX8" fmla="*/ 4216321 w 5320086"/>
                <a:gd name="connsiteY8" fmla="*/ 1850084 h 1865531"/>
                <a:gd name="connsiteX9" fmla="*/ 5320086 w 5320086"/>
                <a:gd name="connsiteY9" fmla="*/ 1393870 h 1865531"/>
                <a:gd name="connsiteX10" fmla="*/ 4179856 w 5320086"/>
                <a:gd name="connsiteY10" fmla="*/ 1600433 h 1865531"/>
                <a:gd name="connsiteX0" fmla="*/ 4740471 w 5880701"/>
                <a:gd name="connsiteY0" fmla="*/ 1661930 h 1927028"/>
                <a:gd name="connsiteX1" fmla="*/ 3689863 w 5880701"/>
                <a:gd name="connsiteY1" fmla="*/ 1213246 h 1927028"/>
                <a:gd name="connsiteX2" fmla="*/ 2265647 w 5880701"/>
                <a:gd name="connsiteY2" fmla="*/ 419762 h 1927028"/>
                <a:gd name="connsiteX3" fmla="*/ 1394192 w 5880701"/>
                <a:gd name="connsiteY3" fmla="*/ 90299 h 1927028"/>
                <a:gd name="connsiteX4" fmla="*/ 1065101 w 5880701"/>
                <a:gd name="connsiteY4" fmla="*/ 592572 h 1927028"/>
                <a:gd name="connsiteX5" fmla="*/ 130663 w 5880701"/>
                <a:gd name="connsiteY5" fmla="*/ 58612 h 1927028"/>
                <a:gd name="connsiteX6" fmla="*/ 1849080 w 5880701"/>
                <a:gd name="connsiteY6" fmla="*/ 944244 h 1927028"/>
                <a:gd name="connsiteX7" fmla="*/ 3611876 w 5880701"/>
                <a:gd name="connsiteY7" fmla="*/ 1362683 h 1927028"/>
                <a:gd name="connsiteX8" fmla="*/ 4776936 w 5880701"/>
                <a:gd name="connsiteY8" fmla="*/ 1911581 h 1927028"/>
                <a:gd name="connsiteX9" fmla="*/ 5880701 w 5880701"/>
                <a:gd name="connsiteY9" fmla="*/ 1455367 h 1927028"/>
                <a:gd name="connsiteX10" fmla="*/ 4740471 w 5880701"/>
                <a:gd name="connsiteY10" fmla="*/ 1661930 h 1927028"/>
                <a:gd name="connsiteX0" fmla="*/ 4621346 w 5761576"/>
                <a:gd name="connsiteY0" fmla="*/ 1756840 h 2021938"/>
                <a:gd name="connsiteX1" fmla="*/ 3570738 w 5761576"/>
                <a:gd name="connsiteY1" fmla="*/ 1308156 h 2021938"/>
                <a:gd name="connsiteX2" fmla="*/ 2146522 w 5761576"/>
                <a:gd name="connsiteY2" fmla="*/ 514672 h 2021938"/>
                <a:gd name="connsiteX3" fmla="*/ 1275067 w 5761576"/>
                <a:gd name="connsiteY3" fmla="*/ 185209 h 2021938"/>
                <a:gd name="connsiteX4" fmla="*/ 945976 w 5761576"/>
                <a:gd name="connsiteY4" fmla="*/ 687482 h 2021938"/>
                <a:gd name="connsiteX5" fmla="*/ 11538 w 5761576"/>
                <a:gd name="connsiteY5" fmla="*/ 153522 h 2021938"/>
                <a:gd name="connsiteX6" fmla="*/ 876747 w 5761576"/>
                <a:gd name="connsiteY6" fmla="*/ 147605 h 2021938"/>
                <a:gd name="connsiteX7" fmla="*/ 1729955 w 5761576"/>
                <a:gd name="connsiteY7" fmla="*/ 1039154 h 2021938"/>
                <a:gd name="connsiteX8" fmla="*/ 3492751 w 5761576"/>
                <a:gd name="connsiteY8" fmla="*/ 1457593 h 2021938"/>
                <a:gd name="connsiteX9" fmla="*/ 4657811 w 5761576"/>
                <a:gd name="connsiteY9" fmla="*/ 2006491 h 2021938"/>
                <a:gd name="connsiteX10" fmla="*/ 5761576 w 5761576"/>
                <a:gd name="connsiteY10" fmla="*/ 1550277 h 2021938"/>
                <a:gd name="connsiteX11" fmla="*/ 4621346 w 5761576"/>
                <a:gd name="connsiteY11" fmla="*/ 1756840 h 2021938"/>
                <a:gd name="connsiteX0" fmla="*/ 4740471 w 5880701"/>
                <a:gd name="connsiteY0" fmla="*/ 1661930 h 1927028"/>
                <a:gd name="connsiteX1" fmla="*/ 3689863 w 5880701"/>
                <a:gd name="connsiteY1" fmla="*/ 1213246 h 1927028"/>
                <a:gd name="connsiteX2" fmla="*/ 2265647 w 5880701"/>
                <a:gd name="connsiteY2" fmla="*/ 419762 h 1927028"/>
                <a:gd name="connsiteX3" fmla="*/ 1394192 w 5880701"/>
                <a:gd name="connsiteY3" fmla="*/ 90299 h 1927028"/>
                <a:gd name="connsiteX4" fmla="*/ 1065101 w 5880701"/>
                <a:gd name="connsiteY4" fmla="*/ 592572 h 1927028"/>
                <a:gd name="connsiteX5" fmla="*/ 130663 w 5880701"/>
                <a:gd name="connsiteY5" fmla="*/ 58612 h 1927028"/>
                <a:gd name="connsiteX6" fmla="*/ 1849080 w 5880701"/>
                <a:gd name="connsiteY6" fmla="*/ 944244 h 1927028"/>
                <a:gd name="connsiteX7" fmla="*/ 3611876 w 5880701"/>
                <a:gd name="connsiteY7" fmla="*/ 1362683 h 1927028"/>
                <a:gd name="connsiteX8" fmla="*/ 4776936 w 5880701"/>
                <a:gd name="connsiteY8" fmla="*/ 1911581 h 1927028"/>
                <a:gd name="connsiteX9" fmla="*/ 5880701 w 5880701"/>
                <a:gd name="connsiteY9" fmla="*/ 1455367 h 1927028"/>
                <a:gd name="connsiteX10" fmla="*/ 4740471 w 5880701"/>
                <a:gd name="connsiteY10" fmla="*/ 1661930 h 1927028"/>
                <a:gd name="connsiteX0" fmla="*/ 4633364 w 5773594"/>
                <a:gd name="connsiteY0" fmla="*/ 1780305 h 2045403"/>
                <a:gd name="connsiteX1" fmla="*/ 3582756 w 5773594"/>
                <a:gd name="connsiteY1" fmla="*/ 1331621 h 2045403"/>
                <a:gd name="connsiteX2" fmla="*/ 2158540 w 5773594"/>
                <a:gd name="connsiteY2" fmla="*/ 538137 h 2045403"/>
                <a:gd name="connsiteX3" fmla="*/ 1287085 w 5773594"/>
                <a:gd name="connsiteY3" fmla="*/ 208674 h 2045403"/>
                <a:gd name="connsiteX4" fmla="*/ 957994 w 5773594"/>
                <a:gd name="connsiteY4" fmla="*/ 710947 h 2045403"/>
                <a:gd name="connsiteX5" fmla="*/ 23556 w 5773594"/>
                <a:gd name="connsiteY5" fmla="*/ 176987 h 2045403"/>
                <a:gd name="connsiteX6" fmla="*/ 816650 w 5773594"/>
                <a:gd name="connsiteY6" fmla="*/ 147605 h 2045403"/>
                <a:gd name="connsiteX7" fmla="*/ 1741973 w 5773594"/>
                <a:gd name="connsiteY7" fmla="*/ 1062619 h 2045403"/>
                <a:gd name="connsiteX8" fmla="*/ 3504769 w 5773594"/>
                <a:gd name="connsiteY8" fmla="*/ 1481058 h 2045403"/>
                <a:gd name="connsiteX9" fmla="*/ 4669829 w 5773594"/>
                <a:gd name="connsiteY9" fmla="*/ 2029956 h 2045403"/>
                <a:gd name="connsiteX10" fmla="*/ 5773594 w 5773594"/>
                <a:gd name="connsiteY10" fmla="*/ 1573742 h 2045403"/>
                <a:gd name="connsiteX11" fmla="*/ 4633364 w 5773594"/>
                <a:gd name="connsiteY11" fmla="*/ 1780305 h 2045403"/>
                <a:gd name="connsiteX0" fmla="*/ 4688213 w 5828443"/>
                <a:gd name="connsiteY0" fmla="*/ 1780305 h 2045403"/>
                <a:gd name="connsiteX1" fmla="*/ 3637605 w 5828443"/>
                <a:gd name="connsiteY1" fmla="*/ 1331621 h 2045403"/>
                <a:gd name="connsiteX2" fmla="*/ 2213389 w 5828443"/>
                <a:gd name="connsiteY2" fmla="*/ 538137 h 2045403"/>
                <a:gd name="connsiteX3" fmla="*/ 1341934 w 5828443"/>
                <a:gd name="connsiteY3" fmla="*/ 208674 h 2045403"/>
                <a:gd name="connsiteX4" fmla="*/ 78405 w 5828443"/>
                <a:gd name="connsiteY4" fmla="*/ 176987 h 2045403"/>
                <a:gd name="connsiteX5" fmla="*/ 871499 w 5828443"/>
                <a:gd name="connsiteY5" fmla="*/ 147605 h 2045403"/>
                <a:gd name="connsiteX6" fmla="*/ 1796822 w 5828443"/>
                <a:gd name="connsiteY6" fmla="*/ 1062619 h 2045403"/>
                <a:gd name="connsiteX7" fmla="*/ 3559618 w 5828443"/>
                <a:gd name="connsiteY7" fmla="*/ 1481058 h 2045403"/>
                <a:gd name="connsiteX8" fmla="*/ 4724678 w 5828443"/>
                <a:gd name="connsiteY8" fmla="*/ 2029956 h 2045403"/>
                <a:gd name="connsiteX9" fmla="*/ 5828443 w 5828443"/>
                <a:gd name="connsiteY9" fmla="*/ 1573742 h 2045403"/>
                <a:gd name="connsiteX10" fmla="*/ 4688213 w 5828443"/>
                <a:gd name="connsiteY10" fmla="*/ 1780305 h 2045403"/>
                <a:gd name="connsiteX0" fmla="*/ 4685623 w 5825853"/>
                <a:gd name="connsiteY0" fmla="*/ 1745643 h 2010741"/>
                <a:gd name="connsiteX1" fmla="*/ 3635015 w 5825853"/>
                <a:gd name="connsiteY1" fmla="*/ 1296959 h 2010741"/>
                <a:gd name="connsiteX2" fmla="*/ 2210799 w 5825853"/>
                <a:gd name="connsiteY2" fmla="*/ 503475 h 2010741"/>
                <a:gd name="connsiteX3" fmla="*/ 1339344 w 5825853"/>
                <a:gd name="connsiteY3" fmla="*/ 174012 h 2010741"/>
                <a:gd name="connsiteX4" fmla="*/ 75815 w 5825853"/>
                <a:gd name="connsiteY4" fmla="*/ 142325 h 2010741"/>
                <a:gd name="connsiteX5" fmla="*/ 1794232 w 5825853"/>
                <a:gd name="connsiteY5" fmla="*/ 1027957 h 2010741"/>
                <a:gd name="connsiteX6" fmla="*/ 3557028 w 5825853"/>
                <a:gd name="connsiteY6" fmla="*/ 1446396 h 2010741"/>
                <a:gd name="connsiteX7" fmla="*/ 4722088 w 5825853"/>
                <a:gd name="connsiteY7" fmla="*/ 1995294 h 2010741"/>
                <a:gd name="connsiteX8" fmla="*/ 5825853 w 5825853"/>
                <a:gd name="connsiteY8" fmla="*/ 1539080 h 2010741"/>
                <a:gd name="connsiteX9" fmla="*/ 4685623 w 5825853"/>
                <a:gd name="connsiteY9" fmla="*/ 1745643 h 2010741"/>
                <a:gd name="connsiteX0" fmla="*/ 4646335 w 5786565"/>
                <a:gd name="connsiteY0" fmla="*/ 1693145 h 1958243"/>
                <a:gd name="connsiteX1" fmla="*/ 3595727 w 5786565"/>
                <a:gd name="connsiteY1" fmla="*/ 1244461 h 1958243"/>
                <a:gd name="connsiteX2" fmla="*/ 2171511 w 5786565"/>
                <a:gd name="connsiteY2" fmla="*/ 450977 h 1958243"/>
                <a:gd name="connsiteX3" fmla="*/ 1300056 w 5786565"/>
                <a:gd name="connsiteY3" fmla="*/ 121514 h 1958243"/>
                <a:gd name="connsiteX4" fmla="*/ 36527 w 5786565"/>
                <a:gd name="connsiteY4" fmla="*/ 89827 h 1958243"/>
                <a:gd name="connsiteX5" fmla="*/ 1519216 w 5786565"/>
                <a:gd name="connsiteY5" fmla="*/ 660478 h 1958243"/>
                <a:gd name="connsiteX6" fmla="*/ 1754944 w 5786565"/>
                <a:gd name="connsiteY6" fmla="*/ 975459 h 1958243"/>
                <a:gd name="connsiteX7" fmla="*/ 3517740 w 5786565"/>
                <a:gd name="connsiteY7" fmla="*/ 1393898 h 1958243"/>
                <a:gd name="connsiteX8" fmla="*/ 4682800 w 5786565"/>
                <a:gd name="connsiteY8" fmla="*/ 1942796 h 1958243"/>
                <a:gd name="connsiteX9" fmla="*/ 5786565 w 5786565"/>
                <a:gd name="connsiteY9" fmla="*/ 1486582 h 1958243"/>
                <a:gd name="connsiteX10" fmla="*/ 4646335 w 5786565"/>
                <a:gd name="connsiteY10" fmla="*/ 1693145 h 1958243"/>
                <a:gd name="connsiteX0" fmla="*/ 4646335 w 5786565"/>
                <a:gd name="connsiteY0" fmla="*/ 1693145 h 1958243"/>
                <a:gd name="connsiteX1" fmla="*/ 3595727 w 5786565"/>
                <a:gd name="connsiteY1" fmla="*/ 1244461 h 1958243"/>
                <a:gd name="connsiteX2" fmla="*/ 2171511 w 5786565"/>
                <a:gd name="connsiteY2" fmla="*/ 450977 h 1958243"/>
                <a:gd name="connsiteX3" fmla="*/ 1300056 w 5786565"/>
                <a:gd name="connsiteY3" fmla="*/ 121514 h 1958243"/>
                <a:gd name="connsiteX4" fmla="*/ 36527 w 5786565"/>
                <a:gd name="connsiteY4" fmla="*/ 89827 h 1958243"/>
                <a:gd name="connsiteX5" fmla="*/ 1519216 w 5786565"/>
                <a:gd name="connsiteY5" fmla="*/ 660478 h 1958243"/>
                <a:gd name="connsiteX6" fmla="*/ 3517740 w 5786565"/>
                <a:gd name="connsiteY6" fmla="*/ 1393898 h 1958243"/>
                <a:gd name="connsiteX7" fmla="*/ 4682800 w 5786565"/>
                <a:gd name="connsiteY7" fmla="*/ 1942796 h 1958243"/>
                <a:gd name="connsiteX8" fmla="*/ 5786565 w 5786565"/>
                <a:gd name="connsiteY8" fmla="*/ 1486582 h 1958243"/>
                <a:gd name="connsiteX9" fmla="*/ 4646335 w 5786565"/>
                <a:gd name="connsiteY9" fmla="*/ 1693145 h 1958243"/>
                <a:gd name="connsiteX0" fmla="*/ 4611705 w 5751935"/>
                <a:gd name="connsiteY0" fmla="*/ 1717030 h 1982128"/>
                <a:gd name="connsiteX1" fmla="*/ 3561097 w 5751935"/>
                <a:gd name="connsiteY1" fmla="*/ 1268346 h 1982128"/>
                <a:gd name="connsiteX2" fmla="*/ 2136881 w 5751935"/>
                <a:gd name="connsiteY2" fmla="*/ 474862 h 1982128"/>
                <a:gd name="connsiteX3" fmla="*/ 1473212 w 5751935"/>
                <a:gd name="connsiteY3" fmla="*/ 60192 h 1982128"/>
                <a:gd name="connsiteX4" fmla="*/ 1897 w 5751935"/>
                <a:gd name="connsiteY4" fmla="*/ 113712 h 1982128"/>
                <a:gd name="connsiteX5" fmla="*/ 1484586 w 5751935"/>
                <a:gd name="connsiteY5" fmla="*/ 684363 h 1982128"/>
                <a:gd name="connsiteX6" fmla="*/ 3483110 w 5751935"/>
                <a:gd name="connsiteY6" fmla="*/ 1417783 h 1982128"/>
                <a:gd name="connsiteX7" fmla="*/ 4648170 w 5751935"/>
                <a:gd name="connsiteY7" fmla="*/ 1966681 h 1982128"/>
                <a:gd name="connsiteX8" fmla="*/ 5751935 w 5751935"/>
                <a:gd name="connsiteY8" fmla="*/ 1510467 h 1982128"/>
                <a:gd name="connsiteX9" fmla="*/ 4611705 w 5751935"/>
                <a:gd name="connsiteY9" fmla="*/ 1717030 h 1982128"/>
                <a:gd name="connsiteX0" fmla="*/ 4611704 w 5751934"/>
                <a:gd name="connsiteY0" fmla="*/ 1849277 h 2114375"/>
                <a:gd name="connsiteX1" fmla="*/ 3561096 w 5751934"/>
                <a:gd name="connsiteY1" fmla="*/ 1400593 h 2114375"/>
                <a:gd name="connsiteX2" fmla="*/ 1473211 w 5751934"/>
                <a:gd name="connsiteY2" fmla="*/ 192439 h 2114375"/>
                <a:gd name="connsiteX3" fmla="*/ 1896 w 5751934"/>
                <a:gd name="connsiteY3" fmla="*/ 245959 h 2114375"/>
                <a:gd name="connsiteX4" fmla="*/ 1484585 w 5751934"/>
                <a:gd name="connsiteY4" fmla="*/ 816610 h 2114375"/>
                <a:gd name="connsiteX5" fmla="*/ 3483109 w 5751934"/>
                <a:gd name="connsiteY5" fmla="*/ 1550030 h 2114375"/>
                <a:gd name="connsiteX6" fmla="*/ 4648169 w 5751934"/>
                <a:gd name="connsiteY6" fmla="*/ 2098928 h 2114375"/>
                <a:gd name="connsiteX7" fmla="*/ 5751934 w 5751934"/>
                <a:gd name="connsiteY7" fmla="*/ 1642714 h 2114375"/>
                <a:gd name="connsiteX8" fmla="*/ 4611704 w 5751934"/>
                <a:gd name="connsiteY8" fmla="*/ 1849277 h 2114375"/>
                <a:gd name="connsiteX0" fmla="*/ 4631308 w 5771538"/>
                <a:gd name="connsiteY0" fmla="*/ 1849277 h 2114375"/>
                <a:gd name="connsiteX1" fmla="*/ 3580700 w 5771538"/>
                <a:gd name="connsiteY1" fmla="*/ 1400593 h 2114375"/>
                <a:gd name="connsiteX2" fmla="*/ 1492815 w 5771538"/>
                <a:gd name="connsiteY2" fmla="*/ 192439 h 2114375"/>
                <a:gd name="connsiteX3" fmla="*/ 21500 w 5771538"/>
                <a:gd name="connsiteY3" fmla="*/ 245959 h 2114375"/>
                <a:gd name="connsiteX4" fmla="*/ 1621814 w 5771538"/>
                <a:gd name="connsiteY4" fmla="*/ 620439 h 2114375"/>
                <a:gd name="connsiteX5" fmla="*/ 3502713 w 5771538"/>
                <a:gd name="connsiteY5" fmla="*/ 1550030 h 2114375"/>
                <a:gd name="connsiteX6" fmla="*/ 4667773 w 5771538"/>
                <a:gd name="connsiteY6" fmla="*/ 2098928 h 2114375"/>
                <a:gd name="connsiteX7" fmla="*/ 5771538 w 5771538"/>
                <a:gd name="connsiteY7" fmla="*/ 1642714 h 2114375"/>
                <a:gd name="connsiteX8" fmla="*/ 4631308 w 5771538"/>
                <a:gd name="connsiteY8" fmla="*/ 1849277 h 2114375"/>
                <a:gd name="connsiteX0" fmla="*/ 4665589 w 5805819"/>
                <a:gd name="connsiteY0" fmla="*/ 1858268 h 2123366"/>
                <a:gd name="connsiteX1" fmla="*/ 3614981 w 5805819"/>
                <a:gd name="connsiteY1" fmla="*/ 1409584 h 2123366"/>
                <a:gd name="connsiteX2" fmla="*/ 1990779 w 5805819"/>
                <a:gd name="connsiteY2" fmla="*/ 192439 h 2123366"/>
                <a:gd name="connsiteX3" fmla="*/ 55781 w 5805819"/>
                <a:gd name="connsiteY3" fmla="*/ 254950 h 2123366"/>
                <a:gd name="connsiteX4" fmla="*/ 1656095 w 5805819"/>
                <a:gd name="connsiteY4" fmla="*/ 629430 h 2123366"/>
                <a:gd name="connsiteX5" fmla="*/ 3536994 w 5805819"/>
                <a:gd name="connsiteY5" fmla="*/ 1559021 h 2123366"/>
                <a:gd name="connsiteX6" fmla="*/ 4702054 w 5805819"/>
                <a:gd name="connsiteY6" fmla="*/ 2107919 h 2123366"/>
                <a:gd name="connsiteX7" fmla="*/ 5805819 w 5805819"/>
                <a:gd name="connsiteY7" fmla="*/ 1651705 h 2123366"/>
                <a:gd name="connsiteX8" fmla="*/ 4665589 w 5805819"/>
                <a:gd name="connsiteY8" fmla="*/ 1858268 h 2123366"/>
                <a:gd name="connsiteX0" fmla="*/ 4610733 w 5750963"/>
                <a:gd name="connsiteY0" fmla="*/ 1858268 h 2123366"/>
                <a:gd name="connsiteX1" fmla="*/ 3560125 w 5750963"/>
                <a:gd name="connsiteY1" fmla="*/ 1409584 h 2123366"/>
                <a:gd name="connsiteX2" fmla="*/ 1935923 w 5750963"/>
                <a:gd name="connsiteY2" fmla="*/ 192439 h 2123366"/>
                <a:gd name="connsiteX3" fmla="*/ 925 w 5750963"/>
                <a:gd name="connsiteY3" fmla="*/ 254950 h 2123366"/>
                <a:gd name="connsiteX4" fmla="*/ 1941474 w 5750963"/>
                <a:gd name="connsiteY4" fmla="*/ 491749 h 2123366"/>
                <a:gd name="connsiteX5" fmla="*/ 3482138 w 5750963"/>
                <a:gd name="connsiteY5" fmla="*/ 1559021 h 2123366"/>
                <a:gd name="connsiteX6" fmla="*/ 4647198 w 5750963"/>
                <a:gd name="connsiteY6" fmla="*/ 2107919 h 2123366"/>
                <a:gd name="connsiteX7" fmla="*/ 5750963 w 5750963"/>
                <a:gd name="connsiteY7" fmla="*/ 1651705 h 2123366"/>
                <a:gd name="connsiteX8" fmla="*/ 4610733 w 5750963"/>
                <a:gd name="connsiteY8" fmla="*/ 1858268 h 2123366"/>
                <a:gd name="connsiteX0" fmla="*/ 4610733 w 5750963"/>
                <a:gd name="connsiteY0" fmla="*/ 1842986 h 2108084"/>
                <a:gd name="connsiteX1" fmla="*/ 3560125 w 5750963"/>
                <a:gd name="connsiteY1" fmla="*/ 1394302 h 2108084"/>
                <a:gd name="connsiteX2" fmla="*/ 3609331 w 5750963"/>
                <a:gd name="connsiteY2" fmla="*/ 1302613 h 2108084"/>
                <a:gd name="connsiteX3" fmla="*/ 1935923 w 5750963"/>
                <a:gd name="connsiteY3" fmla="*/ 177157 h 2108084"/>
                <a:gd name="connsiteX4" fmla="*/ 925 w 5750963"/>
                <a:gd name="connsiteY4" fmla="*/ 239668 h 2108084"/>
                <a:gd name="connsiteX5" fmla="*/ 1941474 w 5750963"/>
                <a:gd name="connsiteY5" fmla="*/ 476467 h 2108084"/>
                <a:gd name="connsiteX6" fmla="*/ 3482138 w 5750963"/>
                <a:gd name="connsiteY6" fmla="*/ 1543739 h 2108084"/>
                <a:gd name="connsiteX7" fmla="*/ 4647198 w 5750963"/>
                <a:gd name="connsiteY7" fmla="*/ 2092637 h 2108084"/>
                <a:gd name="connsiteX8" fmla="*/ 5750963 w 5750963"/>
                <a:gd name="connsiteY8" fmla="*/ 1636423 h 2108084"/>
                <a:gd name="connsiteX9" fmla="*/ 4610733 w 5750963"/>
                <a:gd name="connsiteY9" fmla="*/ 1842986 h 210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0963" h="2108084">
                  <a:moveTo>
                    <a:pt x="4610733" y="1842986"/>
                  </a:moveTo>
                  <a:lnTo>
                    <a:pt x="3560125" y="1394302"/>
                  </a:lnTo>
                  <a:cubicBezTo>
                    <a:pt x="3383975" y="1317432"/>
                    <a:pt x="3880031" y="1505471"/>
                    <a:pt x="3609331" y="1302613"/>
                  </a:cubicBezTo>
                  <a:cubicBezTo>
                    <a:pt x="3338631" y="1099756"/>
                    <a:pt x="2537324" y="354315"/>
                    <a:pt x="1935923" y="177157"/>
                  </a:cubicBezTo>
                  <a:cubicBezTo>
                    <a:pt x="1334522" y="0"/>
                    <a:pt x="0" y="189783"/>
                    <a:pt x="925" y="239668"/>
                  </a:cubicBezTo>
                  <a:cubicBezTo>
                    <a:pt x="1850" y="289553"/>
                    <a:pt x="1361272" y="259122"/>
                    <a:pt x="1941474" y="476467"/>
                  </a:cubicBezTo>
                  <a:cubicBezTo>
                    <a:pt x="2521676" y="693812"/>
                    <a:pt x="3031184" y="1274377"/>
                    <a:pt x="3482138" y="1543739"/>
                  </a:cubicBezTo>
                  <a:cubicBezTo>
                    <a:pt x="3933092" y="1813101"/>
                    <a:pt x="4269061" y="2077190"/>
                    <a:pt x="4647198" y="2092637"/>
                  </a:cubicBezTo>
                  <a:cubicBezTo>
                    <a:pt x="5025335" y="2108084"/>
                    <a:pt x="5641744" y="1667379"/>
                    <a:pt x="5750963" y="1636423"/>
                  </a:cubicBezTo>
                  <a:cubicBezTo>
                    <a:pt x="5534833" y="1490950"/>
                    <a:pt x="4671693" y="1881779"/>
                    <a:pt x="4610733" y="1842986"/>
                  </a:cubicBezTo>
                  <a:close/>
                </a:path>
              </a:pathLst>
            </a:custGeom>
            <a:solidFill>
              <a:srgbClr val="FF0000">
                <a:alpha val="32000"/>
              </a:srgbClr>
            </a:solid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rot="870264">
              <a:off x="4725392" y="2739754"/>
              <a:ext cx="1876091" cy="461665"/>
            </a:xfrm>
            <a:prstGeom prst="rect">
              <a:avLst/>
            </a:prstGeom>
            <a:noFill/>
          </p:spPr>
          <p:txBody>
            <a:bodyPr wrap="none" rtlCol="0">
              <a:spAutoFit/>
            </a:bodyPr>
            <a:lstStyle/>
            <a:p>
              <a:r>
                <a:rPr lang="en-US" sz="2400" dirty="0" smtClean="0">
                  <a:ln>
                    <a:solidFill>
                      <a:srgbClr val="FFFF00"/>
                    </a:solidFill>
                  </a:ln>
                  <a:solidFill>
                    <a:srgbClr val="FFFF00"/>
                  </a:solidFill>
                  <a:effectLst>
                    <a:outerShdw dist="50800" dir="5400000" algn="ctr" rotWithShape="0">
                      <a:schemeClr val="tx1"/>
                    </a:outerShdw>
                  </a:effectLst>
                </a:rPr>
                <a:t>Mormon Trail</a:t>
              </a:r>
              <a:endParaRPr lang="en-US" sz="2400" dirty="0">
                <a:ln>
                  <a:solidFill>
                    <a:srgbClr val="FFFF00"/>
                  </a:solidFill>
                </a:ln>
                <a:solidFill>
                  <a:srgbClr val="FFFF00"/>
                </a:solidFill>
                <a:effectLst>
                  <a:outerShdw dist="50800" dir="5400000" algn="ctr" rotWithShape="0">
                    <a:schemeClr val="tx1"/>
                  </a:outerShdw>
                </a:effectLst>
              </a:endParaRPr>
            </a:p>
          </p:txBody>
        </p:sp>
      </p:grpSp>
      <p:pic>
        <p:nvPicPr>
          <p:cNvPr id="40" name="Picture 3"/>
          <p:cNvPicPr>
            <a:picLocks noChangeAspect="1" noChangeArrowheads="1"/>
          </p:cNvPicPr>
          <p:nvPr/>
        </p:nvPicPr>
        <p:blipFill>
          <a:blip r:embed="rId6" cstate="print"/>
          <a:srcRect l="24828" t="6391" r="8966" b="13715"/>
          <a:stretch>
            <a:fillRect/>
          </a:stretch>
        </p:blipFill>
        <p:spPr bwMode="auto">
          <a:xfrm>
            <a:off x="76200" y="4953000"/>
            <a:ext cx="1170432" cy="1828800"/>
          </a:xfrm>
          <a:prstGeom prst="rect">
            <a:avLst/>
          </a:prstGeom>
          <a:noFill/>
          <a:ln w="50800">
            <a:solidFill>
              <a:srgbClr val="00FFFF"/>
            </a:solidFill>
            <a:miter lim="800000"/>
            <a:headEnd/>
            <a:tailEnd/>
          </a:ln>
          <a:effectLst/>
        </p:spPr>
      </p:pic>
      <p:pic>
        <p:nvPicPr>
          <p:cNvPr id="41" name="Picture 2" descr="https://history.churchofjesuschrist.org/bc/content/images/joseph-smith-net/Artwork/390x520/corbett-brigham-portrait.jpg"/>
          <p:cNvPicPr>
            <a:picLocks noChangeAspect="1" noChangeArrowheads="1"/>
          </p:cNvPicPr>
          <p:nvPr/>
        </p:nvPicPr>
        <p:blipFill>
          <a:blip r:embed="rId7" cstate="print"/>
          <a:srcRect l="10342" t="4615" r="17949" b="16859"/>
          <a:stretch>
            <a:fillRect/>
          </a:stretch>
        </p:blipFill>
        <p:spPr bwMode="auto">
          <a:xfrm>
            <a:off x="1389888" y="4953000"/>
            <a:ext cx="1252542" cy="1828800"/>
          </a:xfrm>
          <a:prstGeom prst="rect">
            <a:avLst/>
          </a:prstGeom>
          <a:noFill/>
          <a:ln w="50800">
            <a:solidFill>
              <a:srgbClr val="FF0000"/>
            </a:solidFill>
          </a:ln>
        </p:spPr>
      </p:pic>
      <p:pic>
        <p:nvPicPr>
          <p:cNvPr id="42" name="Picture 2"/>
          <p:cNvPicPr>
            <a:picLocks noChangeAspect="1" noChangeArrowheads="1"/>
          </p:cNvPicPr>
          <p:nvPr/>
        </p:nvPicPr>
        <p:blipFill>
          <a:blip r:embed="rId8" cstate="print"/>
          <a:srcRect r="43157" b="33863"/>
          <a:stretch>
            <a:fillRect/>
          </a:stretch>
        </p:blipFill>
        <p:spPr bwMode="auto">
          <a:xfrm>
            <a:off x="4191000" y="4953000"/>
            <a:ext cx="1243585" cy="1828800"/>
          </a:xfrm>
          <a:prstGeom prst="rect">
            <a:avLst/>
          </a:prstGeom>
          <a:noFill/>
          <a:ln w="50800">
            <a:solidFill>
              <a:srgbClr val="FDBA13"/>
            </a:solidFill>
            <a:miter lim="800000"/>
            <a:headEnd/>
            <a:tailEnd/>
          </a:ln>
          <a:effectLst/>
        </p:spPr>
      </p:pic>
      <p:pic>
        <p:nvPicPr>
          <p:cNvPr id="43" name="Picture 4"/>
          <p:cNvPicPr>
            <a:picLocks noChangeAspect="1" noChangeArrowheads="1"/>
          </p:cNvPicPr>
          <p:nvPr/>
        </p:nvPicPr>
        <p:blipFill>
          <a:blip r:embed="rId9" cstate="print"/>
          <a:srcRect/>
          <a:stretch>
            <a:fillRect/>
          </a:stretch>
        </p:blipFill>
        <p:spPr bwMode="auto">
          <a:xfrm>
            <a:off x="5550408" y="4953000"/>
            <a:ext cx="1361695" cy="1828800"/>
          </a:xfrm>
          <a:prstGeom prst="rect">
            <a:avLst/>
          </a:prstGeom>
          <a:noFill/>
          <a:ln w="50800">
            <a:solidFill>
              <a:srgbClr val="0033CC"/>
            </a:solidFill>
            <a:miter lim="800000"/>
            <a:headEnd/>
            <a:tailEnd/>
          </a:ln>
          <a:effectLst/>
        </p:spPr>
      </p:pic>
      <p:pic>
        <p:nvPicPr>
          <p:cNvPr id="45" name="Picture 5"/>
          <p:cNvPicPr>
            <a:picLocks noChangeAspect="1" noChangeArrowheads="1"/>
          </p:cNvPicPr>
          <p:nvPr/>
        </p:nvPicPr>
        <p:blipFill>
          <a:blip r:embed="rId10" cstate="print"/>
          <a:srcRect/>
          <a:stretch>
            <a:fillRect/>
          </a:stretch>
        </p:blipFill>
        <p:spPr bwMode="auto">
          <a:xfrm>
            <a:off x="7031736" y="4953000"/>
            <a:ext cx="1999713" cy="1828801"/>
          </a:xfrm>
          <a:prstGeom prst="rect">
            <a:avLst/>
          </a:prstGeom>
          <a:noFill/>
          <a:ln w="50800">
            <a:solidFill>
              <a:schemeClr val="accent6">
                <a:lumMod val="50000"/>
              </a:schemeClr>
            </a:solidFill>
            <a:miter lim="800000"/>
            <a:headEnd/>
            <a:tailEnd/>
          </a:ln>
          <a:effectLst/>
        </p:spPr>
      </p:pic>
      <p:pic>
        <p:nvPicPr>
          <p:cNvPr id="51" name="Picture 6"/>
          <p:cNvPicPr>
            <a:picLocks noChangeAspect="1" noChangeArrowheads="1"/>
          </p:cNvPicPr>
          <p:nvPr/>
        </p:nvPicPr>
        <p:blipFill>
          <a:blip r:embed="rId11" cstate="print"/>
          <a:srcRect/>
          <a:stretch>
            <a:fillRect/>
          </a:stretch>
        </p:blipFill>
        <p:spPr bwMode="auto">
          <a:xfrm>
            <a:off x="2770632" y="4953000"/>
            <a:ext cx="1310257" cy="1828800"/>
          </a:xfrm>
          <a:prstGeom prst="rect">
            <a:avLst/>
          </a:prstGeom>
          <a:noFill/>
          <a:ln w="50800">
            <a:solidFill>
              <a:srgbClr val="00B050"/>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2000"/>
                                        <p:tgtEl>
                                          <p:spTgt spid="40"/>
                                        </p:tgtEl>
                                        <p:attrNameLst>
                                          <p:attrName>ppt_w</p:attrName>
                                        </p:attrNameLst>
                                      </p:cBhvr>
                                      <p:tavLst>
                                        <p:tav tm="0">
                                          <p:val>
                                            <p:strVal val="ppt_w"/>
                                          </p:val>
                                        </p:tav>
                                        <p:tav tm="100000">
                                          <p:val>
                                            <p:fltVal val="0"/>
                                          </p:val>
                                        </p:tav>
                                      </p:tavLst>
                                    </p:anim>
                                    <p:anim calcmode="lin" valueType="num">
                                      <p:cBhvr>
                                        <p:cTn id="7" dur="2000"/>
                                        <p:tgtEl>
                                          <p:spTgt spid="40"/>
                                        </p:tgtEl>
                                        <p:attrNameLst>
                                          <p:attrName>ppt_h</p:attrName>
                                        </p:attrNameLst>
                                      </p:cBhvr>
                                      <p:tavLst>
                                        <p:tav tm="0">
                                          <p:val>
                                            <p:strVal val="ppt_h"/>
                                          </p:val>
                                        </p:tav>
                                        <p:tav tm="100000">
                                          <p:val>
                                            <p:fltVal val="0"/>
                                          </p:val>
                                        </p:tav>
                                      </p:tavLst>
                                    </p:anim>
                                    <p:anim calcmode="lin" valueType="num">
                                      <p:cBhvr>
                                        <p:cTn id="8" dur="2000"/>
                                        <p:tgtEl>
                                          <p:spTgt spid="40"/>
                                        </p:tgtEl>
                                        <p:attrNameLst>
                                          <p:attrName>style.rotation</p:attrName>
                                        </p:attrNameLst>
                                      </p:cBhvr>
                                      <p:tavLst>
                                        <p:tav tm="0">
                                          <p:val>
                                            <p:fltVal val="0"/>
                                          </p:val>
                                        </p:tav>
                                        <p:tav tm="100000">
                                          <p:val>
                                            <p:fltVal val="360"/>
                                          </p:val>
                                        </p:tav>
                                      </p:tavLst>
                                    </p:anim>
                                    <p:animEffect transition="out" filter="fade">
                                      <p:cBhvr>
                                        <p:cTn id="9" dur="2000"/>
                                        <p:tgtEl>
                                          <p:spTgt spid="40"/>
                                        </p:tgtEl>
                                      </p:cBhvr>
                                    </p:animEffect>
                                    <p:set>
                                      <p:cBhvr>
                                        <p:cTn id="10" dur="1" fill="hold">
                                          <p:stCondLst>
                                            <p:cond delay="1999"/>
                                          </p:stCondLst>
                                        </p:cTn>
                                        <p:tgtEl>
                                          <p:spTgt spid="40"/>
                                        </p:tgtEl>
                                        <p:attrNameLst>
                                          <p:attrName>style.visibility</p:attrName>
                                        </p:attrNameLst>
                                      </p:cBhvr>
                                      <p:to>
                                        <p:strVal val="hidden"/>
                                      </p:to>
                                    </p:set>
                                  </p:childTnLst>
                                </p:cTn>
                              </p:par>
                              <p:par>
                                <p:cTn id="11" presetID="49" presetClass="exit" presetSubtype="0" accel="100000" fill="hold" nodeType="withEffect">
                                  <p:stCondLst>
                                    <p:cond delay="0"/>
                                  </p:stCondLst>
                                  <p:childTnLst>
                                    <p:anim calcmode="lin" valueType="num">
                                      <p:cBhvr>
                                        <p:cTn id="12" dur="2000"/>
                                        <p:tgtEl>
                                          <p:spTgt spid="41"/>
                                        </p:tgtEl>
                                        <p:attrNameLst>
                                          <p:attrName>ppt_w</p:attrName>
                                        </p:attrNameLst>
                                      </p:cBhvr>
                                      <p:tavLst>
                                        <p:tav tm="0">
                                          <p:val>
                                            <p:strVal val="ppt_w"/>
                                          </p:val>
                                        </p:tav>
                                        <p:tav tm="100000">
                                          <p:val>
                                            <p:fltVal val="0"/>
                                          </p:val>
                                        </p:tav>
                                      </p:tavLst>
                                    </p:anim>
                                    <p:anim calcmode="lin" valueType="num">
                                      <p:cBhvr>
                                        <p:cTn id="13" dur="2000"/>
                                        <p:tgtEl>
                                          <p:spTgt spid="41"/>
                                        </p:tgtEl>
                                        <p:attrNameLst>
                                          <p:attrName>ppt_h</p:attrName>
                                        </p:attrNameLst>
                                      </p:cBhvr>
                                      <p:tavLst>
                                        <p:tav tm="0">
                                          <p:val>
                                            <p:strVal val="ppt_h"/>
                                          </p:val>
                                        </p:tav>
                                        <p:tav tm="100000">
                                          <p:val>
                                            <p:fltVal val="0"/>
                                          </p:val>
                                        </p:tav>
                                      </p:tavLst>
                                    </p:anim>
                                    <p:anim calcmode="lin" valueType="num">
                                      <p:cBhvr>
                                        <p:cTn id="14" dur="2000"/>
                                        <p:tgtEl>
                                          <p:spTgt spid="41"/>
                                        </p:tgtEl>
                                        <p:attrNameLst>
                                          <p:attrName>style.rotation</p:attrName>
                                        </p:attrNameLst>
                                      </p:cBhvr>
                                      <p:tavLst>
                                        <p:tav tm="0">
                                          <p:val>
                                            <p:fltVal val="0"/>
                                          </p:val>
                                        </p:tav>
                                        <p:tav tm="100000">
                                          <p:val>
                                            <p:fltVal val="360"/>
                                          </p:val>
                                        </p:tav>
                                      </p:tavLst>
                                    </p:anim>
                                    <p:animEffect transition="out" filter="fade">
                                      <p:cBhvr>
                                        <p:cTn id="15" dur="2000"/>
                                        <p:tgtEl>
                                          <p:spTgt spid="41"/>
                                        </p:tgtEl>
                                      </p:cBhvr>
                                    </p:animEffect>
                                    <p:set>
                                      <p:cBhvr>
                                        <p:cTn id="16" dur="1" fill="hold">
                                          <p:stCondLst>
                                            <p:cond delay="1999"/>
                                          </p:stCondLst>
                                        </p:cTn>
                                        <p:tgtEl>
                                          <p:spTgt spid="41"/>
                                        </p:tgtEl>
                                        <p:attrNameLst>
                                          <p:attrName>style.visibility</p:attrName>
                                        </p:attrNameLst>
                                      </p:cBhvr>
                                      <p:to>
                                        <p:strVal val="hidden"/>
                                      </p:to>
                                    </p:set>
                                  </p:childTnLst>
                                </p:cTn>
                              </p:par>
                              <p:par>
                                <p:cTn id="17" presetID="49" presetClass="exit" presetSubtype="0" accel="100000" fill="hold" nodeType="withEffect">
                                  <p:stCondLst>
                                    <p:cond delay="0"/>
                                  </p:stCondLst>
                                  <p:childTnLst>
                                    <p:anim calcmode="lin" valueType="num">
                                      <p:cBhvr>
                                        <p:cTn id="18" dur="2000"/>
                                        <p:tgtEl>
                                          <p:spTgt spid="51"/>
                                        </p:tgtEl>
                                        <p:attrNameLst>
                                          <p:attrName>ppt_w</p:attrName>
                                        </p:attrNameLst>
                                      </p:cBhvr>
                                      <p:tavLst>
                                        <p:tav tm="0">
                                          <p:val>
                                            <p:strVal val="ppt_w"/>
                                          </p:val>
                                        </p:tav>
                                        <p:tav tm="100000">
                                          <p:val>
                                            <p:fltVal val="0"/>
                                          </p:val>
                                        </p:tav>
                                      </p:tavLst>
                                    </p:anim>
                                    <p:anim calcmode="lin" valueType="num">
                                      <p:cBhvr>
                                        <p:cTn id="19" dur="2000"/>
                                        <p:tgtEl>
                                          <p:spTgt spid="51"/>
                                        </p:tgtEl>
                                        <p:attrNameLst>
                                          <p:attrName>ppt_h</p:attrName>
                                        </p:attrNameLst>
                                      </p:cBhvr>
                                      <p:tavLst>
                                        <p:tav tm="0">
                                          <p:val>
                                            <p:strVal val="ppt_h"/>
                                          </p:val>
                                        </p:tav>
                                        <p:tav tm="100000">
                                          <p:val>
                                            <p:fltVal val="0"/>
                                          </p:val>
                                        </p:tav>
                                      </p:tavLst>
                                    </p:anim>
                                    <p:anim calcmode="lin" valueType="num">
                                      <p:cBhvr>
                                        <p:cTn id="20" dur="2000"/>
                                        <p:tgtEl>
                                          <p:spTgt spid="51"/>
                                        </p:tgtEl>
                                        <p:attrNameLst>
                                          <p:attrName>style.rotation</p:attrName>
                                        </p:attrNameLst>
                                      </p:cBhvr>
                                      <p:tavLst>
                                        <p:tav tm="0">
                                          <p:val>
                                            <p:fltVal val="0"/>
                                          </p:val>
                                        </p:tav>
                                        <p:tav tm="100000">
                                          <p:val>
                                            <p:fltVal val="360"/>
                                          </p:val>
                                        </p:tav>
                                      </p:tavLst>
                                    </p:anim>
                                    <p:animEffect transition="out" filter="fade">
                                      <p:cBhvr>
                                        <p:cTn id="21" dur="2000"/>
                                        <p:tgtEl>
                                          <p:spTgt spid="51"/>
                                        </p:tgtEl>
                                      </p:cBhvr>
                                    </p:animEffect>
                                    <p:set>
                                      <p:cBhvr>
                                        <p:cTn id="22" dur="1" fill="hold">
                                          <p:stCondLst>
                                            <p:cond delay="1999"/>
                                          </p:stCondLst>
                                        </p:cTn>
                                        <p:tgtEl>
                                          <p:spTgt spid="51"/>
                                        </p:tgtEl>
                                        <p:attrNameLst>
                                          <p:attrName>style.visibility</p:attrName>
                                        </p:attrNameLst>
                                      </p:cBhvr>
                                      <p:to>
                                        <p:strVal val="hidden"/>
                                      </p:to>
                                    </p:set>
                                  </p:childTnLst>
                                </p:cTn>
                              </p:par>
                              <p:par>
                                <p:cTn id="23" presetID="49" presetClass="exit" presetSubtype="0" accel="100000" fill="hold" nodeType="withEffect">
                                  <p:stCondLst>
                                    <p:cond delay="0"/>
                                  </p:stCondLst>
                                  <p:childTnLst>
                                    <p:anim calcmode="lin" valueType="num">
                                      <p:cBhvr>
                                        <p:cTn id="24" dur="2000"/>
                                        <p:tgtEl>
                                          <p:spTgt spid="42"/>
                                        </p:tgtEl>
                                        <p:attrNameLst>
                                          <p:attrName>ppt_w</p:attrName>
                                        </p:attrNameLst>
                                      </p:cBhvr>
                                      <p:tavLst>
                                        <p:tav tm="0">
                                          <p:val>
                                            <p:strVal val="ppt_w"/>
                                          </p:val>
                                        </p:tav>
                                        <p:tav tm="100000">
                                          <p:val>
                                            <p:fltVal val="0"/>
                                          </p:val>
                                        </p:tav>
                                      </p:tavLst>
                                    </p:anim>
                                    <p:anim calcmode="lin" valueType="num">
                                      <p:cBhvr>
                                        <p:cTn id="25" dur="2000"/>
                                        <p:tgtEl>
                                          <p:spTgt spid="42"/>
                                        </p:tgtEl>
                                        <p:attrNameLst>
                                          <p:attrName>ppt_h</p:attrName>
                                        </p:attrNameLst>
                                      </p:cBhvr>
                                      <p:tavLst>
                                        <p:tav tm="0">
                                          <p:val>
                                            <p:strVal val="ppt_h"/>
                                          </p:val>
                                        </p:tav>
                                        <p:tav tm="100000">
                                          <p:val>
                                            <p:fltVal val="0"/>
                                          </p:val>
                                        </p:tav>
                                      </p:tavLst>
                                    </p:anim>
                                    <p:anim calcmode="lin" valueType="num">
                                      <p:cBhvr>
                                        <p:cTn id="26" dur="2000"/>
                                        <p:tgtEl>
                                          <p:spTgt spid="42"/>
                                        </p:tgtEl>
                                        <p:attrNameLst>
                                          <p:attrName>style.rotation</p:attrName>
                                        </p:attrNameLst>
                                      </p:cBhvr>
                                      <p:tavLst>
                                        <p:tav tm="0">
                                          <p:val>
                                            <p:fltVal val="0"/>
                                          </p:val>
                                        </p:tav>
                                        <p:tav tm="100000">
                                          <p:val>
                                            <p:fltVal val="360"/>
                                          </p:val>
                                        </p:tav>
                                      </p:tavLst>
                                    </p:anim>
                                    <p:animEffect transition="out" filter="fade">
                                      <p:cBhvr>
                                        <p:cTn id="27" dur="2000"/>
                                        <p:tgtEl>
                                          <p:spTgt spid="42"/>
                                        </p:tgtEl>
                                      </p:cBhvr>
                                    </p:animEffect>
                                    <p:set>
                                      <p:cBhvr>
                                        <p:cTn id="28" dur="1" fill="hold">
                                          <p:stCondLst>
                                            <p:cond delay="1999"/>
                                          </p:stCondLst>
                                        </p:cTn>
                                        <p:tgtEl>
                                          <p:spTgt spid="42"/>
                                        </p:tgtEl>
                                        <p:attrNameLst>
                                          <p:attrName>style.visibility</p:attrName>
                                        </p:attrNameLst>
                                      </p:cBhvr>
                                      <p:to>
                                        <p:strVal val="hidden"/>
                                      </p:to>
                                    </p:set>
                                  </p:childTnLst>
                                </p:cTn>
                              </p:par>
                              <p:par>
                                <p:cTn id="29" presetID="49" presetClass="exit" presetSubtype="0" accel="100000" fill="hold" nodeType="withEffect">
                                  <p:stCondLst>
                                    <p:cond delay="0"/>
                                  </p:stCondLst>
                                  <p:childTnLst>
                                    <p:anim calcmode="lin" valueType="num">
                                      <p:cBhvr>
                                        <p:cTn id="30" dur="2000"/>
                                        <p:tgtEl>
                                          <p:spTgt spid="43"/>
                                        </p:tgtEl>
                                        <p:attrNameLst>
                                          <p:attrName>ppt_w</p:attrName>
                                        </p:attrNameLst>
                                      </p:cBhvr>
                                      <p:tavLst>
                                        <p:tav tm="0">
                                          <p:val>
                                            <p:strVal val="ppt_w"/>
                                          </p:val>
                                        </p:tav>
                                        <p:tav tm="100000">
                                          <p:val>
                                            <p:fltVal val="0"/>
                                          </p:val>
                                        </p:tav>
                                      </p:tavLst>
                                    </p:anim>
                                    <p:anim calcmode="lin" valueType="num">
                                      <p:cBhvr>
                                        <p:cTn id="31" dur="2000"/>
                                        <p:tgtEl>
                                          <p:spTgt spid="43"/>
                                        </p:tgtEl>
                                        <p:attrNameLst>
                                          <p:attrName>ppt_h</p:attrName>
                                        </p:attrNameLst>
                                      </p:cBhvr>
                                      <p:tavLst>
                                        <p:tav tm="0">
                                          <p:val>
                                            <p:strVal val="ppt_h"/>
                                          </p:val>
                                        </p:tav>
                                        <p:tav tm="100000">
                                          <p:val>
                                            <p:fltVal val="0"/>
                                          </p:val>
                                        </p:tav>
                                      </p:tavLst>
                                    </p:anim>
                                    <p:anim calcmode="lin" valueType="num">
                                      <p:cBhvr>
                                        <p:cTn id="32" dur="2000"/>
                                        <p:tgtEl>
                                          <p:spTgt spid="43"/>
                                        </p:tgtEl>
                                        <p:attrNameLst>
                                          <p:attrName>style.rotation</p:attrName>
                                        </p:attrNameLst>
                                      </p:cBhvr>
                                      <p:tavLst>
                                        <p:tav tm="0">
                                          <p:val>
                                            <p:fltVal val="0"/>
                                          </p:val>
                                        </p:tav>
                                        <p:tav tm="100000">
                                          <p:val>
                                            <p:fltVal val="360"/>
                                          </p:val>
                                        </p:tav>
                                      </p:tavLst>
                                    </p:anim>
                                    <p:animEffect transition="out" filter="fade">
                                      <p:cBhvr>
                                        <p:cTn id="33" dur="2000"/>
                                        <p:tgtEl>
                                          <p:spTgt spid="43"/>
                                        </p:tgtEl>
                                      </p:cBhvr>
                                    </p:animEffect>
                                    <p:set>
                                      <p:cBhvr>
                                        <p:cTn id="34" dur="1" fill="hold">
                                          <p:stCondLst>
                                            <p:cond delay="1999"/>
                                          </p:stCondLst>
                                        </p:cTn>
                                        <p:tgtEl>
                                          <p:spTgt spid="43"/>
                                        </p:tgtEl>
                                        <p:attrNameLst>
                                          <p:attrName>style.visibility</p:attrName>
                                        </p:attrNameLst>
                                      </p:cBhvr>
                                      <p:to>
                                        <p:strVal val="hidden"/>
                                      </p:to>
                                    </p:set>
                                  </p:childTnLst>
                                </p:cTn>
                              </p:par>
                              <p:par>
                                <p:cTn id="35" presetID="49" presetClass="exit" presetSubtype="0" accel="100000" fill="hold" nodeType="withEffect">
                                  <p:stCondLst>
                                    <p:cond delay="0"/>
                                  </p:stCondLst>
                                  <p:childTnLst>
                                    <p:anim calcmode="lin" valueType="num">
                                      <p:cBhvr>
                                        <p:cTn id="36" dur="2000"/>
                                        <p:tgtEl>
                                          <p:spTgt spid="45"/>
                                        </p:tgtEl>
                                        <p:attrNameLst>
                                          <p:attrName>ppt_w</p:attrName>
                                        </p:attrNameLst>
                                      </p:cBhvr>
                                      <p:tavLst>
                                        <p:tav tm="0">
                                          <p:val>
                                            <p:strVal val="ppt_w"/>
                                          </p:val>
                                        </p:tav>
                                        <p:tav tm="100000">
                                          <p:val>
                                            <p:fltVal val="0"/>
                                          </p:val>
                                        </p:tav>
                                      </p:tavLst>
                                    </p:anim>
                                    <p:anim calcmode="lin" valueType="num">
                                      <p:cBhvr>
                                        <p:cTn id="37" dur="2000"/>
                                        <p:tgtEl>
                                          <p:spTgt spid="45"/>
                                        </p:tgtEl>
                                        <p:attrNameLst>
                                          <p:attrName>ppt_h</p:attrName>
                                        </p:attrNameLst>
                                      </p:cBhvr>
                                      <p:tavLst>
                                        <p:tav tm="0">
                                          <p:val>
                                            <p:strVal val="ppt_h"/>
                                          </p:val>
                                        </p:tav>
                                        <p:tav tm="100000">
                                          <p:val>
                                            <p:fltVal val="0"/>
                                          </p:val>
                                        </p:tav>
                                      </p:tavLst>
                                    </p:anim>
                                    <p:anim calcmode="lin" valueType="num">
                                      <p:cBhvr>
                                        <p:cTn id="38" dur="2000"/>
                                        <p:tgtEl>
                                          <p:spTgt spid="45"/>
                                        </p:tgtEl>
                                        <p:attrNameLst>
                                          <p:attrName>style.rotation</p:attrName>
                                        </p:attrNameLst>
                                      </p:cBhvr>
                                      <p:tavLst>
                                        <p:tav tm="0">
                                          <p:val>
                                            <p:fltVal val="0"/>
                                          </p:val>
                                        </p:tav>
                                        <p:tav tm="100000">
                                          <p:val>
                                            <p:fltVal val="360"/>
                                          </p:val>
                                        </p:tav>
                                      </p:tavLst>
                                    </p:anim>
                                    <p:animEffect transition="out" filter="fade">
                                      <p:cBhvr>
                                        <p:cTn id="39" dur="2000"/>
                                        <p:tgtEl>
                                          <p:spTgt spid="45"/>
                                        </p:tgtEl>
                                      </p:cBhvr>
                                    </p:animEffect>
                                    <p:set>
                                      <p:cBhvr>
                                        <p:cTn id="40" dur="1" fill="hold">
                                          <p:stCondLst>
                                            <p:cond delay="1999"/>
                                          </p:stCondLst>
                                        </p:cTn>
                                        <p:tgtEl>
                                          <p:spTgt spid="45"/>
                                        </p:tgtEl>
                                        <p:attrNameLst>
                                          <p:attrName>style.visibility</p:attrName>
                                        </p:attrNameLst>
                                      </p:cBhvr>
                                      <p:to>
                                        <p:strVal val="hidden"/>
                                      </p:to>
                                    </p:set>
                                  </p:childTnLst>
                                </p:cTn>
                              </p:par>
                              <p:par>
                                <p:cTn id="41" presetID="35" presetClass="path" presetSubtype="0" accel="50000" decel="50000" fill="hold" nodeType="withEffect">
                                  <p:stCondLst>
                                    <p:cond delay="0"/>
                                  </p:stCondLst>
                                  <p:childTnLst>
                                    <p:animMotion origin="layout" path="M 1.38778E-17 1.11022E-16 L -0.01667 -0.20971 " pathEditMode="relative" rAng="0" ptsTypes="AA">
                                      <p:cBhvr>
                                        <p:cTn id="42" dur="1000" fill="hold"/>
                                        <p:tgtEl>
                                          <p:spTgt spid="40"/>
                                        </p:tgtEl>
                                        <p:attrNameLst>
                                          <p:attrName>ppt_x</p:attrName>
                                          <p:attrName>ppt_y</p:attrName>
                                        </p:attrNameLst>
                                      </p:cBhvr>
                                      <p:rCtr x="-8" y="-105"/>
                                    </p:animMotion>
                                  </p:childTnLst>
                                </p:cTn>
                              </p:par>
                              <p:par>
                                <p:cTn id="43" presetID="35" presetClass="path" presetSubtype="0" accel="50000" decel="50000" fill="hold" nodeType="withEffect">
                                  <p:stCondLst>
                                    <p:cond delay="0"/>
                                  </p:stCondLst>
                                  <p:childTnLst>
                                    <p:animMotion origin="layout" path="M 3.33333E-6 3.52601E-6 L 0.00573 -0.34405 " pathEditMode="relative" rAng="0" ptsTypes="AA">
                                      <p:cBhvr>
                                        <p:cTn id="44" dur="1000" fill="hold"/>
                                        <p:tgtEl>
                                          <p:spTgt spid="41"/>
                                        </p:tgtEl>
                                        <p:attrNameLst>
                                          <p:attrName>ppt_x</p:attrName>
                                          <p:attrName>ppt_y</p:attrName>
                                        </p:attrNameLst>
                                      </p:cBhvr>
                                      <p:rCtr x="3" y="-172"/>
                                    </p:animMotion>
                                  </p:childTnLst>
                                </p:cTn>
                              </p:par>
                              <p:par>
                                <p:cTn id="45" presetID="35" presetClass="path" presetSubtype="0" accel="50000" decel="50000" fill="hold" nodeType="withEffect">
                                  <p:stCondLst>
                                    <p:cond delay="0"/>
                                  </p:stCondLst>
                                  <p:childTnLst>
                                    <p:animMotion origin="layout" path="M -2.77778E-6 3.52601E-6 L -0.29965 -0.52162 " pathEditMode="relative" rAng="0" ptsTypes="AA">
                                      <p:cBhvr>
                                        <p:cTn id="46" dur="1000" fill="hold"/>
                                        <p:tgtEl>
                                          <p:spTgt spid="51"/>
                                        </p:tgtEl>
                                        <p:attrNameLst>
                                          <p:attrName>ppt_x</p:attrName>
                                          <p:attrName>ppt_y</p:attrName>
                                        </p:attrNameLst>
                                      </p:cBhvr>
                                      <p:rCtr x="-150" y="-261"/>
                                    </p:animMotion>
                                  </p:childTnLst>
                                </p:cTn>
                              </p:par>
                              <p:par>
                                <p:cTn id="47" presetID="35" presetClass="path" presetSubtype="0" accel="50000" decel="50000" fill="hold" nodeType="withEffect">
                                  <p:stCondLst>
                                    <p:cond delay="0"/>
                                  </p:stCondLst>
                                  <p:childTnLst>
                                    <p:animMotion origin="layout" path="M 4.72222E-6 3.52601E-6 L -0.08455 -0.18867 " pathEditMode="relative" rAng="0" ptsTypes="AA">
                                      <p:cBhvr>
                                        <p:cTn id="48" dur="1000" fill="hold"/>
                                        <p:tgtEl>
                                          <p:spTgt spid="42"/>
                                        </p:tgtEl>
                                        <p:attrNameLst>
                                          <p:attrName>ppt_x</p:attrName>
                                          <p:attrName>ppt_y</p:attrName>
                                        </p:attrNameLst>
                                      </p:cBhvr>
                                      <p:rCtr x="-42" y="-94"/>
                                    </p:animMotion>
                                  </p:childTnLst>
                                </p:cTn>
                              </p:par>
                              <p:par>
                                <p:cTn id="49" presetID="35" presetClass="path" presetSubtype="0" accel="50000" decel="50000" fill="hold" nodeType="withEffect">
                                  <p:stCondLst>
                                    <p:cond delay="0"/>
                                  </p:stCondLst>
                                  <p:childTnLst>
                                    <p:animMotion origin="layout" path="M -3.61111E-6 -4.73988E-6 L -0.43975 -0.11098 " pathEditMode="relative" rAng="0" ptsTypes="AA">
                                      <p:cBhvr>
                                        <p:cTn id="50" dur="1000" fill="hold"/>
                                        <p:tgtEl>
                                          <p:spTgt spid="43"/>
                                        </p:tgtEl>
                                        <p:attrNameLst>
                                          <p:attrName>ppt_x</p:attrName>
                                          <p:attrName>ppt_y</p:attrName>
                                        </p:attrNameLst>
                                      </p:cBhvr>
                                      <p:rCtr x="-220" y="-55"/>
                                    </p:animMotion>
                                  </p:childTnLst>
                                </p:cTn>
                              </p:par>
                              <p:par>
                                <p:cTn id="51" presetID="35" presetClass="path" presetSubtype="0" accel="50000" decel="50000" fill="hold" nodeType="withEffect">
                                  <p:stCondLst>
                                    <p:cond delay="0"/>
                                  </p:stCondLst>
                                  <p:childTnLst>
                                    <p:animMotion origin="layout" path="M 1.38889E-6 3.52601E-6 L -0.76163 -0.6548 " pathEditMode="relative" rAng="0" ptsTypes="AA">
                                      <p:cBhvr>
                                        <p:cTn id="52" dur="1000" fill="hold"/>
                                        <p:tgtEl>
                                          <p:spTgt spid="45"/>
                                        </p:tgtEl>
                                        <p:attrNameLst>
                                          <p:attrName>ppt_x</p:attrName>
                                          <p:attrName>ppt_y</p:attrName>
                                        </p:attrNameLst>
                                      </p:cBhvr>
                                      <p:rCtr x="-381" y="-327"/>
                                    </p:animMotion>
                                  </p:childTnLst>
                                </p:cTn>
                              </p:par>
                              <p:par>
                                <p:cTn id="53" presetID="49" presetClass="exit" presetSubtype="0" accel="100000" fill="hold" nodeType="withEffect">
                                  <p:stCondLst>
                                    <p:cond delay="0"/>
                                  </p:stCondLst>
                                  <p:childTnLst>
                                    <p:anim calcmode="lin" valueType="num">
                                      <p:cBhvr>
                                        <p:cTn id="54" dur="2000"/>
                                        <p:tgtEl>
                                          <p:spTgt spid="8"/>
                                        </p:tgtEl>
                                        <p:attrNameLst>
                                          <p:attrName>ppt_w</p:attrName>
                                        </p:attrNameLst>
                                      </p:cBhvr>
                                      <p:tavLst>
                                        <p:tav tm="0">
                                          <p:val>
                                            <p:strVal val="ppt_w"/>
                                          </p:val>
                                        </p:tav>
                                        <p:tav tm="100000">
                                          <p:val>
                                            <p:fltVal val="0"/>
                                          </p:val>
                                        </p:tav>
                                      </p:tavLst>
                                    </p:anim>
                                    <p:anim calcmode="lin" valueType="num">
                                      <p:cBhvr>
                                        <p:cTn id="55" dur="2000"/>
                                        <p:tgtEl>
                                          <p:spTgt spid="8"/>
                                        </p:tgtEl>
                                        <p:attrNameLst>
                                          <p:attrName>ppt_h</p:attrName>
                                        </p:attrNameLst>
                                      </p:cBhvr>
                                      <p:tavLst>
                                        <p:tav tm="0">
                                          <p:val>
                                            <p:strVal val="ppt_h"/>
                                          </p:val>
                                        </p:tav>
                                        <p:tav tm="100000">
                                          <p:val>
                                            <p:fltVal val="0"/>
                                          </p:val>
                                        </p:tav>
                                      </p:tavLst>
                                    </p:anim>
                                    <p:anim calcmode="lin" valueType="num">
                                      <p:cBhvr>
                                        <p:cTn id="56" dur="2000"/>
                                        <p:tgtEl>
                                          <p:spTgt spid="8"/>
                                        </p:tgtEl>
                                        <p:attrNameLst>
                                          <p:attrName>style.rotation</p:attrName>
                                        </p:attrNameLst>
                                      </p:cBhvr>
                                      <p:tavLst>
                                        <p:tav tm="0">
                                          <p:val>
                                            <p:fltVal val="0"/>
                                          </p:val>
                                        </p:tav>
                                        <p:tav tm="100000">
                                          <p:val>
                                            <p:fltVal val="360"/>
                                          </p:val>
                                        </p:tav>
                                      </p:tavLst>
                                    </p:anim>
                                    <p:animEffect transition="out" filter="fade">
                                      <p:cBhvr>
                                        <p:cTn id="57" dur="2000"/>
                                        <p:tgtEl>
                                          <p:spTgt spid="8"/>
                                        </p:tgtEl>
                                      </p:cBhvr>
                                    </p:animEffect>
                                    <p:set>
                                      <p:cBhvr>
                                        <p:cTn id="58" dur="1" fill="hold">
                                          <p:stCondLst>
                                            <p:cond delay="1999"/>
                                          </p:stCondLst>
                                        </p:cTn>
                                        <p:tgtEl>
                                          <p:spTgt spid="8"/>
                                        </p:tgtEl>
                                        <p:attrNameLst>
                                          <p:attrName>style.visibility</p:attrName>
                                        </p:attrNameLst>
                                      </p:cBhvr>
                                      <p:to>
                                        <p:strVal val="hidden"/>
                                      </p:to>
                                    </p:set>
                                  </p:childTnLst>
                                </p:cTn>
                              </p:par>
                              <p:par>
                                <p:cTn id="59" presetID="49" presetClass="exit" presetSubtype="0" accel="100000" fill="hold" nodeType="withEffect">
                                  <p:stCondLst>
                                    <p:cond delay="0"/>
                                  </p:stCondLst>
                                  <p:childTnLst>
                                    <p:anim calcmode="lin" valueType="num">
                                      <p:cBhvr>
                                        <p:cTn id="60" dur="2000"/>
                                        <p:tgtEl>
                                          <p:spTgt spid="13"/>
                                        </p:tgtEl>
                                        <p:attrNameLst>
                                          <p:attrName>ppt_w</p:attrName>
                                        </p:attrNameLst>
                                      </p:cBhvr>
                                      <p:tavLst>
                                        <p:tav tm="0">
                                          <p:val>
                                            <p:strVal val="ppt_w"/>
                                          </p:val>
                                        </p:tav>
                                        <p:tav tm="100000">
                                          <p:val>
                                            <p:fltVal val="0"/>
                                          </p:val>
                                        </p:tav>
                                      </p:tavLst>
                                    </p:anim>
                                    <p:anim calcmode="lin" valueType="num">
                                      <p:cBhvr>
                                        <p:cTn id="61" dur="2000"/>
                                        <p:tgtEl>
                                          <p:spTgt spid="13"/>
                                        </p:tgtEl>
                                        <p:attrNameLst>
                                          <p:attrName>ppt_h</p:attrName>
                                        </p:attrNameLst>
                                      </p:cBhvr>
                                      <p:tavLst>
                                        <p:tav tm="0">
                                          <p:val>
                                            <p:strVal val="ppt_h"/>
                                          </p:val>
                                        </p:tav>
                                        <p:tav tm="100000">
                                          <p:val>
                                            <p:fltVal val="0"/>
                                          </p:val>
                                        </p:tav>
                                      </p:tavLst>
                                    </p:anim>
                                    <p:anim calcmode="lin" valueType="num">
                                      <p:cBhvr>
                                        <p:cTn id="62" dur="2000"/>
                                        <p:tgtEl>
                                          <p:spTgt spid="13"/>
                                        </p:tgtEl>
                                        <p:attrNameLst>
                                          <p:attrName>style.rotation</p:attrName>
                                        </p:attrNameLst>
                                      </p:cBhvr>
                                      <p:tavLst>
                                        <p:tav tm="0">
                                          <p:val>
                                            <p:fltVal val="0"/>
                                          </p:val>
                                        </p:tav>
                                        <p:tav tm="100000">
                                          <p:val>
                                            <p:fltVal val="360"/>
                                          </p:val>
                                        </p:tav>
                                      </p:tavLst>
                                    </p:anim>
                                    <p:animEffect transition="out" filter="fade">
                                      <p:cBhvr>
                                        <p:cTn id="63" dur="2000"/>
                                        <p:tgtEl>
                                          <p:spTgt spid="13"/>
                                        </p:tgtEl>
                                      </p:cBhvr>
                                    </p:animEffect>
                                    <p:set>
                                      <p:cBhvr>
                                        <p:cTn id="64" dur="1" fill="hold">
                                          <p:stCondLst>
                                            <p:cond delay="1999"/>
                                          </p:stCondLst>
                                        </p:cTn>
                                        <p:tgtEl>
                                          <p:spTgt spid="13"/>
                                        </p:tgtEl>
                                        <p:attrNameLst>
                                          <p:attrName>style.visibility</p:attrName>
                                        </p:attrNameLst>
                                      </p:cBhvr>
                                      <p:to>
                                        <p:strVal val="hidden"/>
                                      </p:to>
                                    </p:set>
                                  </p:childTnLst>
                                </p:cTn>
                              </p:par>
                              <p:par>
                                <p:cTn id="65" presetID="49" presetClass="exit" presetSubtype="0" accel="100000" fill="hold" nodeType="withEffect">
                                  <p:stCondLst>
                                    <p:cond delay="0"/>
                                  </p:stCondLst>
                                  <p:childTnLst>
                                    <p:anim calcmode="lin" valueType="num">
                                      <p:cBhvr>
                                        <p:cTn id="66" dur="2000"/>
                                        <p:tgtEl>
                                          <p:spTgt spid="11"/>
                                        </p:tgtEl>
                                        <p:attrNameLst>
                                          <p:attrName>ppt_w</p:attrName>
                                        </p:attrNameLst>
                                      </p:cBhvr>
                                      <p:tavLst>
                                        <p:tav tm="0">
                                          <p:val>
                                            <p:strVal val="ppt_w"/>
                                          </p:val>
                                        </p:tav>
                                        <p:tav tm="100000">
                                          <p:val>
                                            <p:fltVal val="0"/>
                                          </p:val>
                                        </p:tav>
                                      </p:tavLst>
                                    </p:anim>
                                    <p:anim calcmode="lin" valueType="num">
                                      <p:cBhvr>
                                        <p:cTn id="67" dur="2000"/>
                                        <p:tgtEl>
                                          <p:spTgt spid="11"/>
                                        </p:tgtEl>
                                        <p:attrNameLst>
                                          <p:attrName>ppt_h</p:attrName>
                                        </p:attrNameLst>
                                      </p:cBhvr>
                                      <p:tavLst>
                                        <p:tav tm="0">
                                          <p:val>
                                            <p:strVal val="ppt_h"/>
                                          </p:val>
                                        </p:tav>
                                        <p:tav tm="100000">
                                          <p:val>
                                            <p:fltVal val="0"/>
                                          </p:val>
                                        </p:tav>
                                      </p:tavLst>
                                    </p:anim>
                                    <p:anim calcmode="lin" valueType="num">
                                      <p:cBhvr>
                                        <p:cTn id="68" dur="2000"/>
                                        <p:tgtEl>
                                          <p:spTgt spid="11"/>
                                        </p:tgtEl>
                                        <p:attrNameLst>
                                          <p:attrName>style.rotation</p:attrName>
                                        </p:attrNameLst>
                                      </p:cBhvr>
                                      <p:tavLst>
                                        <p:tav tm="0">
                                          <p:val>
                                            <p:fltVal val="0"/>
                                          </p:val>
                                        </p:tav>
                                        <p:tav tm="100000">
                                          <p:val>
                                            <p:fltVal val="360"/>
                                          </p:val>
                                        </p:tav>
                                      </p:tavLst>
                                    </p:anim>
                                    <p:animEffect transition="out" filter="fade">
                                      <p:cBhvr>
                                        <p:cTn id="69" dur="2000"/>
                                        <p:tgtEl>
                                          <p:spTgt spid="11"/>
                                        </p:tgtEl>
                                      </p:cBhvr>
                                    </p:animEffect>
                                    <p:set>
                                      <p:cBhvr>
                                        <p:cTn id="70" dur="1" fill="hold">
                                          <p:stCondLst>
                                            <p:cond delay="1999"/>
                                          </p:stCondLst>
                                        </p:cTn>
                                        <p:tgtEl>
                                          <p:spTgt spid="11"/>
                                        </p:tgtEl>
                                        <p:attrNameLst>
                                          <p:attrName>style.visibility</p:attrName>
                                        </p:attrNameLst>
                                      </p:cBhvr>
                                      <p:to>
                                        <p:strVal val="hidden"/>
                                      </p:to>
                                    </p:set>
                                  </p:childTnLst>
                                </p:cTn>
                              </p:par>
                              <p:par>
                                <p:cTn id="71" presetID="49" presetClass="exit" presetSubtype="0" accel="100000" fill="hold" nodeType="withEffect">
                                  <p:stCondLst>
                                    <p:cond delay="0"/>
                                  </p:stCondLst>
                                  <p:childTnLst>
                                    <p:anim calcmode="lin" valueType="num">
                                      <p:cBhvr>
                                        <p:cTn id="72" dur="2000"/>
                                        <p:tgtEl>
                                          <p:spTgt spid="10"/>
                                        </p:tgtEl>
                                        <p:attrNameLst>
                                          <p:attrName>ppt_w</p:attrName>
                                        </p:attrNameLst>
                                      </p:cBhvr>
                                      <p:tavLst>
                                        <p:tav tm="0">
                                          <p:val>
                                            <p:strVal val="ppt_w"/>
                                          </p:val>
                                        </p:tav>
                                        <p:tav tm="100000">
                                          <p:val>
                                            <p:fltVal val="0"/>
                                          </p:val>
                                        </p:tav>
                                      </p:tavLst>
                                    </p:anim>
                                    <p:anim calcmode="lin" valueType="num">
                                      <p:cBhvr>
                                        <p:cTn id="73" dur="2000"/>
                                        <p:tgtEl>
                                          <p:spTgt spid="10"/>
                                        </p:tgtEl>
                                        <p:attrNameLst>
                                          <p:attrName>ppt_h</p:attrName>
                                        </p:attrNameLst>
                                      </p:cBhvr>
                                      <p:tavLst>
                                        <p:tav tm="0">
                                          <p:val>
                                            <p:strVal val="ppt_h"/>
                                          </p:val>
                                        </p:tav>
                                        <p:tav tm="100000">
                                          <p:val>
                                            <p:fltVal val="0"/>
                                          </p:val>
                                        </p:tav>
                                      </p:tavLst>
                                    </p:anim>
                                    <p:anim calcmode="lin" valueType="num">
                                      <p:cBhvr>
                                        <p:cTn id="74" dur="2000"/>
                                        <p:tgtEl>
                                          <p:spTgt spid="10"/>
                                        </p:tgtEl>
                                        <p:attrNameLst>
                                          <p:attrName>style.rotation</p:attrName>
                                        </p:attrNameLst>
                                      </p:cBhvr>
                                      <p:tavLst>
                                        <p:tav tm="0">
                                          <p:val>
                                            <p:fltVal val="0"/>
                                          </p:val>
                                        </p:tav>
                                        <p:tav tm="100000">
                                          <p:val>
                                            <p:fltVal val="360"/>
                                          </p:val>
                                        </p:tav>
                                      </p:tavLst>
                                    </p:anim>
                                    <p:animEffect transition="out" filter="fade">
                                      <p:cBhvr>
                                        <p:cTn id="75" dur="2000"/>
                                        <p:tgtEl>
                                          <p:spTgt spid="10"/>
                                        </p:tgtEl>
                                      </p:cBhvr>
                                    </p:animEffect>
                                    <p:set>
                                      <p:cBhvr>
                                        <p:cTn id="76" dur="1" fill="hold">
                                          <p:stCondLst>
                                            <p:cond delay="1999"/>
                                          </p:stCondLst>
                                        </p:cTn>
                                        <p:tgtEl>
                                          <p:spTgt spid="10"/>
                                        </p:tgtEl>
                                        <p:attrNameLst>
                                          <p:attrName>style.visibility</p:attrName>
                                        </p:attrNameLst>
                                      </p:cBhvr>
                                      <p:to>
                                        <p:strVal val="hidden"/>
                                      </p:to>
                                    </p:set>
                                  </p:childTnLst>
                                </p:cTn>
                              </p:par>
                              <p:par>
                                <p:cTn id="77" presetID="49" presetClass="exit" presetSubtype="0" accel="100000" fill="hold" nodeType="withEffect">
                                  <p:stCondLst>
                                    <p:cond delay="0"/>
                                  </p:stCondLst>
                                  <p:childTnLst>
                                    <p:anim calcmode="lin" valueType="num">
                                      <p:cBhvr>
                                        <p:cTn id="78" dur="2000"/>
                                        <p:tgtEl>
                                          <p:spTgt spid="12"/>
                                        </p:tgtEl>
                                        <p:attrNameLst>
                                          <p:attrName>ppt_w</p:attrName>
                                        </p:attrNameLst>
                                      </p:cBhvr>
                                      <p:tavLst>
                                        <p:tav tm="0">
                                          <p:val>
                                            <p:strVal val="ppt_w"/>
                                          </p:val>
                                        </p:tav>
                                        <p:tav tm="100000">
                                          <p:val>
                                            <p:fltVal val="0"/>
                                          </p:val>
                                        </p:tav>
                                      </p:tavLst>
                                    </p:anim>
                                    <p:anim calcmode="lin" valueType="num">
                                      <p:cBhvr>
                                        <p:cTn id="79" dur="2000"/>
                                        <p:tgtEl>
                                          <p:spTgt spid="12"/>
                                        </p:tgtEl>
                                        <p:attrNameLst>
                                          <p:attrName>ppt_h</p:attrName>
                                        </p:attrNameLst>
                                      </p:cBhvr>
                                      <p:tavLst>
                                        <p:tav tm="0">
                                          <p:val>
                                            <p:strVal val="ppt_h"/>
                                          </p:val>
                                        </p:tav>
                                        <p:tav tm="100000">
                                          <p:val>
                                            <p:fltVal val="0"/>
                                          </p:val>
                                        </p:tav>
                                      </p:tavLst>
                                    </p:anim>
                                    <p:anim calcmode="lin" valueType="num">
                                      <p:cBhvr>
                                        <p:cTn id="80" dur="2000"/>
                                        <p:tgtEl>
                                          <p:spTgt spid="12"/>
                                        </p:tgtEl>
                                        <p:attrNameLst>
                                          <p:attrName>style.rotation</p:attrName>
                                        </p:attrNameLst>
                                      </p:cBhvr>
                                      <p:tavLst>
                                        <p:tav tm="0">
                                          <p:val>
                                            <p:fltVal val="0"/>
                                          </p:val>
                                        </p:tav>
                                        <p:tav tm="100000">
                                          <p:val>
                                            <p:fltVal val="360"/>
                                          </p:val>
                                        </p:tav>
                                      </p:tavLst>
                                    </p:anim>
                                    <p:animEffect transition="out" filter="fade">
                                      <p:cBhvr>
                                        <p:cTn id="81" dur="2000"/>
                                        <p:tgtEl>
                                          <p:spTgt spid="12"/>
                                        </p:tgtEl>
                                      </p:cBhvr>
                                    </p:animEffect>
                                    <p:set>
                                      <p:cBhvr>
                                        <p:cTn id="82" dur="1" fill="hold">
                                          <p:stCondLst>
                                            <p:cond delay="1999"/>
                                          </p:stCondLst>
                                        </p:cTn>
                                        <p:tgtEl>
                                          <p:spTgt spid="12"/>
                                        </p:tgtEl>
                                        <p:attrNameLst>
                                          <p:attrName>style.visibility</p:attrName>
                                        </p:attrNameLst>
                                      </p:cBhvr>
                                      <p:to>
                                        <p:strVal val="hidden"/>
                                      </p:to>
                                    </p:set>
                                  </p:childTnLst>
                                </p:cTn>
                              </p:par>
                              <p:par>
                                <p:cTn id="83" presetID="49" presetClass="exit" presetSubtype="0" accel="100000" fill="hold" nodeType="withEffect">
                                  <p:stCondLst>
                                    <p:cond delay="0"/>
                                  </p:stCondLst>
                                  <p:childTnLst>
                                    <p:anim calcmode="lin" valueType="num">
                                      <p:cBhvr>
                                        <p:cTn id="84" dur="2000"/>
                                        <p:tgtEl>
                                          <p:spTgt spid="14"/>
                                        </p:tgtEl>
                                        <p:attrNameLst>
                                          <p:attrName>ppt_w</p:attrName>
                                        </p:attrNameLst>
                                      </p:cBhvr>
                                      <p:tavLst>
                                        <p:tav tm="0">
                                          <p:val>
                                            <p:strVal val="ppt_w"/>
                                          </p:val>
                                        </p:tav>
                                        <p:tav tm="100000">
                                          <p:val>
                                            <p:fltVal val="0"/>
                                          </p:val>
                                        </p:tav>
                                      </p:tavLst>
                                    </p:anim>
                                    <p:anim calcmode="lin" valueType="num">
                                      <p:cBhvr>
                                        <p:cTn id="85" dur="2000"/>
                                        <p:tgtEl>
                                          <p:spTgt spid="14"/>
                                        </p:tgtEl>
                                        <p:attrNameLst>
                                          <p:attrName>ppt_h</p:attrName>
                                        </p:attrNameLst>
                                      </p:cBhvr>
                                      <p:tavLst>
                                        <p:tav tm="0">
                                          <p:val>
                                            <p:strVal val="ppt_h"/>
                                          </p:val>
                                        </p:tav>
                                        <p:tav tm="100000">
                                          <p:val>
                                            <p:fltVal val="0"/>
                                          </p:val>
                                        </p:tav>
                                      </p:tavLst>
                                    </p:anim>
                                    <p:anim calcmode="lin" valueType="num">
                                      <p:cBhvr>
                                        <p:cTn id="86" dur="2000"/>
                                        <p:tgtEl>
                                          <p:spTgt spid="14"/>
                                        </p:tgtEl>
                                        <p:attrNameLst>
                                          <p:attrName>style.rotation</p:attrName>
                                        </p:attrNameLst>
                                      </p:cBhvr>
                                      <p:tavLst>
                                        <p:tav tm="0">
                                          <p:val>
                                            <p:fltVal val="0"/>
                                          </p:val>
                                        </p:tav>
                                        <p:tav tm="100000">
                                          <p:val>
                                            <p:fltVal val="360"/>
                                          </p:val>
                                        </p:tav>
                                      </p:tavLst>
                                    </p:anim>
                                    <p:animEffect transition="out" filter="fade">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5" presetClass="path" presetSubtype="0" accel="50000" decel="50000" fill="hold" nodeType="withEffect">
                                  <p:stCondLst>
                                    <p:cond delay="0"/>
                                  </p:stCondLst>
                                  <p:childTnLst>
                                    <p:animMotion origin="layout" path="M 0 0  L -0.25 0  E" pathEditMode="relative" ptsTypes="">
                                      <p:cBhvr>
                                        <p:cTn id="90" dur="2000" fill="hold"/>
                                        <p:tgtEl>
                                          <p:spTgt spid="8"/>
                                        </p:tgtEl>
                                        <p:attrNameLst>
                                          <p:attrName>ppt_x</p:attrName>
                                          <p:attrName>ppt_y</p:attrName>
                                        </p:attrNameLst>
                                      </p:cBhvr>
                                    </p:animMotion>
                                  </p:childTnLst>
                                </p:cTn>
                              </p:par>
                              <p:par>
                                <p:cTn id="91" presetID="35" presetClass="path" presetSubtype="0" accel="50000" decel="50000" fill="hold" nodeType="withEffect">
                                  <p:stCondLst>
                                    <p:cond delay="0"/>
                                  </p:stCondLst>
                                  <p:childTnLst>
                                    <p:animMotion origin="layout" path="M 0 0  L -0.25 0  E" pathEditMode="relative" ptsTypes="">
                                      <p:cBhvr>
                                        <p:cTn id="92" dur="2000" fill="hold"/>
                                        <p:tgtEl>
                                          <p:spTgt spid="11"/>
                                        </p:tgtEl>
                                        <p:attrNameLst>
                                          <p:attrName>ppt_x</p:attrName>
                                          <p:attrName>ppt_y</p:attrName>
                                        </p:attrNameLst>
                                      </p:cBhvr>
                                    </p:animMotion>
                                  </p:childTnLst>
                                </p:cTn>
                              </p:par>
                              <p:par>
                                <p:cTn id="93" presetID="35" presetClass="path" presetSubtype="0" accel="50000" decel="50000" fill="hold" nodeType="withEffect">
                                  <p:stCondLst>
                                    <p:cond delay="0"/>
                                  </p:stCondLst>
                                  <p:childTnLst>
                                    <p:animMotion origin="layout" path="M 0 0  L -0.25 0  E" pathEditMode="relative" ptsTypes="">
                                      <p:cBhvr>
                                        <p:cTn id="94" dur="2000" fill="hold"/>
                                        <p:tgtEl>
                                          <p:spTgt spid="14"/>
                                        </p:tgtEl>
                                        <p:attrNameLst>
                                          <p:attrName>ppt_x</p:attrName>
                                          <p:attrName>ppt_y</p:attrName>
                                        </p:attrNameLst>
                                      </p:cBhvr>
                                    </p:animMotion>
                                  </p:childTnLst>
                                </p:cTn>
                              </p:par>
                              <p:par>
                                <p:cTn id="95" presetID="35" presetClass="path" presetSubtype="0" accel="50000" decel="50000" fill="hold" nodeType="withEffect">
                                  <p:stCondLst>
                                    <p:cond delay="0"/>
                                  </p:stCondLst>
                                  <p:childTnLst>
                                    <p:animMotion origin="layout" path="M 0 0  L -0.25 0  E" pathEditMode="relative" ptsTypes="">
                                      <p:cBhvr>
                                        <p:cTn id="96" dur="2000" fill="hold"/>
                                        <p:tgtEl>
                                          <p:spTgt spid="12"/>
                                        </p:tgtEl>
                                        <p:attrNameLst>
                                          <p:attrName>ppt_x</p:attrName>
                                          <p:attrName>ppt_y</p:attrName>
                                        </p:attrNameLst>
                                      </p:cBhvr>
                                    </p:animMotion>
                                  </p:childTnLst>
                                </p:cTn>
                              </p:par>
                              <p:par>
                                <p:cTn id="97" presetID="35" presetClass="path" presetSubtype="0" accel="50000" decel="50000" fill="hold" nodeType="withEffect">
                                  <p:stCondLst>
                                    <p:cond delay="0"/>
                                  </p:stCondLst>
                                  <p:childTnLst>
                                    <p:animMotion origin="layout" path="M 0 0  L -0.25 0  E" pathEditMode="relative" ptsTypes="">
                                      <p:cBhvr>
                                        <p:cTn id="98" dur="2000" fill="hold"/>
                                        <p:tgtEl>
                                          <p:spTgt spid="13"/>
                                        </p:tgtEl>
                                        <p:attrNameLst>
                                          <p:attrName>ppt_x</p:attrName>
                                          <p:attrName>ppt_y</p:attrName>
                                        </p:attrNameLst>
                                      </p:cBhvr>
                                    </p:animMotion>
                                  </p:childTnLst>
                                </p:cTn>
                              </p:par>
                              <p:par>
                                <p:cTn id="99" presetID="35" presetClass="path" presetSubtype="0" accel="50000" decel="50000" fill="hold" nodeType="withEffect">
                                  <p:stCondLst>
                                    <p:cond delay="0"/>
                                  </p:stCondLst>
                                  <p:childTnLst>
                                    <p:animMotion origin="layout" path="M 0 0  L -0.25 0  E" pathEditMode="relative" ptsTypes="">
                                      <p:cBhvr>
                                        <p:cTn id="100" dur="2000" fill="hold"/>
                                        <p:tgtEl>
                                          <p:spTgt spid="10"/>
                                        </p:tgtEl>
                                        <p:attrNameLst>
                                          <p:attrName>ppt_x</p:attrName>
                                          <p:attrName>ppt_y</p:attrName>
                                        </p:attrNameLst>
                                      </p:cBhvr>
                                    </p:animMotion>
                                  </p:childTnLst>
                                </p:cTn>
                              </p:par>
                            </p:childTnLst>
                          </p:cTn>
                        </p:par>
                        <p:par>
                          <p:cTn id="101" fill="hold">
                            <p:stCondLst>
                              <p:cond delay="2000"/>
                            </p:stCondLst>
                            <p:childTnLst>
                              <p:par>
                                <p:cTn id="102" presetID="10" presetClass="exit" presetSubtype="0" fill="hold" nodeType="afterEffect">
                                  <p:stCondLst>
                                    <p:cond delay="0"/>
                                  </p:stCondLst>
                                  <p:childTnLst>
                                    <p:animEffect transition="out" filter="fade">
                                      <p:cBhvr>
                                        <p:cTn id="103" dur="1000"/>
                                        <p:tgtEl>
                                          <p:spTgt spid="55"/>
                                        </p:tgtEl>
                                      </p:cBhvr>
                                    </p:animEffect>
                                    <p:set>
                                      <p:cBhvr>
                                        <p:cTn id="104" dur="1" fill="hold">
                                          <p:stCondLst>
                                            <p:cond delay="999"/>
                                          </p:stCondLst>
                                        </p:cTn>
                                        <p:tgtEl>
                                          <p:spTgt spid="5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00"/>
                                        <p:tgtEl>
                                          <p:spTgt spid="53"/>
                                        </p:tgtEl>
                                      </p:cBhvr>
                                    </p:animEffect>
                                    <p:set>
                                      <p:cBhvr>
                                        <p:cTn id="107" dur="1" fill="hold">
                                          <p:stCondLst>
                                            <p:cond delay="999"/>
                                          </p:stCondLst>
                                        </p:cTn>
                                        <p:tgtEl>
                                          <p:spTgt spid="53"/>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fade">
                                      <p:cBhvr>
                                        <p:cTn id="110" dur="1000"/>
                                        <p:tgtEl>
                                          <p:spTgt spid="50"/>
                                        </p:tgtEl>
                                      </p:cBhvr>
                                    </p:animEffect>
                                  </p:childTnLst>
                                </p:cTn>
                              </p:par>
                              <p:par>
                                <p:cTn id="111" presetID="10"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1000"/>
                                        <p:tgtEl>
                                          <p:spTgt spid="52"/>
                                        </p:tgtEl>
                                      </p:cBhvr>
                                    </p:animEffect>
                                  </p:childTnLst>
                                </p:cTn>
                              </p:par>
                              <p:par>
                                <p:cTn id="114" presetID="10" presetClass="exit" presetSubtype="0" fill="hold" nodeType="withEffect">
                                  <p:stCondLst>
                                    <p:cond delay="0"/>
                                  </p:stCondLst>
                                  <p:childTnLst>
                                    <p:animEffect transition="out" filter="fade">
                                      <p:cBhvr>
                                        <p:cTn id="115" dur="1000"/>
                                        <p:tgtEl>
                                          <p:spTgt spid="39"/>
                                        </p:tgtEl>
                                      </p:cBhvr>
                                    </p:animEffect>
                                    <p:set>
                                      <p:cBhvr>
                                        <p:cTn id="116"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909310"/>
          </a:xfrm>
          <a:prstGeom prst="rect">
            <a:avLst/>
          </a:prstGeom>
        </p:spPr>
        <p:txBody>
          <a:bodyPr wrap="square">
            <a:spAutoFit/>
          </a:bodyPr>
          <a:lstStyle/>
          <a:p>
            <a:r>
              <a:rPr lang="en-US" dirty="0" smtClean="0">
                <a:hlinkClick r:id="rId2"/>
              </a:rPr>
              <a:t>https://en.wikipedia.org/wiki/Timeline_of_First_Nations_history</a:t>
            </a:r>
            <a:endParaRPr lang="en-US" dirty="0" smtClean="0"/>
          </a:p>
          <a:p>
            <a:r>
              <a:rPr lang="en-US" dirty="0" smtClean="0"/>
              <a:t>	</a:t>
            </a:r>
          </a:p>
          <a:p>
            <a:r>
              <a:rPr lang="en-US" dirty="0" smtClean="0"/>
              <a:t>1608-1760:  "This alliance between French and First Nations forcing each into the others arms, created our first example of intercultural learning in Canadian history. Indians had helped scurvy-ridden men cure themselves with white cedar. Natives taught the French how to survive the winter. They supplied them with valuable geographical information. The French learned the value of birch bark canoes, toboggans, and snowshoes. They learned how to make maple sugar and collect berries.</a:t>
            </a:r>
          </a:p>
          <a:p>
            <a:endParaRPr lang="en-US" dirty="0" smtClean="0"/>
          </a:p>
          <a:p>
            <a:r>
              <a:rPr lang="en-US" dirty="0" smtClean="0"/>
              <a:t>1610:  Henri </a:t>
            </a:r>
            <a:r>
              <a:rPr lang="en-US" dirty="0" err="1" smtClean="0"/>
              <a:t>Membertou</a:t>
            </a:r>
            <a:r>
              <a:rPr lang="en-US" dirty="0" smtClean="0"/>
              <a:t> also known as </a:t>
            </a:r>
            <a:r>
              <a:rPr lang="en-US" dirty="0" err="1" smtClean="0"/>
              <a:t>Kjisaqmaw</a:t>
            </a:r>
            <a:r>
              <a:rPr lang="en-US" dirty="0" smtClean="0"/>
              <a:t> </a:t>
            </a:r>
            <a:r>
              <a:rPr lang="en-US" dirty="0" err="1" smtClean="0"/>
              <a:t>Maupeltuk</a:t>
            </a:r>
            <a:r>
              <a:rPr lang="en-US" dirty="0" smtClean="0"/>
              <a:t>, chief of the </a:t>
            </a:r>
            <a:r>
              <a:rPr lang="en-US" dirty="0" err="1" smtClean="0"/>
              <a:t>Mi'Kmaq</a:t>
            </a:r>
            <a:r>
              <a:rPr lang="en-US" dirty="0" smtClean="0"/>
              <a:t>, </a:t>
            </a:r>
            <a:r>
              <a:rPr lang="en-US" dirty="0" err="1" smtClean="0"/>
              <a:t>sakmow</a:t>
            </a:r>
            <a:r>
              <a:rPr lang="en-US" dirty="0" smtClean="0"/>
              <a:t> (Grand Chief) of the </a:t>
            </a:r>
            <a:r>
              <a:rPr lang="en-US" dirty="0" err="1" smtClean="0"/>
              <a:t>Mi'kmaq</a:t>
            </a:r>
            <a:r>
              <a:rPr lang="en-US" dirty="0" smtClean="0"/>
              <a:t> First Nations – entered into a relationship with the Catholic Church – the </a:t>
            </a:r>
            <a:r>
              <a:rPr lang="en-US" dirty="0" err="1" smtClean="0"/>
              <a:t>Mi'kmaq</a:t>
            </a:r>
            <a:r>
              <a:rPr lang="en-US" dirty="0" smtClean="0"/>
              <a:t> Concordat.  A lay priest - </a:t>
            </a:r>
            <a:r>
              <a:rPr lang="en-US" dirty="0" err="1" smtClean="0"/>
              <a:t>Jessé</a:t>
            </a:r>
            <a:r>
              <a:rPr lang="en-US" dirty="0" smtClean="0"/>
              <a:t> </a:t>
            </a:r>
            <a:r>
              <a:rPr lang="en-US" dirty="0" err="1" smtClean="0"/>
              <a:t>Fléché</a:t>
            </a:r>
            <a:r>
              <a:rPr lang="en-US" dirty="0" smtClean="0"/>
              <a:t> - baptized </a:t>
            </a:r>
            <a:r>
              <a:rPr lang="en-US" dirty="0" err="1" smtClean="0"/>
              <a:t>Sakmowk</a:t>
            </a:r>
            <a:r>
              <a:rPr lang="en-US" dirty="0" smtClean="0"/>
              <a:t> </a:t>
            </a:r>
            <a:r>
              <a:rPr lang="en-US" dirty="0" err="1" smtClean="0"/>
              <a:t>Membertou</a:t>
            </a:r>
            <a:r>
              <a:rPr lang="en-US" dirty="0" smtClean="0"/>
              <a:t> and twenty-one of his immediate family members was baptized by a lay priest </a:t>
            </a:r>
            <a:r>
              <a:rPr lang="en-US" dirty="0" err="1" smtClean="0"/>
              <a:t>Jessé</a:t>
            </a:r>
            <a:r>
              <a:rPr lang="en-US" dirty="0" smtClean="0"/>
              <a:t> </a:t>
            </a:r>
            <a:r>
              <a:rPr lang="en-US" dirty="0" err="1" smtClean="0"/>
              <a:t>Fléché</a:t>
            </a:r>
            <a:r>
              <a:rPr lang="en-US" dirty="0" smtClean="0"/>
              <a:t> on 24 June 1610. </a:t>
            </a:r>
            <a:r>
              <a:rPr lang="en-US" dirty="0" err="1" smtClean="0"/>
              <a:t>Sakmowk</a:t>
            </a:r>
            <a:r>
              <a:rPr lang="en-US" dirty="0" smtClean="0"/>
              <a:t> </a:t>
            </a:r>
            <a:r>
              <a:rPr lang="en-US" dirty="0" err="1" smtClean="0"/>
              <a:t>Membertou</a:t>
            </a:r>
            <a:r>
              <a:rPr lang="en-US" dirty="0" smtClean="0"/>
              <a:t> encouraged all of his people to convert.</a:t>
            </a:r>
          </a:p>
          <a:p>
            <a:endParaRPr lang="en-US" dirty="0" smtClean="0"/>
          </a:p>
          <a:p>
            <a:r>
              <a:rPr lang="en-US" dirty="0" smtClean="0"/>
              <a:t>1611:  Henri </a:t>
            </a:r>
            <a:r>
              <a:rPr lang="en-US" dirty="0" err="1" smtClean="0"/>
              <a:t>Membertou</a:t>
            </a:r>
            <a:r>
              <a:rPr lang="en-US" dirty="0" smtClean="0"/>
              <a:t> was the Grand Chief of the Grand Council made up of chiefs </a:t>
            </a:r>
            <a:r>
              <a:rPr lang="en-US" dirty="0" err="1" smtClean="0"/>
              <a:t>Keptinaq</a:t>
            </a:r>
            <a:r>
              <a:rPr lang="en-US" dirty="0" smtClean="0"/>
              <a:t> from the seven district councils in </a:t>
            </a:r>
            <a:r>
              <a:rPr lang="en-US" dirty="0" err="1" smtClean="0"/>
              <a:t>Mi'kma'ki</a:t>
            </a:r>
            <a:r>
              <a:rPr lang="en-US" dirty="0" smtClean="0"/>
              <a:t>, Elders, the </a:t>
            </a:r>
            <a:r>
              <a:rPr lang="en-US" dirty="0" err="1" smtClean="0"/>
              <a:t>Putús</a:t>
            </a:r>
            <a:r>
              <a:rPr lang="en-US" dirty="0" smtClean="0"/>
              <a:t>, the women's council, and the Grand Chief. He was at least one hundred years old when he died on 18 September 1611. He was originally chief of the </a:t>
            </a:r>
            <a:r>
              <a:rPr lang="en-US" dirty="0" err="1" smtClean="0"/>
              <a:t>Kespukwitk</a:t>
            </a:r>
            <a:r>
              <a:rPr lang="en-US" dirty="0" smtClean="0"/>
              <a:t> district where the French first overwintered in Port Royal.</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0"/>
            <a:ext cx="9144000" cy="6858000"/>
            <a:chOff x="-1981200" y="-533400"/>
            <a:chExt cx="9144000" cy="6858000"/>
          </a:xfrm>
        </p:grpSpPr>
        <p:grpSp>
          <p:nvGrpSpPr>
            <p:cNvPr id="3" name="Group 38"/>
            <p:cNvGrpSpPr/>
            <p:nvPr/>
          </p:nvGrpSpPr>
          <p:grpSpPr>
            <a:xfrm>
              <a:off x="-1981200" y="-533400"/>
              <a:ext cx="9144000" cy="6858000"/>
              <a:chOff x="-1981200" y="-533400"/>
              <a:chExt cx="9144000" cy="6858000"/>
            </a:xfrm>
          </p:grpSpPr>
          <p:grpSp>
            <p:nvGrpSpPr>
              <p:cNvPr id="4" name="Group 28"/>
              <p:cNvGrpSpPr/>
              <p:nvPr/>
            </p:nvGrpSpPr>
            <p:grpSpPr>
              <a:xfrm>
                <a:off x="-1981200" y="-533400"/>
                <a:ext cx="9144000" cy="6858000"/>
                <a:chOff x="-1981200" y="-533400"/>
                <a:chExt cx="9144000" cy="6858000"/>
              </a:xfrm>
            </p:grpSpPr>
            <p:grpSp>
              <p:nvGrpSpPr>
                <p:cNvPr id="5"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6"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56" name="TextBox 55"/>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57" name="Freeform 56"/>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pic>
        <p:nvPicPr>
          <p:cNvPr id="42" name="Picture 8"/>
          <p:cNvPicPr>
            <a:picLocks noChangeAspect="1" noChangeArrowheads="1"/>
          </p:cNvPicPr>
          <p:nvPr/>
        </p:nvPicPr>
        <p:blipFill>
          <a:blip r:embed="rId4" cstate="print"/>
          <a:srcRect r="490" b="51396"/>
          <a:stretch>
            <a:fillRect/>
          </a:stretch>
        </p:blipFill>
        <p:spPr bwMode="auto">
          <a:xfrm>
            <a:off x="6099048" y="1060704"/>
            <a:ext cx="2583293" cy="2423160"/>
          </a:xfrm>
          <a:prstGeom prst="rect">
            <a:avLst/>
          </a:prstGeom>
          <a:noFill/>
          <a:ln w="50800">
            <a:solidFill>
              <a:srgbClr val="00B050"/>
            </a:solidFill>
            <a:miter lim="800000"/>
            <a:headEnd/>
            <a:tailEnd/>
          </a:ln>
          <a:effectLst/>
        </p:spPr>
      </p:pic>
      <p:pic>
        <p:nvPicPr>
          <p:cNvPr id="2056" name="Picture 8"/>
          <p:cNvPicPr>
            <a:picLocks noChangeAspect="1" noChangeArrowheads="1"/>
          </p:cNvPicPr>
          <p:nvPr/>
        </p:nvPicPr>
        <p:blipFill>
          <a:blip r:embed="rId4" cstate="print"/>
          <a:srcRect/>
          <a:stretch>
            <a:fillRect/>
          </a:stretch>
        </p:blipFill>
        <p:spPr bwMode="auto">
          <a:xfrm>
            <a:off x="6096000" y="1066800"/>
            <a:ext cx="2590800" cy="4975514"/>
          </a:xfrm>
          <a:prstGeom prst="rect">
            <a:avLst/>
          </a:prstGeom>
          <a:noFill/>
          <a:ln w="50800">
            <a:solidFill>
              <a:srgbClr val="00B050"/>
            </a:solidFill>
            <a:miter lim="800000"/>
            <a:headEnd/>
            <a:tailEnd/>
          </a:ln>
          <a:effectLst/>
        </p:spPr>
      </p:pic>
      <p:pic>
        <p:nvPicPr>
          <p:cNvPr id="2058" name="Picture 10" descr="Image result for henry membertou"/>
          <p:cNvPicPr>
            <a:picLocks noChangeAspect="1" noChangeArrowheads="1"/>
          </p:cNvPicPr>
          <p:nvPr/>
        </p:nvPicPr>
        <p:blipFill>
          <a:blip r:embed="rId5" cstate="print"/>
          <a:srcRect l="32941" t="1023" r="35799" b="75"/>
          <a:stretch>
            <a:fillRect/>
          </a:stretch>
        </p:blipFill>
        <p:spPr bwMode="auto">
          <a:xfrm>
            <a:off x="6096000" y="1066800"/>
            <a:ext cx="2615293" cy="4648200"/>
          </a:xfrm>
          <a:prstGeom prst="rect">
            <a:avLst/>
          </a:prstGeom>
          <a:noFill/>
          <a:ln w="50800">
            <a:solidFill>
              <a:srgbClr val="00B050"/>
            </a:solidFill>
          </a:ln>
        </p:spPr>
      </p:pic>
      <p:pic>
        <p:nvPicPr>
          <p:cNvPr id="2050" name="Picture 2"/>
          <p:cNvPicPr>
            <a:picLocks noChangeAspect="1" noChangeArrowheads="1"/>
          </p:cNvPicPr>
          <p:nvPr/>
        </p:nvPicPr>
        <p:blipFill>
          <a:blip r:embed="rId6" cstate="print"/>
          <a:srcRect/>
          <a:stretch>
            <a:fillRect/>
          </a:stretch>
        </p:blipFill>
        <p:spPr bwMode="auto">
          <a:xfrm>
            <a:off x="6096000" y="1066800"/>
            <a:ext cx="2615184" cy="3486912"/>
          </a:xfrm>
          <a:prstGeom prst="rect">
            <a:avLst/>
          </a:prstGeom>
          <a:noFill/>
          <a:ln w="50800">
            <a:solidFill>
              <a:srgbClr val="00B050"/>
            </a:solidFill>
            <a:miter lim="800000"/>
            <a:headEnd/>
            <a:tailEnd/>
          </a:ln>
          <a:effectLst/>
        </p:spPr>
      </p:pic>
      <p:pic>
        <p:nvPicPr>
          <p:cNvPr id="2052" name="Picture 4"/>
          <p:cNvPicPr>
            <a:picLocks noChangeAspect="1" noChangeArrowheads="1"/>
          </p:cNvPicPr>
          <p:nvPr/>
        </p:nvPicPr>
        <p:blipFill>
          <a:blip r:embed="rId7" cstate="print"/>
          <a:srcRect/>
          <a:stretch>
            <a:fillRect/>
          </a:stretch>
        </p:blipFill>
        <p:spPr bwMode="auto">
          <a:xfrm>
            <a:off x="6019800" y="990600"/>
            <a:ext cx="2727439" cy="2743200"/>
          </a:xfrm>
          <a:prstGeom prst="rect">
            <a:avLst/>
          </a:prstGeom>
          <a:noFill/>
          <a:ln w="9525">
            <a:noFill/>
            <a:miter lim="800000"/>
            <a:headEnd/>
            <a:tailEnd/>
          </a:ln>
          <a:effectLst/>
        </p:spPr>
      </p:pic>
      <p:sp useBgFill="1">
        <p:nvSpPr>
          <p:cNvPr id="19" name="TextBox 18"/>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p:nvSpPr>
          <p:cNvPr id="46" name="TextBox 45"/>
          <p:cNvSpPr txBox="1"/>
          <p:nvPr/>
        </p:nvSpPr>
        <p:spPr>
          <a:xfrm>
            <a:off x="0" y="2667000"/>
            <a:ext cx="5334000" cy="523220"/>
          </a:xfrm>
          <a:prstGeom prst="rect">
            <a:avLst/>
          </a:prstGeom>
          <a:solidFill>
            <a:schemeClr val="bg1"/>
          </a:solidFill>
          <a:ln w="38100">
            <a:noFill/>
          </a:ln>
        </p:spPr>
        <p:txBody>
          <a:bodyPr wrap="square" rtlCol="0">
            <a:spAutoFit/>
          </a:bodyPr>
          <a:lstStyle/>
          <a:p>
            <a:pPr algn="ctr"/>
            <a:r>
              <a:rPr lang="en-US" sz="2400" dirty="0" smtClean="0"/>
              <a:t>  </a:t>
            </a:r>
            <a:r>
              <a:rPr lang="en-US" sz="2800" b="1" dirty="0" smtClean="0"/>
              <a:t>Henri </a:t>
            </a:r>
            <a:r>
              <a:rPr lang="en-US" sz="2800" b="1" dirty="0" err="1" smtClean="0"/>
              <a:t>Membertou</a:t>
            </a:r>
            <a:endParaRPr lang="en-US" sz="2800" b="1" dirty="0" smtClean="0"/>
          </a:p>
        </p:txBody>
      </p:sp>
      <p:sp>
        <p:nvSpPr>
          <p:cNvPr id="60" name="TextBox 59"/>
          <p:cNvSpPr txBox="1"/>
          <p:nvPr/>
        </p:nvSpPr>
        <p:spPr>
          <a:xfrm>
            <a:off x="0" y="3124200"/>
            <a:ext cx="5334000" cy="461665"/>
          </a:xfrm>
          <a:prstGeom prst="rect">
            <a:avLst/>
          </a:prstGeom>
          <a:solidFill>
            <a:schemeClr val="bg1"/>
          </a:solidFill>
          <a:ln w="38100">
            <a:noFill/>
          </a:ln>
        </p:spPr>
        <p:txBody>
          <a:bodyPr wrap="square" rtlCol="0">
            <a:spAutoFit/>
          </a:bodyPr>
          <a:lstStyle/>
          <a:p>
            <a:r>
              <a:rPr lang="en-US" sz="2400" dirty="0" smtClean="0"/>
              <a:t>  - </a:t>
            </a:r>
            <a:r>
              <a:rPr lang="en-US" sz="2400" dirty="0" err="1" smtClean="0"/>
              <a:t>Mi’kmaw</a:t>
            </a:r>
            <a:r>
              <a:rPr lang="en-US" sz="2400" dirty="0" smtClean="0"/>
              <a:t>, born in early 1500s </a:t>
            </a:r>
          </a:p>
        </p:txBody>
      </p:sp>
      <p:grpSp>
        <p:nvGrpSpPr>
          <p:cNvPr id="7" name="Group 43"/>
          <p:cNvGrpSpPr/>
          <p:nvPr/>
        </p:nvGrpSpPr>
        <p:grpSpPr>
          <a:xfrm>
            <a:off x="0" y="838200"/>
            <a:ext cx="6248400" cy="1879580"/>
            <a:chOff x="0" y="838200"/>
            <a:chExt cx="6248400" cy="1879580"/>
          </a:xfrm>
        </p:grpSpPr>
        <p:sp>
          <p:nvSpPr>
            <p:cNvPr id="66" name="TextBox 65"/>
            <p:cNvSpPr txBox="1"/>
            <p:nvPr/>
          </p:nvSpPr>
          <p:spPr>
            <a:xfrm>
              <a:off x="0" y="2194560"/>
              <a:ext cx="6248400" cy="523220"/>
            </a:xfrm>
            <a:prstGeom prst="rect">
              <a:avLst/>
            </a:prstGeom>
            <a:solidFill>
              <a:schemeClr val="bg1"/>
            </a:solidFill>
            <a:ln w="38100">
              <a:noFill/>
            </a:ln>
          </p:spPr>
          <p:txBody>
            <a:bodyPr wrap="square" rtlCol="0">
              <a:spAutoFit/>
            </a:bodyPr>
            <a:lstStyle/>
            <a:p>
              <a:r>
                <a:rPr lang="en-US" sz="2800" b="1" dirty="0" smtClean="0"/>
                <a:t>   1534 - Jacques Cartier’s exploration	s</a:t>
              </a:r>
            </a:p>
          </p:txBody>
        </p:sp>
        <p:sp>
          <p:nvSpPr>
            <p:cNvPr id="61" name="TextBox 60"/>
            <p:cNvSpPr txBox="1"/>
            <p:nvPr/>
          </p:nvSpPr>
          <p:spPr>
            <a:xfrm>
              <a:off x="228600" y="1295400"/>
              <a:ext cx="5715000" cy="523220"/>
            </a:xfrm>
            <a:prstGeom prst="rect">
              <a:avLst/>
            </a:prstGeom>
            <a:solidFill>
              <a:schemeClr val="bg1"/>
            </a:solidFill>
            <a:ln w="38100">
              <a:noFill/>
            </a:ln>
          </p:spPr>
          <p:txBody>
            <a:bodyPr wrap="square" rtlCol="0">
              <a:spAutoFit/>
            </a:bodyPr>
            <a:lstStyle/>
            <a:p>
              <a:r>
                <a:rPr lang="en-US" sz="2800" b="1" dirty="0" smtClean="0"/>
                <a:t>1497 - John Cabot’s exploration</a:t>
              </a:r>
            </a:p>
          </p:txBody>
        </p:sp>
        <p:sp>
          <p:nvSpPr>
            <p:cNvPr id="64" name="TextBox 63"/>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65" name="TextBox 64"/>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67" name="TextBox 66"/>
            <p:cNvSpPr txBox="1"/>
            <p:nvPr/>
          </p:nvSpPr>
          <p:spPr>
            <a:xfrm>
              <a:off x="228600" y="1746504"/>
              <a:ext cx="5715000" cy="523220"/>
            </a:xfrm>
            <a:prstGeom prst="rect">
              <a:avLst/>
            </a:prstGeom>
            <a:solidFill>
              <a:schemeClr val="bg1"/>
            </a:solidFill>
            <a:ln w="38100">
              <a:noFill/>
            </a:ln>
          </p:spPr>
          <p:txBody>
            <a:bodyPr wrap="square" rtlCol="0">
              <a:spAutoFit/>
            </a:bodyPr>
            <a:lstStyle/>
            <a:p>
              <a:r>
                <a:rPr lang="en-US" sz="2800" b="1" dirty="0" smtClean="0"/>
                <a:t>1524 - G. </a:t>
              </a:r>
              <a:r>
                <a:rPr lang="en-US" sz="2800" b="1" dirty="0" err="1" smtClean="0"/>
                <a:t>da</a:t>
              </a:r>
              <a:r>
                <a:rPr lang="en-US" sz="2800" b="1" dirty="0" smtClean="0"/>
                <a:t> Verrazano exploration  </a:t>
              </a:r>
            </a:p>
          </p:txBody>
        </p:sp>
      </p:grpSp>
      <p:sp>
        <p:nvSpPr>
          <p:cNvPr id="68" name="TextBox 67"/>
          <p:cNvSpPr txBox="1"/>
          <p:nvPr/>
        </p:nvSpPr>
        <p:spPr>
          <a:xfrm>
            <a:off x="1600200" y="1905000"/>
            <a:ext cx="2295821" cy="769441"/>
          </a:xfrm>
          <a:prstGeom prst="rect">
            <a:avLst/>
          </a:prstGeom>
          <a:solidFill>
            <a:schemeClr val="bg1"/>
          </a:solidFill>
          <a:ln w="38100">
            <a:noFill/>
          </a:ln>
        </p:spPr>
        <p:txBody>
          <a:bodyPr wrap="none" rtlCol="0">
            <a:spAutoFit/>
          </a:bodyPr>
          <a:lstStyle/>
          <a:p>
            <a:pPr algn="ctr"/>
            <a:r>
              <a:rPr lang="en-US" sz="4400" b="1" dirty="0" err="1" smtClean="0">
                <a:solidFill>
                  <a:srgbClr val="00B050"/>
                </a:solidFill>
                <a:effectLst>
                  <a:outerShdw dist="38100" dir="7200000" algn="ctr" rotWithShape="0">
                    <a:schemeClr val="tx1"/>
                  </a:outerShdw>
                </a:effectLst>
                <a:latin typeface="Tempus Sans ITC" pitchFamily="82" charset="0"/>
              </a:rPr>
              <a:t>Mi’kmaq</a:t>
            </a:r>
            <a:endParaRPr lang="en-US" sz="4400" b="1" dirty="0" smtClean="0">
              <a:solidFill>
                <a:srgbClr val="00B050"/>
              </a:solidFill>
              <a:effectLst>
                <a:outerShdw dist="38100" dir="7200000" algn="ctr" rotWithShape="0">
                  <a:schemeClr val="tx1"/>
                </a:outerShdw>
              </a:effectLst>
              <a:latin typeface="Tempus Sans ITC" pitchFamily="82" charset="0"/>
            </a:endParaRPr>
          </a:p>
        </p:txBody>
      </p:sp>
      <p:sp>
        <p:nvSpPr>
          <p:cNvPr id="44" name="TextBox 43"/>
          <p:cNvSpPr txBox="1"/>
          <p:nvPr/>
        </p:nvSpPr>
        <p:spPr>
          <a:xfrm>
            <a:off x="0" y="3576935"/>
            <a:ext cx="5334000" cy="461665"/>
          </a:xfrm>
          <a:prstGeom prst="rect">
            <a:avLst/>
          </a:prstGeom>
          <a:solidFill>
            <a:schemeClr val="bg1"/>
          </a:solidFill>
          <a:ln w="38100">
            <a:noFill/>
          </a:ln>
        </p:spPr>
        <p:txBody>
          <a:bodyPr wrap="square" rtlCol="0">
            <a:spAutoFit/>
          </a:bodyPr>
          <a:lstStyle/>
          <a:p>
            <a:r>
              <a:rPr lang="en-US" sz="2400" dirty="0" smtClean="0"/>
              <a:t>  - 1534: about age 24, meets J. Cartier</a:t>
            </a:r>
          </a:p>
        </p:txBody>
      </p:sp>
      <p:sp>
        <p:nvSpPr>
          <p:cNvPr id="59" name="TextBox 58"/>
          <p:cNvSpPr txBox="1"/>
          <p:nvPr/>
        </p:nvSpPr>
        <p:spPr>
          <a:xfrm>
            <a:off x="0" y="4034135"/>
            <a:ext cx="5334000" cy="461665"/>
          </a:xfrm>
          <a:prstGeom prst="rect">
            <a:avLst/>
          </a:prstGeom>
          <a:solidFill>
            <a:schemeClr val="bg1"/>
          </a:solidFill>
          <a:ln w="38100">
            <a:noFill/>
          </a:ln>
        </p:spPr>
        <p:txBody>
          <a:bodyPr wrap="square" rtlCol="0">
            <a:spAutoFit/>
          </a:bodyPr>
          <a:lstStyle/>
          <a:p>
            <a:r>
              <a:rPr lang="en-US" sz="2400" dirty="0" smtClean="0"/>
              <a:t>  - marries; fathers 3 sons &amp; a daughter</a:t>
            </a:r>
          </a:p>
        </p:txBody>
      </p:sp>
      <p:sp>
        <p:nvSpPr>
          <p:cNvPr id="62" name="TextBox 61"/>
          <p:cNvSpPr txBox="1"/>
          <p:nvPr/>
        </p:nvSpPr>
        <p:spPr>
          <a:xfrm>
            <a:off x="0" y="4495800"/>
            <a:ext cx="5334000" cy="461665"/>
          </a:xfrm>
          <a:prstGeom prst="rect">
            <a:avLst/>
          </a:prstGeom>
          <a:solidFill>
            <a:schemeClr val="bg1"/>
          </a:solidFill>
          <a:ln w="38100">
            <a:noFill/>
          </a:ln>
        </p:spPr>
        <p:txBody>
          <a:bodyPr wrap="square" rtlCol="0">
            <a:spAutoFit/>
          </a:bodyPr>
          <a:lstStyle/>
          <a:p>
            <a:r>
              <a:rPr lang="en-US" sz="2400" dirty="0" smtClean="0"/>
              <a:t>  - spiritual leader &amp; chief of his district</a:t>
            </a:r>
          </a:p>
        </p:txBody>
      </p:sp>
      <p:sp>
        <p:nvSpPr>
          <p:cNvPr id="69" name="TextBox 68"/>
          <p:cNvSpPr txBox="1"/>
          <p:nvPr/>
        </p:nvSpPr>
        <p:spPr>
          <a:xfrm>
            <a:off x="0" y="4960203"/>
            <a:ext cx="5334000" cy="461665"/>
          </a:xfrm>
          <a:prstGeom prst="rect">
            <a:avLst/>
          </a:prstGeom>
          <a:solidFill>
            <a:schemeClr val="bg1"/>
          </a:solidFill>
          <a:ln w="38100">
            <a:noFill/>
          </a:ln>
        </p:spPr>
        <p:txBody>
          <a:bodyPr wrap="square" rtlCol="0">
            <a:spAutoFit/>
          </a:bodyPr>
          <a:lstStyle/>
          <a:p>
            <a:r>
              <a:rPr lang="en-US" sz="2400" dirty="0" smtClean="0"/>
              <a:t> - by 1600:  Grand Chief of </a:t>
            </a:r>
            <a:r>
              <a:rPr lang="en-US" sz="2400" dirty="0" err="1" smtClean="0"/>
              <a:t>Mi’kmaq</a:t>
            </a:r>
            <a:endParaRPr lang="en-US" sz="2400" dirty="0" smtClean="0"/>
          </a:p>
        </p:txBody>
      </p:sp>
      <p:grpSp>
        <p:nvGrpSpPr>
          <p:cNvPr id="73" name="Group 72"/>
          <p:cNvGrpSpPr/>
          <p:nvPr/>
        </p:nvGrpSpPr>
        <p:grpSpPr>
          <a:xfrm>
            <a:off x="228600" y="2743200"/>
            <a:ext cx="5029200" cy="3556575"/>
            <a:chOff x="228600" y="2743200"/>
            <a:chExt cx="5029200" cy="3556575"/>
          </a:xfrm>
        </p:grpSpPr>
        <p:sp>
          <p:nvSpPr>
            <p:cNvPr id="70" name="TextBox 69"/>
            <p:cNvSpPr txBox="1"/>
            <p:nvPr/>
          </p:nvSpPr>
          <p:spPr>
            <a:xfrm>
              <a:off x="228600" y="5715000"/>
              <a:ext cx="5029200" cy="584775"/>
            </a:xfrm>
            <a:prstGeom prst="rect">
              <a:avLst/>
            </a:prstGeom>
            <a:solidFill>
              <a:schemeClr val="bg1"/>
            </a:solidFill>
            <a:ln w="63500">
              <a:solidFill>
                <a:srgbClr val="FF0000"/>
              </a:solidFill>
            </a:ln>
          </p:spPr>
          <p:txBody>
            <a:bodyPr wrap="square" rtlCol="0">
              <a:spAutoFit/>
            </a:bodyPr>
            <a:lstStyle/>
            <a:p>
              <a:pPr algn="ctr"/>
              <a:r>
                <a:rPr lang="en-US" sz="3200" dirty="0" smtClean="0"/>
                <a:t>How does he get this name?</a:t>
              </a:r>
            </a:p>
          </p:txBody>
        </p:sp>
        <p:sp>
          <p:nvSpPr>
            <p:cNvPr id="71" name="Rounded Rectangle 70"/>
            <p:cNvSpPr/>
            <p:nvPr/>
          </p:nvSpPr>
          <p:spPr>
            <a:xfrm>
              <a:off x="1219200" y="2743200"/>
              <a:ext cx="1066800" cy="381000"/>
            </a:xfrm>
            <a:prstGeom prst="roundRect">
              <a:avLst/>
            </a:prstGeom>
            <a:ln w="635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1012373" y="3135087"/>
              <a:ext cx="587828" cy="2579914"/>
            </a:xfrm>
            <a:custGeom>
              <a:avLst/>
              <a:gdLst>
                <a:gd name="connsiteX0" fmla="*/ 473528 w 669471"/>
                <a:gd name="connsiteY0" fmla="*/ 0 h 2792185"/>
                <a:gd name="connsiteX1" fmla="*/ 32657 w 669471"/>
                <a:gd name="connsiteY1" fmla="*/ 636814 h 2792185"/>
                <a:gd name="connsiteX2" fmla="*/ 669471 w 669471"/>
                <a:gd name="connsiteY2" fmla="*/ 2792185 h 2792185"/>
              </a:gdLst>
              <a:ahLst/>
              <a:cxnLst>
                <a:cxn ang="0">
                  <a:pos x="connsiteX0" y="connsiteY0"/>
                </a:cxn>
                <a:cxn ang="0">
                  <a:pos x="connsiteX1" y="connsiteY1"/>
                </a:cxn>
                <a:cxn ang="0">
                  <a:pos x="connsiteX2" y="connsiteY2"/>
                </a:cxn>
              </a:cxnLst>
              <a:rect l="l" t="t" r="r" b="b"/>
              <a:pathLst>
                <a:path w="669471" h="2792185">
                  <a:moveTo>
                    <a:pt x="473528" y="0"/>
                  </a:moveTo>
                  <a:cubicBezTo>
                    <a:pt x="236764" y="85725"/>
                    <a:pt x="0" y="171450"/>
                    <a:pt x="32657" y="636814"/>
                  </a:cubicBezTo>
                  <a:cubicBezTo>
                    <a:pt x="65314" y="1102178"/>
                    <a:pt x="669471" y="2792185"/>
                    <a:pt x="669471" y="2792185"/>
                  </a:cubicBezTo>
                </a:path>
              </a:pathLst>
            </a:cu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5058" name="Picture 2" descr="http://www.muiniskw.org/images/pgCulture2h_Prayer.jpg"/>
          <p:cNvPicPr>
            <a:picLocks noChangeAspect="1" noChangeArrowheads="1"/>
          </p:cNvPicPr>
          <p:nvPr/>
        </p:nvPicPr>
        <p:blipFill>
          <a:blip r:embed="rId8" cstate="print"/>
          <a:srcRect l="11765" t="12474" r="14706" b="12399"/>
          <a:stretch>
            <a:fillRect/>
          </a:stretch>
        </p:blipFill>
        <p:spPr bwMode="auto">
          <a:xfrm>
            <a:off x="6071616" y="1066800"/>
            <a:ext cx="2615184" cy="3556650"/>
          </a:xfrm>
          <a:prstGeom prst="rect">
            <a:avLst/>
          </a:prstGeom>
          <a:noFill/>
          <a:ln w="50800">
            <a:solidFill>
              <a:srgbClr val="00B050"/>
            </a:solidFill>
          </a:ln>
        </p:spPr>
      </p:pic>
      <p:grpSp>
        <p:nvGrpSpPr>
          <p:cNvPr id="77" name="Group 76"/>
          <p:cNvGrpSpPr/>
          <p:nvPr/>
        </p:nvGrpSpPr>
        <p:grpSpPr>
          <a:xfrm>
            <a:off x="1524000" y="1905000"/>
            <a:ext cx="5353494" cy="3329992"/>
            <a:chOff x="1524000" y="1905000"/>
            <a:chExt cx="5353494" cy="3329992"/>
          </a:xfrm>
        </p:grpSpPr>
        <p:sp>
          <p:nvSpPr>
            <p:cNvPr id="74" name="Rounded Rectangle 73"/>
            <p:cNvSpPr/>
            <p:nvPr/>
          </p:nvSpPr>
          <p:spPr>
            <a:xfrm>
              <a:off x="1524000" y="1905000"/>
              <a:ext cx="2438400" cy="762000"/>
            </a:xfrm>
            <a:prstGeom prst="roundRect">
              <a:avLst/>
            </a:prstGeom>
            <a:noFill/>
            <a:ln w="76200">
              <a:solidFill>
                <a:srgbClr val="00B050"/>
              </a:solidFill>
              <a:prstDash val="solid"/>
              <a:tailEnd type="arrow"/>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p:cNvSpPr txBox="1"/>
            <p:nvPr/>
          </p:nvSpPr>
          <p:spPr>
            <a:xfrm rot="361227">
              <a:off x="1642253" y="4157774"/>
              <a:ext cx="5235241" cy="1077218"/>
            </a:xfrm>
            <a:prstGeom prst="rect">
              <a:avLst/>
            </a:prstGeom>
            <a:solidFill>
              <a:schemeClr val="bg1"/>
            </a:solidFill>
            <a:ln w="76200">
              <a:solidFill>
                <a:srgbClr val="00B050"/>
              </a:solidFill>
            </a:ln>
            <a:effectLst>
              <a:outerShdw dist="50800" dir="7200000" algn="ctr" rotWithShape="0">
                <a:schemeClr val="tx1"/>
              </a:outerShdw>
            </a:effectLst>
          </p:spPr>
          <p:txBody>
            <a:bodyPr wrap="square" rtlCol="0">
              <a:spAutoFit/>
            </a:bodyPr>
            <a:lstStyle/>
            <a:p>
              <a:r>
                <a:rPr lang="en-US" sz="3200" dirty="0" smtClean="0"/>
                <a:t>. . . will become mentors and</a:t>
              </a:r>
            </a:p>
            <a:p>
              <a:r>
                <a:rPr lang="en-US" sz="3200" dirty="0" smtClean="0"/>
                <a:t>great friends to the </a:t>
              </a:r>
              <a:r>
                <a:rPr lang="en-US" sz="3200" dirty="0" err="1" smtClean="0"/>
                <a:t>Acadiens</a:t>
              </a:r>
              <a:endParaRPr lang="en-US" sz="3200" dirty="0" smtClean="0"/>
            </a:p>
          </p:txBody>
        </p:sp>
        <p:sp>
          <p:nvSpPr>
            <p:cNvPr id="76" name="Freeform 75"/>
            <p:cNvSpPr/>
            <p:nvPr/>
          </p:nvSpPr>
          <p:spPr>
            <a:xfrm>
              <a:off x="3918857" y="2125436"/>
              <a:ext cx="1080407" cy="2038350"/>
            </a:xfrm>
            <a:custGeom>
              <a:avLst/>
              <a:gdLst>
                <a:gd name="connsiteX0" fmla="*/ 0 w 1080407"/>
                <a:gd name="connsiteY0" fmla="*/ 29935 h 2038350"/>
                <a:gd name="connsiteX1" fmla="*/ 587829 w 1080407"/>
                <a:gd name="connsiteY1" fmla="*/ 78921 h 2038350"/>
                <a:gd name="connsiteX2" fmla="*/ 1028700 w 1080407"/>
                <a:gd name="connsiteY2" fmla="*/ 503464 h 2038350"/>
                <a:gd name="connsiteX3" fmla="*/ 898072 w 1080407"/>
                <a:gd name="connsiteY3" fmla="*/ 2038350 h 2038350"/>
              </a:gdLst>
              <a:ahLst/>
              <a:cxnLst>
                <a:cxn ang="0">
                  <a:pos x="connsiteX0" y="connsiteY0"/>
                </a:cxn>
                <a:cxn ang="0">
                  <a:pos x="connsiteX1" y="connsiteY1"/>
                </a:cxn>
                <a:cxn ang="0">
                  <a:pos x="connsiteX2" y="connsiteY2"/>
                </a:cxn>
                <a:cxn ang="0">
                  <a:pos x="connsiteX3" y="connsiteY3"/>
                </a:cxn>
              </a:cxnLst>
              <a:rect l="l" t="t" r="r" b="b"/>
              <a:pathLst>
                <a:path w="1080407" h="2038350">
                  <a:moveTo>
                    <a:pt x="0" y="29935"/>
                  </a:moveTo>
                  <a:cubicBezTo>
                    <a:pt x="208189" y="14967"/>
                    <a:pt x="416379" y="0"/>
                    <a:pt x="587829" y="78921"/>
                  </a:cubicBezTo>
                  <a:cubicBezTo>
                    <a:pt x="759279" y="157843"/>
                    <a:pt x="976993" y="176893"/>
                    <a:pt x="1028700" y="503464"/>
                  </a:cubicBezTo>
                  <a:cubicBezTo>
                    <a:pt x="1080407" y="830035"/>
                    <a:pt x="989239" y="1434192"/>
                    <a:pt x="898072" y="2038350"/>
                  </a:cubicBezTo>
                </a:path>
              </a:pathLst>
            </a:custGeom>
            <a:ln w="76200">
              <a:solidFill>
                <a:srgbClr val="00B050"/>
              </a:solidFill>
              <a:tailEnd type="triangle" w="lg" len="lg"/>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fade">
                                      <p:cBhvr>
                                        <p:cTn id="10" dur="1000"/>
                                        <p:tgtEl>
                                          <p:spTgt spid="2056"/>
                                        </p:tgtEl>
                                      </p:cBhvr>
                                    </p:animEffect>
                                  </p:childTnLst>
                                </p:cTn>
                              </p:par>
                              <p:par>
                                <p:cTn id="11" presetID="10" presetClass="exit" presetSubtype="0" fill="hold" nodeType="withEffect">
                                  <p:stCondLst>
                                    <p:cond delay="0"/>
                                  </p:stCondLst>
                                  <p:childTnLst>
                                    <p:animEffect transition="out" filter="fade">
                                      <p:cBhvr>
                                        <p:cTn id="12" dur="1000"/>
                                        <p:tgtEl>
                                          <p:spTgt spid="42"/>
                                        </p:tgtEl>
                                      </p:cBhvr>
                                    </p:animEffect>
                                    <p:set>
                                      <p:cBhvr>
                                        <p:cTn id="13" dur="1" fill="hold">
                                          <p:stCondLst>
                                            <p:cond delay="999"/>
                                          </p:stCondLst>
                                        </p:cTn>
                                        <p:tgtEl>
                                          <p:spTgt spid="4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1000"/>
                                        <p:tgtEl>
                                          <p:spTgt spid="59"/>
                                        </p:tgtEl>
                                      </p:cBhvr>
                                    </p:animEffect>
                                  </p:childTnLst>
                                </p:cTn>
                              </p:par>
                              <p:par>
                                <p:cTn id="24" presetID="10"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childTnLst>
                                </p:cTn>
                              </p:par>
                              <p:par>
                                <p:cTn id="27" presetID="10" presetClass="exit" presetSubtype="0" fill="hold" nodeType="withEffect">
                                  <p:stCondLst>
                                    <p:cond delay="500"/>
                                  </p:stCondLst>
                                  <p:childTnLst>
                                    <p:animEffect transition="out" filter="fade">
                                      <p:cBhvr>
                                        <p:cTn id="28" dur="1000"/>
                                        <p:tgtEl>
                                          <p:spTgt spid="2056"/>
                                        </p:tgtEl>
                                      </p:cBhvr>
                                    </p:animEffect>
                                    <p:set>
                                      <p:cBhvr>
                                        <p:cTn id="29" dur="1" fill="hold">
                                          <p:stCondLst>
                                            <p:cond delay="999"/>
                                          </p:stCondLst>
                                        </p:cTn>
                                        <p:tgtEl>
                                          <p:spTgt spid="205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1000"/>
                                        <p:tgtEl>
                                          <p:spTgt spid="62"/>
                                        </p:tgtEl>
                                      </p:cBhvr>
                                    </p:animEffect>
                                  </p:childTnLst>
                                </p:cTn>
                              </p:par>
                              <p:par>
                                <p:cTn id="35" presetID="10" presetClass="entr" presetSubtype="0" fill="hold" nodeType="withEffect">
                                  <p:stCondLst>
                                    <p:cond delay="0"/>
                                  </p:stCondLst>
                                  <p:childTnLst>
                                    <p:set>
                                      <p:cBhvr>
                                        <p:cTn id="36" dur="1" fill="hold">
                                          <p:stCondLst>
                                            <p:cond delay="0"/>
                                          </p:stCondLst>
                                        </p:cTn>
                                        <p:tgtEl>
                                          <p:spTgt spid="45058"/>
                                        </p:tgtEl>
                                        <p:attrNameLst>
                                          <p:attrName>style.visibility</p:attrName>
                                        </p:attrNameLst>
                                      </p:cBhvr>
                                      <p:to>
                                        <p:strVal val="visible"/>
                                      </p:to>
                                    </p:set>
                                    <p:animEffect transition="in" filter="fade">
                                      <p:cBhvr>
                                        <p:cTn id="37" dur="1000"/>
                                        <p:tgtEl>
                                          <p:spTgt spid="450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1000"/>
                                        <p:tgtEl>
                                          <p:spTgt spid="69"/>
                                        </p:tgtEl>
                                      </p:cBhvr>
                                    </p:animEffect>
                                  </p:childTnLst>
                                </p:cTn>
                              </p:par>
                              <p:par>
                                <p:cTn id="43" presetID="10" presetClass="entr" presetSubtype="0" fill="hold" nodeType="withEffect">
                                  <p:stCondLst>
                                    <p:cond delay="0"/>
                                  </p:stCondLst>
                                  <p:childTnLst>
                                    <p:set>
                                      <p:cBhvr>
                                        <p:cTn id="44" dur="1" fill="hold">
                                          <p:stCondLst>
                                            <p:cond delay="0"/>
                                          </p:stCondLst>
                                        </p:cTn>
                                        <p:tgtEl>
                                          <p:spTgt spid="2058"/>
                                        </p:tgtEl>
                                        <p:attrNameLst>
                                          <p:attrName>style.visibility</p:attrName>
                                        </p:attrNameLst>
                                      </p:cBhvr>
                                      <p:to>
                                        <p:strVal val="visible"/>
                                      </p:to>
                                    </p:set>
                                    <p:animEffect transition="in" filter="fade">
                                      <p:cBhvr>
                                        <p:cTn id="45" dur="1000"/>
                                        <p:tgtEl>
                                          <p:spTgt spid="2058"/>
                                        </p:tgtEl>
                                      </p:cBhvr>
                                    </p:animEffect>
                                  </p:childTnLst>
                                </p:cTn>
                              </p:par>
                              <p:par>
                                <p:cTn id="46" presetID="10" presetClass="exit" presetSubtype="0" fill="hold" nodeType="withEffect">
                                  <p:stCondLst>
                                    <p:cond delay="500"/>
                                  </p:stCondLst>
                                  <p:childTnLst>
                                    <p:animEffect transition="out" filter="fade">
                                      <p:cBhvr>
                                        <p:cTn id="47" dur="1000"/>
                                        <p:tgtEl>
                                          <p:spTgt spid="2050"/>
                                        </p:tgtEl>
                                      </p:cBhvr>
                                    </p:animEffect>
                                    <p:set>
                                      <p:cBhvr>
                                        <p:cTn id="48" dur="1" fill="hold">
                                          <p:stCondLst>
                                            <p:cond delay="999"/>
                                          </p:stCondLst>
                                        </p:cTn>
                                        <p:tgtEl>
                                          <p:spTgt spid="2050"/>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1000"/>
                                        <p:tgtEl>
                                          <p:spTgt spid="45058"/>
                                        </p:tgtEl>
                                      </p:cBhvr>
                                    </p:animEffect>
                                    <p:set>
                                      <p:cBhvr>
                                        <p:cTn id="51" dur="1" fill="hold">
                                          <p:stCondLst>
                                            <p:cond delay="999"/>
                                          </p:stCondLst>
                                        </p:cTn>
                                        <p:tgtEl>
                                          <p:spTgt spid="4505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up)">
                                      <p:cBhvr>
                                        <p:cTn id="56" dur="1000"/>
                                        <p:tgtEl>
                                          <p:spTgt spid="73"/>
                                        </p:tgtEl>
                                      </p:cBhvr>
                                    </p:animEffect>
                                  </p:childTnLst>
                                </p:cTn>
                              </p:par>
                              <p:par>
                                <p:cTn id="57" presetID="10" presetClass="entr" presetSubtype="0" fill="hold" nodeType="withEffect">
                                  <p:stCondLst>
                                    <p:cond delay="0"/>
                                  </p:stCondLst>
                                  <p:childTnLst>
                                    <p:set>
                                      <p:cBhvr>
                                        <p:cTn id="58" dur="1" fill="hold">
                                          <p:stCondLst>
                                            <p:cond delay="0"/>
                                          </p:stCondLst>
                                        </p:cTn>
                                        <p:tgtEl>
                                          <p:spTgt spid="2052"/>
                                        </p:tgtEl>
                                        <p:attrNameLst>
                                          <p:attrName>style.visibility</p:attrName>
                                        </p:attrNameLst>
                                      </p:cBhvr>
                                      <p:to>
                                        <p:strVal val="visible"/>
                                      </p:to>
                                    </p:set>
                                    <p:animEffect transition="in" filter="fade">
                                      <p:cBhvr>
                                        <p:cTn id="59" dur="1000"/>
                                        <p:tgtEl>
                                          <p:spTgt spid="2052"/>
                                        </p:tgtEl>
                                      </p:cBhvr>
                                    </p:animEffect>
                                  </p:childTnLst>
                                </p:cTn>
                              </p:par>
                              <p:par>
                                <p:cTn id="60" presetID="10" presetClass="exit" presetSubtype="0" fill="hold" nodeType="withEffect">
                                  <p:stCondLst>
                                    <p:cond delay="0"/>
                                  </p:stCondLst>
                                  <p:childTnLst>
                                    <p:animEffect transition="out" filter="fade">
                                      <p:cBhvr>
                                        <p:cTn id="61" dur="1000"/>
                                        <p:tgtEl>
                                          <p:spTgt spid="2058"/>
                                        </p:tgtEl>
                                      </p:cBhvr>
                                    </p:animEffect>
                                    <p:set>
                                      <p:cBhvr>
                                        <p:cTn id="62" dur="1" fill="hold">
                                          <p:stCondLst>
                                            <p:cond delay="999"/>
                                          </p:stCondLst>
                                        </p:cTn>
                                        <p:tgtEl>
                                          <p:spTgt spid="20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2052"/>
                                        </p:tgtEl>
                                      </p:cBhvr>
                                    </p:animEffect>
                                    <p:set>
                                      <p:cBhvr>
                                        <p:cTn id="67" dur="1" fill="hold">
                                          <p:stCondLst>
                                            <p:cond delay="999"/>
                                          </p:stCondLst>
                                        </p:cTn>
                                        <p:tgtEl>
                                          <p:spTgt spid="205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60"/>
                                        </p:tgtEl>
                                      </p:cBhvr>
                                    </p:animEffect>
                                    <p:set>
                                      <p:cBhvr>
                                        <p:cTn id="70" dur="1" fill="hold">
                                          <p:stCondLst>
                                            <p:cond delay="999"/>
                                          </p:stCondLst>
                                        </p:cTn>
                                        <p:tgtEl>
                                          <p:spTgt spid="6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62"/>
                                        </p:tgtEl>
                                      </p:cBhvr>
                                    </p:animEffect>
                                    <p:set>
                                      <p:cBhvr>
                                        <p:cTn id="76" dur="1" fill="hold">
                                          <p:stCondLst>
                                            <p:cond delay="999"/>
                                          </p:stCondLst>
                                        </p:cTn>
                                        <p:tgtEl>
                                          <p:spTgt spid="6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69"/>
                                        </p:tgtEl>
                                      </p:cBhvr>
                                    </p:animEffect>
                                    <p:set>
                                      <p:cBhvr>
                                        <p:cTn id="79" dur="1" fill="hold">
                                          <p:stCondLst>
                                            <p:cond delay="999"/>
                                          </p:stCondLst>
                                        </p:cTn>
                                        <p:tgtEl>
                                          <p:spTgt spid="6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59"/>
                                        </p:tgtEl>
                                      </p:cBhvr>
                                    </p:animEffect>
                                    <p:set>
                                      <p:cBhvr>
                                        <p:cTn id="82" dur="1" fill="hold">
                                          <p:stCondLst>
                                            <p:cond delay="999"/>
                                          </p:stCondLst>
                                        </p:cTn>
                                        <p:tgtEl>
                                          <p:spTgt spid="59"/>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73"/>
                                        </p:tgtEl>
                                      </p:cBhvr>
                                    </p:animEffect>
                                    <p:set>
                                      <p:cBhvr>
                                        <p:cTn id="85" dur="1" fill="hold">
                                          <p:stCondLst>
                                            <p:cond delay="999"/>
                                          </p:stCondLst>
                                        </p:cTn>
                                        <p:tgtEl>
                                          <p:spTgt spid="7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46"/>
                                        </p:tgtEl>
                                      </p:cBhvr>
                                    </p:animEffect>
                                    <p:set>
                                      <p:cBhvr>
                                        <p:cTn id="88" dur="1" fill="hold">
                                          <p:stCondLst>
                                            <p:cond delay="999"/>
                                          </p:stCondLst>
                                        </p:cTn>
                                        <p:tgtEl>
                                          <p:spTgt spid="46"/>
                                        </p:tgtEl>
                                        <p:attrNameLst>
                                          <p:attrName>style.visibility</p:attrName>
                                        </p:attrNameLst>
                                      </p:cBhvr>
                                      <p:to>
                                        <p:strVal val="hidden"/>
                                      </p:to>
                                    </p:set>
                                  </p:childTnLst>
                                </p:cTn>
                              </p:par>
                            </p:childTnLst>
                          </p:cTn>
                        </p:par>
                        <p:par>
                          <p:cTn id="89" fill="hold">
                            <p:stCondLst>
                              <p:cond delay="1000"/>
                            </p:stCondLst>
                            <p:childTnLst>
                              <p:par>
                                <p:cTn id="90" presetID="22" presetClass="entr" presetSubtype="1" fill="hold" nodeType="after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wipe(up)">
                                      <p:cBhvr>
                                        <p:cTn id="92" dur="1000"/>
                                        <p:tgtEl>
                                          <p:spTgt spid="77"/>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8.33333E-7 3.7037E-6 L 0.42448 0.35509 " pathEditMode="relative" rAng="0" ptsTypes="AA">
                                      <p:cBhvr>
                                        <p:cTn id="96" dur="1000" fill="hold"/>
                                        <p:tgtEl>
                                          <p:spTgt spid="68"/>
                                        </p:tgtEl>
                                        <p:attrNameLst>
                                          <p:attrName>ppt_x</p:attrName>
                                          <p:attrName>ppt_y</p:attrName>
                                        </p:attrNameLst>
                                      </p:cBhvr>
                                      <p:rCtr x="212" y="178"/>
                                    </p:animMotion>
                                  </p:childTnLst>
                                </p:cTn>
                              </p:par>
                              <p:par>
                                <p:cTn id="97" presetID="53" presetClass="exit" presetSubtype="0" fill="hold" grpId="1" nodeType="withEffect">
                                  <p:stCondLst>
                                    <p:cond delay="0"/>
                                  </p:stCondLst>
                                  <p:childTnLst>
                                    <p:anim calcmode="lin" valueType="num">
                                      <p:cBhvr>
                                        <p:cTn id="98" dur="1000"/>
                                        <p:tgtEl>
                                          <p:spTgt spid="68"/>
                                        </p:tgtEl>
                                        <p:attrNameLst>
                                          <p:attrName>ppt_w</p:attrName>
                                        </p:attrNameLst>
                                      </p:cBhvr>
                                      <p:tavLst>
                                        <p:tav tm="0">
                                          <p:val>
                                            <p:strVal val="ppt_w"/>
                                          </p:val>
                                        </p:tav>
                                        <p:tav tm="100000">
                                          <p:val>
                                            <p:fltVal val="0"/>
                                          </p:val>
                                        </p:tav>
                                      </p:tavLst>
                                    </p:anim>
                                    <p:anim calcmode="lin" valueType="num">
                                      <p:cBhvr>
                                        <p:cTn id="99" dur="1000"/>
                                        <p:tgtEl>
                                          <p:spTgt spid="68"/>
                                        </p:tgtEl>
                                        <p:attrNameLst>
                                          <p:attrName>ppt_h</p:attrName>
                                        </p:attrNameLst>
                                      </p:cBhvr>
                                      <p:tavLst>
                                        <p:tav tm="0">
                                          <p:val>
                                            <p:strVal val="ppt_h"/>
                                          </p:val>
                                        </p:tav>
                                        <p:tav tm="100000">
                                          <p:val>
                                            <p:fltVal val="0"/>
                                          </p:val>
                                        </p:tav>
                                      </p:tavLst>
                                    </p:anim>
                                    <p:animEffect transition="out" filter="fade">
                                      <p:cBhvr>
                                        <p:cTn id="100" dur="1000"/>
                                        <p:tgtEl>
                                          <p:spTgt spid="68"/>
                                        </p:tgtEl>
                                      </p:cBhvr>
                                    </p:animEffect>
                                    <p:set>
                                      <p:cBhvr>
                                        <p:cTn id="101" dur="1" fill="hold">
                                          <p:stCondLst>
                                            <p:cond delay="999"/>
                                          </p:stCondLst>
                                        </p:cTn>
                                        <p:tgtEl>
                                          <p:spTgt spid="6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77"/>
                                        </p:tgtEl>
                                      </p:cBhvr>
                                    </p:animEffect>
                                    <p:set>
                                      <p:cBhvr>
                                        <p:cTn id="104" dur="1" fill="hold">
                                          <p:stCondLst>
                                            <p:cond delay="999"/>
                                          </p:stCondLst>
                                        </p:cTn>
                                        <p:tgtEl>
                                          <p:spTgt spid="77"/>
                                        </p:tgtEl>
                                        <p:attrNameLst>
                                          <p:attrName>style.visibility</p:attrName>
                                        </p:attrNameLst>
                                      </p:cBhvr>
                                      <p:to>
                                        <p:strVal val="hidden"/>
                                      </p:to>
                                    </p:set>
                                  </p:childTnLst>
                                </p:cTn>
                              </p:par>
                              <p:par>
                                <p:cTn id="105" presetID="10" presetClass="entr" presetSubtype="0" fill="hold" nodeType="withEffect">
                                  <p:stCondLst>
                                    <p:cond delay="50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1000"/>
                                        <p:tgtEl>
                                          <p:spTgt spid="7"/>
                                        </p:tgtEl>
                                      </p:cBhvr>
                                    </p:animEffect>
                                  </p:childTnLst>
                                </p:cTn>
                              </p:par>
                              <p:par>
                                <p:cTn id="108" presetID="10" presetClass="entr" presetSubtype="0" fill="hold" grpId="0" nodeType="withEffect">
                                  <p:stCondLst>
                                    <p:cond delay="50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1000"/>
                                        <p:tgtEl>
                                          <p:spTgt spid="55"/>
                                        </p:tgtEl>
                                      </p:cBhvr>
                                    </p:animEffect>
                                  </p:childTnLst>
                                </p:cTn>
                              </p:par>
                              <p:par>
                                <p:cTn id="111" presetID="10" presetClass="entr" presetSubtype="0" fill="hold" grpId="0" nodeType="withEffect">
                                  <p:stCondLst>
                                    <p:cond delay="50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1000"/>
                                        <p:tgtEl>
                                          <p:spTgt spid="58"/>
                                        </p:tgtEl>
                                      </p:cBhvr>
                                    </p:animEffect>
                                  </p:childTnLst>
                                </p:cTn>
                              </p:par>
                              <p:par>
                                <p:cTn id="114" presetID="10" presetClass="entr" presetSubtype="0" fill="hold" grpId="0" nodeType="withEffect">
                                  <p:stCondLst>
                                    <p:cond delay="50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1000"/>
                                        <p:tgtEl>
                                          <p:spTgt spid="56"/>
                                        </p:tgtEl>
                                      </p:cBhvr>
                                    </p:animEffect>
                                  </p:childTnLst>
                                </p:cTn>
                              </p:par>
                              <p:par>
                                <p:cTn id="117" presetID="10" presetClass="entr" presetSubtype="0" fill="hold" grpId="0" nodeType="withEffect">
                                  <p:stCondLst>
                                    <p:cond delay="50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5" grpId="0" animBg="1"/>
      <p:bldP spid="56" grpId="0" animBg="1"/>
      <p:bldP spid="58" grpId="0" animBg="1"/>
      <p:bldP spid="60" grpId="0" animBg="1"/>
      <p:bldP spid="68" grpId="0" animBg="1"/>
      <p:bldP spid="68" grpId="1" animBg="1"/>
      <p:bldP spid="44" grpId="0" animBg="1"/>
      <p:bldP spid="59" grpId="0" animBg="1"/>
      <p:bldP spid="62" grpId="0" animBg="1"/>
      <p:bldP spid="69"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266265"/>
          </a:xfrm>
          <a:prstGeom prst="rect">
            <a:avLst/>
          </a:prstGeom>
        </p:spPr>
        <p:txBody>
          <a:bodyPr wrap="square">
            <a:spAutoFit/>
          </a:bodyPr>
          <a:lstStyle/>
          <a:p>
            <a:r>
              <a:rPr lang="en-US" dirty="0" smtClean="0">
                <a:hlinkClick r:id="rId2"/>
              </a:rPr>
              <a:t>https://en.wikipedia.org/wiki/Henri_Membertou</a:t>
            </a:r>
            <a:endParaRPr lang="en-US" dirty="0" smtClean="0"/>
          </a:p>
          <a:p>
            <a:r>
              <a:rPr lang="en-US" dirty="0" smtClean="0"/>
              <a:t>	Henri </a:t>
            </a:r>
            <a:r>
              <a:rPr lang="en-US" dirty="0" err="1" smtClean="0"/>
              <a:t>Membertou</a:t>
            </a:r>
            <a:r>
              <a:rPr lang="en-US" dirty="0" smtClean="0"/>
              <a:t> (died 18 September 1611) was the </a:t>
            </a:r>
            <a:r>
              <a:rPr lang="en-US" dirty="0" err="1" smtClean="0"/>
              <a:t>sakmow</a:t>
            </a:r>
            <a:r>
              <a:rPr lang="en-US" dirty="0" smtClean="0"/>
              <a:t> (Grand Chief) of the </a:t>
            </a:r>
            <a:r>
              <a:rPr lang="en-US" dirty="0" err="1" smtClean="0"/>
              <a:t>Mi'kmaq</a:t>
            </a:r>
            <a:r>
              <a:rPr lang="en-US" dirty="0" smtClean="0"/>
              <a:t> First Nations tribe situated near Port Royal, site of the first French settlement in Acadia, present-day Nova Scotia, Canada. Originally </a:t>
            </a:r>
            <a:r>
              <a:rPr lang="en-US" dirty="0" err="1" smtClean="0"/>
              <a:t>sakmow</a:t>
            </a:r>
            <a:r>
              <a:rPr lang="en-US" dirty="0" smtClean="0"/>
              <a:t> of the </a:t>
            </a:r>
            <a:r>
              <a:rPr lang="en-US" dirty="0" err="1" smtClean="0"/>
              <a:t>Kespukwitk</a:t>
            </a:r>
            <a:r>
              <a:rPr lang="en-US" dirty="0" smtClean="0"/>
              <a:t> district, he was appointed as Grand Chief by the </a:t>
            </a:r>
            <a:r>
              <a:rPr lang="en-US" dirty="0" err="1" smtClean="0"/>
              <a:t>sakmowk</a:t>
            </a:r>
            <a:r>
              <a:rPr lang="en-US" dirty="0" smtClean="0"/>
              <a:t> of the other six districts. He was born 1507 Mi '</a:t>
            </a:r>
            <a:r>
              <a:rPr lang="en-US" dirty="0" err="1" smtClean="0"/>
              <a:t>Kmaq</a:t>
            </a:r>
            <a:r>
              <a:rPr lang="en-US" dirty="0" smtClean="0"/>
              <a:t> Nation Acadia. However, </a:t>
            </a:r>
            <a:r>
              <a:rPr lang="en-US" dirty="0" err="1" smtClean="0"/>
              <a:t>Membertou</a:t>
            </a:r>
            <a:r>
              <a:rPr lang="en-US" dirty="0" smtClean="0"/>
              <a:t> claimed to be a grown man when he first met Jacques Cartier, which would mean that he was probably born in the early years of the sixteenth century.</a:t>
            </a:r>
          </a:p>
          <a:p>
            <a:r>
              <a:rPr lang="en-US" dirty="0" smtClean="0"/>
              <a:t>	If he was born 1507, he died at the age of 104.  Before becoming grand chief, </a:t>
            </a:r>
            <a:r>
              <a:rPr lang="en-US" dirty="0" err="1" smtClean="0"/>
              <a:t>Membertou</a:t>
            </a:r>
            <a:r>
              <a:rPr lang="en-US" dirty="0" smtClean="0"/>
              <a:t> had been the District Chief of </a:t>
            </a:r>
            <a:r>
              <a:rPr lang="en-US" dirty="0" err="1" smtClean="0"/>
              <a:t>Kespukwitk</a:t>
            </a:r>
            <a:r>
              <a:rPr lang="en-US" dirty="0" smtClean="0"/>
              <a:t>, a part of the </a:t>
            </a:r>
            <a:r>
              <a:rPr lang="en-US" dirty="0" err="1" smtClean="0"/>
              <a:t>Mi'kmaq</a:t>
            </a:r>
            <a:r>
              <a:rPr lang="en-US" dirty="0" smtClean="0"/>
              <a:t> nation which included the area where the French colonists settled Port-Royal.  In addition to being </a:t>
            </a:r>
            <a:r>
              <a:rPr lang="en-US" dirty="0" err="1" smtClean="0"/>
              <a:t>sakmow</a:t>
            </a:r>
            <a:r>
              <a:rPr lang="en-US" dirty="0" smtClean="0"/>
              <a:t> or political leader, </a:t>
            </a:r>
            <a:r>
              <a:rPr lang="en-US" dirty="0" err="1" smtClean="0"/>
              <a:t>Membertou</a:t>
            </a:r>
            <a:r>
              <a:rPr lang="en-US" dirty="0" smtClean="0"/>
              <a:t> had also been the head </a:t>
            </a:r>
            <a:r>
              <a:rPr lang="en-US" dirty="0" err="1" smtClean="0"/>
              <a:t>autmoin</a:t>
            </a:r>
            <a:r>
              <a:rPr lang="en-US" dirty="0" smtClean="0"/>
              <a:t> or spiritual leader of his tribe — who believed him to have powers of healing and prophecy.</a:t>
            </a:r>
          </a:p>
          <a:p>
            <a:r>
              <a:rPr lang="en-US" dirty="0" smtClean="0"/>
              <a:t>	</a:t>
            </a:r>
            <a:r>
              <a:rPr lang="en-US" dirty="0" err="1" smtClean="0"/>
              <a:t>Membertou</a:t>
            </a:r>
            <a:r>
              <a:rPr lang="en-US" dirty="0" smtClean="0"/>
              <a:t> was known to have acquired his own French </a:t>
            </a:r>
            <a:r>
              <a:rPr lang="en-US" dirty="0" err="1" smtClean="0"/>
              <a:t>shallop</a:t>
            </a:r>
            <a:r>
              <a:rPr lang="en-US" dirty="0" smtClean="0"/>
              <a:t> which he decorated with his own totems. He used this ship to trade with Europeans far out at sea, gaining first access to this important market and allowing him to sell goods at more </a:t>
            </a:r>
            <a:r>
              <a:rPr lang="en-US" smtClean="0"/>
              <a:t>worthwhile exchanges.</a:t>
            </a:r>
            <a:endParaRPr lang="en-US" dirty="0" smtClean="0"/>
          </a:p>
          <a:p>
            <a:r>
              <a:rPr lang="en-US" dirty="0" smtClean="0"/>
              <a:t>	</a:t>
            </a:r>
            <a:r>
              <a:rPr lang="en-US" dirty="0" err="1" smtClean="0"/>
              <a:t>Membertou</a:t>
            </a:r>
            <a:r>
              <a:rPr lang="en-US" dirty="0" smtClean="0"/>
              <a:t> became a good friend to the French. He first met the French when they arrived to build the Habitation at Port-Royal in 1605, at which time, according to the French lawyer and author Marc </a:t>
            </a:r>
            <a:r>
              <a:rPr lang="en-US" dirty="0" err="1" smtClean="0"/>
              <a:t>Lescarbot</a:t>
            </a:r>
            <a:r>
              <a:rPr lang="en-US" dirty="0" smtClean="0"/>
              <a:t>, he said he was over 100 and recalled meeting Jacques Cartier in 1534.</a:t>
            </a:r>
          </a:p>
          <a:p>
            <a:r>
              <a:rPr lang="en-US" dirty="0" smtClean="0"/>
              <a:t>	Both </a:t>
            </a:r>
            <a:r>
              <a:rPr lang="en-US" dirty="0" err="1" smtClean="0"/>
              <a:t>Lescarbot</a:t>
            </a:r>
            <a:r>
              <a:rPr lang="en-US" dirty="0" smtClean="0"/>
              <a:t> and explorer Samuel de Champlain wrote of having witnessed him conducting a funeral in 1606 for </a:t>
            </a:r>
            <a:r>
              <a:rPr lang="en-US" dirty="0" err="1" smtClean="0"/>
              <a:t>Panoniac</a:t>
            </a:r>
            <a:r>
              <a:rPr lang="en-US" dirty="0" smtClean="0"/>
              <a:t>, a fellow </a:t>
            </a:r>
            <a:r>
              <a:rPr lang="en-US" dirty="0" err="1" smtClean="0"/>
              <a:t>Mi'kmaw</a:t>
            </a:r>
            <a:r>
              <a:rPr lang="en-US" dirty="0" smtClean="0"/>
              <a:t> </a:t>
            </a:r>
            <a:r>
              <a:rPr lang="en-US" dirty="0" err="1" smtClean="0"/>
              <a:t>sakmow</a:t>
            </a:r>
            <a:r>
              <a:rPr lang="en-US" dirty="0" smtClean="0"/>
              <a:t> who had been killed by the </a:t>
            </a:r>
            <a:r>
              <a:rPr lang="en-US" dirty="0" err="1" smtClean="0"/>
              <a:t>Armouchiquois</a:t>
            </a:r>
            <a:r>
              <a:rPr lang="en-US" dirty="0" smtClean="0"/>
              <a:t> or Passamaquoddy tribe, of what is now Maine. Seeking revenge for this and similar acts of hostility, </a:t>
            </a:r>
            <a:r>
              <a:rPr lang="en-US" dirty="0" err="1" smtClean="0"/>
              <a:t>Membertou</a:t>
            </a:r>
            <a:r>
              <a:rPr lang="en-US" dirty="0" smtClean="0"/>
              <a:t> led 500 warriors in a raid on the </a:t>
            </a:r>
            <a:r>
              <a:rPr lang="en-US" dirty="0" err="1" smtClean="0"/>
              <a:t>Armouchiquois</a:t>
            </a:r>
            <a:r>
              <a:rPr lang="en-US" dirty="0" smtClean="0"/>
              <a:t> town, </a:t>
            </a:r>
            <a:r>
              <a:rPr lang="en-US" dirty="0" err="1" smtClean="0"/>
              <a:t>Chouacoet</a:t>
            </a:r>
            <a:r>
              <a:rPr lang="en-US" dirty="0" smtClean="0"/>
              <a:t>, present-day Saco, Maine, in July, 1607, killing 20 of their people, including two of their leaders, </a:t>
            </a:r>
            <a:r>
              <a:rPr lang="en-US" dirty="0" err="1" smtClean="0"/>
              <a:t>Onmechin</a:t>
            </a:r>
            <a:r>
              <a:rPr lang="en-US" dirty="0" smtClean="0"/>
              <a:t> and </a:t>
            </a:r>
            <a:r>
              <a:rPr lang="en-US" dirty="0" err="1" smtClean="0"/>
              <a:t>Marchin</a:t>
            </a:r>
            <a:r>
              <a:rPr lang="en-US" dirty="0" smtClean="0"/>
              <a:t>.</a:t>
            </a:r>
          </a:p>
          <a:p>
            <a:r>
              <a:rPr lang="en-US" dirty="0" smtClean="0"/>
              <a:t>	He is described by the Jesuit Pierre </a:t>
            </a:r>
            <a:r>
              <a:rPr lang="en-US" dirty="0" err="1" smtClean="0"/>
              <a:t>Biard</a:t>
            </a:r>
            <a:r>
              <a:rPr lang="en-US" dirty="0" smtClean="0"/>
              <a:t> as having maintained a beard, unlike other </a:t>
            </a:r>
            <a:r>
              <a:rPr lang="en-US" dirty="0" err="1" smtClean="0"/>
              <a:t>Mi'kmaq</a:t>
            </a:r>
            <a:r>
              <a:rPr lang="en-US" dirty="0" smtClean="0"/>
              <a:t> males who removed all facial hair. He was larger than the other males and despite his advanced age, had no grey or white hair.  Also, unlike most </a:t>
            </a:r>
            <a:r>
              <a:rPr lang="en-US" dirty="0" err="1" smtClean="0"/>
              <a:t>sakmowk</a:t>
            </a:r>
            <a:r>
              <a:rPr lang="en-US" dirty="0" smtClean="0"/>
              <a:t> who were polygamous, </a:t>
            </a:r>
            <a:r>
              <a:rPr lang="en-US" dirty="0" err="1" smtClean="0"/>
              <a:t>Membertou</a:t>
            </a:r>
            <a:r>
              <a:rPr lang="en-US" dirty="0" smtClean="0"/>
              <a:t> had only one wife, who was </a:t>
            </a:r>
            <a:r>
              <a:rPr lang="en-US" dirty="0" err="1" smtClean="0"/>
              <a:t>baptised</a:t>
            </a:r>
            <a:r>
              <a:rPr lang="en-US" dirty="0" smtClean="0"/>
              <a:t> with the name of "Marie". </a:t>
            </a:r>
            <a:r>
              <a:rPr lang="en-US" dirty="0" err="1" smtClean="0"/>
              <a:t>Lescarbot</a:t>
            </a:r>
            <a:r>
              <a:rPr lang="en-US" dirty="0" smtClean="0"/>
              <a:t> records that the eldest son of Chief </a:t>
            </a:r>
            <a:r>
              <a:rPr lang="en-US" dirty="0" err="1" smtClean="0"/>
              <a:t>Membertou</a:t>
            </a:r>
            <a:r>
              <a:rPr lang="en-US" dirty="0" smtClean="0"/>
              <a:t> had the name </a:t>
            </a:r>
            <a:r>
              <a:rPr lang="en-US" dirty="0" err="1" smtClean="0"/>
              <a:t>Membertouchis</a:t>
            </a:r>
            <a:r>
              <a:rPr lang="en-US" dirty="0" smtClean="0"/>
              <a:t> (</a:t>
            </a:r>
            <a:r>
              <a:rPr lang="en-US" dirty="0" err="1" smtClean="0"/>
              <a:t>Membertouji'j</a:t>
            </a:r>
            <a:r>
              <a:rPr lang="en-US" dirty="0" smtClean="0"/>
              <a:t>, </a:t>
            </a:r>
            <a:r>
              <a:rPr lang="en-US" dirty="0" err="1" smtClean="0"/>
              <a:t>baptised</a:t>
            </a:r>
            <a:r>
              <a:rPr lang="en-US" dirty="0" smtClean="0"/>
              <a:t> Louis </a:t>
            </a:r>
            <a:r>
              <a:rPr lang="en-US" dirty="0" err="1" smtClean="0"/>
              <a:t>Membertou</a:t>
            </a:r>
            <a:r>
              <a:rPr lang="en-US" dirty="0" smtClean="0"/>
              <a:t> after the then-King of France, Louis XIII), while his second and third sons were called </a:t>
            </a:r>
            <a:r>
              <a:rPr lang="en-US" dirty="0" err="1" smtClean="0"/>
              <a:t>Actaudin</a:t>
            </a:r>
            <a:r>
              <a:rPr lang="en-US" dirty="0" smtClean="0"/>
              <a:t> (absent at the time of the baptism) and </a:t>
            </a:r>
            <a:r>
              <a:rPr lang="en-US" dirty="0" err="1" smtClean="0"/>
              <a:t>Actaudinech</a:t>
            </a:r>
            <a:r>
              <a:rPr lang="en-US" dirty="0" smtClean="0"/>
              <a:t> (</a:t>
            </a:r>
            <a:r>
              <a:rPr lang="en-US" dirty="0" err="1" smtClean="0"/>
              <a:t>Actaudinji'j</a:t>
            </a:r>
            <a:r>
              <a:rPr lang="en-US" dirty="0" smtClean="0"/>
              <a:t>, </a:t>
            </a:r>
            <a:r>
              <a:rPr lang="en-US" dirty="0" err="1" smtClean="0"/>
              <a:t>baptised</a:t>
            </a:r>
            <a:r>
              <a:rPr lang="en-US" dirty="0" smtClean="0"/>
              <a:t> Paul </a:t>
            </a:r>
            <a:r>
              <a:rPr lang="en-US" dirty="0" err="1" smtClean="0"/>
              <a:t>Membertou</a:t>
            </a:r>
            <a:r>
              <a:rPr lang="en-US" dirty="0" smtClean="0"/>
              <a:t>). He also had a daughter, given the name Marguerite.</a:t>
            </a:r>
          </a:p>
          <a:p>
            <a:r>
              <a:rPr lang="en-US" dirty="0" smtClean="0"/>
              <a:t>	After building their fort, the French left in 1607, leaving only two of their party behind, during which time </a:t>
            </a:r>
            <a:r>
              <a:rPr lang="en-US" dirty="0" err="1" smtClean="0"/>
              <a:t>Membertou</a:t>
            </a:r>
            <a:r>
              <a:rPr lang="en-US" dirty="0" smtClean="0"/>
              <a:t> took good care of the fort and them, meeting them upon their return in 1610.</a:t>
            </a:r>
          </a:p>
          <a:p>
            <a:r>
              <a:rPr lang="en-US" dirty="0" smtClean="0"/>
              <a:t>	On 24 June 1610 (Saint John the Baptist Day), </a:t>
            </a:r>
            <a:r>
              <a:rPr lang="en-US" dirty="0" err="1" smtClean="0"/>
              <a:t>Membertou</a:t>
            </a:r>
            <a:r>
              <a:rPr lang="en-US" dirty="0" smtClean="0"/>
              <a:t> became the first native leader to be </a:t>
            </a:r>
            <a:r>
              <a:rPr lang="en-US" dirty="0" err="1" smtClean="0"/>
              <a:t>baptised</a:t>
            </a:r>
            <a:r>
              <a:rPr lang="en-US" dirty="0" smtClean="0"/>
              <a:t> by the French, as a sign of alliance and good faith. The ceremony was carried out by priest </a:t>
            </a:r>
            <a:r>
              <a:rPr lang="en-US" dirty="0" err="1" smtClean="0"/>
              <a:t>Jessé</a:t>
            </a:r>
            <a:r>
              <a:rPr lang="en-US" dirty="0" smtClean="0"/>
              <a:t> </a:t>
            </a:r>
            <a:r>
              <a:rPr lang="en-US" dirty="0" err="1" smtClean="0"/>
              <a:t>Fléché</a:t>
            </a:r>
            <a:r>
              <a:rPr lang="en-US" dirty="0" smtClean="0"/>
              <a:t>, who went on to baptize all 21 members of </a:t>
            </a:r>
            <a:r>
              <a:rPr lang="en-US" dirty="0" err="1" smtClean="0"/>
              <a:t>Membertou's</a:t>
            </a:r>
            <a:r>
              <a:rPr lang="en-US" dirty="0" smtClean="0"/>
              <a:t> immediate family.  It was then that </a:t>
            </a:r>
            <a:r>
              <a:rPr lang="en-US" dirty="0" err="1" smtClean="0"/>
              <a:t>Membertou</a:t>
            </a:r>
            <a:r>
              <a:rPr lang="en-US" dirty="0" smtClean="0"/>
              <a:t> was given the baptismal name Henri, after the late king of France, Henry IV.  </a:t>
            </a:r>
            <a:r>
              <a:rPr lang="en-US" dirty="0" err="1" smtClean="0"/>
              <a:t>Membertou's</a:t>
            </a:r>
            <a:r>
              <a:rPr lang="en-US" dirty="0" smtClean="0"/>
              <a:t> Baptism was part of the entry by the </a:t>
            </a:r>
            <a:r>
              <a:rPr lang="en-US" dirty="0" err="1" smtClean="0"/>
              <a:t>Mi'kmaq</a:t>
            </a:r>
            <a:r>
              <a:rPr lang="en-US" dirty="0" smtClean="0"/>
              <a:t> into a relationship with the Catholic Church, known as the </a:t>
            </a:r>
            <a:r>
              <a:rPr lang="en-US" dirty="0" err="1" smtClean="0"/>
              <a:t>Mi'kmaw</a:t>
            </a:r>
            <a:r>
              <a:rPr lang="en-US" dirty="0" smtClean="0"/>
              <a:t> Concordat.</a:t>
            </a:r>
          </a:p>
          <a:p>
            <a:r>
              <a:rPr lang="en-US" dirty="0" smtClean="0"/>
              <a:t>	</a:t>
            </a:r>
            <a:r>
              <a:rPr lang="en-US" dirty="0" err="1" smtClean="0"/>
              <a:t>Membertou</a:t>
            </a:r>
            <a:r>
              <a:rPr lang="en-US" dirty="0" smtClean="0"/>
              <a:t> was very eager to become a proper Christian as soon as he was baptized. He wanted the missionaries to learn the Algonquian </a:t>
            </a:r>
            <a:r>
              <a:rPr lang="en-US" dirty="0" err="1" smtClean="0"/>
              <a:t>Mi'kmaq</a:t>
            </a:r>
            <a:r>
              <a:rPr lang="en-US" dirty="0" smtClean="0"/>
              <a:t> language so that he could be properly educated. </a:t>
            </a:r>
            <a:r>
              <a:rPr lang="en-US" dirty="0" err="1" smtClean="0"/>
              <a:t>Biard</a:t>
            </a:r>
            <a:r>
              <a:rPr lang="en-US" dirty="0" smtClean="0"/>
              <a:t> relates how, when </a:t>
            </a:r>
            <a:r>
              <a:rPr lang="en-US" dirty="0" err="1" smtClean="0"/>
              <a:t>Membertou's</a:t>
            </a:r>
            <a:r>
              <a:rPr lang="en-US" dirty="0" smtClean="0"/>
              <a:t> son </a:t>
            </a:r>
            <a:r>
              <a:rPr lang="en-US" dirty="0" err="1" smtClean="0"/>
              <a:t>Actaudin</a:t>
            </a:r>
            <a:r>
              <a:rPr lang="en-US" dirty="0" smtClean="0"/>
              <a:t> became gravely ill, he was prepared to sacrifice two or three dogs to precede him as messengers into the spirit world, but when </a:t>
            </a:r>
            <a:r>
              <a:rPr lang="en-US" dirty="0" err="1" smtClean="0"/>
              <a:t>Biard</a:t>
            </a:r>
            <a:r>
              <a:rPr lang="en-US" dirty="0" smtClean="0"/>
              <a:t> told him this was wrong, he did not, and </a:t>
            </a:r>
            <a:r>
              <a:rPr lang="en-US" dirty="0" err="1" smtClean="0"/>
              <a:t>Actaudin</a:t>
            </a:r>
            <a:r>
              <a:rPr lang="en-US" dirty="0" smtClean="0"/>
              <a:t> then recovered. However, in 1611, he contracted dysentery, one of the many infectious diseases spread in the New World by Europeans. By September 1611, he was very ill. </a:t>
            </a:r>
            <a:r>
              <a:rPr lang="en-US" dirty="0" err="1" smtClean="0"/>
              <a:t>Membertou</a:t>
            </a:r>
            <a:r>
              <a:rPr lang="en-US" dirty="0" smtClean="0"/>
              <a:t> insisted on being buried with his ancestors, something that bothered the missionaries. However; </a:t>
            </a:r>
            <a:r>
              <a:rPr lang="en-US" dirty="0" err="1" smtClean="0"/>
              <a:t>Membertou</a:t>
            </a:r>
            <a:r>
              <a:rPr lang="en-US" dirty="0" smtClean="0"/>
              <a:t> soon changed his mind and requested to be buried among the French. He died on 18 September 1611. In his final words, he charged his children to remain devout Christians.</a:t>
            </a:r>
          </a:p>
          <a:p>
            <a:r>
              <a:rPr lang="en-US" dirty="0" smtClean="0"/>
              <a:t>	Three songs of </a:t>
            </a:r>
            <a:r>
              <a:rPr lang="en-US" dirty="0" err="1" smtClean="0"/>
              <a:t>Membertou</a:t>
            </a:r>
            <a:r>
              <a:rPr lang="en-US" dirty="0" smtClean="0"/>
              <a:t> survive in written form, and provide the first music transcriptions from the Americas. The melodies for the songs were transcribed in </a:t>
            </a:r>
            <a:r>
              <a:rPr lang="en-US" dirty="0" err="1" smtClean="0"/>
              <a:t>solfège</a:t>
            </a:r>
            <a:r>
              <a:rPr lang="en-US" dirty="0" smtClean="0"/>
              <a:t> notation by Marc </a:t>
            </a:r>
            <a:r>
              <a:rPr lang="en-US" dirty="0" err="1" smtClean="0"/>
              <a:t>Lescarbot</a:t>
            </a:r>
            <a:r>
              <a:rPr lang="en-US" dirty="0" smtClean="0"/>
              <a:t>. The time values of each note were recorded in an arrangement of </a:t>
            </a:r>
            <a:r>
              <a:rPr lang="en-US" dirty="0" err="1" smtClean="0"/>
              <a:t>Membertou's</a:t>
            </a:r>
            <a:r>
              <a:rPr lang="en-US" dirty="0" smtClean="0"/>
              <a:t> songs in </a:t>
            </a:r>
            <a:r>
              <a:rPr lang="en-US" dirty="0" err="1" smtClean="0"/>
              <a:t>mensural</a:t>
            </a:r>
            <a:r>
              <a:rPr lang="en-US" dirty="0" smtClean="0"/>
              <a:t> notation by Gabriel </a:t>
            </a:r>
            <a:r>
              <a:rPr lang="en-US" dirty="0" err="1" smtClean="0"/>
              <a:t>Sagard</a:t>
            </a:r>
            <a:r>
              <a:rPr lang="en-US" dirty="0" smtClean="0"/>
              <a:t>-</a:t>
            </a:r>
            <a:r>
              <a:rPr lang="en-US" dirty="0" err="1" smtClean="0"/>
              <a:t>Théodat</a:t>
            </a:r>
            <a:r>
              <a:rPr lang="en-US" dirty="0" smtClean="0"/>
              <a:t>.  The melodies use three notes of the </a:t>
            </a:r>
            <a:r>
              <a:rPr lang="en-US" dirty="0" err="1" smtClean="0"/>
              <a:t>solfege</a:t>
            </a:r>
            <a:r>
              <a:rPr lang="en-US" dirty="0" smtClean="0"/>
              <a:t> scale - originally transcribed as Re-</a:t>
            </a:r>
            <a:r>
              <a:rPr lang="en-US" dirty="0" err="1" smtClean="0"/>
              <a:t>Fa</a:t>
            </a:r>
            <a:r>
              <a:rPr lang="en-US" dirty="0" smtClean="0"/>
              <a:t>-Sol by </a:t>
            </a:r>
            <a:r>
              <a:rPr lang="en-US" dirty="0" err="1" smtClean="0"/>
              <a:t>Lescarbot</a:t>
            </a:r>
            <a:r>
              <a:rPr lang="en-US" dirty="0" smtClean="0"/>
              <a:t>, but more easily sung as La-Do-Re. Transcriptions of these songs are available for Native American flute.</a:t>
            </a:r>
          </a:p>
          <a:p>
            <a:r>
              <a:rPr lang="en-US" dirty="0" smtClean="0"/>
              <a:t>	In 2007 Canada Post issued a $0.52 stamp (domestic rate) in its "French Settlement in North America" series in </a:t>
            </a:r>
            <a:r>
              <a:rPr lang="en-US" dirty="0" err="1" smtClean="0"/>
              <a:t>honour</a:t>
            </a:r>
            <a:r>
              <a:rPr lang="en-US" dirty="0" smtClean="0"/>
              <a:t> of Chief </a:t>
            </a:r>
            <a:r>
              <a:rPr lang="en-US" dirty="0" err="1" smtClean="0"/>
              <a:t>Membertou</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1"/>
          <p:cNvGrpSpPr/>
          <p:nvPr/>
        </p:nvGrpSpPr>
        <p:grpSpPr>
          <a:xfrm>
            <a:off x="0" y="990600"/>
            <a:ext cx="9139786" cy="5867400"/>
            <a:chOff x="0" y="990600"/>
            <a:chExt cx="9139786" cy="5867400"/>
          </a:xfrm>
        </p:grpSpPr>
        <p:grpSp>
          <p:nvGrpSpPr>
            <p:cNvPr id="42" name="Group 19"/>
            <p:cNvGrpSpPr/>
            <p:nvPr/>
          </p:nvGrpSpPr>
          <p:grpSpPr>
            <a:xfrm>
              <a:off x="0" y="990600"/>
              <a:ext cx="9139786" cy="5867400"/>
              <a:chOff x="0" y="990600"/>
              <a:chExt cx="9139786" cy="5867400"/>
            </a:xfrm>
          </p:grpSpPr>
          <p:grpSp>
            <p:nvGrpSpPr>
              <p:cNvPr id="46" name="Group 24"/>
              <p:cNvGrpSpPr/>
              <p:nvPr/>
            </p:nvGrpSpPr>
            <p:grpSpPr>
              <a:xfrm>
                <a:off x="0" y="990600"/>
                <a:ext cx="9139786" cy="5867400"/>
                <a:chOff x="0" y="990600"/>
                <a:chExt cx="9139786" cy="5867400"/>
              </a:xfrm>
            </p:grpSpPr>
            <p:pic>
              <p:nvPicPr>
                <p:cNvPr id="58" name="Picture 3"/>
                <p:cNvPicPr>
                  <a:picLocks noChangeAspect="1" noChangeArrowheads="1"/>
                </p:cNvPicPr>
                <p:nvPr/>
              </p:nvPicPr>
              <p:blipFill>
                <a:blip r:embed="rId2"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59" name="Straight Connector 58"/>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pic>
          <p:nvPicPr>
            <p:cNvPr id="44" name="Picture 3"/>
            <p:cNvPicPr>
              <a:picLocks noChangeAspect="1" noChangeArrowheads="1"/>
            </p:cNvPicPr>
            <p:nvPr/>
          </p:nvPicPr>
          <p:blipFill>
            <a:blip r:embed="rId2"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grpSp>
        <p:nvGrpSpPr>
          <p:cNvPr id="61" name="Group 60"/>
          <p:cNvGrpSpPr/>
          <p:nvPr/>
        </p:nvGrpSpPr>
        <p:grpSpPr>
          <a:xfrm>
            <a:off x="0" y="0"/>
            <a:ext cx="9144000" cy="6858000"/>
            <a:chOff x="0" y="0"/>
            <a:chExt cx="9144000" cy="6858000"/>
          </a:xfrm>
        </p:grpSpPr>
        <p:grpSp>
          <p:nvGrpSpPr>
            <p:cNvPr id="2" name="Group 51"/>
            <p:cNvGrpSpPr/>
            <p:nvPr/>
          </p:nvGrpSpPr>
          <p:grpSpPr>
            <a:xfrm>
              <a:off x="0" y="0"/>
              <a:ext cx="9144000" cy="6858000"/>
              <a:chOff x="0" y="0"/>
              <a:chExt cx="9144000" cy="6858000"/>
            </a:xfrm>
          </p:grpSpPr>
          <p:grpSp>
            <p:nvGrpSpPr>
              <p:cNvPr id="3" name="Group 28"/>
              <p:cNvGrpSpPr/>
              <p:nvPr/>
            </p:nvGrpSpPr>
            <p:grpSpPr>
              <a:xfrm>
                <a:off x="0" y="0"/>
                <a:ext cx="9144000" cy="6858000"/>
                <a:chOff x="-1981200" y="-533400"/>
                <a:chExt cx="9144000" cy="6858000"/>
              </a:xfrm>
            </p:grpSpPr>
            <p:grpSp>
              <p:nvGrpSpPr>
                <p:cNvPr id="4" name="Group 38"/>
                <p:cNvGrpSpPr/>
                <p:nvPr/>
              </p:nvGrpSpPr>
              <p:grpSpPr>
                <a:xfrm>
                  <a:off x="-1981200" y="-533400"/>
                  <a:ext cx="9144000" cy="6858000"/>
                  <a:chOff x="-1981200" y="-533400"/>
                  <a:chExt cx="9144000" cy="6858000"/>
                </a:xfrm>
              </p:grpSpPr>
              <p:grpSp>
                <p:nvGrpSpPr>
                  <p:cNvPr id="5" name="Group 28"/>
                  <p:cNvGrpSpPr/>
                  <p:nvPr/>
                </p:nvGrpSpPr>
                <p:grpSpPr>
                  <a:xfrm>
                    <a:off x="-1981200" y="-533400"/>
                    <a:ext cx="9144000" cy="6858000"/>
                    <a:chOff x="-1981200" y="-533400"/>
                    <a:chExt cx="9144000" cy="6858000"/>
                  </a:xfrm>
                </p:grpSpPr>
                <p:grpSp>
                  <p:nvGrpSpPr>
                    <p:cNvPr id="6" name="Group 45"/>
                    <p:cNvGrpSpPr/>
                    <p:nvPr/>
                  </p:nvGrpSpPr>
                  <p:grpSpPr>
                    <a:xfrm>
                      <a:off x="-1981200" y="-533400"/>
                      <a:ext cx="9144000" cy="6858000"/>
                      <a:chOff x="0" y="0"/>
                      <a:chExt cx="9144000" cy="6858000"/>
                    </a:xfrm>
                  </p:grpSpPr>
                  <p:pic>
                    <p:nvPicPr>
                      <p:cNvPr id="53" name="Picture 52" descr="A clickable map of Canada exhibiting its ten provinces and three territories, and their capitals."/>
                      <p:cNvPicPr>
                        <a:picLocks noChangeAspect="1" noChangeArrowheads="1"/>
                      </p:cNvPicPr>
                      <p:nvPr/>
                    </p:nvPicPr>
                    <p:blipFill>
                      <a:blip r:embed="rId3" cstate="print"/>
                      <a:srcRect l="5050" t="11212" r="1010" b="7009"/>
                      <a:stretch>
                        <a:fillRect/>
                      </a:stretch>
                    </p:blipFill>
                    <p:spPr bwMode="auto">
                      <a:xfrm>
                        <a:off x="0" y="0"/>
                        <a:ext cx="9144000" cy="6858000"/>
                      </a:xfrm>
                      <a:prstGeom prst="rect">
                        <a:avLst/>
                      </a:prstGeom>
                      <a:noFill/>
                    </p:spPr>
                  </p:pic>
                  <p:sp>
                    <p:nvSpPr>
                      <p:cNvPr id="54" name="Rectangle 53"/>
                      <p:cNvSpPr/>
                      <p:nvPr/>
                    </p:nvSpPr>
                    <p:spPr>
                      <a:xfrm>
                        <a:off x="152400" y="5943600"/>
                        <a:ext cx="4648200" cy="914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Rectangle 46"/>
                    <p:cNvSpPr/>
                    <p:nvPr/>
                  </p:nvSpPr>
                  <p:spPr>
                    <a:xfrm>
                      <a:off x="6096000" y="4419600"/>
                      <a:ext cx="762000" cy="609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5678424" y="5181600"/>
                      <a:ext cx="609600" cy="457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4495800" y="5486400"/>
                      <a:ext cx="914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876800" y="5334000"/>
                      <a:ext cx="533400" cy="2286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3986784" y="5867400"/>
                      <a:ext cx="9144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rot="-60000">
                      <a:off x="4450619" y="2569464"/>
                      <a:ext cx="2071562" cy="1084333"/>
                    </a:xfrm>
                    <a:custGeom>
                      <a:avLst/>
                      <a:gdLst>
                        <a:gd name="connsiteX0" fmla="*/ 0 w 2071562"/>
                        <a:gd name="connsiteY0" fmla="*/ 0 h 1084333"/>
                        <a:gd name="connsiteX1" fmla="*/ 1019597 w 2071562"/>
                        <a:gd name="connsiteY1" fmla="*/ 396510 h 1084333"/>
                        <a:gd name="connsiteX2" fmla="*/ 2071562 w 2071562"/>
                        <a:gd name="connsiteY2" fmla="*/ 1084333 h 1084333"/>
                      </a:gdLst>
                      <a:ahLst/>
                      <a:cxnLst>
                        <a:cxn ang="0">
                          <a:pos x="connsiteX0" y="connsiteY0"/>
                        </a:cxn>
                        <a:cxn ang="0">
                          <a:pos x="connsiteX1" y="connsiteY1"/>
                        </a:cxn>
                        <a:cxn ang="0">
                          <a:pos x="connsiteX2" y="connsiteY2"/>
                        </a:cxn>
                      </a:cxnLst>
                      <a:rect l="l" t="t" r="r" b="b"/>
                      <a:pathLst>
                        <a:path w="2071562" h="1084333">
                          <a:moveTo>
                            <a:pt x="0" y="0"/>
                          </a:moveTo>
                          <a:cubicBezTo>
                            <a:pt x="337168" y="107894"/>
                            <a:pt x="674337" y="215788"/>
                            <a:pt x="1019597" y="396510"/>
                          </a:cubicBezTo>
                          <a:cubicBezTo>
                            <a:pt x="1364857" y="577232"/>
                            <a:pt x="1718209" y="830782"/>
                            <a:pt x="2071562" y="1084333"/>
                          </a:cubicBezTo>
                        </a:path>
                      </a:pathLst>
                    </a:cu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Rectangle 44"/>
                  <p:cNvSpPr/>
                  <p:nvPr/>
                </p:nvSpPr>
                <p:spPr>
                  <a:xfrm>
                    <a:off x="5791200" y="5029200"/>
                    <a:ext cx="609600" cy="1524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3" name="Straight Connector 42"/>
                <p:cNvCxnSpPr>
                  <a:endCxn id="50" idx="0"/>
                </p:cNvCxnSpPr>
                <p:nvPr/>
              </p:nvCxnSpPr>
              <p:spPr>
                <a:xfrm rot="5400000">
                  <a:off x="5048250" y="5200650"/>
                  <a:ext cx="228600" cy="381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418286" y="3881735"/>
                <a:ext cx="1277914" cy="461665"/>
              </a:xfrm>
              <a:prstGeom prst="rect">
                <a:avLst/>
              </a:prstGeom>
              <a:solidFill>
                <a:schemeClr val="bg1"/>
              </a:solidFill>
              <a:ln w="38100">
                <a:noFill/>
              </a:ln>
            </p:spPr>
            <p:txBody>
              <a:bodyPr wrap="none" rtlCol="0">
                <a:spAutoFit/>
              </a:bodyPr>
              <a:lstStyle/>
              <a:p>
                <a:pPr algn="ctr"/>
                <a:r>
                  <a:rPr lang="en-US" sz="2400" b="1" dirty="0" err="1" smtClean="0">
                    <a:solidFill>
                      <a:srgbClr val="0070C0"/>
                    </a:solidFill>
                    <a:effectLst>
                      <a:outerShdw dist="38100" dir="7200000" algn="ctr" rotWithShape="0">
                        <a:schemeClr val="tx1"/>
                      </a:outerShdw>
                    </a:effectLst>
                    <a:latin typeface="Tempus Sans ITC" pitchFamily="82" charset="0"/>
                  </a:rPr>
                  <a:t>Beothuk</a:t>
                </a:r>
                <a:endParaRPr lang="en-US" sz="2400" b="1" dirty="0" smtClean="0">
                  <a:solidFill>
                    <a:srgbClr val="0070C0"/>
                  </a:solidFill>
                  <a:effectLst>
                    <a:outerShdw dist="38100" dir="7200000" algn="ctr" rotWithShape="0">
                      <a:schemeClr val="tx1"/>
                    </a:outerShdw>
                  </a:effectLst>
                  <a:latin typeface="Tempus Sans ITC" pitchFamily="82" charset="0"/>
                </a:endParaRPr>
              </a:p>
            </p:txBody>
          </p:sp>
          <p:grpSp>
            <p:nvGrpSpPr>
              <p:cNvPr id="7" name="Group 29"/>
              <p:cNvGrpSpPr/>
              <p:nvPr/>
            </p:nvGrpSpPr>
            <p:grpSpPr>
              <a:xfrm>
                <a:off x="7829863" y="4179758"/>
                <a:ext cx="779488" cy="629586"/>
                <a:chOff x="7829863" y="4179758"/>
                <a:chExt cx="779488" cy="629586"/>
              </a:xfrm>
            </p:grpSpPr>
            <p:sp>
              <p:nvSpPr>
                <p:cNvPr id="40" name="Freeform 39"/>
                <p:cNvSpPr/>
                <p:nvPr/>
              </p:nvSpPr>
              <p:spPr>
                <a:xfrm>
                  <a:off x="7829863" y="4302177"/>
                  <a:ext cx="157396" cy="507167"/>
                </a:xfrm>
                <a:custGeom>
                  <a:avLst/>
                  <a:gdLst>
                    <a:gd name="connsiteX0" fmla="*/ 9993 w 157396"/>
                    <a:gd name="connsiteY0" fmla="*/ 14990 h 507167"/>
                    <a:gd name="connsiteX1" fmla="*/ 69953 w 157396"/>
                    <a:gd name="connsiteY1" fmla="*/ 134912 h 507167"/>
                    <a:gd name="connsiteX2" fmla="*/ 129914 w 157396"/>
                    <a:gd name="connsiteY2" fmla="*/ 314793 h 507167"/>
                    <a:gd name="connsiteX3" fmla="*/ 144904 w 157396"/>
                    <a:gd name="connsiteY3" fmla="*/ 479685 h 507167"/>
                    <a:gd name="connsiteX4" fmla="*/ 54963 w 157396"/>
                    <a:gd name="connsiteY4" fmla="*/ 464695 h 507167"/>
                    <a:gd name="connsiteX5" fmla="*/ 9993 w 157396"/>
                    <a:gd name="connsiteY5" fmla="*/ 224853 h 507167"/>
                    <a:gd name="connsiteX6" fmla="*/ 9993 w 157396"/>
                    <a:gd name="connsiteY6" fmla="*/ 14990 h 5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6" h="507167">
                      <a:moveTo>
                        <a:pt x="9993" y="14990"/>
                      </a:moveTo>
                      <a:cubicBezTo>
                        <a:pt x="19986" y="0"/>
                        <a:pt x="49966" y="84945"/>
                        <a:pt x="69953" y="134912"/>
                      </a:cubicBezTo>
                      <a:cubicBezTo>
                        <a:pt x="89940" y="184879"/>
                        <a:pt x="117422" y="257331"/>
                        <a:pt x="129914" y="314793"/>
                      </a:cubicBezTo>
                      <a:cubicBezTo>
                        <a:pt x="142406" y="372255"/>
                        <a:pt x="157396" y="454701"/>
                        <a:pt x="144904" y="479685"/>
                      </a:cubicBezTo>
                      <a:cubicBezTo>
                        <a:pt x="132412" y="504669"/>
                        <a:pt x="77448" y="507167"/>
                        <a:pt x="54963" y="464695"/>
                      </a:cubicBezTo>
                      <a:cubicBezTo>
                        <a:pt x="32478" y="422223"/>
                        <a:pt x="14990" y="297306"/>
                        <a:pt x="9993" y="224853"/>
                      </a:cubicBezTo>
                      <a:cubicBezTo>
                        <a:pt x="4996" y="152401"/>
                        <a:pt x="0" y="29980"/>
                        <a:pt x="9993" y="149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8092191" y="4179758"/>
                  <a:ext cx="517160" cy="369757"/>
                </a:xfrm>
                <a:custGeom>
                  <a:avLst/>
                  <a:gdLst>
                    <a:gd name="connsiteX0" fmla="*/ 2498 w 517160"/>
                    <a:gd name="connsiteY0" fmla="*/ 167390 h 369757"/>
                    <a:gd name="connsiteX1" fmla="*/ 167389 w 517160"/>
                    <a:gd name="connsiteY1" fmla="*/ 107429 h 369757"/>
                    <a:gd name="connsiteX2" fmla="*/ 197370 w 517160"/>
                    <a:gd name="connsiteY2" fmla="*/ 227350 h 369757"/>
                    <a:gd name="connsiteX3" fmla="*/ 242340 w 517160"/>
                    <a:gd name="connsiteY3" fmla="*/ 347272 h 369757"/>
                    <a:gd name="connsiteX4" fmla="*/ 302301 w 517160"/>
                    <a:gd name="connsiteY4" fmla="*/ 317291 h 369757"/>
                    <a:gd name="connsiteX5" fmla="*/ 317291 w 517160"/>
                    <a:gd name="connsiteY5" fmla="*/ 257331 h 369757"/>
                    <a:gd name="connsiteX6" fmla="*/ 437212 w 517160"/>
                    <a:gd name="connsiteY6" fmla="*/ 362262 h 369757"/>
                    <a:gd name="connsiteX7" fmla="*/ 497173 w 517160"/>
                    <a:gd name="connsiteY7" fmla="*/ 212360 h 369757"/>
                    <a:gd name="connsiteX8" fmla="*/ 317291 w 517160"/>
                    <a:gd name="connsiteY8" fmla="*/ 182380 h 369757"/>
                    <a:gd name="connsiteX9" fmla="*/ 377252 w 517160"/>
                    <a:gd name="connsiteY9" fmla="*/ 62458 h 369757"/>
                    <a:gd name="connsiteX10" fmla="*/ 257330 w 517160"/>
                    <a:gd name="connsiteY10" fmla="*/ 92439 h 369757"/>
                    <a:gd name="connsiteX11" fmla="*/ 227350 w 517160"/>
                    <a:gd name="connsiteY11" fmla="*/ 47468 h 369757"/>
                    <a:gd name="connsiteX12" fmla="*/ 152399 w 517160"/>
                    <a:gd name="connsiteY12" fmla="*/ 17488 h 369757"/>
                    <a:gd name="connsiteX13" fmla="*/ 2498 w 517160"/>
                    <a:gd name="connsiteY13" fmla="*/ 167390 h 3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160" h="369757">
                      <a:moveTo>
                        <a:pt x="2498" y="167390"/>
                      </a:moveTo>
                      <a:cubicBezTo>
                        <a:pt x="4996" y="182380"/>
                        <a:pt x="134910" y="97436"/>
                        <a:pt x="167389" y="107429"/>
                      </a:cubicBezTo>
                      <a:cubicBezTo>
                        <a:pt x="199868" y="117422"/>
                        <a:pt x="184878" y="187376"/>
                        <a:pt x="197370" y="227350"/>
                      </a:cubicBezTo>
                      <a:cubicBezTo>
                        <a:pt x="209862" y="267324"/>
                        <a:pt x="224852" y="332282"/>
                        <a:pt x="242340" y="347272"/>
                      </a:cubicBezTo>
                      <a:cubicBezTo>
                        <a:pt x="259828" y="362262"/>
                        <a:pt x="289809" y="332281"/>
                        <a:pt x="302301" y="317291"/>
                      </a:cubicBezTo>
                      <a:cubicBezTo>
                        <a:pt x="314793" y="302301"/>
                        <a:pt x="294806" y="249836"/>
                        <a:pt x="317291" y="257331"/>
                      </a:cubicBezTo>
                      <a:cubicBezTo>
                        <a:pt x="339776" y="264826"/>
                        <a:pt x="407232" y="369757"/>
                        <a:pt x="437212" y="362262"/>
                      </a:cubicBezTo>
                      <a:cubicBezTo>
                        <a:pt x="467192" y="354767"/>
                        <a:pt x="517160" y="242340"/>
                        <a:pt x="497173" y="212360"/>
                      </a:cubicBezTo>
                      <a:cubicBezTo>
                        <a:pt x="477186" y="182380"/>
                        <a:pt x="337278" y="207364"/>
                        <a:pt x="317291" y="182380"/>
                      </a:cubicBezTo>
                      <a:cubicBezTo>
                        <a:pt x="297304" y="157396"/>
                        <a:pt x="387245" y="77448"/>
                        <a:pt x="377252" y="62458"/>
                      </a:cubicBezTo>
                      <a:cubicBezTo>
                        <a:pt x="367259" y="47468"/>
                        <a:pt x="282314" y="94937"/>
                        <a:pt x="257330" y="92439"/>
                      </a:cubicBezTo>
                      <a:cubicBezTo>
                        <a:pt x="232346" y="89941"/>
                        <a:pt x="244839" y="59960"/>
                        <a:pt x="227350" y="47468"/>
                      </a:cubicBezTo>
                      <a:cubicBezTo>
                        <a:pt x="209861" y="34976"/>
                        <a:pt x="182379" y="0"/>
                        <a:pt x="152399" y="17488"/>
                      </a:cubicBezTo>
                      <a:cubicBezTo>
                        <a:pt x="122419" y="34976"/>
                        <a:pt x="0" y="152400"/>
                        <a:pt x="2498" y="167390"/>
                      </a:cubicBezTo>
                      <a:close/>
                    </a:path>
                  </a:pathLst>
                </a:custGeom>
                <a:solidFill>
                  <a:srgbClr val="0070C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8" name="Freeform 37"/>
              <p:cNvSpPr/>
              <p:nvPr/>
            </p:nvSpPr>
            <p:spPr>
              <a:xfrm>
                <a:off x="7064829" y="4963886"/>
                <a:ext cx="964474" cy="923108"/>
              </a:xfrm>
              <a:custGeom>
                <a:avLst/>
                <a:gdLst>
                  <a:gd name="connsiteX0" fmla="*/ 772885 w 964474"/>
                  <a:gd name="connsiteY0" fmla="*/ 0 h 923108"/>
                  <a:gd name="connsiteX1" fmla="*/ 857794 w 964474"/>
                  <a:gd name="connsiteY1" fmla="*/ 97971 h 923108"/>
                  <a:gd name="connsiteX2" fmla="*/ 936171 w 964474"/>
                  <a:gd name="connsiteY2" fmla="*/ 124097 h 923108"/>
                  <a:gd name="connsiteX3" fmla="*/ 955765 w 964474"/>
                  <a:gd name="connsiteY3" fmla="*/ 156754 h 923108"/>
                  <a:gd name="connsiteX4" fmla="*/ 883920 w 964474"/>
                  <a:gd name="connsiteY4" fmla="*/ 280851 h 923108"/>
                  <a:gd name="connsiteX5" fmla="*/ 883920 w 964474"/>
                  <a:gd name="connsiteY5" fmla="*/ 359228 h 923108"/>
                  <a:gd name="connsiteX6" fmla="*/ 740228 w 964474"/>
                  <a:gd name="connsiteY6" fmla="*/ 509451 h 923108"/>
                  <a:gd name="connsiteX7" fmla="*/ 681445 w 964474"/>
                  <a:gd name="connsiteY7" fmla="*/ 555171 h 923108"/>
                  <a:gd name="connsiteX8" fmla="*/ 629194 w 964474"/>
                  <a:gd name="connsiteY8" fmla="*/ 613954 h 923108"/>
                  <a:gd name="connsiteX9" fmla="*/ 616131 w 964474"/>
                  <a:gd name="connsiteY9" fmla="*/ 633548 h 923108"/>
                  <a:gd name="connsiteX10" fmla="*/ 629194 w 964474"/>
                  <a:gd name="connsiteY10" fmla="*/ 724988 h 923108"/>
                  <a:gd name="connsiteX11" fmla="*/ 524691 w 964474"/>
                  <a:gd name="connsiteY11" fmla="*/ 901337 h 923108"/>
                  <a:gd name="connsiteX12" fmla="*/ 426720 w 964474"/>
                  <a:gd name="connsiteY12" fmla="*/ 855617 h 923108"/>
                  <a:gd name="connsiteX13" fmla="*/ 394062 w 964474"/>
                  <a:gd name="connsiteY13" fmla="*/ 764177 h 923108"/>
                  <a:gd name="connsiteX14" fmla="*/ 478971 w 964474"/>
                  <a:gd name="connsiteY14" fmla="*/ 620485 h 923108"/>
                  <a:gd name="connsiteX15" fmla="*/ 505097 w 964474"/>
                  <a:gd name="connsiteY15" fmla="*/ 555171 h 923108"/>
                  <a:gd name="connsiteX16" fmla="*/ 537754 w 964474"/>
                  <a:gd name="connsiteY16" fmla="*/ 555171 h 923108"/>
                  <a:gd name="connsiteX17" fmla="*/ 583474 w 964474"/>
                  <a:gd name="connsiteY17" fmla="*/ 489857 h 923108"/>
                  <a:gd name="connsiteX18" fmla="*/ 583474 w 964474"/>
                  <a:gd name="connsiteY18" fmla="*/ 483325 h 923108"/>
                  <a:gd name="connsiteX19" fmla="*/ 452845 w 964474"/>
                  <a:gd name="connsiteY19" fmla="*/ 489857 h 923108"/>
                  <a:gd name="connsiteX20" fmla="*/ 413657 w 964474"/>
                  <a:gd name="connsiteY20" fmla="*/ 509451 h 923108"/>
                  <a:gd name="connsiteX21" fmla="*/ 322217 w 964474"/>
                  <a:gd name="connsiteY21" fmla="*/ 496388 h 923108"/>
                  <a:gd name="connsiteX22" fmla="*/ 269965 w 964474"/>
                  <a:gd name="connsiteY22" fmla="*/ 385354 h 923108"/>
                  <a:gd name="connsiteX23" fmla="*/ 165462 w 964474"/>
                  <a:gd name="connsiteY23" fmla="*/ 372291 h 923108"/>
                  <a:gd name="connsiteX24" fmla="*/ 21771 w 964474"/>
                  <a:gd name="connsiteY24" fmla="*/ 352697 h 923108"/>
                  <a:gd name="connsiteX25" fmla="*/ 34834 w 964474"/>
                  <a:gd name="connsiteY25" fmla="*/ 320040 h 923108"/>
                  <a:gd name="connsiteX26" fmla="*/ 165462 w 964474"/>
                  <a:gd name="connsiteY26" fmla="*/ 287383 h 923108"/>
                  <a:gd name="connsiteX27" fmla="*/ 211182 w 964474"/>
                  <a:gd name="connsiteY27" fmla="*/ 209005 h 923108"/>
                  <a:gd name="connsiteX28" fmla="*/ 276497 w 964474"/>
                  <a:gd name="connsiteY28" fmla="*/ 222068 h 923108"/>
                  <a:gd name="connsiteX29" fmla="*/ 283028 w 964474"/>
                  <a:gd name="connsiteY29" fmla="*/ 287383 h 923108"/>
                  <a:gd name="connsiteX30" fmla="*/ 335280 w 964474"/>
                  <a:gd name="connsiteY30" fmla="*/ 320040 h 923108"/>
                  <a:gd name="connsiteX31" fmla="*/ 374468 w 964474"/>
                  <a:gd name="connsiteY31" fmla="*/ 339634 h 923108"/>
                  <a:gd name="connsiteX32" fmla="*/ 498565 w 964474"/>
                  <a:gd name="connsiteY32" fmla="*/ 365760 h 923108"/>
                  <a:gd name="connsiteX33" fmla="*/ 518160 w 964474"/>
                  <a:gd name="connsiteY33" fmla="*/ 352697 h 923108"/>
                  <a:gd name="connsiteX34" fmla="*/ 394062 w 964474"/>
                  <a:gd name="connsiteY34" fmla="*/ 300445 h 923108"/>
                  <a:gd name="connsiteX35" fmla="*/ 407125 w 964474"/>
                  <a:gd name="connsiteY35" fmla="*/ 261257 h 923108"/>
                  <a:gd name="connsiteX36" fmla="*/ 518160 w 964474"/>
                  <a:gd name="connsiteY36" fmla="*/ 261257 h 923108"/>
                  <a:gd name="connsiteX37" fmla="*/ 629194 w 964474"/>
                  <a:gd name="connsiteY37" fmla="*/ 195943 h 923108"/>
                  <a:gd name="connsiteX38" fmla="*/ 687977 w 964474"/>
                  <a:gd name="connsiteY38" fmla="*/ 176348 h 923108"/>
                  <a:gd name="connsiteX39" fmla="*/ 661851 w 964474"/>
                  <a:gd name="connsiteY39" fmla="*/ 254725 h 923108"/>
                  <a:gd name="connsiteX40" fmla="*/ 661851 w 964474"/>
                  <a:gd name="connsiteY40" fmla="*/ 333103 h 923108"/>
                  <a:gd name="connsiteX41" fmla="*/ 576942 w 964474"/>
                  <a:gd name="connsiteY41" fmla="*/ 333103 h 923108"/>
                  <a:gd name="connsiteX42" fmla="*/ 550817 w 964474"/>
                  <a:gd name="connsiteY42" fmla="*/ 378823 h 923108"/>
                  <a:gd name="connsiteX43" fmla="*/ 720634 w 964474"/>
                  <a:gd name="connsiteY43" fmla="*/ 352697 h 923108"/>
                  <a:gd name="connsiteX44" fmla="*/ 772885 w 964474"/>
                  <a:gd name="connsiteY44" fmla="*/ 280851 h 923108"/>
                  <a:gd name="connsiteX45" fmla="*/ 766354 w 964474"/>
                  <a:gd name="connsiteY45" fmla="*/ 235131 h 923108"/>
                  <a:gd name="connsiteX46" fmla="*/ 772885 w 964474"/>
                  <a:gd name="connsiteY46" fmla="*/ 169817 h 923108"/>
                  <a:gd name="connsiteX47" fmla="*/ 772885 w 964474"/>
                  <a:gd name="connsiteY47" fmla="*/ 0 h 92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64474" h="923108">
                    <a:moveTo>
                      <a:pt x="772885" y="0"/>
                    </a:moveTo>
                    <a:cubicBezTo>
                      <a:pt x="801732" y="38644"/>
                      <a:pt x="830580" y="77288"/>
                      <a:pt x="857794" y="97971"/>
                    </a:cubicBezTo>
                    <a:cubicBezTo>
                      <a:pt x="885008" y="118654"/>
                      <a:pt x="919843" y="114300"/>
                      <a:pt x="936171" y="124097"/>
                    </a:cubicBezTo>
                    <a:cubicBezTo>
                      <a:pt x="952499" y="133894"/>
                      <a:pt x="964474" y="130628"/>
                      <a:pt x="955765" y="156754"/>
                    </a:cubicBezTo>
                    <a:cubicBezTo>
                      <a:pt x="947057" y="182880"/>
                      <a:pt x="895894" y="247105"/>
                      <a:pt x="883920" y="280851"/>
                    </a:cubicBezTo>
                    <a:cubicBezTo>
                      <a:pt x="871946" y="314597"/>
                      <a:pt x="907869" y="321128"/>
                      <a:pt x="883920" y="359228"/>
                    </a:cubicBezTo>
                    <a:cubicBezTo>
                      <a:pt x="859971" y="397328"/>
                      <a:pt x="773974" y="476794"/>
                      <a:pt x="740228" y="509451"/>
                    </a:cubicBezTo>
                    <a:cubicBezTo>
                      <a:pt x="706482" y="542108"/>
                      <a:pt x="699951" y="537754"/>
                      <a:pt x="681445" y="555171"/>
                    </a:cubicBezTo>
                    <a:cubicBezTo>
                      <a:pt x="662939" y="572588"/>
                      <a:pt x="640080" y="600891"/>
                      <a:pt x="629194" y="613954"/>
                    </a:cubicBezTo>
                    <a:cubicBezTo>
                      <a:pt x="618308" y="627017"/>
                      <a:pt x="616131" y="615042"/>
                      <a:pt x="616131" y="633548"/>
                    </a:cubicBezTo>
                    <a:cubicBezTo>
                      <a:pt x="616131" y="652054"/>
                      <a:pt x="644434" y="680357"/>
                      <a:pt x="629194" y="724988"/>
                    </a:cubicBezTo>
                    <a:cubicBezTo>
                      <a:pt x="613954" y="769620"/>
                      <a:pt x="558437" y="879566"/>
                      <a:pt x="524691" y="901337"/>
                    </a:cubicBezTo>
                    <a:cubicBezTo>
                      <a:pt x="490945" y="923108"/>
                      <a:pt x="448492" y="878477"/>
                      <a:pt x="426720" y="855617"/>
                    </a:cubicBezTo>
                    <a:cubicBezTo>
                      <a:pt x="404948" y="832757"/>
                      <a:pt x="385354" y="803366"/>
                      <a:pt x="394062" y="764177"/>
                    </a:cubicBezTo>
                    <a:cubicBezTo>
                      <a:pt x="402770" y="724988"/>
                      <a:pt x="460465" y="655319"/>
                      <a:pt x="478971" y="620485"/>
                    </a:cubicBezTo>
                    <a:cubicBezTo>
                      <a:pt x="497477" y="585651"/>
                      <a:pt x="495300" y="566057"/>
                      <a:pt x="505097" y="555171"/>
                    </a:cubicBezTo>
                    <a:cubicBezTo>
                      <a:pt x="514894" y="544285"/>
                      <a:pt x="524691" y="566057"/>
                      <a:pt x="537754" y="555171"/>
                    </a:cubicBezTo>
                    <a:cubicBezTo>
                      <a:pt x="550817" y="544285"/>
                      <a:pt x="575854" y="501831"/>
                      <a:pt x="583474" y="489857"/>
                    </a:cubicBezTo>
                    <a:cubicBezTo>
                      <a:pt x="591094" y="477883"/>
                      <a:pt x="605245" y="483325"/>
                      <a:pt x="583474" y="483325"/>
                    </a:cubicBezTo>
                    <a:cubicBezTo>
                      <a:pt x="561703" y="483325"/>
                      <a:pt x="481148" y="485503"/>
                      <a:pt x="452845" y="489857"/>
                    </a:cubicBezTo>
                    <a:cubicBezTo>
                      <a:pt x="424542" y="494211"/>
                      <a:pt x="435428" y="508363"/>
                      <a:pt x="413657" y="509451"/>
                    </a:cubicBezTo>
                    <a:cubicBezTo>
                      <a:pt x="391886" y="510539"/>
                      <a:pt x="346166" y="517071"/>
                      <a:pt x="322217" y="496388"/>
                    </a:cubicBezTo>
                    <a:cubicBezTo>
                      <a:pt x="298268" y="475705"/>
                      <a:pt x="296091" y="406037"/>
                      <a:pt x="269965" y="385354"/>
                    </a:cubicBezTo>
                    <a:cubicBezTo>
                      <a:pt x="243839" y="364671"/>
                      <a:pt x="165462" y="372291"/>
                      <a:pt x="165462" y="372291"/>
                    </a:cubicBezTo>
                    <a:cubicBezTo>
                      <a:pt x="124096" y="366848"/>
                      <a:pt x="43542" y="361406"/>
                      <a:pt x="21771" y="352697"/>
                    </a:cubicBezTo>
                    <a:cubicBezTo>
                      <a:pt x="0" y="343989"/>
                      <a:pt x="10886" y="330926"/>
                      <a:pt x="34834" y="320040"/>
                    </a:cubicBezTo>
                    <a:cubicBezTo>
                      <a:pt x="58783" y="309154"/>
                      <a:pt x="136071" y="305889"/>
                      <a:pt x="165462" y="287383"/>
                    </a:cubicBezTo>
                    <a:cubicBezTo>
                      <a:pt x="194853" y="268877"/>
                      <a:pt x="192676" y="219891"/>
                      <a:pt x="211182" y="209005"/>
                    </a:cubicBezTo>
                    <a:cubicBezTo>
                      <a:pt x="229688" y="198119"/>
                      <a:pt x="264523" y="209005"/>
                      <a:pt x="276497" y="222068"/>
                    </a:cubicBezTo>
                    <a:cubicBezTo>
                      <a:pt x="288471" y="235131"/>
                      <a:pt x="273231" y="271054"/>
                      <a:pt x="283028" y="287383"/>
                    </a:cubicBezTo>
                    <a:cubicBezTo>
                      <a:pt x="292825" y="303712"/>
                      <a:pt x="320040" y="311332"/>
                      <a:pt x="335280" y="320040"/>
                    </a:cubicBezTo>
                    <a:cubicBezTo>
                      <a:pt x="350520" y="328748"/>
                      <a:pt x="347254" y="332014"/>
                      <a:pt x="374468" y="339634"/>
                    </a:cubicBezTo>
                    <a:cubicBezTo>
                      <a:pt x="401682" y="347254"/>
                      <a:pt x="474616" y="363583"/>
                      <a:pt x="498565" y="365760"/>
                    </a:cubicBezTo>
                    <a:cubicBezTo>
                      <a:pt x="522514" y="367937"/>
                      <a:pt x="535577" y="363583"/>
                      <a:pt x="518160" y="352697"/>
                    </a:cubicBezTo>
                    <a:cubicBezTo>
                      <a:pt x="500743" y="341811"/>
                      <a:pt x="412568" y="315685"/>
                      <a:pt x="394062" y="300445"/>
                    </a:cubicBezTo>
                    <a:cubicBezTo>
                      <a:pt x="375556" y="285205"/>
                      <a:pt x="386442" y="267788"/>
                      <a:pt x="407125" y="261257"/>
                    </a:cubicBezTo>
                    <a:cubicBezTo>
                      <a:pt x="427808" y="254726"/>
                      <a:pt x="481149" y="272143"/>
                      <a:pt x="518160" y="261257"/>
                    </a:cubicBezTo>
                    <a:cubicBezTo>
                      <a:pt x="555171" y="250371"/>
                      <a:pt x="600891" y="210094"/>
                      <a:pt x="629194" y="195943"/>
                    </a:cubicBezTo>
                    <a:cubicBezTo>
                      <a:pt x="657497" y="181792"/>
                      <a:pt x="682534" y="166551"/>
                      <a:pt x="687977" y="176348"/>
                    </a:cubicBezTo>
                    <a:cubicBezTo>
                      <a:pt x="693420" y="186145"/>
                      <a:pt x="666205" y="228599"/>
                      <a:pt x="661851" y="254725"/>
                    </a:cubicBezTo>
                    <a:cubicBezTo>
                      <a:pt x="657497" y="280851"/>
                      <a:pt x="676002" y="320040"/>
                      <a:pt x="661851" y="333103"/>
                    </a:cubicBezTo>
                    <a:cubicBezTo>
                      <a:pt x="647700" y="346166"/>
                      <a:pt x="595448" y="325483"/>
                      <a:pt x="576942" y="333103"/>
                    </a:cubicBezTo>
                    <a:cubicBezTo>
                      <a:pt x="558436" y="340723"/>
                      <a:pt x="526868" y="375557"/>
                      <a:pt x="550817" y="378823"/>
                    </a:cubicBezTo>
                    <a:cubicBezTo>
                      <a:pt x="574766" y="382089"/>
                      <a:pt x="683623" y="369026"/>
                      <a:pt x="720634" y="352697"/>
                    </a:cubicBezTo>
                    <a:cubicBezTo>
                      <a:pt x="757645" y="336368"/>
                      <a:pt x="765265" y="300445"/>
                      <a:pt x="772885" y="280851"/>
                    </a:cubicBezTo>
                    <a:cubicBezTo>
                      <a:pt x="780505" y="261257"/>
                      <a:pt x="766354" y="253637"/>
                      <a:pt x="766354" y="235131"/>
                    </a:cubicBezTo>
                    <a:cubicBezTo>
                      <a:pt x="766354" y="216625"/>
                      <a:pt x="772885" y="169817"/>
                      <a:pt x="772885" y="169817"/>
                    </a:cubicBezTo>
                    <a:lnTo>
                      <a:pt x="772885" y="0"/>
                    </a:lnTo>
                    <a:close/>
                  </a:path>
                </a:pathLst>
              </a:custGeom>
              <a:solidFill>
                <a:srgbClr val="00B05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866115" y="5295224"/>
                <a:ext cx="557297" cy="376040"/>
              </a:xfrm>
              <a:custGeom>
                <a:avLst/>
                <a:gdLst>
                  <a:gd name="connsiteX0" fmla="*/ 595172 w 595172"/>
                  <a:gd name="connsiteY0" fmla="*/ 196586 h 370629"/>
                  <a:gd name="connsiteX1" fmla="*/ 497780 w 595172"/>
                  <a:gd name="connsiteY1" fmla="*/ 331853 h 370629"/>
                  <a:gd name="connsiteX2" fmla="*/ 394977 w 595172"/>
                  <a:gd name="connsiteY2" fmla="*/ 369727 h 370629"/>
                  <a:gd name="connsiteX3" fmla="*/ 335460 w 595172"/>
                  <a:gd name="connsiteY3" fmla="*/ 326442 h 370629"/>
                  <a:gd name="connsiteX4" fmla="*/ 286764 w 595172"/>
                  <a:gd name="connsiteY4" fmla="*/ 288567 h 370629"/>
                  <a:gd name="connsiteX5" fmla="*/ 265122 w 595172"/>
                  <a:gd name="connsiteY5" fmla="*/ 223640 h 370629"/>
                  <a:gd name="connsiteX6" fmla="*/ 189373 w 595172"/>
                  <a:gd name="connsiteY6" fmla="*/ 99195 h 370629"/>
                  <a:gd name="connsiteX7" fmla="*/ 156909 w 595172"/>
                  <a:gd name="connsiteY7" fmla="*/ 88373 h 370629"/>
                  <a:gd name="connsiteX8" fmla="*/ 113624 w 595172"/>
                  <a:gd name="connsiteY8" fmla="*/ 93784 h 370629"/>
                  <a:gd name="connsiteX9" fmla="*/ 43285 w 595172"/>
                  <a:gd name="connsiteY9" fmla="*/ 120837 h 370629"/>
                  <a:gd name="connsiteX10" fmla="*/ 0 w 595172"/>
                  <a:gd name="connsiteY10" fmla="*/ 55909 h 370629"/>
                  <a:gd name="connsiteX11" fmla="*/ 43285 w 595172"/>
                  <a:gd name="connsiteY11" fmla="*/ 18035 h 370629"/>
                  <a:gd name="connsiteX12" fmla="*/ 70338 w 595172"/>
                  <a:gd name="connsiteY12" fmla="*/ 1803 h 370629"/>
                  <a:gd name="connsiteX13" fmla="*/ 146088 w 595172"/>
                  <a:gd name="connsiteY13" fmla="*/ 7214 h 370629"/>
                  <a:gd name="connsiteX14" fmla="*/ 367924 w 595172"/>
                  <a:gd name="connsiteY14" fmla="*/ 12624 h 370629"/>
                  <a:gd name="connsiteX15" fmla="*/ 465316 w 595172"/>
                  <a:gd name="connsiteY15" fmla="*/ 77552 h 370629"/>
                  <a:gd name="connsiteX16" fmla="*/ 514012 w 595172"/>
                  <a:gd name="connsiteY16" fmla="*/ 169533 h 370629"/>
                  <a:gd name="connsiteX17" fmla="*/ 557297 w 595172"/>
                  <a:gd name="connsiteY17"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3679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1853 h 370629"/>
                  <a:gd name="connsiteX1" fmla="*/ 394977 w 557297"/>
                  <a:gd name="connsiteY1" fmla="*/ 369727 h 370629"/>
                  <a:gd name="connsiteX2" fmla="*/ 335460 w 557297"/>
                  <a:gd name="connsiteY2" fmla="*/ 326442 h 370629"/>
                  <a:gd name="connsiteX3" fmla="*/ 286764 w 557297"/>
                  <a:gd name="connsiteY3" fmla="*/ 288567 h 370629"/>
                  <a:gd name="connsiteX4" fmla="*/ 265122 w 557297"/>
                  <a:gd name="connsiteY4" fmla="*/ 223640 h 370629"/>
                  <a:gd name="connsiteX5" fmla="*/ 189373 w 557297"/>
                  <a:gd name="connsiteY5" fmla="*/ 99195 h 370629"/>
                  <a:gd name="connsiteX6" fmla="*/ 156909 w 557297"/>
                  <a:gd name="connsiteY6" fmla="*/ 88373 h 370629"/>
                  <a:gd name="connsiteX7" fmla="*/ 113624 w 557297"/>
                  <a:gd name="connsiteY7" fmla="*/ 93784 h 370629"/>
                  <a:gd name="connsiteX8" fmla="*/ 43285 w 557297"/>
                  <a:gd name="connsiteY8" fmla="*/ 120837 h 370629"/>
                  <a:gd name="connsiteX9" fmla="*/ 0 w 557297"/>
                  <a:gd name="connsiteY9" fmla="*/ 55909 h 370629"/>
                  <a:gd name="connsiteX10" fmla="*/ 43285 w 557297"/>
                  <a:gd name="connsiteY10" fmla="*/ 18035 h 370629"/>
                  <a:gd name="connsiteX11" fmla="*/ 70338 w 557297"/>
                  <a:gd name="connsiteY11" fmla="*/ 1803 h 370629"/>
                  <a:gd name="connsiteX12" fmla="*/ 146088 w 557297"/>
                  <a:gd name="connsiteY12" fmla="*/ 7214 h 370629"/>
                  <a:gd name="connsiteX13" fmla="*/ 291724 w 557297"/>
                  <a:gd name="connsiteY13" fmla="*/ 12624 h 370629"/>
                  <a:gd name="connsiteX14" fmla="*/ 465316 w 557297"/>
                  <a:gd name="connsiteY14" fmla="*/ 77552 h 370629"/>
                  <a:gd name="connsiteX15" fmla="*/ 514012 w 557297"/>
                  <a:gd name="connsiteY15" fmla="*/ 169533 h 370629"/>
                  <a:gd name="connsiteX16" fmla="*/ 557297 w 557297"/>
                  <a:gd name="connsiteY16" fmla="*/ 288567 h 370629"/>
                  <a:gd name="connsiteX17" fmla="*/ 497780 w 557297"/>
                  <a:gd name="connsiteY17" fmla="*/ 331853 h 370629"/>
                  <a:gd name="connsiteX0" fmla="*/ 497780 w 557297"/>
                  <a:gd name="connsiteY0" fmla="*/ 337264 h 376040"/>
                  <a:gd name="connsiteX1" fmla="*/ 394977 w 557297"/>
                  <a:gd name="connsiteY1" fmla="*/ 375138 h 376040"/>
                  <a:gd name="connsiteX2" fmla="*/ 335460 w 557297"/>
                  <a:gd name="connsiteY2" fmla="*/ 331853 h 376040"/>
                  <a:gd name="connsiteX3" fmla="*/ 286764 w 557297"/>
                  <a:gd name="connsiteY3" fmla="*/ 293978 h 376040"/>
                  <a:gd name="connsiteX4" fmla="*/ 265122 w 557297"/>
                  <a:gd name="connsiteY4" fmla="*/ 229051 h 376040"/>
                  <a:gd name="connsiteX5" fmla="*/ 189373 w 557297"/>
                  <a:gd name="connsiteY5" fmla="*/ 104606 h 376040"/>
                  <a:gd name="connsiteX6" fmla="*/ 156909 w 557297"/>
                  <a:gd name="connsiteY6" fmla="*/ 93784 h 376040"/>
                  <a:gd name="connsiteX7" fmla="*/ 113624 w 557297"/>
                  <a:gd name="connsiteY7" fmla="*/ 99195 h 376040"/>
                  <a:gd name="connsiteX8" fmla="*/ 43285 w 557297"/>
                  <a:gd name="connsiteY8" fmla="*/ 126248 h 376040"/>
                  <a:gd name="connsiteX9" fmla="*/ 0 w 557297"/>
                  <a:gd name="connsiteY9" fmla="*/ 61320 h 376040"/>
                  <a:gd name="connsiteX10" fmla="*/ 43285 w 557297"/>
                  <a:gd name="connsiteY10" fmla="*/ 23446 h 376040"/>
                  <a:gd name="connsiteX11" fmla="*/ 70338 w 557297"/>
                  <a:gd name="connsiteY11" fmla="*/ 7214 h 376040"/>
                  <a:gd name="connsiteX12" fmla="*/ 146088 w 557297"/>
                  <a:gd name="connsiteY12" fmla="*/ 12625 h 376040"/>
                  <a:gd name="connsiteX13" fmla="*/ 465316 w 557297"/>
                  <a:gd name="connsiteY13" fmla="*/ 82963 h 376040"/>
                  <a:gd name="connsiteX14" fmla="*/ 514012 w 557297"/>
                  <a:gd name="connsiteY14" fmla="*/ 174944 h 376040"/>
                  <a:gd name="connsiteX15" fmla="*/ 557297 w 557297"/>
                  <a:gd name="connsiteY15" fmla="*/ 293978 h 376040"/>
                  <a:gd name="connsiteX16" fmla="*/ 497780 w 557297"/>
                  <a:gd name="connsiteY16" fmla="*/ 337264 h 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7297" h="376040">
                    <a:moveTo>
                      <a:pt x="497780" y="337264"/>
                    </a:moveTo>
                    <a:cubicBezTo>
                      <a:pt x="464414" y="366121"/>
                      <a:pt x="422030" y="376040"/>
                      <a:pt x="394977" y="375138"/>
                    </a:cubicBezTo>
                    <a:cubicBezTo>
                      <a:pt x="367924" y="374236"/>
                      <a:pt x="353495" y="345380"/>
                      <a:pt x="335460" y="331853"/>
                    </a:cubicBezTo>
                    <a:cubicBezTo>
                      <a:pt x="317425" y="318326"/>
                      <a:pt x="298487" y="311112"/>
                      <a:pt x="286764" y="293978"/>
                    </a:cubicBezTo>
                    <a:cubicBezTo>
                      <a:pt x="275041" y="276844"/>
                      <a:pt x="281354" y="260613"/>
                      <a:pt x="265122" y="229051"/>
                    </a:cubicBezTo>
                    <a:cubicBezTo>
                      <a:pt x="248890" y="197489"/>
                      <a:pt x="207409" y="127151"/>
                      <a:pt x="189373" y="104606"/>
                    </a:cubicBezTo>
                    <a:cubicBezTo>
                      <a:pt x="171338" y="82062"/>
                      <a:pt x="169534" y="94686"/>
                      <a:pt x="156909" y="93784"/>
                    </a:cubicBezTo>
                    <a:cubicBezTo>
                      <a:pt x="144284" y="92882"/>
                      <a:pt x="132561" y="93784"/>
                      <a:pt x="113624" y="99195"/>
                    </a:cubicBezTo>
                    <a:cubicBezTo>
                      <a:pt x="94687" y="104606"/>
                      <a:pt x="62222" y="132561"/>
                      <a:pt x="43285" y="126248"/>
                    </a:cubicBezTo>
                    <a:cubicBezTo>
                      <a:pt x="24348" y="119935"/>
                      <a:pt x="0" y="78454"/>
                      <a:pt x="0" y="61320"/>
                    </a:cubicBezTo>
                    <a:cubicBezTo>
                      <a:pt x="0" y="44186"/>
                      <a:pt x="31562" y="32464"/>
                      <a:pt x="43285" y="23446"/>
                    </a:cubicBezTo>
                    <a:cubicBezTo>
                      <a:pt x="55008" y="14428"/>
                      <a:pt x="53204" y="9018"/>
                      <a:pt x="70338" y="7214"/>
                    </a:cubicBezTo>
                    <a:cubicBezTo>
                      <a:pt x="87472" y="5411"/>
                      <a:pt x="80258" y="0"/>
                      <a:pt x="146088" y="12625"/>
                    </a:cubicBezTo>
                    <a:cubicBezTo>
                      <a:pt x="211918" y="25250"/>
                      <a:pt x="403995" y="55910"/>
                      <a:pt x="465316" y="82963"/>
                    </a:cubicBezTo>
                    <a:cubicBezTo>
                      <a:pt x="526637" y="110016"/>
                      <a:pt x="498682" y="139775"/>
                      <a:pt x="514012" y="174944"/>
                    </a:cubicBezTo>
                    <a:cubicBezTo>
                      <a:pt x="529342" y="210113"/>
                      <a:pt x="543319" y="252045"/>
                      <a:pt x="557297" y="293978"/>
                    </a:cubicBezTo>
                    <a:lnTo>
                      <a:pt x="497780" y="337264"/>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TextBox 28"/>
            <p:cNvSpPr txBox="1"/>
            <p:nvPr/>
          </p:nvSpPr>
          <p:spPr>
            <a:xfrm>
              <a:off x="5987016" y="4419600"/>
              <a:ext cx="1328184" cy="461665"/>
            </a:xfrm>
            <a:prstGeom prst="rect">
              <a:avLst/>
            </a:prstGeom>
            <a:solidFill>
              <a:schemeClr val="bg1"/>
            </a:solidFill>
            <a:ln w="38100">
              <a:noFill/>
            </a:ln>
          </p:spPr>
          <p:txBody>
            <a:bodyPr wrap="none" rtlCol="0">
              <a:spAutoFit/>
            </a:bodyPr>
            <a:lstStyle/>
            <a:p>
              <a:pPr algn="ctr"/>
              <a:r>
                <a:rPr lang="en-US" sz="2400" b="1" dirty="0" err="1" smtClean="0">
                  <a:solidFill>
                    <a:srgbClr val="00B050"/>
                  </a:solidFill>
                  <a:effectLst>
                    <a:outerShdw dist="38100" dir="7200000" algn="ctr" rotWithShape="0">
                      <a:schemeClr val="tx1"/>
                    </a:outerShdw>
                  </a:effectLst>
                  <a:latin typeface="Tempus Sans ITC" pitchFamily="82" charset="0"/>
                </a:rPr>
                <a:t>Mi’kmaq</a:t>
              </a:r>
              <a:endParaRPr lang="en-US" sz="2400" b="1" dirty="0" smtClean="0">
                <a:solidFill>
                  <a:srgbClr val="00B050"/>
                </a:solidFill>
                <a:effectLst>
                  <a:outerShdw dist="38100" dir="7200000" algn="ctr" rotWithShape="0">
                    <a:schemeClr val="tx1"/>
                  </a:outerShdw>
                </a:effectLst>
                <a:latin typeface="Tempus Sans ITC" pitchFamily="82" charset="0"/>
              </a:endParaRPr>
            </a:p>
          </p:txBody>
        </p:sp>
        <p:sp>
          <p:nvSpPr>
            <p:cNvPr id="30" name="TextBox 29"/>
            <p:cNvSpPr txBox="1"/>
            <p:nvPr/>
          </p:nvSpPr>
          <p:spPr>
            <a:xfrm>
              <a:off x="5410200" y="4948535"/>
              <a:ext cx="1249061" cy="461665"/>
            </a:xfrm>
            <a:prstGeom prst="rect">
              <a:avLst/>
            </a:prstGeom>
            <a:solidFill>
              <a:schemeClr val="bg1"/>
            </a:solidFill>
            <a:ln w="38100">
              <a:noFill/>
            </a:ln>
          </p:spPr>
          <p:txBody>
            <a:bodyPr wrap="none" rtlCol="0">
              <a:spAutoFit/>
            </a:bodyPr>
            <a:lstStyle/>
            <a:p>
              <a:pPr algn="ctr"/>
              <a:r>
                <a:rPr lang="en-US" sz="2400" b="1" dirty="0" smtClean="0">
                  <a:solidFill>
                    <a:srgbClr val="7030A0"/>
                  </a:solidFill>
                  <a:effectLst>
                    <a:outerShdw dist="38100" dir="7200000" algn="ctr" rotWithShape="0">
                      <a:schemeClr val="tx1"/>
                    </a:outerShdw>
                  </a:effectLst>
                  <a:latin typeface="Tempus Sans ITC" pitchFamily="82" charset="0"/>
                </a:rPr>
                <a:t>Maliseet</a:t>
              </a:r>
            </a:p>
          </p:txBody>
        </p:sp>
        <p:sp>
          <p:nvSpPr>
            <p:cNvPr id="31" name="TextBox 30"/>
            <p:cNvSpPr txBox="1"/>
            <p:nvPr/>
          </p:nvSpPr>
          <p:spPr>
            <a:xfrm>
              <a:off x="4953000" y="5486400"/>
              <a:ext cx="1261885" cy="461665"/>
            </a:xfrm>
            <a:prstGeom prst="rect">
              <a:avLst/>
            </a:prstGeom>
            <a:solidFill>
              <a:schemeClr val="bg1"/>
            </a:solidFill>
            <a:ln w="38100">
              <a:noFill/>
            </a:ln>
          </p:spPr>
          <p:txBody>
            <a:bodyPr wrap="none" rtlCol="0">
              <a:spAutoFit/>
            </a:bodyPr>
            <a:lstStyle/>
            <a:p>
              <a:pPr algn="ctr"/>
              <a:r>
                <a:rPr lang="en-US" sz="2400" b="1" dirty="0" smtClean="0">
                  <a:solidFill>
                    <a:srgbClr val="FF6600"/>
                  </a:solidFill>
                  <a:effectLst>
                    <a:outerShdw dist="38100" dir="7200000" algn="ctr" rotWithShape="0">
                      <a:schemeClr val="tx1"/>
                    </a:outerShdw>
                  </a:effectLst>
                  <a:latin typeface="Tempus Sans ITC" pitchFamily="82" charset="0"/>
                </a:rPr>
                <a:t>Iroquois</a:t>
              </a:r>
            </a:p>
          </p:txBody>
        </p:sp>
        <p:sp>
          <p:nvSpPr>
            <p:cNvPr id="34" name="Freeform 33"/>
            <p:cNvSpPr/>
            <p:nvPr/>
          </p:nvSpPr>
          <p:spPr>
            <a:xfrm>
              <a:off x="6218517" y="5260788"/>
              <a:ext cx="658906" cy="784412"/>
            </a:xfrm>
            <a:custGeom>
              <a:avLst/>
              <a:gdLst>
                <a:gd name="connsiteX0" fmla="*/ 657412 w 658906"/>
                <a:gd name="connsiteY0" fmla="*/ 82177 h 784412"/>
                <a:gd name="connsiteX1" fmla="*/ 603624 w 658906"/>
                <a:gd name="connsiteY1" fmla="*/ 315259 h 784412"/>
                <a:gd name="connsiteX2" fmla="*/ 612589 w 658906"/>
                <a:gd name="connsiteY2" fmla="*/ 458694 h 784412"/>
                <a:gd name="connsiteX3" fmla="*/ 433295 w 658906"/>
                <a:gd name="connsiteY3" fmla="*/ 664883 h 784412"/>
                <a:gd name="connsiteX4" fmla="*/ 209177 w 658906"/>
                <a:gd name="connsiteY4" fmla="*/ 763494 h 784412"/>
                <a:gd name="connsiteX5" fmla="*/ 101601 w 658906"/>
                <a:gd name="connsiteY5" fmla="*/ 763494 h 784412"/>
                <a:gd name="connsiteX6" fmla="*/ 20918 w 658906"/>
                <a:gd name="connsiteY6" fmla="*/ 637988 h 784412"/>
                <a:gd name="connsiteX7" fmla="*/ 227107 w 658906"/>
                <a:gd name="connsiteY7" fmla="*/ 216647 h 784412"/>
                <a:gd name="connsiteX8" fmla="*/ 379507 w 658906"/>
                <a:gd name="connsiteY8" fmla="*/ 127000 h 784412"/>
                <a:gd name="connsiteX9" fmla="*/ 549836 w 658906"/>
                <a:gd name="connsiteY9" fmla="*/ 10459 h 784412"/>
                <a:gd name="connsiteX10" fmla="*/ 496048 w 658906"/>
                <a:gd name="connsiteY10" fmla="*/ 189753 h 784412"/>
                <a:gd name="connsiteX11" fmla="*/ 334683 w 658906"/>
                <a:gd name="connsiteY11" fmla="*/ 378012 h 784412"/>
                <a:gd name="connsiteX12" fmla="*/ 218142 w 658906"/>
                <a:gd name="connsiteY12" fmla="*/ 646953 h 784412"/>
                <a:gd name="connsiteX13" fmla="*/ 191248 w 658906"/>
                <a:gd name="connsiteY13" fmla="*/ 709706 h 784412"/>
                <a:gd name="connsiteX14" fmla="*/ 307789 w 658906"/>
                <a:gd name="connsiteY14" fmla="*/ 682812 h 784412"/>
                <a:gd name="connsiteX15" fmla="*/ 379507 w 658906"/>
                <a:gd name="connsiteY15" fmla="*/ 503518 h 784412"/>
                <a:gd name="connsiteX16" fmla="*/ 540871 w 658906"/>
                <a:gd name="connsiteY16" fmla="*/ 324224 h 784412"/>
                <a:gd name="connsiteX17" fmla="*/ 594659 w 658906"/>
                <a:gd name="connsiteY17" fmla="*/ 118036 h 784412"/>
                <a:gd name="connsiteX18" fmla="*/ 657412 w 658906"/>
                <a:gd name="connsiteY18" fmla="*/ 82177 h 7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8906" h="784412">
                  <a:moveTo>
                    <a:pt x="657412" y="82177"/>
                  </a:moveTo>
                  <a:cubicBezTo>
                    <a:pt x="658906" y="115048"/>
                    <a:pt x="611094" y="252506"/>
                    <a:pt x="603624" y="315259"/>
                  </a:cubicBezTo>
                  <a:cubicBezTo>
                    <a:pt x="596154" y="378012"/>
                    <a:pt x="640977" y="400423"/>
                    <a:pt x="612589" y="458694"/>
                  </a:cubicBezTo>
                  <a:cubicBezTo>
                    <a:pt x="584201" y="516965"/>
                    <a:pt x="500530" y="614083"/>
                    <a:pt x="433295" y="664883"/>
                  </a:cubicBezTo>
                  <a:cubicBezTo>
                    <a:pt x="366060" y="715683"/>
                    <a:pt x="264459" y="747059"/>
                    <a:pt x="209177" y="763494"/>
                  </a:cubicBezTo>
                  <a:cubicBezTo>
                    <a:pt x="153895" y="779929"/>
                    <a:pt x="132977" y="784412"/>
                    <a:pt x="101601" y="763494"/>
                  </a:cubicBezTo>
                  <a:cubicBezTo>
                    <a:pt x="70225" y="742576"/>
                    <a:pt x="0" y="729129"/>
                    <a:pt x="20918" y="637988"/>
                  </a:cubicBezTo>
                  <a:cubicBezTo>
                    <a:pt x="41836" y="546847"/>
                    <a:pt x="167342" y="301812"/>
                    <a:pt x="227107" y="216647"/>
                  </a:cubicBezTo>
                  <a:cubicBezTo>
                    <a:pt x="286872" y="131482"/>
                    <a:pt x="325719" y="161365"/>
                    <a:pt x="379507" y="127000"/>
                  </a:cubicBezTo>
                  <a:cubicBezTo>
                    <a:pt x="433295" y="92635"/>
                    <a:pt x="530413" y="0"/>
                    <a:pt x="549836" y="10459"/>
                  </a:cubicBezTo>
                  <a:cubicBezTo>
                    <a:pt x="569259" y="20918"/>
                    <a:pt x="531907" y="128494"/>
                    <a:pt x="496048" y="189753"/>
                  </a:cubicBezTo>
                  <a:cubicBezTo>
                    <a:pt x="460189" y="251012"/>
                    <a:pt x="381001" y="301812"/>
                    <a:pt x="334683" y="378012"/>
                  </a:cubicBezTo>
                  <a:cubicBezTo>
                    <a:pt x="288365" y="454212"/>
                    <a:pt x="242048" y="591671"/>
                    <a:pt x="218142" y="646953"/>
                  </a:cubicBezTo>
                  <a:cubicBezTo>
                    <a:pt x="194236" y="702235"/>
                    <a:pt x="176307" y="703730"/>
                    <a:pt x="191248" y="709706"/>
                  </a:cubicBezTo>
                  <a:cubicBezTo>
                    <a:pt x="206189" y="715682"/>
                    <a:pt x="276413" y="717177"/>
                    <a:pt x="307789" y="682812"/>
                  </a:cubicBezTo>
                  <a:cubicBezTo>
                    <a:pt x="339166" y="648447"/>
                    <a:pt x="340660" y="563283"/>
                    <a:pt x="379507" y="503518"/>
                  </a:cubicBezTo>
                  <a:cubicBezTo>
                    <a:pt x="418354" y="443753"/>
                    <a:pt x="505012" y="388471"/>
                    <a:pt x="540871" y="324224"/>
                  </a:cubicBezTo>
                  <a:cubicBezTo>
                    <a:pt x="576730" y="259977"/>
                    <a:pt x="573741" y="156883"/>
                    <a:pt x="594659" y="118036"/>
                  </a:cubicBezTo>
                  <a:cubicBezTo>
                    <a:pt x="615577" y="79189"/>
                    <a:pt x="655918" y="49307"/>
                    <a:pt x="657412" y="82177"/>
                  </a:cubicBezTo>
                  <a:close/>
                </a:path>
              </a:pathLst>
            </a:custGeom>
            <a:solidFill>
              <a:srgbClr val="FF66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63" name="TextBox 62"/>
          <p:cNvSpPr txBox="1"/>
          <p:nvPr/>
        </p:nvSpPr>
        <p:spPr>
          <a:xfrm>
            <a:off x="0" y="0"/>
            <a:ext cx="9144000" cy="1014984"/>
          </a:xfrm>
          <a:prstGeom prst="rect">
            <a:avLst/>
          </a:prstGeom>
        </p:spPr>
        <p:txBody>
          <a:bodyPr wrap="square" rtlCol="0">
            <a:spAutoFit/>
          </a:bodyPr>
          <a:lstStyle/>
          <a:p>
            <a:pPr algn="ctr"/>
            <a:r>
              <a:rPr lang="en-US" sz="4800" b="1" dirty="0" smtClean="0">
                <a:solidFill>
                  <a:srgbClr val="002060"/>
                </a:solidFill>
              </a:rPr>
              <a:t>New World: before 1600</a:t>
            </a:r>
          </a:p>
        </p:txBody>
      </p:sp>
      <p:sp useBgFill="1">
        <p:nvSpPr>
          <p:cNvPr id="62" name="TextBox 61"/>
          <p:cNvSpPr txBox="1"/>
          <p:nvPr/>
        </p:nvSpPr>
        <p:spPr>
          <a:xfrm>
            <a:off x="0" y="0"/>
            <a:ext cx="9144000" cy="769441"/>
          </a:xfrm>
          <a:prstGeom prst="rect">
            <a:avLst/>
          </a:prstGeom>
        </p:spPr>
        <p:txBody>
          <a:bodyPr wrap="square" rtlCol="0">
            <a:spAutoFit/>
          </a:bodyPr>
          <a:lstStyle/>
          <a:p>
            <a:pPr algn="ctr"/>
            <a:r>
              <a:rPr lang="en-US" sz="4400" dirty="0" smtClean="0">
                <a:solidFill>
                  <a:srgbClr val="0033CC"/>
                </a:solidFill>
                <a:effectLst>
                  <a:outerShdw dist="50800" dir="7200000" algn="ctr" rotWithShape="0">
                    <a:schemeClr val="tx1"/>
                  </a:outerShdw>
                </a:effectLst>
              </a:rPr>
              <a:t>Timeline</a:t>
            </a:r>
            <a:endParaRPr lang="en-US" sz="4400" b="1" dirty="0" smtClean="0">
              <a:solidFill>
                <a:srgbClr val="0033CC"/>
              </a:solidFill>
              <a:effectLst>
                <a:outerShdw dist="50800" dir="7200000" algn="ctr" rotWithShape="0">
                  <a:schemeClr val="tx1"/>
                </a:outerShdw>
              </a:effectLst>
            </a:endParaRPr>
          </a:p>
        </p:txBody>
      </p:sp>
      <p:sp>
        <p:nvSpPr>
          <p:cNvPr id="36" name="TextBox 35"/>
          <p:cNvSpPr txBox="1"/>
          <p:nvPr/>
        </p:nvSpPr>
        <p:spPr>
          <a:xfrm>
            <a:off x="0" y="2667000"/>
            <a:ext cx="6781800" cy="584775"/>
          </a:xfrm>
          <a:prstGeom prst="rect">
            <a:avLst/>
          </a:prstGeom>
          <a:solidFill>
            <a:schemeClr val="bg1"/>
          </a:solidFill>
          <a:ln w="38100">
            <a:noFill/>
          </a:ln>
        </p:spPr>
        <p:txBody>
          <a:bodyPr wrap="square" rtlCol="0">
            <a:spAutoFit/>
          </a:bodyPr>
          <a:lstStyle/>
          <a:p>
            <a:r>
              <a:rPr lang="en-US" sz="3200" b="1" dirty="0" smtClean="0">
                <a:solidFill>
                  <a:srgbClr val="002060"/>
                </a:solidFill>
              </a:rPr>
              <a:t>            - colonists are on the horizon!</a:t>
            </a:r>
          </a:p>
        </p:txBody>
      </p:sp>
      <p:grpSp>
        <p:nvGrpSpPr>
          <p:cNvPr id="60" name="Group 59"/>
          <p:cNvGrpSpPr/>
          <p:nvPr/>
        </p:nvGrpSpPr>
        <p:grpSpPr>
          <a:xfrm>
            <a:off x="0" y="838200"/>
            <a:ext cx="6248400" cy="1879580"/>
            <a:chOff x="0" y="838200"/>
            <a:chExt cx="6248400" cy="1879580"/>
          </a:xfrm>
        </p:grpSpPr>
        <p:sp>
          <p:nvSpPr>
            <p:cNvPr id="18" name="TextBox 17"/>
            <p:cNvSpPr txBox="1"/>
            <p:nvPr/>
          </p:nvSpPr>
          <p:spPr>
            <a:xfrm>
              <a:off x="228600" y="1295400"/>
              <a:ext cx="5715000" cy="523220"/>
            </a:xfrm>
            <a:prstGeom prst="rect">
              <a:avLst/>
            </a:prstGeom>
            <a:solidFill>
              <a:schemeClr val="bg1"/>
            </a:solidFill>
            <a:ln w="38100">
              <a:noFill/>
            </a:ln>
          </p:spPr>
          <p:txBody>
            <a:bodyPr wrap="square" rtlCol="0">
              <a:spAutoFit/>
            </a:bodyPr>
            <a:lstStyle/>
            <a:p>
              <a:r>
                <a:rPr lang="en-US" sz="2800" b="1" dirty="0" smtClean="0"/>
                <a:t>1497 - John Cabot’s exploration</a:t>
              </a:r>
            </a:p>
          </p:txBody>
        </p:sp>
        <p:sp>
          <p:nvSpPr>
            <p:cNvPr id="20" name="TextBox 19"/>
            <p:cNvSpPr txBox="1"/>
            <p:nvPr/>
          </p:nvSpPr>
          <p:spPr>
            <a:xfrm>
              <a:off x="1219200" y="838200"/>
              <a:ext cx="2783006" cy="523220"/>
            </a:xfrm>
            <a:prstGeom prst="rect">
              <a:avLst/>
            </a:prstGeom>
            <a:solidFill>
              <a:schemeClr val="bg1"/>
            </a:solidFill>
            <a:ln w="38100">
              <a:noFill/>
            </a:ln>
          </p:spPr>
          <p:txBody>
            <a:bodyPr wrap="none" rtlCol="0">
              <a:spAutoFit/>
            </a:bodyPr>
            <a:lstStyle/>
            <a:p>
              <a:r>
                <a:rPr lang="en-US" sz="2800" b="1" dirty="0" smtClean="0"/>
                <a:t>the Vikings arrive</a:t>
              </a:r>
            </a:p>
          </p:txBody>
        </p:sp>
        <p:sp>
          <p:nvSpPr>
            <p:cNvPr id="21" name="TextBox 20"/>
            <p:cNvSpPr txBox="1"/>
            <p:nvPr/>
          </p:nvSpPr>
          <p:spPr>
            <a:xfrm>
              <a:off x="0" y="838200"/>
              <a:ext cx="1271502" cy="523220"/>
            </a:xfrm>
            <a:prstGeom prst="rect">
              <a:avLst/>
            </a:prstGeom>
            <a:solidFill>
              <a:schemeClr val="bg1"/>
            </a:solidFill>
            <a:ln w="38100">
              <a:noFill/>
            </a:ln>
          </p:spPr>
          <p:txBody>
            <a:bodyPr wrap="none" rtlCol="0">
              <a:spAutoFit/>
            </a:bodyPr>
            <a:lstStyle/>
            <a:p>
              <a:pPr algn="ctr"/>
              <a:r>
                <a:rPr lang="en-US" sz="2800" b="1" dirty="0" smtClean="0"/>
                <a:t>  1000 -</a:t>
              </a:r>
            </a:p>
          </p:txBody>
        </p:sp>
        <p:sp>
          <p:nvSpPr>
            <p:cNvPr id="32" name="TextBox 31"/>
            <p:cNvSpPr txBox="1"/>
            <p:nvPr/>
          </p:nvSpPr>
          <p:spPr>
            <a:xfrm>
              <a:off x="0" y="2194560"/>
              <a:ext cx="6248400" cy="523220"/>
            </a:xfrm>
            <a:prstGeom prst="rect">
              <a:avLst/>
            </a:prstGeom>
            <a:solidFill>
              <a:schemeClr val="bg1"/>
            </a:solidFill>
            <a:ln w="38100">
              <a:noFill/>
            </a:ln>
          </p:spPr>
          <p:txBody>
            <a:bodyPr wrap="square" rtlCol="0">
              <a:spAutoFit/>
            </a:bodyPr>
            <a:lstStyle/>
            <a:p>
              <a:r>
                <a:rPr lang="en-US" sz="2800" b="1" dirty="0" smtClean="0"/>
                <a:t>   1534 - Jacques Cartier’s exploration	s</a:t>
              </a:r>
            </a:p>
          </p:txBody>
        </p:sp>
        <p:sp>
          <p:nvSpPr>
            <p:cNvPr id="33" name="TextBox 32"/>
            <p:cNvSpPr txBox="1"/>
            <p:nvPr/>
          </p:nvSpPr>
          <p:spPr>
            <a:xfrm>
              <a:off x="228600" y="1746504"/>
              <a:ext cx="5715000" cy="523220"/>
            </a:xfrm>
            <a:prstGeom prst="rect">
              <a:avLst/>
            </a:prstGeom>
            <a:solidFill>
              <a:schemeClr val="bg1"/>
            </a:solidFill>
            <a:ln w="38100">
              <a:noFill/>
            </a:ln>
          </p:spPr>
          <p:txBody>
            <a:bodyPr wrap="square" rtlCol="0">
              <a:spAutoFit/>
            </a:bodyPr>
            <a:lstStyle/>
            <a:p>
              <a:r>
                <a:rPr lang="en-US" sz="2800" b="1" dirty="0" smtClean="0"/>
                <a:t>1524 - G. </a:t>
              </a:r>
              <a:r>
                <a:rPr lang="en-US" sz="2800" b="1" dirty="0" err="1" smtClean="0"/>
                <a:t>da</a:t>
              </a:r>
              <a:r>
                <a:rPr lang="en-US" sz="2800" b="1" dirty="0" smtClean="0"/>
                <a:t> Verrazano exploration  </a:t>
              </a:r>
            </a:p>
          </p:txBody>
        </p:sp>
      </p:grpSp>
      <p:sp>
        <p:nvSpPr>
          <p:cNvPr id="35" name="TextBox 34"/>
          <p:cNvSpPr txBox="1"/>
          <p:nvPr/>
        </p:nvSpPr>
        <p:spPr>
          <a:xfrm>
            <a:off x="6324600" y="0"/>
            <a:ext cx="1435008" cy="830997"/>
          </a:xfrm>
          <a:prstGeom prst="rect">
            <a:avLst/>
          </a:prstGeom>
          <a:noFill/>
        </p:spPr>
        <p:txBody>
          <a:bodyPr wrap="none" rtlCol="0">
            <a:spAutoFit/>
          </a:bodyPr>
          <a:lstStyle/>
          <a:p>
            <a:r>
              <a:rPr lang="en-US" sz="4800" b="1" dirty="0" smtClean="0">
                <a:solidFill>
                  <a:srgbClr val="002060"/>
                </a:solidFill>
              </a:rPr>
              <a:t>1600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1000" fill="hold"/>
                                        <p:tgtEl>
                                          <p:spTgt spid="35"/>
                                        </p:tgtEl>
                                      </p:cBhvr>
                                      <p:by x="70000" y="70000"/>
                                    </p:animScale>
                                  </p:childTnLst>
                                </p:cTn>
                              </p:par>
                              <p:par>
                                <p:cTn id="9" presetID="42" presetClass="path" presetSubtype="0" accel="50000" decel="50000" fill="hold" grpId="2" nodeType="withEffect">
                                  <p:stCondLst>
                                    <p:cond delay="0"/>
                                  </p:stCondLst>
                                  <p:childTnLst>
                                    <p:animMotion origin="layout" path="M 1.11111E-6 3.33333E-6 L -0.70347 0.37291 " pathEditMode="relative" rAng="0" ptsTypes="AA">
                                      <p:cBhvr>
                                        <p:cTn id="10" dur="1000" fill="hold"/>
                                        <p:tgtEl>
                                          <p:spTgt spid="35"/>
                                        </p:tgtEl>
                                        <p:attrNameLst>
                                          <p:attrName>ppt_x</p:attrName>
                                          <p:attrName>ppt_y</p:attrName>
                                        </p:attrNameLst>
                                      </p:cBhvr>
                                      <p:rCtr x="-352" y="186"/>
                                    </p:animMotion>
                                  </p:childTnLst>
                                </p:cTn>
                              </p:par>
                              <p:par>
                                <p:cTn id="11" presetID="10" presetClass="entr" presetSubtype="0" fill="hold" grpId="0" nodeType="withEffect">
                                  <p:stCondLst>
                                    <p:cond delay="0"/>
                                  </p:stCondLst>
                                  <p:childTnLst>
                                    <p:set>
                                      <p:cBhvr>
                                        <p:cTn id="12" dur="1" fill="hold">
                                          <p:stCondLst>
                                            <p:cond delay="0"/>
                                          </p:stCondLst>
                                        </p:cTn>
                                        <p:tgtEl>
                                          <p:spTgt spid="36">
                                            <p:bg/>
                                          </p:spTgt>
                                        </p:tgtEl>
                                        <p:attrNameLst>
                                          <p:attrName>style.visibility</p:attrName>
                                        </p:attrNameLst>
                                      </p:cBhvr>
                                      <p:to>
                                        <p:strVal val="visible"/>
                                      </p:to>
                                    </p:set>
                                    <p:animEffect transition="in" filter="fade">
                                      <p:cBhvr>
                                        <p:cTn id="13" dur="1000"/>
                                        <p:tgtEl>
                                          <p:spTgt spid="36">
                                            <p:bg/>
                                          </p:spTgt>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wipe(left)">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36">
                                            <p:txEl>
                                              <p:pRg st="0" end="0"/>
                                            </p:txEl>
                                          </p:spTgt>
                                        </p:tgtEl>
                                      </p:cBhvr>
                                    </p:animEffect>
                                    <p:set>
                                      <p:cBhvr>
                                        <p:cTn id="21" dur="1" fill="hold">
                                          <p:stCondLst>
                                            <p:cond delay="999"/>
                                          </p:stCondLst>
                                        </p:cTn>
                                        <p:tgtEl>
                                          <p:spTgt spid="36">
                                            <p:txEl>
                                              <p:pRg st="0" end="0"/>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60"/>
                                        </p:tgtEl>
                                      </p:cBhvr>
                                    </p:animEffect>
                                    <p:set>
                                      <p:cBhvr>
                                        <p:cTn id="24" dur="1" fill="hold">
                                          <p:stCondLst>
                                            <p:cond delay="999"/>
                                          </p:stCondLst>
                                        </p:cTn>
                                        <p:tgtEl>
                                          <p:spTgt spid="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36">
                                            <p:bg/>
                                          </p:spTgt>
                                        </p:tgtEl>
                                      </p:cBhvr>
                                    </p:animEffect>
                                    <p:set>
                                      <p:cBhvr>
                                        <p:cTn id="27" dur="1" fill="hold">
                                          <p:stCondLst>
                                            <p:cond delay="999"/>
                                          </p:stCondLst>
                                        </p:cTn>
                                        <p:tgtEl>
                                          <p:spTgt spid="36">
                                            <p:bg/>
                                          </p:spTgt>
                                        </p:tgtEl>
                                        <p:attrNameLst>
                                          <p:attrName>style.visibility</p:attrName>
                                        </p:attrNameLst>
                                      </p:cBhvr>
                                      <p:to>
                                        <p:strVal val="hidden"/>
                                      </p:to>
                                    </p:set>
                                  </p:childTnLst>
                                </p:cTn>
                              </p:par>
                              <p:par>
                                <p:cTn id="28" presetID="10" presetClass="exit" presetSubtype="0" fill="hold" grpId="3" nodeType="withEffect">
                                  <p:stCondLst>
                                    <p:cond delay="0"/>
                                  </p:stCondLst>
                                  <p:childTnLst>
                                    <p:animEffect transition="out" filter="fade">
                                      <p:cBhvr>
                                        <p:cTn id="29" dur="1000"/>
                                        <p:tgtEl>
                                          <p:spTgt spid="35"/>
                                        </p:tgtEl>
                                      </p:cBhvr>
                                    </p:animEffect>
                                    <p:set>
                                      <p:cBhvr>
                                        <p:cTn id="30" dur="1" fill="hold">
                                          <p:stCondLst>
                                            <p:cond delay="999"/>
                                          </p:stCondLst>
                                        </p:cTn>
                                        <p:tgtEl>
                                          <p:spTgt spid="3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childTnLst>
                                </p:cTn>
                              </p:par>
                            </p:childTnLst>
                          </p:cTn>
                        </p:par>
                        <p:par>
                          <p:cTn id="34" fill="hold">
                            <p:stCondLst>
                              <p:cond delay="1000"/>
                            </p:stCondLst>
                            <p:childTnLst>
                              <p:par>
                                <p:cTn id="35" presetID="53" presetClass="exit" presetSubtype="0" fill="hold" nodeType="afterEffect">
                                  <p:stCondLst>
                                    <p:cond delay="0"/>
                                  </p:stCondLst>
                                  <p:childTnLst>
                                    <p:anim calcmode="lin" valueType="num">
                                      <p:cBhvr>
                                        <p:cTn id="36" dur="1000"/>
                                        <p:tgtEl>
                                          <p:spTgt spid="61"/>
                                        </p:tgtEl>
                                        <p:attrNameLst>
                                          <p:attrName>ppt_w</p:attrName>
                                        </p:attrNameLst>
                                      </p:cBhvr>
                                      <p:tavLst>
                                        <p:tav tm="0">
                                          <p:val>
                                            <p:strVal val="ppt_w"/>
                                          </p:val>
                                        </p:tav>
                                        <p:tav tm="100000">
                                          <p:val>
                                            <p:fltVal val="0"/>
                                          </p:val>
                                        </p:tav>
                                      </p:tavLst>
                                    </p:anim>
                                    <p:anim calcmode="lin" valueType="num">
                                      <p:cBhvr>
                                        <p:cTn id="37" dur="1000"/>
                                        <p:tgtEl>
                                          <p:spTgt spid="61"/>
                                        </p:tgtEl>
                                        <p:attrNameLst>
                                          <p:attrName>ppt_h</p:attrName>
                                        </p:attrNameLst>
                                      </p:cBhvr>
                                      <p:tavLst>
                                        <p:tav tm="0">
                                          <p:val>
                                            <p:strVal val="ppt_h"/>
                                          </p:val>
                                        </p:tav>
                                        <p:tav tm="100000">
                                          <p:val>
                                            <p:fltVal val="0"/>
                                          </p:val>
                                        </p:tav>
                                      </p:tavLst>
                                    </p:anim>
                                    <p:animEffect transition="out" filter="fade">
                                      <p:cBhvr>
                                        <p:cTn id="38" dur="1000"/>
                                        <p:tgtEl>
                                          <p:spTgt spid="61"/>
                                        </p:tgtEl>
                                      </p:cBhvr>
                                    </p:animEffect>
                                    <p:set>
                                      <p:cBhvr>
                                        <p:cTn id="39" dur="1" fill="hold">
                                          <p:stCondLst>
                                            <p:cond delay="999"/>
                                          </p:stCondLst>
                                        </p:cTn>
                                        <p:tgtEl>
                                          <p:spTgt spid="61"/>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0.1 -0.03333 " pathEditMode="relative" rAng="0" ptsTypes="AA">
                                      <p:cBhvr>
                                        <p:cTn id="41" dur="1000" fill="hold"/>
                                        <p:tgtEl>
                                          <p:spTgt spid="61"/>
                                        </p:tgtEl>
                                        <p:attrNameLst>
                                          <p:attrName>ppt_x</p:attrName>
                                          <p:attrName>ppt_y</p:attrName>
                                        </p:attrNameLst>
                                      </p:cBhvr>
                                      <p:rCtr x="-50" y="-17"/>
                                    </p:animMotion>
                                  </p:childTnLst>
                                </p:cTn>
                              </p:par>
                            </p:childTnLst>
                          </p:cTn>
                        </p:par>
                        <p:par>
                          <p:cTn id="42" fill="hold">
                            <p:stCondLst>
                              <p:cond delay="2000"/>
                            </p:stCondLst>
                            <p:childTnLst>
                              <p:par>
                                <p:cTn id="43" presetID="10" presetClass="exit" presetSubtype="0" fill="hold" grpId="0" nodeType="afterEffect">
                                  <p:stCondLst>
                                    <p:cond delay="0"/>
                                  </p:stCondLst>
                                  <p:childTnLst>
                                    <p:animEffect transition="out" filter="fade">
                                      <p:cBhvr>
                                        <p:cTn id="44" dur="1000"/>
                                        <p:tgtEl>
                                          <p:spTgt spid="63"/>
                                        </p:tgtEl>
                                      </p:cBhvr>
                                    </p:animEffect>
                                    <p:set>
                                      <p:cBhvr>
                                        <p:cTn id="45" dur="1" fill="hold">
                                          <p:stCondLst>
                                            <p:cond delay="999"/>
                                          </p:stCondLst>
                                        </p:cTn>
                                        <p:tgtEl>
                                          <p:spTgt spid="63"/>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left)">
                                      <p:cBhvr>
                                        <p:cTn id="48"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36" grpId="0" uiExpand="1" build="allAtOnce" animBg="1"/>
      <p:bldP spid="36" grpId="1" uiExpand="1" build="allAtOnce" animBg="1"/>
      <p:bldP spid="35" grpId="0"/>
      <p:bldP spid="35" grpId="1"/>
      <p:bldP spid="35" grpId="2"/>
      <p:bldP spid="35" grpId="3"/>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1"/>
          <p:cNvGrpSpPr/>
          <p:nvPr/>
        </p:nvGrpSpPr>
        <p:grpSpPr>
          <a:xfrm>
            <a:off x="0" y="990600"/>
            <a:ext cx="9139786" cy="5867400"/>
            <a:chOff x="0" y="990600"/>
            <a:chExt cx="9139786" cy="5867400"/>
          </a:xfrm>
        </p:grpSpPr>
        <p:grpSp>
          <p:nvGrpSpPr>
            <p:cNvPr id="5" name="Group 19"/>
            <p:cNvGrpSpPr/>
            <p:nvPr/>
          </p:nvGrpSpPr>
          <p:grpSpPr>
            <a:xfrm>
              <a:off x="0" y="990600"/>
              <a:ext cx="9139786" cy="5867400"/>
              <a:chOff x="0" y="990600"/>
              <a:chExt cx="9139786" cy="5867400"/>
            </a:xfrm>
          </p:grpSpPr>
          <p:grpSp>
            <p:nvGrpSpPr>
              <p:cNvPr id="7" name="Group 24"/>
              <p:cNvGrpSpPr/>
              <p:nvPr/>
            </p:nvGrpSpPr>
            <p:grpSpPr>
              <a:xfrm>
                <a:off x="0" y="990600"/>
                <a:ext cx="9139786" cy="5867400"/>
                <a:chOff x="0" y="990600"/>
                <a:chExt cx="9139786" cy="5867400"/>
              </a:xfrm>
            </p:grpSpPr>
            <p:pic>
              <p:nvPicPr>
                <p:cNvPr id="11" name="Picture 3"/>
                <p:cNvPicPr>
                  <a:picLocks noChangeAspect="1" noChangeArrowheads="1"/>
                </p:cNvPicPr>
                <p:nvPr/>
              </p:nvPicPr>
              <p:blipFill>
                <a:blip r:embed="rId2"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12" name="Straight Connector 11"/>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pic>
          <p:nvPicPr>
            <p:cNvPr id="6" name="Picture 3"/>
            <p:cNvPicPr>
              <a:picLocks noChangeAspect="1" noChangeArrowheads="1"/>
            </p:cNvPicPr>
            <p:nvPr/>
          </p:nvPicPr>
          <p:blipFill>
            <a:blip r:embed="rId2"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p:nvSpPr>
          <p:cNvPr id="20" name="Rectangle 19"/>
          <p:cNvSpPr/>
          <p:nvPr/>
        </p:nvSpPr>
        <p:spPr>
          <a:xfrm>
            <a:off x="0" y="990600"/>
            <a:ext cx="9144000" cy="5867400"/>
          </a:xfrm>
          <a:prstGeom prst="rect">
            <a:avLst/>
          </a:prstGeom>
          <a:solidFill>
            <a:srgbClr val="97BAE5">
              <a:alpha val="58824"/>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0" y="0"/>
            <a:ext cx="9144000" cy="769441"/>
          </a:xfrm>
          <a:prstGeom prst="rect">
            <a:avLst/>
          </a:prstGeom>
          <a:noFill/>
        </p:spPr>
        <p:txBody>
          <a:bodyPr wrap="square" rtlCol="0">
            <a:spAutoFit/>
          </a:bodyPr>
          <a:lstStyle/>
          <a:p>
            <a:pPr algn="ctr"/>
            <a:r>
              <a:rPr lang="en-US" sz="4400" dirty="0" smtClean="0">
                <a:solidFill>
                  <a:srgbClr val="0033CC"/>
                </a:solidFill>
                <a:effectLst>
                  <a:outerShdw dist="50800" dir="7200000" algn="ctr" rotWithShape="0">
                    <a:schemeClr val="tx1"/>
                  </a:outerShdw>
                </a:effectLst>
              </a:rPr>
              <a:t>Timeline</a:t>
            </a:r>
            <a:endParaRPr lang="en-US" sz="4400" b="1" dirty="0" smtClean="0">
              <a:solidFill>
                <a:srgbClr val="0033CC"/>
              </a:solidFill>
              <a:effectLst>
                <a:outerShdw dist="50800" dir="7200000" algn="ctr" rotWithShape="0">
                  <a:schemeClr val="tx1"/>
                </a:outerShdw>
              </a:effectLst>
            </a:endParaRPr>
          </a:p>
        </p:txBody>
      </p:sp>
      <p:grpSp>
        <p:nvGrpSpPr>
          <p:cNvPr id="16" name="Group 15"/>
          <p:cNvGrpSpPr/>
          <p:nvPr/>
        </p:nvGrpSpPr>
        <p:grpSpPr>
          <a:xfrm>
            <a:off x="3733800" y="762000"/>
            <a:ext cx="1094427" cy="6096000"/>
            <a:chOff x="3733800" y="762000"/>
            <a:chExt cx="1094427" cy="6096000"/>
          </a:xfrm>
        </p:grpSpPr>
        <p:cxnSp>
          <p:nvCxnSpPr>
            <p:cNvPr id="13" name="Straight Connector 12"/>
            <p:cNvCxnSpPr/>
            <p:nvPr/>
          </p:nvCxnSpPr>
          <p:spPr>
            <a:xfrm rot="5400000">
              <a:off x="1371998" y="3657203"/>
              <a:ext cx="5638799" cy="794"/>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TextBox 13"/>
            <p:cNvSpPr txBox="1"/>
            <p:nvPr/>
          </p:nvSpPr>
          <p:spPr>
            <a:xfrm>
              <a:off x="3733800" y="6273225"/>
              <a:ext cx="1018227" cy="584775"/>
            </a:xfrm>
            <a:prstGeom prst="rect">
              <a:avLst/>
            </a:prstGeom>
            <a:ln>
              <a:solidFill>
                <a:schemeClr val="tx1"/>
              </a:solidFill>
            </a:ln>
          </p:spPr>
          <p:txBody>
            <a:bodyPr wrap="none" rtlCol="0">
              <a:spAutoFit/>
            </a:bodyPr>
            <a:lstStyle/>
            <a:p>
              <a:r>
                <a:rPr lang="en-US" sz="3200" b="1" dirty="0" smtClean="0"/>
                <a:t>1600</a:t>
              </a:r>
            </a:p>
          </p:txBody>
        </p:sp>
        <p:sp useBgFill="1">
          <p:nvSpPr>
            <p:cNvPr id="15" name="TextBox 14"/>
            <p:cNvSpPr txBox="1"/>
            <p:nvPr/>
          </p:nvSpPr>
          <p:spPr>
            <a:xfrm>
              <a:off x="3810000" y="762000"/>
              <a:ext cx="1018227" cy="584775"/>
            </a:xfrm>
            <a:prstGeom prst="rect">
              <a:avLst/>
            </a:prstGeom>
            <a:ln>
              <a:solidFill>
                <a:schemeClr val="tx1"/>
              </a:solidFill>
            </a:ln>
          </p:spPr>
          <p:txBody>
            <a:bodyPr wrap="none" rtlCol="0">
              <a:spAutoFit/>
            </a:bodyPr>
            <a:lstStyle/>
            <a:p>
              <a:r>
                <a:rPr lang="en-US" sz="3200" b="1" dirty="0" smtClean="0"/>
                <a:t>1000</a:t>
              </a:r>
            </a:p>
          </p:txBody>
        </p:sp>
      </p:grpSp>
      <p:sp>
        <p:nvSpPr>
          <p:cNvPr id="17" name="Freeform 16"/>
          <p:cNvSpPr/>
          <p:nvPr/>
        </p:nvSpPr>
        <p:spPr>
          <a:xfrm>
            <a:off x="2895600" y="2971800"/>
            <a:ext cx="936567" cy="872836"/>
          </a:xfrm>
          <a:custGeom>
            <a:avLst/>
            <a:gdLst>
              <a:gd name="connsiteX0" fmla="*/ 130233 w 936567"/>
              <a:gd name="connsiteY0" fmla="*/ 180109 h 872836"/>
              <a:gd name="connsiteX1" fmla="*/ 545869 w 936567"/>
              <a:gd name="connsiteY1" fmla="*/ 13854 h 872836"/>
              <a:gd name="connsiteX2" fmla="*/ 695498 w 936567"/>
              <a:gd name="connsiteY2" fmla="*/ 96982 h 872836"/>
              <a:gd name="connsiteX3" fmla="*/ 479367 w 936567"/>
              <a:gd name="connsiteY3" fmla="*/ 163483 h 872836"/>
              <a:gd name="connsiteX4" fmla="*/ 595745 w 936567"/>
              <a:gd name="connsiteY4" fmla="*/ 296487 h 872836"/>
              <a:gd name="connsiteX5" fmla="*/ 595745 w 936567"/>
              <a:gd name="connsiteY5" fmla="*/ 412865 h 872836"/>
              <a:gd name="connsiteX6" fmla="*/ 678873 w 936567"/>
              <a:gd name="connsiteY6" fmla="*/ 446116 h 872836"/>
              <a:gd name="connsiteX7" fmla="*/ 911629 w 936567"/>
              <a:gd name="connsiteY7" fmla="*/ 296487 h 872836"/>
              <a:gd name="connsiteX8" fmla="*/ 828502 w 936567"/>
              <a:gd name="connsiteY8" fmla="*/ 479367 h 872836"/>
              <a:gd name="connsiteX9" fmla="*/ 712124 w 936567"/>
              <a:gd name="connsiteY9" fmla="*/ 628996 h 872836"/>
              <a:gd name="connsiteX10" fmla="*/ 512618 w 936567"/>
              <a:gd name="connsiteY10" fmla="*/ 695498 h 872836"/>
              <a:gd name="connsiteX11" fmla="*/ 412865 w 936567"/>
              <a:gd name="connsiteY11" fmla="*/ 845127 h 872836"/>
              <a:gd name="connsiteX12" fmla="*/ 329738 w 936567"/>
              <a:gd name="connsiteY12" fmla="*/ 828502 h 872836"/>
              <a:gd name="connsiteX13" fmla="*/ 412865 w 936567"/>
              <a:gd name="connsiteY13" fmla="*/ 579120 h 872836"/>
              <a:gd name="connsiteX14" fmla="*/ 296487 w 936567"/>
              <a:gd name="connsiteY14" fmla="*/ 612371 h 872836"/>
              <a:gd name="connsiteX15" fmla="*/ 263236 w 936567"/>
              <a:gd name="connsiteY15" fmla="*/ 362989 h 872836"/>
              <a:gd name="connsiteX16" fmla="*/ 196734 w 936567"/>
              <a:gd name="connsiteY16" fmla="*/ 329738 h 872836"/>
              <a:gd name="connsiteX17" fmla="*/ 13854 w 936567"/>
              <a:gd name="connsiteY17" fmla="*/ 462742 h 872836"/>
              <a:gd name="connsiteX18" fmla="*/ 130233 w 936567"/>
              <a:gd name="connsiteY18" fmla="*/ 180109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67" h="872836">
                <a:moveTo>
                  <a:pt x="130233" y="180109"/>
                </a:moveTo>
                <a:cubicBezTo>
                  <a:pt x="218902" y="105294"/>
                  <a:pt x="451658" y="27708"/>
                  <a:pt x="545869" y="13854"/>
                </a:cubicBezTo>
                <a:cubicBezTo>
                  <a:pt x="640080" y="0"/>
                  <a:pt x="706582" y="72044"/>
                  <a:pt x="695498" y="96982"/>
                </a:cubicBezTo>
                <a:cubicBezTo>
                  <a:pt x="684414" y="121920"/>
                  <a:pt x="495992" y="130232"/>
                  <a:pt x="479367" y="163483"/>
                </a:cubicBezTo>
                <a:cubicBezTo>
                  <a:pt x="462742" y="196734"/>
                  <a:pt x="576349" y="254923"/>
                  <a:pt x="595745" y="296487"/>
                </a:cubicBezTo>
                <a:cubicBezTo>
                  <a:pt x="615141" y="338051"/>
                  <a:pt x="581890" y="387927"/>
                  <a:pt x="595745" y="412865"/>
                </a:cubicBezTo>
                <a:cubicBezTo>
                  <a:pt x="609600" y="437803"/>
                  <a:pt x="626226" y="465512"/>
                  <a:pt x="678873" y="446116"/>
                </a:cubicBezTo>
                <a:cubicBezTo>
                  <a:pt x="731520" y="426720"/>
                  <a:pt x="886691" y="290945"/>
                  <a:pt x="911629" y="296487"/>
                </a:cubicBezTo>
                <a:cubicBezTo>
                  <a:pt x="936567" y="302029"/>
                  <a:pt x="861753" y="423949"/>
                  <a:pt x="828502" y="479367"/>
                </a:cubicBezTo>
                <a:cubicBezTo>
                  <a:pt x="795251" y="534785"/>
                  <a:pt x="764771" y="592974"/>
                  <a:pt x="712124" y="628996"/>
                </a:cubicBezTo>
                <a:cubicBezTo>
                  <a:pt x="659477" y="665018"/>
                  <a:pt x="562494" y="659476"/>
                  <a:pt x="512618" y="695498"/>
                </a:cubicBezTo>
                <a:cubicBezTo>
                  <a:pt x="462742" y="731520"/>
                  <a:pt x="443345" y="822960"/>
                  <a:pt x="412865" y="845127"/>
                </a:cubicBezTo>
                <a:cubicBezTo>
                  <a:pt x="382385" y="867294"/>
                  <a:pt x="329738" y="872836"/>
                  <a:pt x="329738" y="828502"/>
                </a:cubicBezTo>
                <a:cubicBezTo>
                  <a:pt x="329738" y="784168"/>
                  <a:pt x="418407" y="615142"/>
                  <a:pt x="412865" y="579120"/>
                </a:cubicBezTo>
                <a:cubicBezTo>
                  <a:pt x="407323" y="543098"/>
                  <a:pt x="321425" y="648393"/>
                  <a:pt x="296487" y="612371"/>
                </a:cubicBezTo>
                <a:cubicBezTo>
                  <a:pt x="271549" y="576349"/>
                  <a:pt x="279861" y="410094"/>
                  <a:pt x="263236" y="362989"/>
                </a:cubicBezTo>
                <a:cubicBezTo>
                  <a:pt x="246611" y="315884"/>
                  <a:pt x="238298" y="313112"/>
                  <a:pt x="196734" y="329738"/>
                </a:cubicBezTo>
                <a:cubicBezTo>
                  <a:pt x="155170" y="346364"/>
                  <a:pt x="27708" y="493222"/>
                  <a:pt x="13854" y="462742"/>
                </a:cubicBezTo>
                <a:cubicBezTo>
                  <a:pt x="0" y="432262"/>
                  <a:pt x="41564" y="254924"/>
                  <a:pt x="130233" y="180109"/>
                </a:cubicBezTo>
                <a:close/>
              </a:path>
            </a:pathLst>
          </a:custGeom>
          <a:solidFill>
            <a:schemeClr val="tx1">
              <a:alpha val="75000"/>
            </a:schemeClr>
          </a:solidFill>
          <a:ln w="63500">
            <a:solidFill>
              <a:srgbClr val="FF000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946136" y="2715768"/>
            <a:ext cx="914399" cy="1208116"/>
          </a:xfrm>
          <a:custGeom>
            <a:avLst/>
            <a:gdLst>
              <a:gd name="connsiteX0" fmla="*/ 532014 w 914399"/>
              <a:gd name="connsiteY0" fmla="*/ 13855 h 1208116"/>
              <a:gd name="connsiteX1" fmla="*/ 714894 w 914399"/>
              <a:gd name="connsiteY1" fmla="*/ 196735 h 1208116"/>
              <a:gd name="connsiteX2" fmla="*/ 914399 w 914399"/>
              <a:gd name="connsiteY2" fmla="*/ 279862 h 1208116"/>
              <a:gd name="connsiteX3" fmla="*/ 714894 w 914399"/>
              <a:gd name="connsiteY3" fmla="*/ 579120 h 1208116"/>
              <a:gd name="connsiteX4" fmla="*/ 798021 w 914399"/>
              <a:gd name="connsiteY4" fmla="*/ 695498 h 1208116"/>
              <a:gd name="connsiteX5" fmla="*/ 798021 w 914399"/>
              <a:gd name="connsiteY5" fmla="*/ 811876 h 1208116"/>
              <a:gd name="connsiteX6" fmla="*/ 847897 w 914399"/>
              <a:gd name="connsiteY6" fmla="*/ 978131 h 1208116"/>
              <a:gd name="connsiteX7" fmla="*/ 847897 w 914399"/>
              <a:gd name="connsiteY7" fmla="*/ 1044633 h 1208116"/>
              <a:gd name="connsiteX8" fmla="*/ 665017 w 914399"/>
              <a:gd name="connsiteY8" fmla="*/ 1111135 h 1208116"/>
              <a:gd name="connsiteX9" fmla="*/ 548639 w 914399"/>
              <a:gd name="connsiteY9" fmla="*/ 994756 h 1208116"/>
              <a:gd name="connsiteX10" fmla="*/ 532014 w 914399"/>
              <a:gd name="connsiteY10" fmla="*/ 1177636 h 1208116"/>
              <a:gd name="connsiteX11" fmla="*/ 399010 w 914399"/>
              <a:gd name="connsiteY11" fmla="*/ 1177636 h 1208116"/>
              <a:gd name="connsiteX12" fmla="*/ 149628 w 914399"/>
              <a:gd name="connsiteY12" fmla="*/ 1111135 h 1208116"/>
              <a:gd name="connsiteX13" fmla="*/ 266007 w 914399"/>
              <a:gd name="connsiteY13" fmla="*/ 895004 h 1208116"/>
              <a:gd name="connsiteX14" fmla="*/ 182879 w 914399"/>
              <a:gd name="connsiteY14" fmla="*/ 595745 h 1208116"/>
              <a:gd name="connsiteX15" fmla="*/ 133003 w 914399"/>
              <a:gd name="connsiteY15" fmla="*/ 462742 h 1208116"/>
              <a:gd name="connsiteX16" fmla="*/ 16625 w 914399"/>
              <a:gd name="connsiteY16" fmla="*/ 479367 h 1208116"/>
              <a:gd name="connsiteX17" fmla="*/ 33250 w 914399"/>
              <a:gd name="connsiteY17" fmla="*/ 296487 h 1208116"/>
              <a:gd name="connsiteX18" fmla="*/ 166254 w 914399"/>
              <a:gd name="connsiteY18" fmla="*/ 379615 h 1208116"/>
              <a:gd name="connsiteX19" fmla="*/ 166254 w 914399"/>
              <a:gd name="connsiteY19" fmla="*/ 180109 h 1208116"/>
              <a:gd name="connsiteX20" fmla="*/ 299257 w 914399"/>
              <a:gd name="connsiteY20" fmla="*/ 213360 h 1208116"/>
              <a:gd name="connsiteX21" fmla="*/ 448887 w 914399"/>
              <a:gd name="connsiteY21" fmla="*/ 113607 h 1208116"/>
              <a:gd name="connsiteX22" fmla="*/ 532014 w 914399"/>
              <a:gd name="connsiteY22" fmla="*/ 13855 h 12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399" h="1208116">
                <a:moveTo>
                  <a:pt x="532014" y="13855"/>
                </a:moveTo>
                <a:cubicBezTo>
                  <a:pt x="576349" y="27710"/>
                  <a:pt x="651163" y="152401"/>
                  <a:pt x="714894" y="196735"/>
                </a:cubicBezTo>
                <a:cubicBezTo>
                  <a:pt x="778625" y="241070"/>
                  <a:pt x="914399" y="216131"/>
                  <a:pt x="914399" y="279862"/>
                </a:cubicBezTo>
                <a:cubicBezTo>
                  <a:pt x="914399" y="343593"/>
                  <a:pt x="734290" y="509847"/>
                  <a:pt x="714894" y="579120"/>
                </a:cubicBezTo>
                <a:cubicBezTo>
                  <a:pt x="695498" y="648393"/>
                  <a:pt x="784167" y="656705"/>
                  <a:pt x="798021" y="695498"/>
                </a:cubicBezTo>
                <a:cubicBezTo>
                  <a:pt x="811876" y="734291"/>
                  <a:pt x="789708" y="764771"/>
                  <a:pt x="798021" y="811876"/>
                </a:cubicBezTo>
                <a:cubicBezTo>
                  <a:pt x="806334" y="858981"/>
                  <a:pt x="839584" y="939338"/>
                  <a:pt x="847897" y="978131"/>
                </a:cubicBezTo>
                <a:cubicBezTo>
                  <a:pt x="856210" y="1016924"/>
                  <a:pt x="878377" y="1022466"/>
                  <a:pt x="847897" y="1044633"/>
                </a:cubicBezTo>
                <a:cubicBezTo>
                  <a:pt x="817417" y="1066800"/>
                  <a:pt x="714893" y="1119448"/>
                  <a:pt x="665017" y="1111135"/>
                </a:cubicBezTo>
                <a:cubicBezTo>
                  <a:pt x="615141" y="1102822"/>
                  <a:pt x="570806" y="983673"/>
                  <a:pt x="548639" y="994756"/>
                </a:cubicBezTo>
                <a:cubicBezTo>
                  <a:pt x="526472" y="1005839"/>
                  <a:pt x="556952" y="1147156"/>
                  <a:pt x="532014" y="1177636"/>
                </a:cubicBezTo>
                <a:cubicBezTo>
                  <a:pt x="507076" y="1208116"/>
                  <a:pt x="462741" y="1188720"/>
                  <a:pt x="399010" y="1177636"/>
                </a:cubicBezTo>
                <a:cubicBezTo>
                  <a:pt x="335279" y="1166553"/>
                  <a:pt x="171795" y="1158240"/>
                  <a:pt x="149628" y="1111135"/>
                </a:cubicBezTo>
                <a:cubicBezTo>
                  <a:pt x="127461" y="1064030"/>
                  <a:pt x="260465" y="980902"/>
                  <a:pt x="266007" y="895004"/>
                </a:cubicBezTo>
                <a:cubicBezTo>
                  <a:pt x="271549" y="809106"/>
                  <a:pt x="205046" y="667789"/>
                  <a:pt x="182879" y="595745"/>
                </a:cubicBezTo>
                <a:cubicBezTo>
                  <a:pt x="160712" y="523701"/>
                  <a:pt x="160712" y="482138"/>
                  <a:pt x="133003" y="462742"/>
                </a:cubicBezTo>
                <a:cubicBezTo>
                  <a:pt x="105294" y="443346"/>
                  <a:pt x="33250" y="507076"/>
                  <a:pt x="16625" y="479367"/>
                </a:cubicBezTo>
                <a:cubicBezTo>
                  <a:pt x="0" y="451658"/>
                  <a:pt x="8312" y="313112"/>
                  <a:pt x="33250" y="296487"/>
                </a:cubicBezTo>
                <a:cubicBezTo>
                  <a:pt x="58188" y="279862"/>
                  <a:pt x="144087" y="399011"/>
                  <a:pt x="166254" y="379615"/>
                </a:cubicBezTo>
                <a:cubicBezTo>
                  <a:pt x="188421" y="360219"/>
                  <a:pt x="144087" y="207818"/>
                  <a:pt x="166254" y="180109"/>
                </a:cubicBezTo>
                <a:cubicBezTo>
                  <a:pt x="188421" y="152400"/>
                  <a:pt x="252152" y="224444"/>
                  <a:pt x="299257" y="213360"/>
                </a:cubicBezTo>
                <a:cubicBezTo>
                  <a:pt x="346363" y="202276"/>
                  <a:pt x="415636" y="141316"/>
                  <a:pt x="448887" y="113607"/>
                </a:cubicBezTo>
                <a:cubicBezTo>
                  <a:pt x="482138" y="85898"/>
                  <a:pt x="487680" y="0"/>
                  <a:pt x="532014" y="13855"/>
                </a:cubicBezTo>
                <a:close/>
              </a:path>
            </a:pathLst>
          </a:custGeom>
          <a:solidFill>
            <a:schemeClr val="tx1">
              <a:alpha val="50000"/>
            </a:schemeClr>
          </a:solidFill>
          <a:ln w="63500">
            <a:solidFill>
              <a:srgbClr val="FF0000"/>
            </a:solidFill>
            <a:prstDash val="solid"/>
            <a:tailEnd type="arrow"/>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6096000" y="2514600"/>
            <a:ext cx="1981200" cy="769441"/>
          </a:xfrm>
          <a:prstGeom prst="rect">
            <a:avLst/>
          </a:prstGeom>
          <a:noFill/>
        </p:spPr>
        <p:txBody>
          <a:bodyPr wrap="square">
            <a:spAutoFit/>
          </a:bodyPr>
          <a:lstStyle/>
          <a:p>
            <a:r>
              <a:rPr lang="en-US" sz="4400" b="1" dirty="0" smtClean="0">
                <a:solidFill>
                  <a:srgbClr val="002060"/>
                </a:solidFill>
              </a:rPr>
              <a:t>France</a:t>
            </a:r>
          </a:p>
        </p:txBody>
      </p:sp>
      <p:sp>
        <p:nvSpPr>
          <p:cNvPr id="22" name="Rectangle 21"/>
          <p:cNvSpPr/>
          <p:nvPr/>
        </p:nvSpPr>
        <p:spPr>
          <a:xfrm>
            <a:off x="457200" y="2895600"/>
            <a:ext cx="1752600" cy="1143000"/>
          </a:xfrm>
          <a:prstGeom prst="rect">
            <a:avLst/>
          </a:prstGeom>
          <a:noFill/>
        </p:spPr>
        <p:txBody>
          <a:bodyPr wrap="square">
            <a:spAutoFit/>
          </a:bodyPr>
          <a:lstStyle/>
          <a:p>
            <a:pPr>
              <a:lnSpc>
                <a:spcPts val="4000"/>
              </a:lnSpc>
            </a:pPr>
            <a:r>
              <a:rPr lang="en-US" sz="4200" b="1" dirty="0" smtClean="0">
                <a:solidFill>
                  <a:schemeClr val="bg1"/>
                </a:solidFill>
                <a:effectLst>
                  <a:outerShdw dist="50800" dir="5400000" algn="ctr" rotWithShape="0">
                    <a:schemeClr val="tx1"/>
                  </a:outerShdw>
                </a:effectLst>
              </a:rPr>
              <a:t>  New </a:t>
            </a:r>
          </a:p>
          <a:p>
            <a:pPr>
              <a:lnSpc>
                <a:spcPts val="4000"/>
              </a:lnSpc>
            </a:pPr>
            <a:r>
              <a:rPr lang="en-US" sz="4200" b="1" dirty="0" smtClean="0">
                <a:solidFill>
                  <a:schemeClr val="bg1"/>
                </a:solidFill>
                <a:effectLst>
                  <a:outerShdw dist="50800" dir="5400000" algn="ctr" rotWithShape="0">
                    <a:schemeClr val="tx1"/>
                  </a:outerShdw>
                </a:effectLst>
              </a:rPr>
              <a:t>World </a:t>
            </a:r>
          </a:p>
        </p:txBody>
      </p:sp>
      <p:pic>
        <p:nvPicPr>
          <p:cNvPr id="1026" name="Picture 2"/>
          <p:cNvPicPr>
            <a:picLocks noChangeAspect="1" noChangeArrowheads="1"/>
          </p:cNvPicPr>
          <p:nvPr/>
        </p:nvPicPr>
        <p:blipFill>
          <a:blip r:embed="rId3" cstate="print"/>
          <a:srcRect l="7681" t="2588"/>
          <a:stretch>
            <a:fillRect/>
          </a:stretch>
        </p:blipFill>
        <p:spPr bwMode="auto">
          <a:xfrm>
            <a:off x="1295400" y="1828800"/>
            <a:ext cx="3886326" cy="3048000"/>
          </a:xfrm>
          <a:prstGeom prst="rect">
            <a:avLst/>
          </a:prstGeom>
          <a:noFill/>
          <a:ln w="50800">
            <a:solidFill>
              <a:schemeClr val="tx1"/>
            </a:solid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6629400" y="1447800"/>
            <a:ext cx="3639204" cy="3581400"/>
          </a:xfrm>
          <a:prstGeom prst="rect">
            <a:avLst/>
          </a:prstGeom>
          <a:noFill/>
          <a:ln w="9525">
            <a:noFill/>
            <a:miter lim="800000"/>
            <a:headEnd/>
            <a:tailEnd/>
          </a:ln>
          <a:effectLst/>
        </p:spPr>
      </p:pic>
      <p:sp useBgFill="1">
        <p:nvSpPr>
          <p:cNvPr id="23" name="TextBox 22"/>
          <p:cNvSpPr txBox="1"/>
          <p:nvPr/>
        </p:nvSpPr>
        <p:spPr>
          <a:xfrm>
            <a:off x="3438815" y="685800"/>
            <a:ext cx="1742785" cy="1015663"/>
          </a:xfrm>
          <a:prstGeom prst="rect">
            <a:avLst/>
          </a:prstGeom>
          <a:ln>
            <a:solidFill>
              <a:schemeClr val="tx1"/>
            </a:solidFill>
          </a:ln>
        </p:spPr>
        <p:txBody>
          <a:bodyPr wrap="none" rtlCol="0">
            <a:spAutoFit/>
          </a:bodyPr>
          <a:lstStyle/>
          <a:p>
            <a:r>
              <a:rPr lang="en-US" sz="6000" b="1" dirty="0" smtClean="0">
                <a:solidFill>
                  <a:srgbClr val="FF0000"/>
                </a:solidFill>
                <a:effectLst>
                  <a:outerShdw dist="50800" dir="7200000" algn="ctr" rotWithShape="0">
                    <a:schemeClr val="tx1"/>
                  </a:outerShdw>
                </a:effectLst>
              </a:rPr>
              <a:t>1000</a:t>
            </a:r>
          </a:p>
        </p:txBody>
      </p:sp>
      <p:sp useBgFill="1">
        <p:nvSpPr>
          <p:cNvPr id="24" name="TextBox 23"/>
          <p:cNvSpPr txBox="1"/>
          <p:nvPr/>
        </p:nvSpPr>
        <p:spPr>
          <a:xfrm>
            <a:off x="5105400" y="685800"/>
            <a:ext cx="4009431" cy="523220"/>
          </a:xfrm>
          <a:prstGeom prst="rect">
            <a:avLst/>
          </a:prstGeom>
        </p:spPr>
        <p:txBody>
          <a:bodyPr wrap="none" rtlCol="0">
            <a:spAutoFit/>
          </a:bodyPr>
          <a:lstStyle/>
          <a:p>
            <a:r>
              <a:rPr lang="en-US" sz="2800" dirty="0" smtClean="0"/>
              <a:t>French Peasants in Poitou</a:t>
            </a:r>
          </a:p>
        </p:txBody>
      </p:sp>
      <p:sp useBgFill="1">
        <p:nvSpPr>
          <p:cNvPr id="25" name="TextBox 24"/>
          <p:cNvSpPr txBox="1"/>
          <p:nvPr/>
        </p:nvSpPr>
        <p:spPr>
          <a:xfrm>
            <a:off x="0" y="695980"/>
            <a:ext cx="3517758" cy="523220"/>
          </a:xfrm>
          <a:prstGeom prst="rect">
            <a:avLst/>
          </a:prstGeom>
        </p:spPr>
        <p:txBody>
          <a:bodyPr wrap="none" rtlCol="0">
            <a:spAutoFit/>
          </a:bodyPr>
          <a:lstStyle/>
          <a:p>
            <a:r>
              <a:rPr lang="en-US" sz="2800" dirty="0" smtClean="0"/>
              <a:t>Four 1</a:t>
            </a:r>
            <a:r>
              <a:rPr lang="en-US" sz="2800" baseline="30000" dirty="0" smtClean="0"/>
              <a:t>st</a:t>
            </a:r>
            <a:r>
              <a:rPr lang="en-US" sz="2800" dirty="0" smtClean="0"/>
              <a:t> Nations Tribes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Effect transition="in" filter="fade">
                                      <p:cBhvr>
                                        <p:cTn id="14" dur="10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Effect transition="in" filter="fade">
                                      <p:cBhvr>
                                        <p:cTn id="24" dur="1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Effect transition="in" filter="fade">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 calcmode="lin" valueType="num">
                                      <p:cBhvr>
                                        <p:cTn id="39" dur="1000" fill="hold"/>
                                        <p:tgtEl>
                                          <p:spTgt spid="1027"/>
                                        </p:tgtEl>
                                        <p:attrNameLst>
                                          <p:attrName>ppt_w</p:attrName>
                                        </p:attrNameLst>
                                      </p:cBhvr>
                                      <p:tavLst>
                                        <p:tav tm="0">
                                          <p:val>
                                            <p:fltVal val="0"/>
                                          </p:val>
                                        </p:tav>
                                        <p:tav tm="100000">
                                          <p:val>
                                            <p:strVal val="#ppt_w"/>
                                          </p:val>
                                        </p:tav>
                                      </p:tavLst>
                                    </p:anim>
                                    <p:anim calcmode="lin" valueType="num">
                                      <p:cBhvr>
                                        <p:cTn id="40" dur="1000" fill="hold"/>
                                        <p:tgtEl>
                                          <p:spTgt spid="1027"/>
                                        </p:tgtEl>
                                        <p:attrNameLst>
                                          <p:attrName>ppt_h</p:attrName>
                                        </p:attrNameLst>
                                      </p:cBhvr>
                                      <p:tavLst>
                                        <p:tav tm="0">
                                          <p:val>
                                            <p:fltVal val="0"/>
                                          </p:val>
                                        </p:tav>
                                        <p:tav tm="100000">
                                          <p:val>
                                            <p:strVal val="#ppt_h"/>
                                          </p:val>
                                        </p:tav>
                                      </p:tavLst>
                                    </p:anim>
                                    <p:animEffect transition="in" filter="fade">
                                      <p:cBhvr>
                                        <p:cTn id="41" dur="1000"/>
                                        <p:tgtEl>
                                          <p:spTgt spid="1027"/>
                                        </p:tgtEl>
                                      </p:cBhvr>
                                    </p:animEffect>
                                  </p:childTnLst>
                                </p:cTn>
                              </p:par>
                              <p:par>
                                <p:cTn id="42" presetID="0" presetClass="path" presetSubtype="0" accel="50000" decel="50000" fill="hold" nodeType="withEffect">
                                  <p:stCondLst>
                                    <p:cond delay="0"/>
                                  </p:stCondLst>
                                  <p:childTnLst>
                                    <p:animMotion origin="layout" path="M 1.66667E-6 -2.22222E-6 C -0.00174 0.01459 -0.0007 0.02871 -0.01458 0.0375 C -0.01702 0.04607 -0.01875 0.05093 -0.02691 0.05602 C -0.04722 0.09422 -0.09132 0.12384 -0.13768 0.12547 C -0.16094 0.12662 -0.20729 0.12755 -0.20729 0.12778 " pathEditMode="relative" rAng="0" ptsTypes="ffffA">
                                      <p:cBhvr>
                                        <p:cTn id="43" dur="1000" fill="hold"/>
                                        <p:tgtEl>
                                          <p:spTgt spid="1027"/>
                                        </p:tgtEl>
                                        <p:attrNameLst>
                                          <p:attrName>ppt_x</p:attrName>
                                          <p:attrName>ppt_y</p:attrName>
                                        </p:attrNameLst>
                                      </p:cBhvr>
                                      <p:rCtr x="-104" y="64"/>
                                    </p:animMotion>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 calcmode="lin" valueType="num">
                                      <p:cBhvr>
                                        <p:cTn id="52" dur="1000" fill="hold"/>
                                        <p:tgtEl>
                                          <p:spTgt spid="1026"/>
                                        </p:tgtEl>
                                        <p:attrNameLst>
                                          <p:attrName>ppt_w</p:attrName>
                                        </p:attrNameLst>
                                      </p:cBhvr>
                                      <p:tavLst>
                                        <p:tav tm="0">
                                          <p:val>
                                            <p:fltVal val="0"/>
                                          </p:val>
                                        </p:tav>
                                        <p:tav tm="100000">
                                          <p:val>
                                            <p:strVal val="#ppt_w"/>
                                          </p:val>
                                        </p:tav>
                                      </p:tavLst>
                                    </p:anim>
                                    <p:anim calcmode="lin" valueType="num">
                                      <p:cBhvr>
                                        <p:cTn id="53" dur="1000" fill="hold"/>
                                        <p:tgtEl>
                                          <p:spTgt spid="1026"/>
                                        </p:tgtEl>
                                        <p:attrNameLst>
                                          <p:attrName>ppt_h</p:attrName>
                                        </p:attrNameLst>
                                      </p:cBhvr>
                                      <p:tavLst>
                                        <p:tav tm="0">
                                          <p:val>
                                            <p:fltVal val="0"/>
                                          </p:val>
                                        </p:tav>
                                        <p:tav tm="100000">
                                          <p:val>
                                            <p:strVal val="#ppt_h"/>
                                          </p:val>
                                        </p:tav>
                                      </p:tavLst>
                                    </p:anim>
                                    <p:animEffect transition="in" filter="fade">
                                      <p:cBhvr>
                                        <p:cTn id="54" dur="1000"/>
                                        <p:tgtEl>
                                          <p:spTgt spid="1026"/>
                                        </p:tgtEl>
                                      </p:cBhvr>
                                    </p:animEffect>
                                  </p:childTnLst>
                                </p:cTn>
                              </p:par>
                              <p:par>
                                <p:cTn id="55" presetID="0" presetClass="path" presetSubtype="0" accel="50000" decel="50000" fill="hold" nodeType="withEffect">
                                  <p:stCondLst>
                                    <p:cond delay="0"/>
                                  </p:stCondLst>
                                  <p:childTnLst>
                                    <p:animMotion origin="layout" path="M 3.33333E-6 1.11111E-6 L -0.0474 0.00486 L -0.10556 0.05231 L -0.1375 0.16667 " pathEditMode="relative" rAng="0" ptsTypes="AAAA">
                                      <p:cBhvr>
                                        <p:cTn id="56" dur="1000" fill="hold"/>
                                        <p:tgtEl>
                                          <p:spTgt spid="1026"/>
                                        </p:tgtEl>
                                        <p:attrNameLst>
                                          <p:attrName>ppt_x</p:attrName>
                                          <p:attrName>ppt_y</p:attrName>
                                        </p:attrNameLst>
                                      </p:cBhvr>
                                      <p:rCtr x="-69" y="83"/>
                                    </p:animMotion>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0" fill="hold" nodeType="clickEffect">
                                  <p:stCondLst>
                                    <p:cond delay="0"/>
                                  </p:stCondLst>
                                  <p:childTnLst>
                                    <p:anim calcmode="lin" valueType="num">
                                      <p:cBhvr>
                                        <p:cTn id="64" dur="1000"/>
                                        <p:tgtEl>
                                          <p:spTgt spid="1027"/>
                                        </p:tgtEl>
                                        <p:attrNameLst>
                                          <p:attrName>ppt_w</p:attrName>
                                        </p:attrNameLst>
                                      </p:cBhvr>
                                      <p:tavLst>
                                        <p:tav tm="0">
                                          <p:val>
                                            <p:strVal val="ppt_w"/>
                                          </p:val>
                                        </p:tav>
                                        <p:tav tm="100000">
                                          <p:val>
                                            <p:fltVal val="0"/>
                                          </p:val>
                                        </p:tav>
                                      </p:tavLst>
                                    </p:anim>
                                    <p:anim calcmode="lin" valueType="num">
                                      <p:cBhvr>
                                        <p:cTn id="65" dur="1000"/>
                                        <p:tgtEl>
                                          <p:spTgt spid="1027"/>
                                        </p:tgtEl>
                                        <p:attrNameLst>
                                          <p:attrName>ppt_h</p:attrName>
                                        </p:attrNameLst>
                                      </p:cBhvr>
                                      <p:tavLst>
                                        <p:tav tm="0">
                                          <p:val>
                                            <p:strVal val="ppt_h"/>
                                          </p:val>
                                        </p:tav>
                                        <p:tav tm="100000">
                                          <p:val>
                                            <p:fltVal val="0"/>
                                          </p:val>
                                        </p:tav>
                                      </p:tavLst>
                                    </p:anim>
                                    <p:animEffect transition="out" filter="fade">
                                      <p:cBhvr>
                                        <p:cTn id="66" dur="1000"/>
                                        <p:tgtEl>
                                          <p:spTgt spid="1027"/>
                                        </p:tgtEl>
                                      </p:cBhvr>
                                    </p:animEffect>
                                    <p:set>
                                      <p:cBhvr>
                                        <p:cTn id="67" dur="1" fill="hold">
                                          <p:stCondLst>
                                            <p:cond delay="999"/>
                                          </p:stCondLst>
                                        </p:cTn>
                                        <p:tgtEl>
                                          <p:spTgt spid="1027"/>
                                        </p:tgtEl>
                                        <p:attrNameLst>
                                          <p:attrName>style.visibility</p:attrName>
                                        </p:attrNameLst>
                                      </p:cBhvr>
                                      <p:to>
                                        <p:strVal val="hidden"/>
                                      </p:to>
                                    </p:set>
                                  </p:childTnLst>
                                </p:cTn>
                              </p:par>
                              <p:par>
                                <p:cTn id="68" presetID="53" presetClass="exit" presetSubtype="0" fill="hold" nodeType="withEffect">
                                  <p:stCondLst>
                                    <p:cond delay="0"/>
                                  </p:stCondLst>
                                  <p:childTnLst>
                                    <p:anim calcmode="lin" valueType="num">
                                      <p:cBhvr>
                                        <p:cTn id="69" dur="1000"/>
                                        <p:tgtEl>
                                          <p:spTgt spid="1026"/>
                                        </p:tgtEl>
                                        <p:attrNameLst>
                                          <p:attrName>ppt_w</p:attrName>
                                        </p:attrNameLst>
                                      </p:cBhvr>
                                      <p:tavLst>
                                        <p:tav tm="0">
                                          <p:val>
                                            <p:strVal val="ppt_w"/>
                                          </p:val>
                                        </p:tav>
                                        <p:tav tm="100000">
                                          <p:val>
                                            <p:fltVal val="0"/>
                                          </p:val>
                                        </p:tav>
                                      </p:tavLst>
                                    </p:anim>
                                    <p:anim calcmode="lin" valueType="num">
                                      <p:cBhvr>
                                        <p:cTn id="70" dur="1000"/>
                                        <p:tgtEl>
                                          <p:spTgt spid="1026"/>
                                        </p:tgtEl>
                                        <p:attrNameLst>
                                          <p:attrName>ppt_h</p:attrName>
                                        </p:attrNameLst>
                                      </p:cBhvr>
                                      <p:tavLst>
                                        <p:tav tm="0">
                                          <p:val>
                                            <p:strVal val="ppt_h"/>
                                          </p:val>
                                        </p:tav>
                                        <p:tav tm="100000">
                                          <p:val>
                                            <p:fltVal val="0"/>
                                          </p:val>
                                        </p:tav>
                                      </p:tavLst>
                                    </p:anim>
                                    <p:animEffect transition="out" filter="fade">
                                      <p:cBhvr>
                                        <p:cTn id="71" dur="1000"/>
                                        <p:tgtEl>
                                          <p:spTgt spid="1026"/>
                                        </p:tgtEl>
                                      </p:cBhvr>
                                    </p:animEffect>
                                    <p:set>
                                      <p:cBhvr>
                                        <p:cTn id="72" dur="1" fill="hold">
                                          <p:stCondLst>
                                            <p:cond delay="999"/>
                                          </p:stCondLst>
                                        </p:cTn>
                                        <p:tgtEl>
                                          <p:spTgt spid="1026"/>
                                        </p:tgtEl>
                                        <p:attrNameLst>
                                          <p:attrName>style.visibility</p:attrName>
                                        </p:attrNameLst>
                                      </p:cBhvr>
                                      <p:to>
                                        <p:strVal val="hidden"/>
                                      </p:to>
                                    </p:set>
                                  </p:childTnLst>
                                </p:cTn>
                              </p:par>
                              <p:par>
                                <p:cTn id="73" presetID="53" presetClass="exit" presetSubtype="0" fill="hold" grpId="1" nodeType="withEffect">
                                  <p:stCondLst>
                                    <p:cond delay="0"/>
                                  </p:stCondLst>
                                  <p:childTnLst>
                                    <p:anim calcmode="lin" valueType="num">
                                      <p:cBhvr>
                                        <p:cTn id="74" dur="1000"/>
                                        <p:tgtEl>
                                          <p:spTgt spid="23"/>
                                        </p:tgtEl>
                                        <p:attrNameLst>
                                          <p:attrName>ppt_w</p:attrName>
                                        </p:attrNameLst>
                                      </p:cBhvr>
                                      <p:tavLst>
                                        <p:tav tm="0">
                                          <p:val>
                                            <p:strVal val="ppt_w"/>
                                          </p:val>
                                        </p:tav>
                                        <p:tav tm="100000">
                                          <p:val>
                                            <p:fltVal val="0"/>
                                          </p:val>
                                        </p:tav>
                                      </p:tavLst>
                                    </p:anim>
                                    <p:anim calcmode="lin" valueType="num">
                                      <p:cBhvr>
                                        <p:cTn id="75" dur="1000"/>
                                        <p:tgtEl>
                                          <p:spTgt spid="23"/>
                                        </p:tgtEl>
                                        <p:attrNameLst>
                                          <p:attrName>ppt_h</p:attrName>
                                        </p:attrNameLst>
                                      </p:cBhvr>
                                      <p:tavLst>
                                        <p:tav tm="0">
                                          <p:val>
                                            <p:strVal val="ppt_h"/>
                                          </p:val>
                                        </p:tav>
                                        <p:tav tm="100000">
                                          <p:val>
                                            <p:fltVal val="0"/>
                                          </p:val>
                                        </p:tav>
                                      </p:tavLst>
                                    </p:anim>
                                    <p:animEffect transition="out" filter="fade">
                                      <p:cBhvr>
                                        <p:cTn id="76" dur="1000"/>
                                        <p:tgtEl>
                                          <p:spTgt spid="23"/>
                                        </p:tgtEl>
                                      </p:cBhvr>
                                    </p:animEffect>
                                    <p:set>
                                      <p:cBhvr>
                                        <p:cTn id="77" dur="1" fill="hold">
                                          <p:stCondLst>
                                            <p:cond delay="999"/>
                                          </p:stCondLst>
                                        </p:cTn>
                                        <p:tgtEl>
                                          <p:spTgt spid="2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7"/>
                                        </p:tgtEl>
                                      </p:cBhvr>
                                    </p:animEffect>
                                    <p:set>
                                      <p:cBhvr>
                                        <p:cTn id="80" dur="1" fill="hold">
                                          <p:stCondLst>
                                            <p:cond delay="999"/>
                                          </p:stCondLst>
                                        </p:cTn>
                                        <p:tgtEl>
                                          <p:spTgt spid="17"/>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1000"/>
                                        <p:tgtEl>
                                          <p:spTgt spid="18"/>
                                        </p:tgtEl>
                                      </p:cBhvr>
                                    </p:animEffect>
                                    <p:set>
                                      <p:cBhvr>
                                        <p:cTn id="83" dur="1" fill="hold">
                                          <p:stCondLst>
                                            <p:cond delay="999"/>
                                          </p:stCondLst>
                                        </p:cTn>
                                        <p:tgtEl>
                                          <p:spTgt spid="1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21"/>
                                        </p:tgtEl>
                                      </p:cBhvr>
                                    </p:animEffect>
                                    <p:set>
                                      <p:cBhvr>
                                        <p:cTn id="86" dur="1" fill="hold">
                                          <p:stCondLst>
                                            <p:cond delay="999"/>
                                          </p:stCondLst>
                                        </p:cTn>
                                        <p:tgtEl>
                                          <p:spTgt spid="2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22"/>
                                        </p:tgtEl>
                                      </p:cBhvr>
                                    </p:animEffect>
                                    <p:set>
                                      <p:cBhvr>
                                        <p:cTn id="89" dur="1" fill="hold">
                                          <p:stCondLst>
                                            <p:cond delay="999"/>
                                          </p:stCondLst>
                                        </p:cTn>
                                        <p:tgtEl>
                                          <p:spTgt spid="2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25"/>
                                        </p:tgtEl>
                                      </p:cBhvr>
                                    </p:animEffect>
                                    <p:set>
                                      <p:cBhvr>
                                        <p:cTn id="92" dur="1" fill="hold">
                                          <p:stCondLst>
                                            <p:cond delay="999"/>
                                          </p:stCondLst>
                                        </p:cTn>
                                        <p:tgtEl>
                                          <p:spTgt spid="2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24"/>
                                        </p:tgtEl>
                                      </p:cBhvr>
                                    </p:animEffect>
                                    <p:set>
                                      <p:cBhvr>
                                        <p:cTn id="95" dur="1" fill="hold">
                                          <p:stCondLst>
                                            <p:cond delay="999"/>
                                          </p:stCondLst>
                                        </p:cTn>
                                        <p:tgtEl>
                                          <p:spTgt spid="24"/>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7" grpId="1" animBg="1"/>
      <p:bldP spid="18" grpId="1" animBg="1"/>
      <p:bldP spid="18" grpId="2" animBg="1"/>
      <p:bldP spid="21" grpId="0"/>
      <p:bldP spid="21" grpId="1"/>
      <p:bldP spid="22" grpId="0"/>
      <p:bldP spid="22" grpId="1"/>
      <p:bldP spid="23" grpId="0" animBg="1"/>
      <p:bldP spid="23" grpId="1" animBg="1"/>
      <p:bldP spid="24" grpId="0" animBg="1"/>
      <p:bldP spid="24" grpId="1" animBg="1"/>
      <p:bldP spid="25" grpId="0" animBg="1"/>
      <p:bldP spid="25"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21"/>
          <p:cNvGrpSpPr/>
          <p:nvPr/>
        </p:nvGrpSpPr>
        <p:grpSpPr>
          <a:xfrm>
            <a:off x="0" y="990600"/>
            <a:ext cx="9139786" cy="5867400"/>
            <a:chOff x="0" y="990600"/>
            <a:chExt cx="9139786" cy="5867400"/>
          </a:xfrm>
        </p:grpSpPr>
        <p:grpSp>
          <p:nvGrpSpPr>
            <p:cNvPr id="71" name="Group 19"/>
            <p:cNvGrpSpPr/>
            <p:nvPr/>
          </p:nvGrpSpPr>
          <p:grpSpPr>
            <a:xfrm>
              <a:off x="0" y="990600"/>
              <a:ext cx="9139786" cy="5867400"/>
              <a:chOff x="0" y="990600"/>
              <a:chExt cx="9139786" cy="5867400"/>
            </a:xfrm>
          </p:grpSpPr>
          <p:grpSp>
            <p:nvGrpSpPr>
              <p:cNvPr id="73" name="Group 24"/>
              <p:cNvGrpSpPr/>
              <p:nvPr/>
            </p:nvGrpSpPr>
            <p:grpSpPr>
              <a:xfrm>
                <a:off x="0" y="990600"/>
                <a:ext cx="9139786" cy="5867400"/>
                <a:chOff x="0" y="990600"/>
                <a:chExt cx="9139786" cy="5867400"/>
              </a:xfrm>
            </p:grpSpPr>
            <p:pic>
              <p:nvPicPr>
                <p:cNvPr id="77" name="Picture 3"/>
                <p:cNvPicPr>
                  <a:picLocks noChangeAspect="1" noChangeArrowheads="1"/>
                </p:cNvPicPr>
                <p:nvPr/>
              </p:nvPicPr>
              <p:blipFill>
                <a:blip r:embed="rId2"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78" name="Straight Connector 77"/>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pic>
          <p:nvPicPr>
            <p:cNvPr id="72" name="Picture 3"/>
            <p:cNvPicPr>
              <a:picLocks noChangeAspect="1" noChangeArrowheads="1"/>
            </p:cNvPicPr>
            <p:nvPr/>
          </p:nvPicPr>
          <p:blipFill>
            <a:blip r:embed="rId2"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p:nvSpPr>
          <p:cNvPr id="69" name="Rectangle 68"/>
          <p:cNvSpPr/>
          <p:nvPr/>
        </p:nvSpPr>
        <p:spPr>
          <a:xfrm>
            <a:off x="0" y="990600"/>
            <a:ext cx="9144000" cy="5867400"/>
          </a:xfrm>
          <a:prstGeom prst="rect">
            <a:avLst/>
          </a:prstGeom>
          <a:solidFill>
            <a:srgbClr val="97BAE5">
              <a:alpha val="58824"/>
            </a:srgb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14"/>
          <p:cNvGrpSpPr/>
          <p:nvPr/>
        </p:nvGrpSpPr>
        <p:grpSpPr>
          <a:xfrm>
            <a:off x="4828227" y="833735"/>
            <a:ext cx="3188013" cy="461665"/>
            <a:chOff x="4828227" y="833735"/>
            <a:chExt cx="3188013" cy="461665"/>
          </a:xfrm>
        </p:grpSpPr>
        <p:sp useBgFill="1">
          <p:nvSpPr>
            <p:cNvPr id="11" name="TextBox 10"/>
            <p:cNvSpPr txBox="1"/>
            <p:nvPr/>
          </p:nvSpPr>
          <p:spPr>
            <a:xfrm>
              <a:off x="5562600" y="833735"/>
              <a:ext cx="2453640" cy="461665"/>
            </a:xfrm>
            <a:prstGeom prst="rect">
              <a:avLst/>
            </a:prstGeom>
            <a:ln>
              <a:solidFill>
                <a:schemeClr val="tx1"/>
              </a:solidFill>
            </a:ln>
          </p:spPr>
          <p:txBody>
            <a:bodyPr wrap="square" rtlCol="0">
              <a:spAutoFit/>
            </a:bodyPr>
            <a:lstStyle/>
            <a:p>
              <a:pPr algn="ctr"/>
              <a:r>
                <a:rPr lang="en-US" sz="2400" b="1" dirty="0" smtClean="0"/>
                <a:t>Catholic serfdoms</a:t>
              </a:r>
            </a:p>
          </p:txBody>
        </p:sp>
        <p:cxnSp>
          <p:nvCxnSpPr>
            <p:cNvPr id="13" name="Straight Connector 12"/>
            <p:cNvCxnSpPr>
              <a:stCxn id="2" idx="3"/>
              <a:endCxn id="11" idx="1"/>
            </p:cNvCxnSpPr>
            <p:nvPr/>
          </p:nvCxnSpPr>
          <p:spPr>
            <a:xfrm>
              <a:off x="4828227" y="1054388"/>
              <a:ext cx="734373" cy="1018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64" name="TextBox 63"/>
          <p:cNvSpPr txBox="1"/>
          <p:nvPr/>
        </p:nvSpPr>
        <p:spPr>
          <a:xfrm>
            <a:off x="0" y="0"/>
            <a:ext cx="9144000" cy="769441"/>
          </a:xfrm>
          <a:prstGeom prst="rect">
            <a:avLst/>
          </a:prstGeom>
        </p:spPr>
        <p:txBody>
          <a:bodyPr wrap="square" rtlCol="0">
            <a:spAutoFit/>
          </a:bodyPr>
          <a:lstStyle/>
          <a:p>
            <a:pPr algn="ctr"/>
            <a:r>
              <a:rPr lang="en-US" sz="4400" dirty="0" smtClean="0">
                <a:solidFill>
                  <a:srgbClr val="0033CC"/>
                </a:solidFill>
                <a:effectLst>
                  <a:outerShdw dist="50800" dir="7200000" algn="ctr" rotWithShape="0">
                    <a:schemeClr val="tx1"/>
                  </a:outerShdw>
                </a:effectLst>
              </a:rPr>
              <a:t>Timeline</a:t>
            </a:r>
            <a:endParaRPr lang="en-US" sz="4400" b="1" dirty="0" smtClean="0">
              <a:solidFill>
                <a:srgbClr val="0033CC"/>
              </a:solidFill>
              <a:effectLst>
                <a:outerShdw dist="50800" dir="7200000" algn="ctr" rotWithShape="0">
                  <a:schemeClr val="tx1"/>
                </a:outerShdw>
              </a:effectLst>
            </a:endParaRPr>
          </a:p>
        </p:txBody>
      </p:sp>
      <p:pic>
        <p:nvPicPr>
          <p:cNvPr id="1028" name="Picture 4"/>
          <p:cNvPicPr>
            <a:picLocks noChangeAspect="1" noChangeArrowheads="1"/>
          </p:cNvPicPr>
          <p:nvPr/>
        </p:nvPicPr>
        <p:blipFill>
          <a:blip r:embed="rId3" cstate="print"/>
          <a:srcRect t="2251"/>
          <a:stretch>
            <a:fillRect/>
          </a:stretch>
        </p:blipFill>
        <p:spPr bwMode="auto">
          <a:xfrm>
            <a:off x="5486400" y="1339850"/>
            <a:ext cx="2908300" cy="3308350"/>
          </a:xfrm>
          <a:prstGeom prst="rect">
            <a:avLst/>
          </a:prstGeom>
          <a:noFill/>
          <a:ln w="25400">
            <a:solidFill>
              <a:schemeClr val="tx1"/>
            </a:solidFill>
            <a:miter lim="800000"/>
            <a:headEnd/>
            <a:tailEnd/>
          </a:ln>
          <a:effectLst/>
        </p:spPr>
      </p:pic>
      <p:cxnSp>
        <p:nvCxnSpPr>
          <p:cNvPr id="4" name="Straight Connector 3"/>
          <p:cNvCxnSpPr/>
          <p:nvPr/>
        </p:nvCxnSpPr>
        <p:spPr>
          <a:xfrm rot="5400000">
            <a:off x="1371998" y="3657203"/>
            <a:ext cx="5638799" cy="794"/>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3733800" y="6272784"/>
            <a:ext cx="1018227" cy="584775"/>
          </a:xfrm>
          <a:prstGeom prst="rect">
            <a:avLst/>
          </a:prstGeom>
          <a:ln>
            <a:solidFill>
              <a:schemeClr val="tx1"/>
            </a:solidFill>
          </a:ln>
        </p:spPr>
        <p:txBody>
          <a:bodyPr wrap="none" rtlCol="0">
            <a:spAutoFit/>
          </a:bodyPr>
          <a:lstStyle/>
          <a:p>
            <a:r>
              <a:rPr lang="en-US" sz="3200" b="1" dirty="0" smtClean="0"/>
              <a:t>1600</a:t>
            </a:r>
          </a:p>
        </p:txBody>
      </p:sp>
      <p:sp useBgFill="1">
        <p:nvSpPr>
          <p:cNvPr id="2" name="TextBox 1"/>
          <p:cNvSpPr txBox="1"/>
          <p:nvPr/>
        </p:nvSpPr>
        <p:spPr>
          <a:xfrm>
            <a:off x="3810000" y="762000"/>
            <a:ext cx="1018227" cy="584775"/>
          </a:xfrm>
          <a:prstGeom prst="rect">
            <a:avLst/>
          </a:prstGeom>
          <a:ln>
            <a:solidFill>
              <a:schemeClr val="tx1"/>
            </a:solidFill>
          </a:ln>
        </p:spPr>
        <p:txBody>
          <a:bodyPr wrap="none" rtlCol="0">
            <a:spAutoFit/>
          </a:bodyPr>
          <a:lstStyle/>
          <a:p>
            <a:r>
              <a:rPr lang="en-US" sz="3200" b="1" dirty="0" smtClean="0"/>
              <a:t>1000</a:t>
            </a:r>
          </a:p>
        </p:txBody>
      </p:sp>
      <p:grpSp>
        <p:nvGrpSpPr>
          <p:cNvPr id="5" name="Group 17"/>
          <p:cNvGrpSpPr/>
          <p:nvPr/>
        </p:nvGrpSpPr>
        <p:grpSpPr>
          <a:xfrm>
            <a:off x="4724400" y="1595735"/>
            <a:ext cx="3450099" cy="461665"/>
            <a:chOff x="4828227" y="890016"/>
            <a:chExt cx="3450099" cy="461665"/>
          </a:xfrm>
        </p:grpSpPr>
        <p:sp useBgFill="1">
          <p:nvSpPr>
            <p:cNvPr id="19" name="TextBox 18"/>
            <p:cNvSpPr txBox="1"/>
            <p:nvPr/>
          </p:nvSpPr>
          <p:spPr>
            <a:xfrm>
              <a:off x="5623560" y="890016"/>
              <a:ext cx="2654766" cy="461665"/>
            </a:xfrm>
            <a:prstGeom prst="rect">
              <a:avLst/>
            </a:prstGeom>
            <a:ln>
              <a:solidFill>
                <a:schemeClr val="tx1"/>
              </a:solidFill>
            </a:ln>
          </p:spPr>
          <p:txBody>
            <a:bodyPr wrap="none" rtlCol="0">
              <a:spAutoFit/>
            </a:bodyPr>
            <a:lstStyle/>
            <a:p>
              <a:r>
                <a:rPr lang="en-US" sz="2400" b="1" dirty="0" smtClean="0"/>
                <a:t>English subjugation</a:t>
              </a:r>
            </a:p>
          </p:txBody>
        </p:sp>
        <p:cxnSp>
          <p:nvCxnSpPr>
            <p:cNvPr id="20" name="Straight Connector 19"/>
            <p:cNvCxnSpPr>
              <a:endCxn id="19" idx="1"/>
            </p:cNvCxnSpPr>
            <p:nvPr/>
          </p:nvCxnSpPr>
          <p:spPr>
            <a:xfrm flipV="1">
              <a:off x="4828227" y="1120849"/>
              <a:ext cx="795333" cy="97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
          <p:cNvPicPr>
            <a:picLocks noChangeAspect="1" noChangeArrowheads="1"/>
          </p:cNvPicPr>
          <p:nvPr/>
        </p:nvPicPr>
        <p:blipFill>
          <a:blip r:embed="rId4" cstate="print"/>
          <a:srcRect/>
          <a:stretch>
            <a:fillRect/>
          </a:stretch>
        </p:blipFill>
        <p:spPr bwMode="auto">
          <a:xfrm>
            <a:off x="5486400" y="2133600"/>
            <a:ext cx="2095500" cy="3352800"/>
          </a:xfrm>
          <a:prstGeom prst="rect">
            <a:avLst/>
          </a:prstGeom>
          <a:noFill/>
          <a:ln w="38100">
            <a:solidFill>
              <a:srgbClr val="002060"/>
            </a:solidFill>
            <a:miter lim="800000"/>
            <a:headEnd/>
            <a:tailEnd/>
          </a:ln>
          <a:effectLst/>
        </p:spPr>
      </p:pic>
      <p:grpSp>
        <p:nvGrpSpPr>
          <p:cNvPr id="8" name="Group 36"/>
          <p:cNvGrpSpPr/>
          <p:nvPr/>
        </p:nvGrpSpPr>
        <p:grpSpPr>
          <a:xfrm>
            <a:off x="3782373" y="2058194"/>
            <a:ext cx="915635" cy="1995051"/>
            <a:chOff x="3782373" y="2058194"/>
            <a:chExt cx="915635" cy="1995051"/>
          </a:xfrm>
        </p:grpSpPr>
        <p:sp useBgFill="1">
          <p:nvSpPr>
            <p:cNvPr id="29" name="TextBox 28"/>
            <p:cNvSpPr txBox="1"/>
            <p:nvPr/>
          </p:nvSpPr>
          <p:spPr>
            <a:xfrm>
              <a:off x="3782373" y="3530025"/>
              <a:ext cx="915635" cy="523220"/>
            </a:xfrm>
            <a:prstGeom prst="rect">
              <a:avLst/>
            </a:prstGeom>
            <a:ln>
              <a:solidFill>
                <a:schemeClr val="tx1"/>
              </a:solidFill>
            </a:ln>
          </p:spPr>
          <p:txBody>
            <a:bodyPr wrap="none" rtlCol="0">
              <a:spAutoFit/>
            </a:bodyPr>
            <a:lstStyle/>
            <a:p>
              <a:r>
                <a:rPr lang="en-US" sz="2800" b="1" dirty="0" smtClean="0"/>
                <a:t>1300</a:t>
              </a:r>
            </a:p>
          </p:txBody>
        </p:sp>
        <p:cxnSp>
          <p:nvCxnSpPr>
            <p:cNvPr id="31" name="Straight Arrow Connector 30"/>
            <p:cNvCxnSpPr/>
            <p:nvPr/>
          </p:nvCxnSpPr>
          <p:spPr>
            <a:xfrm rot="5400000">
              <a:off x="3848100" y="2781300"/>
              <a:ext cx="1447800" cy="1588"/>
            </a:xfrm>
            <a:prstGeom prst="straightConnector1">
              <a:avLst/>
            </a:prstGeom>
            <a:ln w="152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pic>
        <p:nvPicPr>
          <p:cNvPr id="32" name="Picture 2" descr="C:\Users\Sandra\AppData\Local\Microsoft\Windows\INetCache\IE\BVRDKKS1\red-wheelbarrow-vector-clipart[1].png"/>
          <p:cNvPicPr>
            <a:picLocks noChangeAspect="1" noChangeArrowheads="1"/>
          </p:cNvPicPr>
          <p:nvPr/>
        </p:nvPicPr>
        <p:blipFill>
          <a:blip r:embed="rId5" cstate="print"/>
          <a:srcRect l="7500" t="30000" r="6999" b="21999"/>
          <a:stretch>
            <a:fillRect/>
          </a:stretch>
        </p:blipFill>
        <p:spPr bwMode="auto">
          <a:xfrm>
            <a:off x="4267200" y="3048000"/>
            <a:ext cx="2895600" cy="1625600"/>
          </a:xfrm>
          <a:prstGeom prst="rect">
            <a:avLst/>
          </a:prstGeom>
          <a:noFill/>
        </p:spPr>
      </p:pic>
      <p:sp useBgFill="1">
        <p:nvSpPr>
          <p:cNvPr id="17" name="TextBox 16"/>
          <p:cNvSpPr txBox="1"/>
          <p:nvPr/>
        </p:nvSpPr>
        <p:spPr>
          <a:xfrm>
            <a:off x="3810000" y="1524000"/>
            <a:ext cx="915635" cy="523220"/>
          </a:xfrm>
          <a:prstGeom prst="rect">
            <a:avLst/>
          </a:prstGeom>
          <a:ln>
            <a:solidFill>
              <a:schemeClr val="tx1"/>
            </a:solidFill>
          </a:ln>
        </p:spPr>
        <p:txBody>
          <a:bodyPr wrap="none" rtlCol="0">
            <a:spAutoFit/>
          </a:bodyPr>
          <a:lstStyle/>
          <a:p>
            <a:r>
              <a:rPr lang="en-US" sz="2800" b="1" dirty="0" smtClean="0"/>
              <a:t>1152</a:t>
            </a:r>
          </a:p>
        </p:txBody>
      </p:sp>
      <p:grpSp>
        <p:nvGrpSpPr>
          <p:cNvPr id="26" name="Group 14"/>
          <p:cNvGrpSpPr/>
          <p:nvPr/>
        </p:nvGrpSpPr>
        <p:grpSpPr>
          <a:xfrm>
            <a:off x="33333" y="838200"/>
            <a:ext cx="3776667" cy="461665"/>
            <a:chOff x="4328160" y="813816"/>
            <a:chExt cx="3776667" cy="461665"/>
          </a:xfrm>
        </p:grpSpPr>
        <p:cxnSp>
          <p:nvCxnSpPr>
            <p:cNvPr id="33" name="Straight Connector 32"/>
            <p:cNvCxnSpPr/>
            <p:nvPr/>
          </p:nvCxnSpPr>
          <p:spPr>
            <a:xfrm flipV="1">
              <a:off x="7309494" y="1044649"/>
              <a:ext cx="795333" cy="97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0" name="TextBox 29"/>
            <p:cNvSpPr txBox="1"/>
            <p:nvPr/>
          </p:nvSpPr>
          <p:spPr>
            <a:xfrm>
              <a:off x="4328160" y="813816"/>
              <a:ext cx="2982996" cy="461665"/>
            </a:xfrm>
            <a:prstGeom prst="rect">
              <a:avLst/>
            </a:prstGeom>
            <a:ln>
              <a:solidFill>
                <a:schemeClr val="tx1"/>
              </a:solidFill>
            </a:ln>
          </p:spPr>
          <p:txBody>
            <a:bodyPr wrap="none" rtlCol="0">
              <a:spAutoFit/>
            </a:bodyPr>
            <a:lstStyle/>
            <a:p>
              <a:r>
                <a:rPr lang="en-US" sz="2400" b="1" dirty="0" err="1" smtClean="0"/>
                <a:t>Beothuk</a:t>
              </a:r>
              <a:r>
                <a:rPr lang="en-US" sz="2400" b="1" dirty="0" smtClean="0"/>
                <a:t> meet Vikings</a:t>
              </a:r>
            </a:p>
          </p:txBody>
        </p:sp>
      </p:grpSp>
      <p:pic>
        <p:nvPicPr>
          <p:cNvPr id="36" name="Picture 3"/>
          <p:cNvPicPr>
            <a:picLocks noChangeAspect="1" noChangeArrowheads="1"/>
          </p:cNvPicPr>
          <p:nvPr/>
        </p:nvPicPr>
        <p:blipFill>
          <a:blip r:embed="rId6" cstate="print"/>
          <a:srcRect/>
          <a:stretch>
            <a:fillRect/>
          </a:stretch>
        </p:blipFill>
        <p:spPr bwMode="auto">
          <a:xfrm>
            <a:off x="152400" y="1371600"/>
            <a:ext cx="2485598" cy="3289227"/>
          </a:xfrm>
          <a:prstGeom prst="rect">
            <a:avLst/>
          </a:prstGeom>
          <a:noFill/>
          <a:ln w="38100">
            <a:solidFill>
              <a:schemeClr val="tx1"/>
            </a:solidFill>
            <a:miter lim="800000"/>
            <a:headEnd/>
            <a:tailEnd/>
          </a:ln>
          <a:effectLst/>
        </p:spPr>
      </p:pic>
      <p:grpSp>
        <p:nvGrpSpPr>
          <p:cNvPr id="39" name="Group 14"/>
          <p:cNvGrpSpPr/>
          <p:nvPr/>
        </p:nvGrpSpPr>
        <p:grpSpPr>
          <a:xfrm>
            <a:off x="76200" y="4343400"/>
            <a:ext cx="3700467" cy="461665"/>
            <a:chOff x="4404360" y="813816"/>
            <a:chExt cx="3700467" cy="461665"/>
          </a:xfrm>
        </p:grpSpPr>
        <p:cxnSp>
          <p:nvCxnSpPr>
            <p:cNvPr id="40" name="Straight Connector 39"/>
            <p:cNvCxnSpPr/>
            <p:nvPr/>
          </p:nvCxnSpPr>
          <p:spPr>
            <a:xfrm flipV="1">
              <a:off x="7309494" y="1044649"/>
              <a:ext cx="795333" cy="97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1" name="TextBox 40"/>
            <p:cNvSpPr txBox="1"/>
            <p:nvPr/>
          </p:nvSpPr>
          <p:spPr>
            <a:xfrm>
              <a:off x="4404360" y="813816"/>
              <a:ext cx="3336298" cy="461665"/>
            </a:xfrm>
            <a:prstGeom prst="rect">
              <a:avLst/>
            </a:prstGeom>
            <a:ln>
              <a:solidFill>
                <a:schemeClr val="tx1"/>
              </a:solidFill>
            </a:ln>
          </p:spPr>
          <p:txBody>
            <a:bodyPr wrap="none" rtlCol="0">
              <a:spAutoFit/>
            </a:bodyPr>
            <a:lstStyle/>
            <a:p>
              <a:r>
                <a:rPr lang="en-US" sz="2400" b="1" dirty="0" smtClean="0"/>
                <a:t>Cabot claims for England</a:t>
              </a:r>
            </a:p>
          </p:txBody>
        </p:sp>
      </p:grpSp>
      <p:sp useBgFill="1">
        <p:nvSpPr>
          <p:cNvPr id="38" name="TextBox 37"/>
          <p:cNvSpPr txBox="1"/>
          <p:nvPr/>
        </p:nvSpPr>
        <p:spPr>
          <a:xfrm rot="20320356">
            <a:off x="3692360" y="4187192"/>
            <a:ext cx="915635" cy="523220"/>
          </a:xfrm>
          <a:prstGeom prst="rect">
            <a:avLst/>
          </a:prstGeom>
          <a:ln>
            <a:solidFill>
              <a:schemeClr val="tx1"/>
            </a:solidFill>
          </a:ln>
        </p:spPr>
        <p:txBody>
          <a:bodyPr wrap="none" rtlCol="0">
            <a:spAutoFit/>
          </a:bodyPr>
          <a:lstStyle/>
          <a:p>
            <a:r>
              <a:rPr lang="en-US" sz="2800" b="1" dirty="0" smtClean="0"/>
              <a:t>1497</a:t>
            </a:r>
          </a:p>
        </p:txBody>
      </p:sp>
      <p:grpSp>
        <p:nvGrpSpPr>
          <p:cNvPr id="49" name="Group 48"/>
          <p:cNvGrpSpPr/>
          <p:nvPr/>
        </p:nvGrpSpPr>
        <p:grpSpPr>
          <a:xfrm>
            <a:off x="76200" y="4876800"/>
            <a:ext cx="4419600" cy="461665"/>
            <a:chOff x="76200" y="4948535"/>
            <a:chExt cx="4419600" cy="461665"/>
          </a:xfrm>
        </p:grpSpPr>
        <p:cxnSp>
          <p:nvCxnSpPr>
            <p:cNvPr id="47" name="Straight Connector 46"/>
            <p:cNvCxnSpPr/>
            <p:nvPr/>
          </p:nvCxnSpPr>
          <p:spPr>
            <a:xfrm flipV="1">
              <a:off x="3700467" y="5095661"/>
              <a:ext cx="795333" cy="97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 14"/>
            <p:cNvGrpSpPr/>
            <p:nvPr/>
          </p:nvGrpSpPr>
          <p:grpSpPr>
            <a:xfrm>
              <a:off x="76200" y="4948535"/>
              <a:ext cx="3700467" cy="461665"/>
              <a:chOff x="4404360" y="813816"/>
              <a:chExt cx="3700467" cy="461665"/>
            </a:xfrm>
          </p:grpSpPr>
          <p:cxnSp>
            <p:nvCxnSpPr>
              <p:cNvPr id="43" name="Straight Connector 42"/>
              <p:cNvCxnSpPr/>
              <p:nvPr/>
            </p:nvCxnSpPr>
            <p:spPr>
              <a:xfrm flipV="1">
                <a:off x="7309494" y="1044649"/>
                <a:ext cx="795333" cy="973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4" name="TextBox 43"/>
              <p:cNvSpPr txBox="1"/>
              <p:nvPr/>
            </p:nvSpPr>
            <p:spPr>
              <a:xfrm>
                <a:off x="4404360" y="813816"/>
                <a:ext cx="3694281" cy="461665"/>
              </a:xfrm>
              <a:prstGeom prst="rect">
                <a:avLst/>
              </a:prstGeom>
              <a:ln>
                <a:solidFill>
                  <a:schemeClr val="tx1"/>
                </a:solidFill>
              </a:ln>
            </p:spPr>
            <p:txBody>
              <a:bodyPr wrap="none" rtlCol="0">
                <a:spAutoFit/>
              </a:bodyPr>
              <a:lstStyle/>
              <a:p>
                <a:r>
                  <a:rPr lang="en-US" sz="2400" b="1" dirty="0" smtClean="0"/>
                  <a:t>Verrazano claims for France</a:t>
                </a:r>
              </a:p>
            </p:txBody>
          </p:sp>
        </p:grpSp>
      </p:grpSp>
      <p:sp useBgFill="1">
        <p:nvSpPr>
          <p:cNvPr id="57" name="TextBox 56"/>
          <p:cNvSpPr txBox="1"/>
          <p:nvPr/>
        </p:nvSpPr>
        <p:spPr>
          <a:xfrm rot="20305239">
            <a:off x="4255129" y="5117936"/>
            <a:ext cx="915635" cy="523220"/>
          </a:xfrm>
          <a:prstGeom prst="rect">
            <a:avLst/>
          </a:prstGeom>
          <a:ln>
            <a:solidFill>
              <a:schemeClr val="tx1"/>
            </a:solidFill>
          </a:ln>
        </p:spPr>
        <p:txBody>
          <a:bodyPr wrap="none" rtlCol="0">
            <a:spAutoFit/>
          </a:bodyPr>
          <a:lstStyle/>
          <a:p>
            <a:r>
              <a:rPr lang="en-US" sz="2800" b="1" dirty="0" smtClean="0"/>
              <a:t>1534</a:t>
            </a:r>
          </a:p>
        </p:txBody>
      </p:sp>
      <p:sp useBgFill="1">
        <p:nvSpPr>
          <p:cNvPr id="58" name="TextBox 57"/>
          <p:cNvSpPr txBox="1"/>
          <p:nvPr/>
        </p:nvSpPr>
        <p:spPr>
          <a:xfrm>
            <a:off x="514598" y="6172200"/>
            <a:ext cx="3066802" cy="461665"/>
          </a:xfrm>
          <a:prstGeom prst="rect">
            <a:avLst/>
          </a:prstGeom>
          <a:ln>
            <a:solidFill>
              <a:schemeClr val="tx1"/>
            </a:solidFill>
          </a:ln>
        </p:spPr>
        <p:txBody>
          <a:bodyPr wrap="none" rtlCol="0">
            <a:spAutoFit/>
          </a:bodyPr>
          <a:lstStyle/>
          <a:p>
            <a:r>
              <a:rPr lang="en-US" sz="2400" b="1" dirty="0" err="1" smtClean="0"/>
              <a:t>Mi’kmaw</a:t>
            </a:r>
            <a:r>
              <a:rPr lang="en-US" sz="2400" b="1" dirty="0" smtClean="0"/>
              <a:t> </a:t>
            </a:r>
            <a:r>
              <a:rPr lang="en-US" sz="2400" b="1" dirty="0" err="1" smtClean="0"/>
              <a:t>Membertou</a:t>
            </a:r>
            <a:endParaRPr lang="en-US" sz="2400" b="1" dirty="0" smtClean="0"/>
          </a:p>
        </p:txBody>
      </p:sp>
      <p:grpSp>
        <p:nvGrpSpPr>
          <p:cNvPr id="6" name="Group 25"/>
          <p:cNvGrpSpPr/>
          <p:nvPr/>
        </p:nvGrpSpPr>
        <p:grpSpPr>
          <a:xfrm>
            <a:off x="4372302" y="5638800"/>
            <a:ext cx="3124200" cy="461665"/>
            <a:chOff x="4443470" y="737616"/>
            <a:chExt cx="3124200" cy="461665"/>
          </a:xfrm>
        </p:grpSpPr>
        <p:sp useBgFill="1">
          <p:nvSpPr>
            <p:cNvPr id="27" name="TextBox 26"/>
            <p:cNvSpPr txBox="1"/>
            <p:nvPr/>
          </p:nvSpPr>
          <p:spPr>
            <a:xfrm>
              <a:off x="5557568" y="737616"/>
              <a:ext cx="2010102" cy="461665"/>
            </a:xfrm>
            <a:prstGeom prst="rect">
              <a:avLst/>
            </a:prstGeom>
            <a:ln>
              <a:solidFill>
                <a:schemeClr val="tx1"/>
              </a:solidFill>
            </a:ln>
          </p:spPr>
          <p:txBody>
            <a:bodyPr wrap="none" rtlCol="0">
              <a:spAutoFit/>
            </a:bodyPr>
            <a:lstStyle/>
            <a:p>
              <a:r>
                <a:rPr lang="en-US" sz="2400" b="1" dirty="0" smtClean="0"/>
                <a:t>Religious wars</a:t>
              </a:r>
            </a:p>
          </p:txBody>
        </p:sp>
        <p:cxnSp>
          <p:nvCxnSpPr>
            <p:cNvPr id="28" name="Straight Connector 27"/>
            <p:cNvCxnSpPr>
              <a:endCxn id="27" idx="1"/>
            </p:cNvCxnSpPr>
            <p:nvPr/>
          </p:nvCxnSpPr>
          <p:spPr>
            <a:xfrm>
              <a:off x="4443470" y="966216"/>
              <a:ext cx="1114098" cy="22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32"/>
          <p:cNvGrpSpPr/>
          <p:nvPr/>
        </p:nvGrpSpPr>
        <p:grpSpPr>
          <a:xfrm>
            <a:off x="4648200" y="2586335"/>
            <a:ext cx="3384307" cy="461665"/>
            <a:chOff x="4719368" y="813816"/>
            <a:chExt cx="3384307" cy="461665"/>
          </a:xfrm>
        </p:grpSpPr>
        <p:sp useBgFill="1">
          <p:nvSpPr>
            <p:cNvPr id="34" name="TextBox 33"/>
            <p:cNvSpPr txBox="1"/>
            <p:nvPr/>
          </p:nvSpPr>
          <p:spPr>
            <a:xfrm>
              <a:off x="5633768" y="813816"/>
              <a:ext cx="2469907" cy="461665"/>
            </a:xfrm>
            <a:prstGeom prst="rect">
              <a:avLst/>
            </a:prstGeom>
            <a:ln>
              <a:solidFill>
                <a:schemeClr val="tx1"/>
              </a:solidFill>
            </a:ln>
          </p:spPr>
          <p:txBody>
            <a:bodyPr wrap="none" rtlCol="0">
              <a:spAutoFit/>
            </a:bodyPr>
            <a:lstStyle/>
            <a:p>
              <a:r>
                <a:rPr lang="en-US" sz="2400" b="1" dirty="0" smtClean="0"/>
                <a:t>Farm innovations</a:t>
              </a:r>
            </a:p>
          </p:txBody>
        </p:sp>
        <p:cxnSp>
          <p:nvCxnSpPr>
            <p:cNvPr id="35" name="Straight Connector 34"/>
            <p:cNvCxnSpPr/>
            <p:nvPr/>
          </p:nvCxnSpPr>
          <p:spPr>
            <a:xfrm>
              <a:off x="4719368" y="1046881"/>
              <a:ext cx="914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5" name="TextBox 24"/>
          <p:cNvSpPr txBox="1"/>
          <p:nvPr/>
        </p:nvSpPr>
        <p:spPr>
          <a:xfrm>
            <a:off x="3808765" y="5725180"/>
            <a:ext cx="915635" cy="523220"/>
          </a:xfrm>
          <a:prstGeom prst="rect">
            <a:avLst/>
          </a:prstGeom>
          <a:ln>
            <a:solidFill>
              <a:schemeClr val="tx1"/>
            </a:solidFill>
          </a:ln>
        </p:spPr>
        <p:txBody>
          <a:bodyPr wrap="none" rtlCol="0">
            <a:spAutoFit/>
          </a:bodyPr>
          <a:lstStyle/>
          <a:p>
            <a:r>
              <a:rPr lang="en-US" sz="2800" b="1" dirty="0" smtClean="0"/>
              <a:t>1562</a:t>
            </a:r>
          </a:p>
        </p:txBody>
      </p:sp>
      <p:pic>
        <p:nvPicPr>
          <p:cNvPr id="37" name="Picture 5"/>
          <p:cNvPicPr>
            <a:picLocks noChangeAspect="1" noChangeArrowheads="1"/>
          </p:cNvPicPr>
          <p:nvPr/>
        </p:nvPicPr>
        <p:blipFill>
          <a:blip r:embed="rId7" cstate="print"/>
          <a:srcRect l="7656" r="8134" b="10744"/>
          <a:stretch>
            <a:fillRect/>
          </a:stretch>
        </p:blipFill>
        <p:spPr bwMode="auto">
          <a:xfrm>
            <a:off x="990600" y="2081645"/>
            <a:ext cx="1828800" cy="2244437"/>
          </a:xfrm>
          <a:prstGeom prst="rect">
            <a:avLst/>
          </a:prstGeom>
          <a:noFill/>
          <a:ln w="38100">
            <a:solidFill>
              <a:schemeClr val="tx1"/>
            </a:solidFill>
            <a:miter lim="800000"/>
            <a:headEnd/>
            <a:tailEnd/>
          </a:ln>
          <a:effectLst/>
        </p:spPr>
      </p:pic>
      <p:pic>
        <p:nvPicPr>
          <p:cNvPr id="68" name="Picture 2" descr="Image result for giovanni verrazzano"/>
          <p:cNvPicPr>
            <a:picLocks noChangeAspect="1" noChangeArrowheads="1"/>
          </p:cNvPicPr>
          <p:nvPr/>
        </p:nvPicPr>
        <p:blipFill>
          <a:blip r:embed="rId8" cstate="print"/>
          <a:srcRect/>
          <a:stretch>
            <a:fillRect/>
          </a:stretch>
        </p:blipFill>
        <p:spPr bwMode="auto">
          <a:xfrm>
            <a:off x="685800" y="2514600"/>
            <a:ext cx="1813560" cy="2266950"/>
          </a:xfrm>
          <a:prstGeom prst="rect">
            <a:avLst/>
          </a:prstGeom>
          <a:noFill/>
          <a:ln w="50800">
            <a:solidFill>
              <a:schemeClr val="tx1"/>
            </a:solidFill>
          </a:ln>
        </p:spPr>
      </p:pic>
      <p:grpSp>
        <p:nvGrpSpPr>
          <p:cNvPr id="52" name="Group 14"/>
          <p:cNvGrpSpPr/>
          <p:nvPr/>
        </p:nvGrpSpPr>
        <p:grpSpPr>
          <a:xfrm>
            <a:off x="76200" y="5329535"/>
            <a:ext cx="4105266" cy="830997"/>
            <a:chOff x="4404360" y="813816"/>
            <a:chExt cx="4105266" cy="830997"/>
          </a:xfrm>
        </p:grpSpPr>
        <p:cxnSp>
          <p:nvCxnSpPr>
            <p:cNvPr id="54" name="Straight Connector 53"/>
            <p:cNvCxnSpPr/>
            <p:nvPr/>
          </p:nvCxnSpPr>
          <p:spPr>
            <a:xfrm flipV="1">
              <a:off x="7071360" y="970681"/>
              <a:ext cx="1438266"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5" name="TextBox 54"/>
            <p:cNvSpPr txBox="1"/>
            <p:nvPr/>
          </p:nvSpPr>
          <p:spPr>
            <a:xfrm>
              <a:off x="4404360" y="813816"/>
              <a:ext cx="2728632" cy="830997"/>
            </a:xfrm>
            <a:prstGeom prst="rect">
              <a:avLst/>
            </a:prstGeom>
            <a:ln>
              <a:solidFill>
                <a:schemeClr val="tx1"/>
              </a:solidFill>
            </a:ln>
          </p:spPr>
          <p:txBody>
            <a:bodyPr wrap="none" rtlCol="0">
              <a:spAutoFit/>
            </a:bodyPr>
            <a:lstStyle/>
            <a:p>
              <a:r>
                <a:rPr lang="en-US" sz="2400" b="1" dirty="0" smtClean="0"/>
                <a:t>Iroquois &amp; </a:t>
              </a:r>
              <a:r>
                <a:rPr lang="en-US" sz="2400" b="1" dirty="0" err="1" smtClean="0"/>
                <a:t>Mi’kmaq</a:t>
              </a:r>
              <a:endParaRPr lang="en-US" sz="2400" b="1" dirty="0" smtClean="0"/>
            </a:p>
            <a:p>
              <a:r>
                <a:rPr lang="en-US" sz="2400" b="1" dirty="0" smtClean="0"/>
                <a:t>  meet Cartier</a:t>
              </a:r>
            </a:p>
          </p:txBody>
        </p:sp>
      </p:grpSp>
      <p:pic>
        <p:nvPicPr>
          <p:cNvPr id="46" name="Picture 4" descr="http://os8thsoth.wikispaces.com/file/view/Jacques_Cartier.jpg/32984569/Jacques_Cartier.jpg"/>
          <p:cNvPicPr>
            <a:picLocks noChangeAspect="1" noChangeArrowheads="1"/>
          </p:cNvPicPr>
          <p:nvPr/>
        </p:nvPicPr>
        <p:blipFill>
          <a:blip r:embed="rId9" cstate="print"/>
          <a:srcRect l="19048" t="3640" r="19048" b="34476"/>
          <a:stretch>
            <a:fillRect/>
          </a:stretch>
        </p:blipFill>
        <p:spPr bwMode="auto">
          <a:xfrm>
            <a:off x="228600" y="2971800"/>
            <a:ext cx="1752600" cy="2291861"/>
          </a:xfrm>
          <a:prstGeom prst="rect">
            <a:avLst/>
          </a:prstGeom>
          <a:noFill/>
          <a:ln w="38100">
            <a:solidFill>
              <a:schemeClr val="tx1"/>
            </a:solidFill>
          </a:ln>
        </p:spPr>
      </p:pic>
      <p:sp>
        <p:nvSpPr>
          <p:cNvPr id="80" name="Rectangle 79"/>
          <p:cNvSpPr/>
          <p:nvPr/>
        </p:nvSpPr>
        <p:spPr>
          <a:xfrm>
            <a:off x="6096000" y="2514600"/>
            <a:ext cx="1981200" cy="769441"/>
          </a:xfrm>
          <a:prstGeom prst="rect">
            <a:avLst/>
          </a:prstGeom>
          <a:noFill/>
        </p:spPr>
        <p:txBody>
          <a:bodyPr wrap="square">
            <a:spAutoFit/>
          </a:bodyPr>
          <a:lstStyle/>
          <a:p>
            <a:r>
              <a:rPr lang="en-US" sz="4400" b="1" dirty="0" smtClean="0">
                <a:solidFill>
                  <a:srgbClr val="002060"/>
                </a:solidFill>
              </a:rPr>
              <a:t>France</a:t>
            </a:r>
          </a:p>
        </p:txBody>
      </p:sp>
      <p:sp>
        <p:nvSpPr>
          <p:cNvPr id="81" name="Rectangle 80"/>
          <p:cNvSpPr/>
          <p:nvPr/>
        </p:nvSpPr>
        <p:spPr>
          <a:xfrm>
            <a:off x="457200" y="2895600"/>
            <a:ext cx="1752600" cy="1143000"/>
          </a:xfrm>
          <a:prstGeom prst="rect">
            <a:avLst/>
          </a:prstGeom>
          <a:noFill/>
        </p:spPr>
        <p:txBody>
          <a:bodyPr wrap="square">
            <a:spAutoFit/>
          </a:bodyPr>
          <a:lstStyle/>
          <a:p>
            <a:pPr>
              <a:lnSpc>
                <a:spcPts val="4000"/>
              </a:lnSpc>
            </a:pPr>
            <a:r>
              <a:rPr lang="en-US" sz="4200" b="1" dirty="0" smtClean="0">
                <a:solidFill>
                  <a:schemeClr val="bg1"/>
                </a:solidFill>
                <a:effectLst>
                  <a:outerShdw dist="50800" dir="5400000" algn="ctr" rotWithShape="0">
                    <a:schemeClr val="tx1"/>
                  </a:outerShdw>
                </a:effectLst>
              </a:rPr>
              <a:t>  New </a:t>
            </a:r>
          </a:p>
          <a:p>
            <a:pPr>
              <a:lnSpc>
                <a:spcPts val="4000"/>
              </a:lnSpc>
            </a:pPr>
            <a:r>
              <a:rPr lang="en-US" sz="4200" b="1" dirty="0" smtClean="0">
                <a:solidFill>
                  <a:schemeClr val="bg1"/>
                </a:solidFill>
                <a:effectLst>
                  <a:outerShdw dist="50800" dir="5400000" algn="ctr" rotWithShape="0">
                    <a:schemeClr val="tx1"/>
                  </a:outerShdw>
                </a:effectLst>
              </a:rPr>
              <a:t>World </a:t>
            </a:r>
          </a:p>
        </p:txBody>
      </p:sp>
      <p:cxnSp>
        <p:nvCxnSpPr>
          <p:cNvPr id="67" name="Straight Arrow Connector 66"/>
          <p:cNvCxnSpPr/>
          <p:nvPr/>
        </p:nvCxnSpPr>
        <p:spPr>
          <a:xfrm rot="5400000">
            <a:off x="4158086" y="4416552"/>
            <a:ext cx="838202" cy="28423"/>
          </a:xfrm>
          <a:prstGeom prst="straightConnector1">
            <a:avLst/>
          </a:prstGeom>
          <a:ln w="152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83" name="Group 32"/>
          <p:cNvGrpSpPr/>
          <p:nvPr/>
        </p:nvGrpSpPr>
        <p:grpSpPr>
          <a:xfrm>
            <a:off x="4572000" y="3810000"/>
            <a:ext cx="2971800" cy="461665"/>
            <a:chOff x="4575993" y="813816"/>
            <a:chExt cx="2971800" cy="461665"/>
          </a:xfrm>
        </p:grpSpPr>
        <p:sp useBgFill="1">
          <p:nvSpPr>
            <p:cNvPr id="84" name="TextBox 83"/>
            <p:cNvSpPr txBox="1"/>
            <p:nvPr/>
          </p:nvSpPr>
          <p:spPr>
            <a:xfrm>
              <a:off x="5557568" y="813816"/>
              <a:ext cx="1990225" cy="461665"/>
            </a:xfrm>
            <a:prstGeom prst="rect">
              <a:avLst/>
            </a:prstGeom>
            <a:ln>
              <a:solidFill>
                <a:schemeClr val="tx1"/>
              </a:solidFill>
            </a:ln>
          </p:spPr>
          <p:txBody>
            <a:bodyPr wrap="none" rtlCol="0">
              <a:spAutoFit/>
            </a:bodyPr>
            <a:lstStyle/>
            <a:p>
              <a:r>
                <a:rPr lang="en-US" sz="2400" b="1" dirty="0" smtClean="0"/>
                <a:t>100 Years War</a:t>
              </a:r>
            </a:p>
          </p:txBody>
        </p:sp>
        <p:cxnSp>
          <p:nvCxnSpPr>
            <p:cNvPr id="85" name="Straight Connector 84"/>
            <p:cNvCxnSpPr>
              <a:endCxn id="84" idx="1"/>
            </p:cNvCxnSpPr>
            <p:nvPr/>
          </p:nvCxnSpPr>
          <p:spPr>
            <a:xfrm>
              <a:off x="4575993" y="1042416"/>
              <a:ext cx="981575" cy="22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Explosion 2 86"/>
          <p:cNvSpPr/>
          <p:nvPr/>
        </p:nvSpPr>
        <p:spPr>
          <a:xfrm rot="3799619">
            <a:off x="7632121" y="3505637"/>
            <a:ext cx="1161915"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9"/>
          <p:cNvPicPr>
            <a:picLocks noChangeAspect="1" noChangeArrowheads="1"/>
          </p:cNvPicPr>
          <p:nvPr/>
        </p:nvPicPr>
        <p:blipFill>
          <a:blip r:embed="rId10" cstate="print"/>
          <a:srcRect l="17210" t="20000" r="15515" b="10000"/>
          <a:stretch>
            <a:fillRect/>
          </a:stretch>
        </p:blipFill>
        <p:spPr bwMode="auto">
          <a:xfrm>
            <a:off x="5562600" y="3886200"/>
            <a:ext cx="2209800" cy="2158410"/>
          </a:xfrm>
          <a:prstGeom prst="rect">
            <a:avLst/>
          </a:prstGeom>
          <a:noFill/>
          <a:ln w="9525">
            <a:noFill/>
            <a:miter lim="800000"/>
            <a:headEnd/>
            <a:tailEnd/>
          </a:ln>
          <a:effectLst/>
        </p:spPr>
      </p:pic>
      <p:sp useBgFill="1">
        <p:nvSpPr>
          <p:cNvPr id="45" name="TextBox 44"/>
          <p:cNvSpPr txBox="1"/>
          <p:nvPr/>
        </p:nvSpPr>
        <p:spPr>
          <a:xfrm rot="20274983">
            <a:off x="3950968" y="4657851"/>
            <a:ext cx="915635" cy="523220"/>
          </a:xfrm>
          <a:prstGeom prst="rect">
            <a:avLst/>
          </a:prstGeom>
          <a:ln>
            <a:solidFill>
              <a:schemeClr val="tx1"/>
            </a:solidFill>
          </a:ln>
        </p:spPr>
        <p:txBody>
          <a:bodyPr wrap="none" rtlCol="0">
            <a:spAutoFit/>
          </a:bodyPr>
          <a:lstStyle/>
          <a:p>
            <a:r>
              <a:rPr lang="en-US" sz="2800" b="1" dirty="0" smtClean="0"/>
              <a:t>1524</a:t>
            </a:r>
          </a:p>
        </p:txBody>
      </p:sp>
      <p:sp useBgFill="1">
        <p:nvSpPr>
          <p:cNvPr id="62" name="TextBox 61"/>
          <p:cNvSpPr txBox="1"/>
          <p:nvPr/>
        </p:nvSpPr>
        <p:spPr>
          <a:xfrm>
            <a:off x="5273340" y="6172200"/>
            <a:ext cx="3337260" cy="461665"/>
          </a:xfrm>
          <a:prstGeom prst="rect">
            <a:avLst/>
          </a:prstGeom>
          <a:ln>
            <a:solidFill>
              <a:schemeClr val="tx1"/>
            </a:solidFill>
          </a:ln>
        </p:spPr>
        <p:txBody>
          <a:bodyPr wrap="none" rtlCol="0">
            <a:spAutoFit/>
          </a:bodyPr>
          <a:lstStyle/>
          <a:p>
            <a:r>
              <a:rPr lang="en-US" sz="2400" b="1" dirty="0" smtClean="0"/>
              <a:t>Frenchman Pierre </a:t>
            </a:r>
            <a:r>
              <a:rPr lang="en-US" sz="2400" b="1" dirty="0" err="1" smtClean="0"/>
              <a:t>Dugua</a:t>
            </a:r>
            <a:endParaRPr lang="en-US" sz="2400" b="1" dirty="0" smtClean="0"/>
          </a:p>
        </p:txBody>
      </p:sp>
      <p:grpSp>
        <p:nvGrpSpPr>
          <p:cNvPr id="94" name="Group 93"/>
          <p:cNvGrpSpPr/>
          <p:nvPr/>
        </p:nvGrpSpPr>
        <p:grpSpPr>
          <a:xfrm>
            <a:off x="5486400" y="162580"/>
            <a:ext cx="2357722" cy="5933420"/>
            <a:chOff x="5791200" y="162580"/>
            <a:chExt cx="2357722" cy="5933420"/>
          </a:xfrm>
        </p:grpSpPr>
        <p:sp>
          <p:nvSpPr>
            <p:cNvPr id="90" name="TextBox 89"/>
            <p:cNvSpPr txBox="1"/>
            <p:nvPr/>
          </p:nvSpPr>
          <p:spPr>
            <a:xfrm>
              <a:off x="5867400" y="162580"/>
              <a:ext cx="2281522" cy="523220"/>
            </a:xfrm>
            <a:prstGeom prst="rect">
              <a:avLst/>
            </a:prstGeom>
            <a:noFill/>
            <a:ln w="50800">
              <a:solidFill>
                <a:srgbClr val="FF0000"/>
              </a:solidFill>
              <a:prstDash val="solid"/>
            </a:ln>
          </p:spPr>
          <p:txBody>
            <a:bodyPr wrap="none" rtlCol="0">
              <a:spAutoFit/>
            </a:bodyPr>
            <a:lstStyle/>
            <a:p>
              <a:r>
                <a:rPr lang="en-US" sz="2800" b="1" dirty="0" err="1" smtClean="0"/>
                <a:t>Acadien</a:t>
              </a:r>
              <a:r>
                <a:rPr lang="en-US" sz="2800" b="1" dirty="0" smtClean="0"/>
                <a:t> Stage</a:t>
              </a:r>
            </a:p>
          </p:txBody>
        </p:sp>
        <p:cxnSp>
          <p:nvCxnSpPr>
            <p:cNvPr id="92" name="Straight Arrow Connector 91"/>
            <p:cNvCxnSpPr/>
            <p:nvPr/>
          </p:nvCxnSpPr>
          <p:spPr>
            <a:xfrm rot="5400000">
              <a:off x="3124200" y="3352800"/>
              <a:ext cx="5410200" cy="76200"/>
            </a:xfrm>
            <a:prstGeom prst="straightConnector1">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1281117" y="152400"/>
            <a:ext cx="1995483" cy="4114800"/>
            <a:chOff x="6691317" y="162580"/>
            <a:chExt cx="1995483" cy="4114800"/>
          </a:xfrm>
        </p:grpSpPr>
        <p:sp>
          <p:nvSpPr>
            <p:cNvPr id="96" name="TextBox 95"/>
            <p:cNvSpPr txBox="1"/>
            <p:nvPr/>
          </p:nvSpPr>
          <p:spPr>
            <a:xfrm>
              <a:off x="6691317" y="162580"/>
              <a:ext cx="1995483" cy="523220"/>
            </a:xfrm>
            <a:prstGeom prst="rect">
              <a:avLst/>
            </a:prstGeom>
            <a:noFill/>
            <a:ln w="50800">
              <a:solidFill>
                <a:srgbClr val="FF0000"/>
              </a:solidFill>
              <a:prstDash val="solid"/>
            </a:ln>
          </p:spPr>
          <p:txBody>
            <a:bodyPr wrap="none" rtlCol="0">
              <a:spAutoFit/>
            </a:bodyPr>
            <a:lstStyle/>
            <a:p>
              <a:r>
                <a:rPr lang="en-US" sz="2800" b="1" dirty="0" smtClean="0"/>
                <a:t>World Stage</a:t>
              </a:r>
            </a:p>
          </p:txBody>
        </p:sp>
        <p:cxnSp>
          <p:nvCxnSpPr>
            <p:cNvPr id="97" name="Straight Arrow Connector 96"/>
            <p:cNvCxnSpPr/>
            <p:nvPr/>
          </p:nvCxnSpPr>
          <p:spPr>
            <a:xfrm rot="16200000" flipH="1">
              <a:off x="6515099" y="2486679"/>
              <a:ext cx="3581400" cy="1"/>
            </a:xfrm>
            <a:prstGeom prst="straightConnector1">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103" name="TextBox 102"/>
          <p:cNvSpPr txBox="1"/>
          <p:nvPr/>
        </p:nvSpPr>
        <p:spPr>
          <a:xfrm>
            <a:off x="2176272" y="4343400"/>
            <a:ext cx="1204176" cy="461665"/>
          </a:xfrm>
          <a:prstGeom prst="rect">
            <a:avLst/>
          </a:prstGeom>
          <a:noFill/>
          <a:ln>
            <a:noFill/>
          </a:ln>
        </p:spPr>
        <p:txBody>
          <a:bodyPr wrap="none" rtlCol="0">
            <a:spAutoFit/>
          </a:bodyPr>
          <a:lstStyle/>
          <a:p>
            <a:r>
              <a:rPr lang="en-US" sz="2400" b="1" dirty="0" smtClean="0">
                <a:solidFill>
                  <a:srgbClr val="FF0000"/>
                </a:solidFill>
                <a:effectLst>
                  <a:outerShdw dist="50800" dir="7200000" algn="ctr" rotWithShape="0">
                    <a:schemeClr val="tx1"/>
                  </a:outerShdw>
                </a:effectLst>
              </a:rPr>
              <a:t>England</a:t>
            </a:r>
          </a:p>
        </p:txBody>
      </p:sp>
      <p:sp>
        <p:nvSpPr>
          <p:cNvPr id="102" name="TextBox 101"/>
          <p:cNvSpPr txBox="1"/>
          <p:nvPr/>
        </p:nvSpPr>
        <p:spPr>
          <a:xfrm>
            <a:off x="2724912" y="4872335"/>
            <a:ext cx="1029128" cy="461665"/>
          </a:xfrm>
          <a:prstGeom prst="rect">
            <a:avLst/>
          </a:prstGeom>
          <a:noFill/>
          <a:ln>
            <a:noFill/>
          </a:ln>
        </p:spPr>
        <p:txBody>
          <a:bodyPr wrap="none" rtlCol="0">
            <a:spAutoFit/>
          </a:bodyPr>
          <a:lstStyle/>
          <a:p>
            <a:r>
              <a:rPr lang="en-US" sz="2400" b="1" dirty="0" smtClean="0">
                <a:solidFill>
                  <a:srgbClr val="FF0000"/>
                </a:solidFill>
                <a:effectLst>
                  <a:outerShdw dist="50800" dir="7200000" algn="ctr" rotWithShape="0">
                    <a:schemeClr val="tx1"/>
                  </a:outerShdw>
                </a:effectLst>
              </a:rPr>
              <a:t>France</a:t>
            </a:r>
          </a:p>
        </p:txBody>
      </p:sp>
      <p:pic>
        <p:nvPicPr>
          <p:cNvPr id="59" name="Picture 10" descr="Image result for henry membertou"/>
          <p:cNvPicPr>
            <a:picLocks noChangeAspect="1" noChangeArrowheads="1"/>
          </p:cNvPicPr>
          <p:nvPr/>
        </p:nvPicPr>
        <p:blipFill>
          <a:blip r:embed="rId11" cstate="print"/>
          <a:srcRect l="32941" t="1023" r="35799" b="75"/>
          <a:stretch>
            <a:fillRect/>
          </a:stretch>
        </p:blipFill>
        <p:spPr bwMode="auto">
          <a:xfrm>
            <a:off x="533400" y="737975"/>
            <a:ext cx="3048000" cy="5417255"/>
          </a:xfrm>
          <a:prstGeom prst="rect">
            <a:avLst/>
          </a:prstGeom>
          <a:noFill/>
          <a:ln w="38100">
            <a:solidFill>
              <a:schemeClr val="tx1"/>
            </a:solidFill>
          </a:ln>
        </p:spPr>
      </p:pic>
      <p:pic>
        <p:nvPicPr>
          <p:cNvPr id="60" name="Picture 3"/>
          <p:cNvPicPr>
            <a:picLocks noChangeAspect="1" noChangeArrowheads="1"/>
          </p:cNvPicPr>
          <p:nvPr/>
        </p:nvPicPr>
        <p:blipFill>
          <a:blip r:embed="rId12" cstate="print"/>
          <a:srcRect l="7202" b="898"/>
          <a:stretch>
            <a:fillRect/>
          </a:stretch>
        </p:blipFill>
        <p:spPr bwMode="auto">
          <a:xfrm>
            <a:off x="5410200" y="734568"/>
            <a:ext cx="2971800" cy="5417834"/>
          </a:xfrm>
          <a:prstGeom prst="rect">
            <a:avLst/>
          </a:prstGeom>
          <a:noFill/>
          <a:ln w="38100">
            <a:solidFill>
              <a:schemeClr val="tx1">
                <a:lumMod val="75000"/>
                <a:lumOff val="25000"/>
              </a:schemeClr>
            </a:solidFill>
            <a:miter lim="800000"/>
            <a:headEnd/>
            <a:tailEnd/>
          </a:ln>
          <a:effectLst/>
        </p:spPr>
      </p:pic>
      <p:sp useBgFill="1">
        <p:nvSpPr>
          <p:cNvPr id="79" name="TextBox 78"/>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3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800" decel="100000"/>
                                        <p:tgtEl>
                                          <p:spTgt spid="1028"/>
                                        </p:tgtEl>
                                      </p:cBhvr>
                                    </p:animEffect>
                                    <p:anim calcmode="lin" valueType="num">
                                      <p:cBhvr>
                                        <p:cTn id="11" dur="800" decel="100000" fill="hold"/>
                                        <p:tgtEl>
                                          <p:spTgt spid="1028"/>
                                        </p:tgtEl>
                                        <p:attrNameLst>
                                          <p:attrName>style.rotation</p:attrName>
                                        </p:attrNameLst>
                                      </p:cBhvr>
                                      <p:tavLst>
                                        <p:tav tm="0">
                                          <p:val>
                                            <p:fltVal val="-90"/>
                                          </p:val>
                                        </p:tav>
                                        <p:tav tm="100000">
                                          <p:val>
                                            <p:fltVal val="0"/>
                                          </p:val>
                                        </p:tav>
                                      </p:tavLst>
                                    </p:anim>
                                    <p:anim calcmode="lin" valueType="num">
                                      <p:cBhvr>
                                        <p:cTn id="12" dur="800" decel="100000" fill="hold"/>
                                        <p:tgtEl>
                                          <p:spTgt spid="1028"/>
                                        </p:tgtEl>
                                        <p:attrNameLst>
                                          <p:attrName>ppt_x</p:attrName>
                                        </p:attrNameLst>
                                      </p:cBhvr>
                                      <p:tavLst>
                                        <p:tav tm="0">
                                          <p:val>
                                            <p:strVal val="#ppt_x+0.4"/>
                                          </p:val>
                                        </p:tav>
                                        <p:tav tm="100000">
                                          <p:val>
                                            <p:strVal val="#ppt_x-0.05"/>
                                          </p:val>
                                        </p:tav>
                                      </p:tavLst>
                                    </p:anim>
                                    <p:anim calcmode="lin" valueType="num">
                                      <p:cBhvr>
                                        <p:cTn id="13" dur="800" decel="100000" fill="hold"/>
                                        <p:tgtEl>
                                          <p:spTgt spid="1028"/>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028"/>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028"/>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1000"/>
                                        <p:tgtEl>
                                          <p:spTgt spid="26"/>
                                        </p:tgtEl>
                                      </p:cBhvr>
                                    </p:animEffect>
                                  </p:childTnLst>
                                </p:cTn>
                              </p:par>
                              <p:par>
                                <p:cTn id="21" presetID="30"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800" decel="100000"/>
                                        <p:tgtEl>
                                          <p:spTgt spid="36"/>
                                        </p:tgtEl>
                                      </p:cBhvr>
                                    </p:animEffect>
                                    <p:anim calcmode="lin" valueType="num">
                                      <p:cBhvr>
                                        <p:cTn id="24" dur="800" decel="100000" fill="hold"/>
                                        <p:tgtEl>
                                          <p:spTgt spid="36"/>
                                        </p:tgtEl>
                                        <p:attrNameLst>
                                          <p:attrName>style.rotation</p:attrName>
                                        </p:attrNameLst>
                                      </p:cBhvr>
                                      <p:tavLst>
                                        <p:tav tm="0">
                                          <p:val>
                                            <p:fltVal val="-90"/>
                                          </p:val>
                                        </p:tav>
                                        <p:tav tm="100000">
                                          <p:val>
                                            <p:fltVal val="0"/>
                                          </p:val>
                                        </p:tav>
                                      </p:tavLst>
                                    </p:anim>
                                    <p:anim calcmode="lin" valueType="num">
                                      <p:cBhvr>
                                        <p:cTn id="25" dur="800" decel="100000" fill="hold"/>
                                        <p:tgtEl>
                                          <p:spTgt spid="36"/>
                                        </p:tgtEl>
                                        <p:attrNameLst>
                                          <p:attrName>ppt_x</p:attrName>
                                        </p:attrNameLst>
                                      </p:cBhvr>
                                      <p:tavLst>
                                        <p:tav tm="0">
                                          <p:val>
                                            <p:strVal val="#ppt_x+0.4"/>
                                          </p:val>
                                        </p:tav>
                                        <p:tav tm="100000">
                                          <p:val>
                                            <p:strVal val="#ppt_x-0.05"/>
                                          </p:val>
                                        </p:tav>
                                      </p:tavLst>
                                    </p:anim>
                                    <p:anim calcmode="lin" valueType="num">
                                      <p:cBhvr>
                                        <p:cTn id="26" dur="800" decel="100000" fill="hold"/>
                                        <p:tgtEl>
                                          <p:spTgt spid="3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0" fill="hold"/>
                                        <p:tgtEl>
                                          <p:spTgt spid="36"/>
                                        </p:tgtEl>
                                      </p:cBhvr>
                                      <p:by x="50000" y="50000"/>
                                    </p:animScale>
                                  </p:childTnLst>
                                </p:cTn>
                              </p:par>
                              <p:par>
                                <p:cTn id="33" presetID="64" presetClass="path" presetSubtype="0" accel="50000" decel="50000" fill="hold" nodeType="withEffect">
                                  <p:stCondLst>
                                    <p:cond delay="0"/>
                                  </p:stCondLst>
                                  <p:childTnLst>
                                    <p:animMotion origin="layout" path="M -4.16667E-6 -4.81481E-6 L -0.06927 -0.11759 " pathEditMode="relative" rAng="0" ptsTypes="AA">
                                      <p:cBhvr>
                                        <p:cTn id="34" dur="1000" fill="hold"/>
                                        <p:tgtEl>
                                          <p:spTgt spid="36"/>
                                        </p:tgtEl>
                                        <p:attrNameLst>
                                          <p:attrName>ppt_x</p:attrName>
                                          <p:attrName>ppt_y</p:attrName>
                                        </p:attrNameLst>
                                      </p:cBhvr>
                                      <p:rCtr x="-35" y="-59"/>
                                    </p:animMotion>
                                  </p:childTnLst>
                                </p:cTn>
                              </p:par>
                              <p:par>
                                <p:cTn id="35" presetID="6" presetClass="emph" presetSubtype="0" fill="hold" nodeType="withEffect">
                                  <p:stCondLst>
                                    <p:cond delay="0"/>
                                  </p:stCondLst>
                                  <p:childTnLst>
                                    <p:animScale>
                                      <p:cBhvr>
                                        <p:cTn id="36" dur="1000" fill="hold"/>
                                        <p:tgtEl>
                                          <p:spTgt spid="1028"/>
                                        </p:tgtEl>
                                      </p:cBhvr>
                                      <p:by x="30000" y="30000"/>
                                    </p:animScale>
                                  </p:childTnLst>
                                </p:cTn>
                              </p:par>
                              <p:par>
                                <p:cTn id="37" presetID="63" presetClass="path" presetSubtype="0" accel="50000" decel="50000" fill="hold" nodeType="withEffect">
                                  <p:stCondLst>
                                    <p:cond delay="0"/>
                                  </p:stCondLst>
                                  <p:childTnLst>
                                    <p:animMotion origin="layout" path="M 2.22222E-6 -1.10803E-6 L 0.1743 -0.28082 " pathEditMode="relative" rAng="0" ptsTypes="AA">
                                      <p:cBhvr>
                                        <p:cTn id="38" dur="1000" fill="hold"/>
                                        <p:tgtEl>
                                          <p:spTgt spid="1028"/>
                                        </p:tgtEl>
                                        <p:attrNameLst>
                                          <p:attrName>ppt_x</p:attrName>
                                          <p:attrName>ppt_y</p:attrName>
                                        </p:attrNameLst>
                                      </p:cBhvr>
                                      <p:rCtr x="87" y="-140"/>
                                    </p:animMotion>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1000"/>
                                        <p:tgtEl>
                                          <p:spTgt spid="5"/>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mph" presetSubtype="0" fill="hold" nodeType="clickEffect">
                                  <p:stCondLst>
                                    <p:cond delay="0"/>
                                  </p:stCondLst>
                                  <p:childTnLst>
                                    <p:animScale>
                                      <p:cBhvr>
                                        <p:cTn id="56" dur="1000" fill="hold"/>
                                        <p:tgtEl>
                                          <p:spTgt spid="22"/>
                                        </p:tgtEl>
                                      </p:cBhvr>
                                      <p:by x="40000" y="40000"/>
                                    </p:animScale>
                                  </p:childTnLst>
                                </p:cTn>
                              </p:par>
                              <p:par>
                                <p:cTn id="57" presetID="63" presetClass="path" presetSubtype="0" accel="50000" decel="50000" fill="hold" nodeType="withEffect">
                                  <p:stCondLst>
                                    <p:cond delay="0"/>
                                  </p:stCondLst>
                                  <p:childTnLst>
                                    <p:animMotion origin="layout" path="M -3.33333E-6 4.44444E-6 L 0.22709 -0.21112 " pathEditMode="relative" rAng="0" ptsTypes="AA">
                                      <p:cBhvr>
                                        <p:cTn id="58" dur="1000" fill="hold"/>
                                        <p:tgtEl>
                                          <p:spTgt spid="22"/>
                                        </p:tgtEl>
                                        <p:attrNameLst>
                                          <p:attrName>ppt_x</p:attrName>
                                          <p:attrName>ppt_y</p:attrName>
                                        </p:attrNameLst>
                                      </p:cBhvr>
                                      <p:rCtr x="114" y="-106"/>
                                    </p:animMotion>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up)">
                                      <p:cBhvr>
                                        <p:cTn id="63" dur="1000"/>
                                        <p:tgtEl>
                                          <p:spTgt spid="8"/>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1000"/>
                                        <p:tgtEl>
                                          <p:spTgt spid="9"/>
                                        </p:tgtEl>
                                      </p:cBhvr>
                                    </p:animEffect>
                                  </p:childTnLst>
                                </p:cTn>
                              </p:par>
                              <p:par>
                                <p:cTn id="68" presetID="10"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childTnLst>
                                </p:cTn>
                              </p:par>
                            </p:childTnLst>
                          </p:cTn>
                        </p:par>
                        <p:par>
                          <p:cTn id="71" fill="hold">
                            <p:stCondLst>
                              <p:cond delay="2000"/>
                            </p:stCondLst>
                            <p:childTnLst>
                              <p:par>
                                <p:cTn id="72" presetID="6" presetClass="emph" presetSubtype="0" fill="hold" nodeType="afterEffect">
                                  <p:stCondLst>
                                    <p:cond delay="0"/>
                                  </p:stCondLst>
                                  <p:childTnLst>
                                    <p:animScale>
                                      <p:cBhvr>
                                        <p:cTn id="73" dur="1000" fill="hold"/>
                                        <p:tgtEl>
                                          <p:spTgt spid="32"/>
                                        </p:tgtEl>
                                      </p:cBhvr>
                                      <p:by x="40000" y="40000"/>
                                    </p:animScale>
                                  </p:childTnLst>
                                </p:cTn>
                              </p:par>
                              <p:par>
                                <p:cTn id="74" presetID="0" presetClass="path" presetSubtype="0" accel="50000" decel="50000" fill="hold" nodeType="withEffect">
                                  <p:stCondLst>
                                    <p:cond delay="0"/>
                                  </p:stCondLst>
                                  <p:childTnLst>
                                    <p:animMotion origin="layout" path="M 1.11022E-16 -0.02222 L 0.02344 -0.02384 L 0.03819 -0.02546 L 0.06163 -0.02338 L 0.08177 -0.02453 L 0.12222 -0.02708 L 0.18333 -0.07407 " pathEditMode="relative" rAng="0" ptsTypes="AAAAAAA">
                                      <p:cBhvr>
                                        <p:cTn id="75" dur="1000" fill="hold"/>
                                        <p:tgtEl>
                                          <p:spTgt spid="32"/>
                                        </p:tgtEl>
                                        <p:attrNameLst>
                                          <p:attrName>ppt_x</p:attrName>
                                          <p:attrName>ppt_y</p:attrName>
                                        </p:attrNameLst>
                                      </p:cBhvr>
                                      <p:rCtr x="92" y="-26"/>
                                    </p:animMotion>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wipe(up)">
                                      <p:cBhvr>
                                        <p:cTn id="80" dur="500"/>
                                        <p:tgtEl>
                                          <p:spTgt spid="67"/>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83"/>
                                        </p:tgtEl>
                                        <p:attrNameLst>
                                          <p:attrName>style.visibility</p:attrName>
                                        </p:attrNameLst>
                                      </p:cBhvr>
                                      <p:to>
                                        <p:strVal val="visible"/>
                                      </p:to>
                                    </p:set>
                                    <p:animEffect transition="in" filter="wipe(left)">
                                      <p:cBhvr>
                                        <p:cTn id="84" dur="1000"/>
                                        <p:tgtEl>
                                          <p:spTgt spid="83"/>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anim calcmode="lin" valueType="num">
                                      <p:cBhvr>
                                        <p:cTn id="87" dur="1000" fill="hold"/>
                                        <p:tgtEl>
                                          <p:spTgt spid="87"/>
                                        </p:tgtEl>
                                        <p:attrNameLst>
                                          <p:attrName>ppt_w</p:attrName>
                                        </p:attrNameLst>
                                      </p:cBhvr>
                                      <p:tavLst>
                                        <p:tav tm="0">
                                          <p:val>
                                            <p:fltVal val="0"/>
                                          </p:val>
                                        </p:tav>
                                        <p:tav tm="100000">
                                          <p:val>
                                            <p:strVal val="#ppt_w"/>
                                          </p:val>
                                        </p:tav>
                                      </p:tavLst>
                                    </p:anim>
                                    <p:anim calcmode="lin" valueType="num">
                                      <p:cBhvr>
                                        <p:cTn id="88" dur="1000" fill="hold"/>
                                        <p:tgtEl>
                                          <p:spTgt spid="87"/>
                                        </p:tgtEl>
                                        <p:attrNameLst>
                                          <p:attrName>ppt_h</p:attrName>
                                        </p:attrNameLst>
                                      </p:cBhvr>
                                      <p:tavLst>
                                        <p:tav tm="0">
                                          <p:val>
                                            <p:fltVal val="0"/>
                                          </p:val>
                                        </p:tav>
                                        <p:tav tm="100000">
                                          <p:val>
                                            <p:strVal val="#ppt_h"/>
                                          </p:val>
                                        </p:tav>
                                      </p:tavLst>
                                    </p:anim>
                                    <p:animEffect transition="in" filter="fade">
                                      <p:cBhvr>
                                        <p:cTn id="89" dur="1000"/>
                                        <p:tgtEl>
                                          <p:spTgt spid="87"/>
                                        </p:tgtEl>
                                      </p:cBhvr>
                                    </p:animEffec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1000"/>
                                        <p:tgtEl>
                                          <p:spTgt spid="38"/>
                                        </p:tgtEl>
                                      </p:cBhvr>
                                    </p:animEffect>
                                    <p:anim calcmode="lin" valueType="num">
                                      <p:cBhvr>
                                        <p:cTn id="95" dur="1000" fill="hold"/>
                                        <p:tgtEl>
                                          <p:spTgt spid="38"/>
                                        </p:tgtEl>
                                        <p:attrNameLst>
                                          <p:attrName>ppt_x</p:attrName>
                                        </p:attrNameLst>
                                      </p:cBhvr>
                                      <p:tavLst>
                                        <p:tav tm="0">
                                          <p:val>
                                            <p:strVal val="#ppt_x"/>
                                          </p:val>
                                        </p:tav>
                                        <p:tav tm="100000">
                                          <p:val>
                                            <p:strVal val="#ppt_x"/>
                                          </p:val>
                                        </p:tav>
                                      </p:tavLst>
                                    </p:anim>
                                    <p:anim calcmode="lin" valueType="num">
                                      <p:cBhvr>
                                        <p:cTn id="96" dur="1000" fill="hold"/>
                                        <p:tgtEl>
                                          <p:spTgt spid="38"/>
                                        </p:tgtEl>
                                        <p:attrNameLst>
                                          <p:attrName>ppt_y</p:attrName>
                                        </p:attrNameLst>
                                      </p:cBhvr>
                                      <p:tavLst>
                                        <p:tav tm="0">
                                          <p:val>
                                            <p:strVal val="#ppt_y-.1"/>
                                          </p:val>
                                        </p:tav>
                                        <p:tav tm="100000">
                                          <p:val>
                                            <p:strVal val="#ppt_y"/>
                                          </p:val>
                                        </p:tav>
                                      </p:tavLst>
                                    </p:anim>
                                  </p:childTnLst>
                                </p:cTn>
                              </p:par>
                            </p:childTnLst>
                          </p:cTn>
                        </p:par>
                        <p:par>
                          <p:cTn id="97" fill="hold">
                            <p:stCondLst>
                              <p:cond delay="1000"/>
                            </p:stCondLst>
                            <p:childTnLst>
                              <p:par>
                                <p:cTn id="98" presetID="22" presetClass="entr" presetSubtype="2" fill="hold" nodeType="after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right)">
                                      <p:cBhvr>
                                        <p:cTn id="100" dur="1000"/>
                                        <p:tgtEl>
                                          <p:spTgt spid="39"/>
                                        </p:tgtEl>
                                      </p:cBhvr>
                                    </p:animEffect>
                                  </p:childTnLst>
                                </p:cTn>
                              </p:par>
                              <p:par>
                                <p:cTn id="101" presetID="30" presetClass="entr" presetSubtype="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800" decel="100000"/>
                                        <p:tgtEl>
                                          <p:spTgt spid="37"/>
                                        </p:tgtEl>
                                      </p:cBhvr>
                                    </p:animEffect>
                                    <p:anim calcmode="lin" valueType="num">
                                      <p:cBhvr>
                                        <p:cTn id="104" dur="800" decel="100000" fill="hold"/>
                                        <p:tgtEl>
                                          <p:spTgt spid="37"/>
                                        </p:tgtEl>
                                        <p:attrNameLst>
                                          <p:attrName>style.rotation</p:attrName>
                                        </p:attrNameLst>
                                      </p:cBhvr>
                                      <p:tavLst>
                                        <p:tav tm="0">
                                          <p:val>
                                            <p:fltVal val="-90"/>
                                          </p:val>
                                        </p:tav>
                                        <p:tav tm="100000">
                                          <p:val>
                                            <p:fltVal val="0"/>
                                          </p:val>
                                        </p:tav>
                                      </p:tavLst>
                                    </p:anim>
                                    <p:anim calcmode="lin" valueType="num">
                                      <p:cBhvr>
                                        <p:cTn id="105" dur="800" decel="100000" fill="hold"/>
                                        <p:tgtEl>
                                          <p:spTgt spid="37"/>
                                        </p:tgtEl>
                                        <p:attrNameLst>
                                          <p:attrName>ppt_x</p:attrName>
                                        </p:attrNameLst>
                                      </p:cBhvr>
                                      <p:tavLst>
                                        <p:tav tm="0">
                                          <p:val>
                                            <p:strVal val="#ppt_x+0.4"/>
                                          </p:val>
                                        </p:tav>
                                        <p:tav tm="100000">
                                          <p:val>
                                            <p:strVal val="#ppt_x-0.05"/>
                                          </p:val>
                                        </p:tav>
                                      </p:tavLst>
                                    </p:anim>
                                    <p:anim calcmode="lin" valueType="num">
                                      <p:cBhvr>
                                        <p:cTn id="106" dur="800" decel="100000" fill="hold"/>
                                        <p:tgtEl>
                                          <p:spTgt spid="37"/>
                                        </p:tgtEl>
                                        <p:attrNameLst>
                                          <p:attrName>ppt_y</p:attrName>
                                        </p:attrNameLst>
                                      </p:cBhvr>
                                      <p:tavLst>
                                        <p:tav tm="0">
                                          <p:val>
                                            <p:strVal val="#ppt_y-0.4"/>
                                          </p:val>
                                        </p:tav>
                                        <p:tav tm="100000">
                                          <p:val>
                                            <p:strVal val="#ppt_y+0.1"/>
                                          </p:val>
                                        </p:tav>
                                      </p:tavLst>
                                    </p:anim>
                                    <p:anim calcmode="lin" valueType="num">
                                      <p:cBhvr>
                                        <p:cTn id="107"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108"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6" presetClass="emph" presetSubtype="0" fill="hold" nodeType="clickEffect">
                                  <p:stCondLst>
                                    <p:cond delay="0"/>
                                  </p:stCondLst>
                                  <p:childTnLst>
                                    <p:animScale>
                                      <p:cBhvr>
                                        <p:cTn id="112" dur="1000" fill="hold"/>
                                        <p:tgtEl>
                                          <p:spTgt spid="37"/>
                                        </p:tgtEl>
                                      </p:cBhvr>
                                      <p:by x="50000" y="50000"/>
                                    </p:animScale>
                                  </p:childTnLst>
                                </p:cTn>
                              </p:par>
                              <p:par>
                                <p:cTn id="113" presetID="63" presetClass="path" presetSubtype="0" accel="50000" decel="50000" fill="hold" nodeType="withEffect">
                                  <p:stCondLst>
                                    <p:cond delay="0"/>
                                  </p:stCondLst>
                                  <p:childTnLst>
                                    <p:animMotion origin="layout" path="M -3.33333E-6 3.7037E-7 L 0.13334 0.03287 " pathEditMode="relative" rAng="0" ptsTypes="AA">
                                      <p:cBhvr>
                                        <p:cTn id="114" dur="1000" fill="hold"/>
                                        <p:tgtEl>
                                          <p:spTgt spid="37"/>
                                        </p:tgtEl>
                                        <p:attrNameLst>
                                          <p:attrName>ppt_x</p:attrName>
                                          <p:attrName>ppt_y</p:attrName>
                                        </p:attrNameLst>
                                      </p:cBhvr>
                                      <p:rCtr x="67" y="16"/>
                                    </p:animMotion>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1000"/>
                                        <p:tgtEl>
                                          <p:spTgt spid="45"/>
                                        </p:tgtEl>
                                      </p:cBhvr>
                                    </p:animEffect>
                                    <p:anim calcmode="lin" valueType="num">
                                      <p:cBhvr>
                                        <p:cTn id="120" dur="1000" fill="hold"/>
                                        <p:tgtEl>
                                          <p:spTgt spid="45"/>
                                        </p:tgtEl>
                                        <p:attrNameLst>
                                          <p:attrName>ppt_x</p:attrName>
                                        </p:attrNameLst>
                                      </p:cBhvr>
                                      <p:tavLst>
                                        <p:tav tm="0">
                                          <p:val>
                                            <p:strVal val="#ppt_x"/>
                                          </p:val>
                                        </p:tav>
                                        <p:tav tm="100000">
                                          <p:val>
                                            <p:strVal val="#ppt_x"/>
                                          </p:val>
                                        </p:tav>
                                      </p:tavLst>
                                    </p:anim>
                                    <p:anim calcmode="lin" valueType="num">
                                      <p:cBhvr>
                                        <p:cTn id="121" dur="1000" fill="hold"/>
                                        <p:tgtEl>
                                          <p:spTgt spid="45"/>
                                        </p:tgtEl>
                                        <p:attrNameLst>
                                          <p:attrName>ppt_y</p:attrName>
                                        </p:attrNameLst>
                                      </p:cBhvr>
                                      <p:tavLst>
                                        <p:tav tm="0">
                                          <p:val>
                                            <p:strVal val="#ppt_y-.1"/>
                                          </p:val>
                                        </p:tav>
                                        <p:tav tm="100000">
                                          <p:val>
                                            <p:strVal val="#ppt_y"/>
                                          </p:val>
                                        </p:tav>
                                      </p:tavLst>
                                    </p:anim>
                                  </p:childTnLst>
                                </p:cTn>
                              </p:par>
                            </p:childTnLst>
                          </p:cTn>
                        </p:par>
                        <p:par>
                          <p:cTn id="122" fill="hold">
                            <p:stCondLst>
                              <p:cond delay="1000"/>
                            </p:stCondLst>
                            <p:childTnLst>
                              <p:par>
                                <p:cTn id="123" presetID="22" presetClass="entr" presetSubtype="2" fill="hold" nodeType="after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wipe(right)">
                                      <p:cBhvr>
                                        <p:cTn id="125" dur="1000"/>
                                        <p:tgtEl>
                                          <p:spTgt spid="49"/>
                                        </p:tgtEl>
                                      </p:cBhvr>
                                    </p:animEffect>
                                  </p:childTnLst>
                                </p:cTn>
                              </p:par>
                              <p:par>
                                <p:cTn id="126" presetID="30" presetClass="entr" presetSubtype="0" fill="hold" nodeType="with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fade">
                                      <p:cBhvr>
                                        <p:cTn id="128" dur="800" decel="100000"/>
                                        <p:tgtEl>
                                          <p:spTgt spid="68"/>
                                        </p:tgtEl>
                                      </p:cBhvr>
                                    </p:animEffect>
                                    <p:anim calcmode="lin" valueType="num">
                                      <p:cBhvr>
                                        <p:cTn id="129" dur="800" decel="100000" fill="hold"/>
                                        <p:tgtEl>
                                          <p:spTgt spid="68"/>
                                        </p:tgtEl>
                                        <p:attrNameLst>
                                          <p:attrName>style.rotation</p:attrName>
                                        </p:attrNameLst>
                                      </p:cBhvr>
                                      <p:tavLst>
                                        <p:tav tm="0">
                                          <p:val>
                                            <p:fltVal val="-90"/>
                                          </p:val>
                                        </p:tav>
                                        <p:tav tm="100000">
                                          <p:val>
                                            <p:fltVal val="0"/>
                                          </p:val>
                                        </p:tav>
                                      </p:tavLst>
                                    </p:anim>
                                    <p:anim calcmode="lin" valueType="num">
                                      <p:cBhvr>
                                        <p:cTn id="130" dur="800" decel="100000" fill="hold"/>
                                        <p:tgtEl>
                                          <p:spTgt spid="68"/>
                                        </p:tgtEl>
                                        <p:attrNameLst>
                                          <p:attrName>ppt_x</p:attrName>
                                        </p:attrNameLst>
                                      </p:cBhvr>
                                      <p:tavLst>
                                        <p:tav tm="0">
                                          <p:val>
                                            <p:strVal val="#ppt_x+0.4"/>
                                          </p:val>
                                        </p:tav>
                                        <p:tav tm="100000">
                                          <p:val>
                                            <p:strVal val="#ppt_x-0.05"/>
                                          </p:val>
                                        </p:tav>
                                      </p:tavLst>
                                    </p:anim>
                                    <p:anim calcmode="lin" valueType="num">
                                      <p:cBhvr>
                                        <p:cTn id="131" dur="800" decel="100000" fill="hold"/>
                                        <p:tgtEl>
                                          <p:spTgt spid="68"/>
                                        </p:tgtEl>
                                        <p:attrNameLst>
                                          <p:attrName>ppt_y</p:attrName>
                                        </p:attrNameLst>
                                      </p:cBhvr>
                                      <p:tavLst>
                                        <p:tav tm="0">
                                          <p:val>
                                            <p:strVal val="#ppt_y-0.4"/>
                                          </p:val>
                                        </p:tav>
                                        <p:tav tm="100000">
                                          <p:val>
                                            <p:strVal val="#ppt_y+0.1"/>
                                          </p:val>
                                        </p:tav>
                                      </p:tavLst>
                                    </p:anim>
                                    <p:anim calcmode="lin" valueType="num">
                                      <p:cBhvr>
                                        <p:cTn id="132"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133"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6" presetClass="emph" presetSubtype="0" fill="hold" nodeType="clickEffect">
                                  <p:stCondLst>
                                    <p:cond delay="0"/>
                                  </p:stCondLst>
                                  <p:childTnLst>
                                    <p:animScale>
                                      <p:cBhvr>
                                        <p:cTn id="137" dur="1000" fill="hold"/>
                                        <p:tgtEl>
                                          <p:spTgt spid="68"/>
                                        </p:tgtEl>
                                      </p:cBhvr>
                                      <p:by x="50000" y="50000"/>
                                    </p:animScale>
                                  </p:childTnLst>
                                </p:cTn>
                              </p:par>
                              <p:par>
                                <p:cTn id="138" presetID="63" presetClass="path" presetSubtype="0" accel="50000" decel="50000" fill="hold" nodeType="withEffect">
                                  <p:stCondLst>
                                    <p:cond delay="0"/>
                                  </p:stCondLst>
                                  <p:childTnLst>
                                    <p:animMotion origin="layout" path="M 0.00834 -4.44444E-6 L 0.05087 -0.00972 " pathEditMode="relative" rAng="0" ptsTypes="AA">
                                      <p:cBhvr>
                                        <p:cTn id="139" dur="1000" fill="hold"/>
                                        <p:tgtEl>
                                          <p:spTgt spid="68"/>
                                        </p:tgtEl>
                                        <p:attrNameLst>
                                          <p:attrName>ppt_x</p:attrName>
                                          <p:attrName>ppt_y</p:attrName>
                                        </p:attrNameLst>
                                      </p:cBhvr>
                                      <p:rCtr x="21" y="-5"/>
                                    </p:animMotion>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57"/>
                                        </p:tgtEl>
                                        <p:attrNameLst>
                                          <p:attrName>style.visibility</p:attrName>
                                        </p:attrNameLst>
                                      </p:cBhvr>
                                      <p:to>
                                        <p:strVal val="visible"/>
                                      </p:to>
                                    </p:set>
                                    <p:animEffect transition="in" filter="fade">
                                      <p:cBhvr>
                                        <p:cTn id="144" dur="1000"/>
                                        <p:tgtEl>
                                          <p:spTgt spid="57"/>
                                        </p:tgtEl>
                                      </p:cBhvr>
                                    </p:animEffect>
                                    <p:anim calcmode="lin" valueType="num">
                                      <p:cBhvr>
                                        <p:cTn id="145" dur="1000" fill="hold"/>
                                        <p:tgtEl>
                                          <p:spTgt spid="57"/>
                                        </p:tgtEl>
                                        <p:attrNameLst>
                                          <p:attrName>ppt_x</p:attrName>
                                        </p:attrNameLst>
                                      </p:cBhvr>
                                      <p:tavLst>
                                        <p:tav tm="0">
                                          <p:val>
                                            <p:strVal val="#ppt_x"/>
                                          </p:val>
                                        </p:tav>
                                        <p:tav tm="100000">
                                          <p:val>
                                            <p:strVal val="#ppt_x"/>
                                          </p:val>
                                        </p:tav>
                                      </p:tavLst>
                                    </p:anim>
                                    <p:anim calcmode="lin" valueType="num">
                                      <p:cBhvr>
                                        <p:cTn id="146" dur="1000" fill="hold"/>
                                        <p:tgtEl>
                                          <p:spTgt spid="57"/>
                                        </p:tgtEl>
                                        <p:attrNameLst>
                                          <p:attrName>ppt_y</p:attrName>
                                        </p:attrNameLst>
                                      </p:cBhvr>
                                      <p:tavLst>
                                        <p:tav tm="0">
                                          <p:val>
                                            <p:strVal val="#ppt_y-.1"/>
                                          </p:val>
                                        </p:tav>
                                        <p:tav tm="100000">
                                          <p:val>
                                            <p:strVal val="#ppt_y"/>
                                          </p:val>
                                        </p:tav>
                                      </p:tavLst>
                                    </p:anim>
                                  </p:childTnLst>
                                </p:cTn>
                              </p:par>
                            </p:childTnLst>
                          </p:cTn>
                        </p:par>
                        <p:par>
                          <p:cTn id="147" fill="hold">
                            <p:stCondLst>
                              <p:cond delay="1000"/>
                            </p:stCondLst>
                            <p:childTnLst>
                              <p:par>
                                <p:cTn id="148" presetID="22" presetClass="entr" presetSubtype="2" fill="hold" nodeType="after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wipe(right)">
                                      <p:cBhvr>
                                        <p:cTn id="150" dur="1000"/>
                                        <p:tgtEl>
                                          <p:spTgt spid="52"/>
                                        </p:tgtEl>
                                      </p:cBhvr>
                                    </p:animEffect>
                                  </p:childTnLst>
                                </p:cTn>
                              </p:par>
                              <p:par>
                                <p:cTn id="151" presetID="30" presetClass="entr" presetSubtype="0" fill="hold" nodeType="withEffect">
                                  <p:stCondLst>
                                    <p:cond delay="0"/>
                                  </p:stCondLst>
                                  <p:childTnLst>
                                    <p:set>
                                      <p:cBhvr>
                                        <p:cTn id="152" dur="1" fill="hold">
                                          <p:stCondLst>
                                            <p:cond delay="0"/>
                                          </p:stCondLst>
                                        </p:cTn>
                                        <p:tgtEl>
                                          <p:spTgt spid="46"/>
                                        </p:tgtEl>
                                        <p:attrNameLst>
                                          <p:attrName>style.visibility</p:attrName>
                                        </p:attrNameLst>
                                      </p:cBhvr>
                                      <p:to>
                                        <p:strVal val="visible"/>
                                      </p:to>
                                    </p:set>
                                    <p:animEffect transition="in" filter="fade">
                                      <p:cBhvr>
                                        <p:cTn id="153" dur="800" decel="100000"/>
                                        <p:tgtEl>
                                          <p:spTgt spid="46"/>
                                        </p:tgtEl>
                                      </p:cBhvr>
                                    </p:animEffect>
                                    <p:anim calcmode="lin" valueType="num">
                                      <p:cBhvr>
                                        <p:cTn id="154" dur="800" decel="100000" fill="hold"/>
                                        <p:tgtEl>
                                          <p:spTgt spid="46"/>
                                        </p:tgtEl>
                                        <p:attrNameLst>
                                          <p:attrName>style.rotation</p:attrName>
                                        </p:attrNameLst>
                                      </p:cBhvr>
                                      <p:tavLst>
                                        <p:tav tm="0">
                                          <p:val>
                                            <p:fltVal val="-90"/>
                                          </p:val>
                                        </p:tav>
                                        <p:tav tm="100000">
                                          <p:val>
                                            <p:fltVal val="0"/>
                                          </p:val>
                                        </p:tav>
                                      </p:tavLst>
                                    </p:anim>
                                    <p:anim calcmode="lin" valueType="num">
                                      <p:cBhvr>
                                        <p:cTn id="155" dur="800" decel="100000" fill="hold"/>
                                        <p:tgtEl>
                                          <p:spTgt spid="46"/>
                                        </p:tgtEl>
                                        <p:attrNameLst>
                                          <p:attrName>ppt_x</p:attrName>
                                        </p:attrNameLst>
                                      </p:cBhvr>
                                      <p:tavLst>
                                        <p:tav tm="0">
                                          <p:val>
                                            <p:strVal val="#ppt_x+0.4"/>
                                          </p:val>
                                        </p:tav>
                                        <p:tav tm="100000">
                                          <p:val>
                                            <p:strVal val="#ppt_x-0.05"/>
                                          </p:val>
                                        </p:tav>
                                      </p:tavLst>
                                    </p:anim>
                                    <p:anim calcmode="lin" valueType="num">
                                      <p:cBhvr>
                                        <p:cTn id="156" dur="800" decel="100000" fill="hold"/>
                                        <p:tgtEl>
                                          <p:spTgt spid="46"/>
                                        </p:tgtEl>
                                        <p:attrNameLst>
                                          <p:attrName>ppt_y</p:attrName>
                                        </p:attrNameLst>
                                      </p:cBhvr>
                                      <p:tavLst>
                                        <p:tav tm="0">
                                          <p:val>
                                            <p:strVal val="#ppt_y-0.4"/>
                                          </p:val>
                                        </p:tav>
                                        <p:tav tm="100000">
                                          <p:val>
                                            <p:strVal val="#ppt_y+0.1"/>
                                          </p:val>
                                        </p:tav>
                                      </p:tavLst>
                                    </p:anim>
                                    <p:anim calcmode="lin" valueType="num">
                                      <p:cBhvr>
                                        <p:cTn id="157" dur="200" accel="100000" fill="hold">
                                          <p:stCondLst>
                                            <p:cond delay="800"/>
                                          </p:stCondLst>
                                        </p:cTn>
                                        <p:tgtEl>
                                          <p:spTgt spid="46"/>
                                        </p:tgtEl>
                                        <p:attrNameLst>
                                          <p:attrName>ppt_x</p:attrName>
                                        </p:attrNameLst>
                                      </p:cBhvr>
                                      <p:tavLst>
                                        <p:tav tm="0">
                                          <p:val>
                                            <p:strVal val="#ppt_x-0.05"/>
                                          </p:val>
                                        </p:tav>
                                        <p:tav tm="100000">
                                          <p:val>
                                            <p:strVal val="#ppt_x"/>
                                          </p:val>
                                        </p:tav>
                                      </p:tavLst>
                                    </p:anim>
                                    <p:anim calcmode="lin" valueType="num">
                                      <p:cBhvr>
                                        <p:cTn id="158" dur="200" accel="100000" fill="hold">
                                          <p:stCondLst>
                                            <p:cond delay="800"/>
                                          </p:stCondLst>
                                        </p:cTn>
                                        <p:tgtEl>
                                          <p:spTgt spid="46"/>
                                        </p:tgtEl>
                                        <p:attrNameLst>
                                          <p:attrName>ppt_y</p:attrName>
                                        </p:attrNameLst>
                                      </p:cBhvr>
                                      <p:tavLst>
                                        <p:tav tm="0">
                                          <p:val>
                                            <p:strVal val="#ppt_y+0.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6" presetClass="emph" presetSubtype="0" fill="hold" nodeType="clickEffect">
                                  <p:stCondLst>
                                    <p:cond delay="0"/>
                                  </p:stCondLst>
                                  <p:childTnLst>
                                    <p:animScale>
                                      <p:cBhvr>
                                        <p:cTn id="162" dur="1000" fill="hold"/>
                                        <p:tgtEl>
                                          <p:spTgt spid="46"/>
                                        </p:tgtEl>
                                      </p:cBhvr>
                                      <p:by x="50000" y="50000"/>
                                    </p:animScale>
                                  </p:childTnLst>
                                </p:cTn>
                              </p:par>
                              <p:par>
                                <p:cTn id="163" presetID="42" presetClass="path" presetSubtype="0" accel="50000" decel="50000" fill="hold" nodeType="withEffect">
                                  <p:stCondLst>
                                    <p:cond delay="0"/>
                                  </p:stCondLst>
                                  <p:childTnLst>
                                    <p:animMotion origin="layout" path="M 0.0125 -0.01157 L -0.01666 -0.05602 " pathEditMode="relative" rAng="0" ptsTypes="AA">
                                      <p:cBhvr>
                                        <p:cTn id="164" dur="1000" fill="hold"/>
                                        <p:tgtEl>
                                          <p:spTgt spid="46"/>
                                        </p:tgtEl>
                                        <p:attrNameLst>
                                          <p:attrName>ppt_x</p:attrName>
                                          <p:attrName>ppt_y</p:attrName>
                                        </p:attrNameLst>
                                      </p:cBhvr>
                                      <p:rCtr x="-15" y="-22"/>
                                    </p:animMotion>
                                  </p:childTnLst>
                                </p:cTn>
                              </p:par>
                            </p:childTnLst>
                          </p:cTn>
                        </p:par>
                      </p:childTnLst>
                    </p:cTn>
                  </p:par>
                  <p:par>
                    <p:cTn id="165" fill="hold">
                      <p:stCondLst>
                        <p:cond delay="indefinite"/>
                      </p:stCondLst>
                      <p:childTnLst>
                        <p:par>
                          <p:cTn id="166" fill="hold">
                            <p:stCondLst>
                              <p:cond delay="0"/>
                            </p:stCondLst>
                            <p:childTnLst>
                              <p:par>
                                <p:cTn id="167" presetID="47" presetClass="entr" presetSubtype="0" fill="hold" grpId="0" nodeType="clickEffect">
                                  <p:stCondLst>
                                    <p:cond delay="0"/>
                                  </p:stCondLst>
                                  <p:childTnLst>
                                    <p:set>
                                      <p:cBhvr>
                                        <p:cTn id="168" dur="1" fill="hold">
                                          <p:stCondLst>
                                            <p:cond delay="0"/>
                                          </p:stCondLst>
                                        </p:cTn>
                                        <p:tgtEl>
                                          <p:spTgt spid="25"/>
                                        </p:tgtEl>
                                        <p:attrNameLst>
                                          <p:attrName>style.visibility</p:attrName>
                                        </p:attrNameLst>
                                      </p:cBhvr>
                                      <p:to>
                                        <p:strVal val="visible"/>
                                      </p:to>
                                    </p:set>
                                    <p:animEffect transition="in" filter="fade">
                                      <p:cBhvr>
                                        <p:cTn id="169" dur="1000"/>
                                        <p:tgtEl>
                                          <p:spTgt spid="25"/>
                                        </p:tgtEl>
                                      </p:cBhvr>
                                    </p:animEffect>
                                    <p:anim calcmode="lin" valueType="num">
                                      <p:cBhvr>
                                        <p:cTn id="170" dur="1000" fill="hold"/>
                                        <p:tgtEl>
                                          <p:spTgt spid="25"/>
                                        </p:tgtEl>
                                        <p:attrNameLst>
                                          <p:attrName>ppt_x</p:attrName>
                                        </p:attrNameLst>
                                      </p:cBhvr>
                                      <p:tavLst>
                                        <p:tav tm="0">
                                          <p:val>
                                            <p:strVal val="#ppt_x"/>
                                          </p:val>
                                        </p:tav>
                                        <p:tav tm="100000">
                                          <p:val>
                                            <p:strVal val="#ppt_x"/>
                                          </p:val>
                                        </p:tav>
                                      </p:tavLst>
                                    </p:anim>
                                    <p:anim calcmode="lin" valueType="num">
                                      <p:cBhvr>
                                        <p:cTn id="171" dur="1000" fill="hold"/>
                                        <p:tgtEl>
                                          <p:spTgt spid="25"/>
                                        </p:tgtEl>
                                        <p:attrNameLst>
                                          <p:attrName>ppt_y</p:attrName>
                                        </p:attrNameLst>
                                      </p:cBhvr>
                                      <p:tavLst>
                                        <p:tav tm="0">
                                          <p:val>
                                            <p:strVal val="#ppt_y-.1"/>
                                          </p:val>
                                        </p:tav>
                                        <p:tav tm="100000">
                                          <p:val>
                                            <p:strVal val="#ppt_y"/>
                                          </p:val>
                                        </p:tav>
                                      </p:tavLst>
                                    </p:anim>
                                  </p:childTnLst>
                                </p:cTn>
                              </p:par>
                            </p:childTnLst>
                          </p:cTn>
                        </p:par>
                        <p:par>
                          <p:cTn id="172" fill="hold">
                            <p:stCondLst>
                              <p:cond delay="1000"/>
                            </p:stCondLst>
                            <p:childTnLst>
                              <p:par>
                                <p:cTn id="173" presetID="22" presetClass="entr" presetSubtype="8" fill="hold" nodeType="afterEffect">
                                  <p:stCondLst>
                                    <p:cond delay="0"/>
                                  </p:stCondLst>
                                  <p:childTnLst>
                                    <p:set>
                                      <p:cBhvr>
                                        <p:cTn id="174" dur="1" fill="hold">
                                          <p:stCondLst>
                                            <p:cond delay="0"/>
                                          </p:stCondLst>
                                        </p:cTn>
                                        <p:tgtEl>
                                          <p:spTgt spid="6"/>
                                        </p:tgtEl>
                                        <p:attrNameLst>
                                          <p:attrName>style.visibility</p:attrName>
                                        </p:attrNameLst>
                                      </p:cBhvr>
                                      <p:to>
                                        <p:strVal val="visible"/>
                                      </p:to>
                                    </p:set>
                                    <p:animEffect transition="in" filter="wipe(left)">
                                      <p:cBhvr>
                                        <p:cTn id="175" dur="1000"/>
                                        <p:tgtEl>
                                          <p:spTgt spid="6"/>
                                        </p:tgtEl>
                                      </p:cBhvr>
                                    </p:animEffect>
                                  </p:childTnLst>
                                </p:cTn>
                              </p:par>
                              <p:par>
                                <p:cTn id="176" presetID="49" presetClass="entr" presetSubtype="0" decel="100000" fill="hold" nodeType="withEffect">
                                  <p:stCondLst>
                                    <p:cond delay="0"/>
                                  </p:stCondLst>
                                  <p:childTnLst>
                                    <p:set>
                                      <p:cBhvr>
                                        <p:cTn id="177" dur="1" fill="hold">
                                          <p:stCondLst>
                                            <p:cond delay="0"/>
                                          </p:stCondLst>
                                        </p:cTn>
                                        <p:tgtEl>
                                          <p:spTgt spid="24"/>
                                        </p:tgtEl>
                                        <p:attrNameLst>
                                          <p:attrName>style.visibility</p:attrName>
                                        </p:attrNameLst>
                                      </p:cBhvr>
                                      <p:to>
                                        <p:strVal val="visible"/>
                                      </p:to>
                                    </p:set>
                                    <p:anim calcmode="lin" valueType="num">
                                      <p:cBhvr>
                                        <p:cTn id="178" dur="1000" fill="hold"/>
                                        <p:tgtEl>
                                          <p:spTgt spid="24"/>
                                        </p:tgtEl>
                                        <p:attrNameLst>
                                          <p:attrName>ppt_w</p:attrName>
                                        </p:attrNameLst>
                                      </p:cBhvr>
                                      <p:tavLst>
                                        <p:tav tm="0">
                                          <p:val>
                                            <p:fltVal val="0"/>
                                          </p:val>
                                        </p:tav>
                                        <p:tav tm="100000">
                                          <p:val>
                                            <p:strVal val="#ppt_w"/>
                                          </p:val>
                                        </p:tav>
                                      </p:tavLst>
                                    </p:anim>
                                    <p:anim calcmode="lin" valueType="num">
                                      <p:cBhvr>
                                        <p:cTn id="179" dur="1000" fill="hold"/>
                                        <p:tgtEl>
                                          <p:spTgt spid="24"/>
                                        </p:tgtEl>
                                        <p:attrNameLst>
                                          <p:attrName>ppt_h</p:attrName>
                                        </p:attrNameLst>
                                      </p:cBhvr>
                                      <p:tavLst>
                                        <p:tav tm="0">
                                          <p:val>
                                            <p:fltVal val="0"/>
                                          </p:val>
                                        </p:tav>
                                        <p:tav tm="100000">
                                          <p:val>
                                            <p:strVal val="#ppt_h"/>
                                          </p:val>
                                        </p:tav>
                                      </p:tavLst>
                                    </p:anim>
                                    <p:anim calcmode="lin" valueType="num">
                                      <p:cBhvr>
                                        <p:cTn id="180" dur="1000" fill="hold"/>
                                        <p:tgtEl>
                                          <p:spTgt spid="24"/>
                                        </p:tgtEl>
                                        <p:attrNameLst>
                                          <p:attrName>style.rotation</p:attrName>
                                        </p:attrNameLst>
                                      </p:cBhvr>
                                      <p:tavLst>
                                        <p:tav tm="0">
                                          <p:val>
                                            <p:fltVal val="360"/>
                                          </p:val>
                                        </p:tav>
                                        <p:tav tm="100000">
                                          <p:val>
                                            <p:fltVal val="0"/>
                                          </p:val>
                                        </p:tav>
                                      </p:tavLst>
                                    </p:anim>
                                    <p:animEffect transition="in" filter="fade">
                                      <p:cBhvr>
                                        <p:cTn id="181" dur="1000"/>
                                        <p:tgtEl>
                                          <p:spTgt spid="24"/>
                                        </p:tgtEl>
                                      </p:cBhvr>
                                    </p:animEffect>
                                  </p:childTnLst>
                                </p:cTn>
                              </p:par>
                            </p:childTnLst>
                          </p:cTn>
                        </p:par>
                      </p:childTnLst>
                    </p:cTn>
                  </p:par>
                  <p:par>
                    <p:cTn id="182" fill="hold">
                      <p:stCondLst>
                        <p:cond delay="indefinite"/>
                      </p:stCondLst>
                      <p:childTnLst>
                        <p:par>
                          <p:cTn id="183" fill="hold">
                            <p:stCondLst>
                              <p:cond delay="0"/>
                            </p:stCondLst>
                            <p:childTnLst>
                              <p:par>
                                <p:cTn id="184" presetID="6" presetClass="emph" presetSubtype="0" fill="hold" nodeType="clickEffect">
                                  <p:stCondLst>
                                    <p:cond delay="0"/>
                                  </p:stCondLst>
                                  <p:childTnLst>
                                    <p:animScale>
                                      <p:cBhvr>
                                        <p:cTn id="185" dur="1000" fill="hold"/>
                                        <p:tgtEl>
                                          <p:spTgt spid="24"/>
                                        </p:tgtEl>
                                      </p:cBhvr>
                                      <p:by x="70000" y="70000"/>
                                    </p:animScale>
                                  </p:childTnLst>
                                </p:cTn>
                              </p:par>
                              <p:par>
                                <p:cTn id="186" presetID="63" presetClass="path" presetSubtype="0" accel="50000" decel="50000" fill="hold" nodeType="withEffect">
                                  <p:stCondLst>
                                    <p:cond delay="0"/>
                                  </p:stCondLst>
                                  <p:childTnLst>
                                    <p:animMotion origin="layout" path="M 3.33333E-6 3.7037E-6 L 0.1625 0.07592 " pathEditMode="relative" rAng="0" ptsTypes="AA">
                                      <p:cBhvr>
                                        <p:cTn id="187" dur="1000" fill="hold"/>
                                        <p:tgtEl>
                                          <p:spTgt spid="24"/>
                                        </p:tgtEl>
                                        <p:attrNameLst>
                                          <p:attrName>ppt_x</p:attrName>
                                          <p:attrName>ppt_y</p:attrName>
                                        </p:attrNameLst>
                                      </p:cBhvr>
                                      <p:rCtr x="81" y="38"/>
                                    </p:animMotion>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0" nodeType="clickEffect">
                                  <p:stCondLst>
                                    <p:cond delay="0"/>
                                  </p:stCondLst>
                                  <p:childTnLst>
                                    <p:animEffect transition="out" filter="fade">
                                      <p:cBhvr>
                                        <p:cTn id="191" dur="1000"/>
                                        <p:tgtEl>
                                          <p:spTgt spid="64"/>
                                        </p:tgtEl>
                                      </p:cBhvr>
                                    </p:animEffect>
                                    <p:set>
                                      <p:cBhvr>
                                        <p:cTn id="192" dur="1" fill="hold">
                                          <p:stCondLst>
                                            <p:cond delay="999"/>
                                          </p:stCondLst>
                                        </p:cTn>
                                        <p:tgtEl>
                                          <p:spTgt spid="64"/>
                                        </p:tgtEl>
                                        <p:attrNameLst>
                                          <p:attrName>style.visibility</p:attrName>
                                        </p:attrNameLst>
                                      </p:cBhvr>
                                      <p:to>
                                        <p:strVal val="hidden"/>
                                      </p:to>
                                    </p:set>
                                  </p:childTnLst>
                                </p:cTn>
                              </p:par>
                            </p:childTnLst>
                          </p:cTn>
                        </p:par>
                        <p:par>
                          <p:cTn id="193" fill="hold">
                            <p:stCondLst>
                              <p:cond delay="1000"/>
                            </p:stCondLst>
                            <p:childTnLst>
                              <p:par>
                                <p:cTn id="194" presetID="22" presetClass="entr" presetSubtype="1" fill="hold" nodeType="afterEffect">
                                  <p:stCondLst>
                                    <p:cond delay="0"/>
                                  </p:stCondLst>
                                  <p:childTnLst>
                                    <p:set>
                                      <p:cBhvr>
                                        <p:cTn id="195" dur="1" fill="hold">
                                          <p:stCondLst>
                                            <p:cond delay="0"/>
                                          </p:stCondLst>
                                        </p:cTn>
                                        <p:tgtEl>
                                          <p:spTgt spid="94"/>
                                        </p:tgtEl>
                                        <p:attrNameLst>
                                          <p:attrName>style.visibility</p:attrName>
                                        </p:attrNameLst>
                                      </p:cBhvr>
                                      <p:to>
                                        <p:strVal val="visible"/>
                                      </p:to>
                                    </p:set>
                                    <p:animEffect transition="in" filter="wipe(up)">
                                      <p:cBhvr>
                                        <p:cTn id="196" dur="1000"/>
                                        <p:tgtEl>
                                          <p:spTgt spid="94"/>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nodeType="clickEffect">
                                  <p:stCondLst>
                                    <p:cond delay="0"/>
                                  </p:stCondLst>
                                  <p:childTnLst>
                                    <p:set>
                                      <p:cBhvr>
                                        <p:cTn id="200" dur="1" fill="hold">
                                          <p:stCondLst>
                                            <p:cond delay="0"/>
                                          </p:stCondLst>
                                        </p:cTn>
                                        <p:tgtEl>
                                          <p:spTgt spid="95"/>
                                        </p:tgtEl>
                                        <p:attrNameLst>
                                          <p:attrName>style.visibility</p:attrName>
                                        </p:attrNameLst>
                                      </p:cBhvr>
                                      <p:to>
                                        <p:strVal val="visible"/>
                                      </p:to>
                                    </p:set>
                                    <p:animEffect transition="in" filter="wipe(up)">
                                      <p:cBhvr>
                                        <p:cTn id="201" dur="1000"/>
                                        <p:tgtEl>
                                          <p:spTgt spid="95"/>
                                        </p:tgtEl>
                                      </p:cBhvr>
                                    </p:animEffect>
                                  </p:childTnLst>
                                </p:cTn>
                              </p:par>
                            </p:childTnLst>
                          </p:cTn>
                        </p:par>
                        <p:par>
                          <p:cTn id="202" fill="hold">
                            <p:stCondLst>
                              <p:cond delay="1000"/>
                            </p:stCondLst>
                            <p:childTnLst>
                              <p:par>
                                <p:cTn id="203" presetID="22" presetClass="entr" presetSubtype="8" fill="hold" grpId="0" nodeType="afterEffect">
                                  <p:stCondLst>
                                    <p:cond delay="0"/>
                                  </p:stCondLst>
                                  <p:childTnLst>
                                    <p:set>
                                      <p:cBhvr>
                                        <p:cTn id="204" dur="1" fill="hold">
                                          <p:stCondLst>
                                            <p:cond delay="0"/>
                                          </p:stCondLst>
                                        </p:cTn>
                                        <p:tgtEl>
                                          <p:spTgt spid="103"/>
                                        </p:tgtEl>
                                        <p:attrNameLst>
                                          <p:attrName>style.visibility</p:attrName>
                                        </p:attrNameLst>
                                      </p:cBhvr>
                                      <p:to>
                                        <p:strVal val="visible"/>
                                      </p:to>
                                    </p:set>
                                    <p:animEffect transition="in" filter="wipe(left)">
                                      <p:cBhvr>
                                        <p:cTn id="205" dur="1000"/>
                                        <p:tgtEl>
                                          <p:spTgt spid="103"/>
                                        </p:tgtEl>
                                      </p:cBhvr>
                                    </p:animEffect>
                                  </p:childTnLst>
                                </p:cTn>
                              </p:par>
                            </p:childTnLst>
                          </p:cTn>
                        </p:par>
                        <p:par>
                          <p:cTn id="206" fill="hold">
                            <p:stCondLst>
                              <p:cond delay="2000"/>
                            </p:stCondLst>
                            <p:childTnLst>
                              <p:par>
                                <p:cTn id="207" presetID="22" presetClass="entr" presetSubtype="8" fill="hold" grpId="0" nodeType="afterEffect">
                                  <p:stCondLst>
                                    <p:cond delay="0"/>
                                  </p:stCondLst>
                                  <p:childTnLst>
                                    <p:set>
                                      <p:cBhvr>
                                        <p:cTn id="208" dur="1" fill="hold">
                                          <p:stCondLst>
                                            <p:cond delay="0"/>
                                          </p:stCondLst>
                                        </p:cTn>
                                        <p:tgtEl>
                                          <p:spTgt spid="102"/>
                                        </p:tgtEl>
                                        <p:attrNameLst>
                                          <p:attrName>style.visibility</p:attrName>
                                        </p:attrNameLst>
                                      </p:cBhvr>
                                      <p:to>
                                        <p:strVal val="visible"/>
                                      </p:to>
                                    </p:set>
                                    <p:animEffect transition="in" filter="wipe(left)">
                                      <p:cBhvr>
                                        <p:cTn id="209" dur="1000"/>
                                        <p:tgtEl>
                                          <p:spTgt spid="102"/>
                                        </p:tgtEl>
                                      </p:cBhvr>
                                    </p:animEffect>
                                  </p:childTnLst>
                                </p:cTn>
                              </p:par>
                            </p:childTnLst>
                          </p:cTn>
                        </p:par>
                      </p:childTnLst>
                    </p:cTn>
                  </p:par>
                  <p:par>
                    <p:cTn id="210" fill="hold">
                      <p:stCondLst>
                        <p:cond delay="indefinite"/>
                      </p:stCondLst>
                      <p:childTnLst>
                        <p:par>
                          <p:cTn id="211" fill="hold">
                            <p:stCondLst>
                              <p:cond delay="0"/>
                            </p:stCondLst>
                            <p:childTnLst>
                              <p:par>
                                <p:cTn id="212" presetID="53" presetClass="entr" presetSubtype="0" fill="hold" grpId="0" nodeType="clickEffect">
                                  <p:stCondLst>
                                    <p:cond delay="0"/>
                                  </p:stCondLst>
                                  <p:childTnLst>
                                    <p:set>
                                      <p:cBhvr>
                                        <p:cTn id="213" dur="1" fill="hold">
                                          <p:stCondLst>
                                            <p:cond delay="0"/>
                                          </p:stCondLst>
                                        </p:cTn>
                                        <p:tgtEl>
                                          <p:spTgt spid="62"/>
                                        </p:tgtEl>
                                        <p:attrNameLst>
                                          <p:attrName>style.visibility</p:attrName>
                                        </p:attrNameLst>
                                      </p:cBhvr>
                                      <p:to>
                                        <p:strVal val="visible"/>
                                      </p:to>
                                    </p:set>
                                    <p:anim calcmode="lin" valueType="num">
                                      <p:cBhvr>
                                        <p:cTn id="214" dur="1000" fill="hold"/>
                                        <p:tgtEl>
                                          <p:spTgt spid="62"/>
                                        </p:tgtEl>
                                        <p:attrNameLst>
                                          <p:attrName>ppt_w</p:attrName>
                                        </p:attrNameLst>
                                      </p:cBhvr>
                                      <p:tavLst>
                                        <p:tav tm="0">
                                          <p:val>
                                            <p:fltVal val="0"/>
                                          </p:val>
                                        </p:tav>
                                        <p:tav tm="100000">
                                          <p:val>
                                            <p:strVal val="#ppt_w"/>
                                          </p:val>
                                        </p:tav>
                                      </p:tavLst>
                                    </p:anim>
                                    <p:anim calcmode="lin" valueType="num">
                                      <p:cBhvr>
                                        <p:cTn id="215" dur="1000" fill="hold"/>
                                        <p:tgtEl>
                                          <p:spTgt spid="62"/>
                                        </p:tgtEl>
                                        <p:attrNameLst>
                                          <p:attrName>ppt_h</p:attrName>
                                        </p:attrNameLst>
                                      </p:cBhvr>
                                      <p:tavLst>
                                        <p:tav tm="0">
                                          <p:val>
                                            <p:fltVal val="0"/>
                                          </p:val>
                                        </p:tav>
                                        <p:tav tm="100000">
                                          <p:val>
                                            <p:strVal val="#ppt_h"/>
                                          </p:val>
                                        </p:tav>
                                      </p:tavLst>
                                    </p:anim>
                                    <p:animEffect transition="in" filter="fade">
                                      <p:cBhvr>
                                        <p:cTn id="216" dur="1000"/>
                                        <p:tgtEl>
                                          <p:spTgt spid="62"/>
                                        </p:tgtEl>
                                      </p:cBhvr>
                                    </p:animEffect>
                                  </p:childTnLst>
                                </p:cTn>
                              </p:par>
                              <p:par>
                                <p:cTn id="217" presetID="10" presetClass="entr" presetSubtype="0" fill="hold" nodeType="withEffect">
                                  <p:stCondLst>
                                    <p:cond delay="0"/>
                                  </p:stCondLst>
                                  <p:childTnLst>
                                    <p:set>
                                      <p:cBhvr>
                                        <p:cTn id="218" dur="1" fill="hold">
                                          <p:stCondLst>
                                            <p:cond delay="0"/>
                                          </p:stCondLst>
                                        </p:cTn>
                                        <p:tgtEl>
                                          <p:spTgt spid="60"/>
                                        </p:tgtEl>
                                        <p:attrNameLst>
                                          <p:attrName>style.visibility</p:attrName>
                                        </p:attrNameLst>
                                      </p:cBhvr>
                                      <p:to>
                                        <p:strVal val="visible"/>
                                      </p:to>
                                    </p:set>
                                    <p:animEffect transition="in" filter="fade">
                                      <p:cBhvr>
                                        <p:cTn id="219" dur="1000"/>
                                        <p:tgtEl>
                                          <p:spTgt spid="60"/>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ntr" presetSubtype="0" fill="hold" grpId="0" nodeType="click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p:cTn id="224" dur="1000" fill="hold"/>
                                        <p:tgtEl>
                                          <p:spTgt spid="58"/>
                                        </p:tgtEl>
                                        <p:attrNameLst>
                                          <p:attrName>ppt_w</p:attrName>
                                        </p:attrNameLst>
                                      </p:cBhvr>
                                      <p:tavLst>
                                        <p:tav tm="0">
                                          <p:val>
                                            <p:fltVal val="0"/>
                                          </p:val>
                                        </p:tav>
                                        <p:tav tm="100000">
                                          <p:val>
                                            <p:strVal val="#ppt_w"/>
                                          </p:val>
                                        </p:tav>
                                      </p:tavLst>
                                    </p:anim>
                                    <p:anim calcmode="lin" valueType="num">
                                      <p:cBhvr>
                                        <p:cTn id="225" dur="1000" fill="hold"/>
                                        <p:tgtEl>
                                          <p:spTgt spid="58"/>
                                        </p:tgtEl>
                                        <p:attrNameLst>
                                          <p:attrName>ppt_h</p:attrName>
                                        </p:attrNameLst>
                                      </p:cBhvr>
                                      <p:tavLst>
                                        <p:tav tm="0">
                                          <p:val>
                                            <p:fltVal val="0"/>
                                          </p:val>
                                        </p:tav>
                                        <p:tav tm="100000">
                                          <p:val>
                                            <p:strVal val="#ppt_h"/>
                                          </p:val>
                                        </p:tav>
                                      </p:tavLst>
                                    </p:anim>
                                    <p:animEffect transition="in" filter="fade">
                                      <p:cBhvr>
                                        <p:cTn id="226" dur="1000"/>
                                        <p:tgtEl>
                                          <p:spTgt spid="58"/>
                                        </p:tgtEl>
                                      </p:cBhvr>
                                    </p:animEffect>
                                  </p:childTnLst>
                                </p:cTn>
                              </p:par>
                              <p:par>
                                <p:cTn id="227" presetID="10" presetClass="entr" presetSubtype="0" fill="hold" nodeType="withEffect">
                                  <p:stCondLst>
                                    <p:cond delay="0"/>
                                  </p:stCondLst>
                                  <p:childTnLst>
                                    <p:set>
                                      <p:cBhvr>
                                        <p:cTn id="228" dur="1" fill="hold">
                                          <p:stCondLst>
                                            <p:cond delay="0"/>
                                          </p:stCondLst>
                                        </p:cTn>
                                        <p:tgtEl>
                                          <p:spTgt spid="59"/>
                                        </p:tgtEl>
                                        <p:attrNameLst>
                                          <p:attrName>style.visibility</p:attrName>
                                        </p:attrNameLst>
                                      </p:cBhvr>
                                      <p:to>
                                        <p:strVal val="visible"/>
                                      </p:to>
                                    </p:set>
                                    <p:animEffect transition="in" filter="fade">
                                      <p:cBhvr>
                                        <p:cTn id="229" dur="1000"/>
                                        <p:tgtEl>
                                          <p:spTgt spid="59"/>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grpId="0" nodeType="clickEffect">
                                  <p:stCondLst>
                                    <p:cond delay="0"/>
                                  </p:stCondLst>
                                  <p:childTnLst>
                                    <p:animEffect transition="out" filter="fade">
                                      <p:cBhvr>
                                        <p:cTn id="233" dur="2000"/>
                                        <p:tgtEl>
                                          <p:spTgt spid="69"/>
                                        </p:tgtEl>
                                      </p:cBhvr>
                                    </p:animEffect>
                                    <p:set>
                                      <p:cBhvr>
                                        <p:cTn id="234" dur="1" fill="hold">
                                          <p:stCondLst>
                                            <p:cond delay="1999"/>
                                          </p:stCondLst>
                                        </p:cTn>
                                        <p:tgtEl>
                                          <p:spTgt spid="69"/>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2000"/>
                                        <p:tgtEl>
                                          <p:spTgt spid="4"/>
                                        </p:tgtEl>
                                      </p:cBhvr>
                                    </p:animEffect>
                                    <p:set>
                                      <p:cBhvr>
                                        <p:cTn id="237" dur="1" fill="hold">
                                          <p:stCondLst>
                                            <p:cond delay="1999"/>
                                          </p:stCondLst>
                                        </p:cTn>
                                        <p:tgtEl>
                                          <p:spTgt spid="4"/>
                                        </p:tgtEl>
                                        <p:attrNameLst>
                                          <p:attrName>style.visibility</p:attrName>
                                        </p:attrNameLst>
                                      </p:cBhvr>
                                      <p:to>
                                        <p:strVal val="hidden"/>
                                      </p:to>
                                    </p:set>
                                  </p:childTnLst>
                                </p:cTn>
                              </p:par>
                              <p:par>
                                <p:cTn id="238" presetID="10" presetClass="exit" presetSubtype="0" fill="hold" grpId="0" nodeType="withEffect">
                                  <p:stCondLst>
                                    <p:cond delay="0"/>
                                  </p:stCondLst>
                                  <p:childTnLst>
                                    <p:animEffect transition="out" filter="fade">
                                      <p:cBhvr>
                                        <p:cTn id="239" dur="2000"/>
                                        <p:tgtEl>
                                          <p:spTgt spid="2"/>
                                        </p:tgtEl>
                                      </p:cBhvr>
                                    </p:animEffect>
                                    <p:set>
                                      <p:cBhvr>
                                        <p:cTn id="240" dur="1" fill="hold">
                                          <p:stCondLst>
                                            <p:cond delay="1999"/>
                                          </p:stCondLst>
                                        </p:cTn>
                                        <p:tgtEl>
                                          <p:spTgt spid="2"/>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2000"/>
                                        <p:tgtEl>
                                          <p:spTgt spid="3"/>
                                        </p:tgtEl>
                                      </p:cBhvr>
                                    </p:animEffect>
                                    <p:set>
                                      <p:cBhvr>
                                        <p:cTn id="243" dur="1" fill="hold">
                                          <p:stCondLst>
                                            <p:cond delay="1999"/>
                                          </p:stCondLst>
                                        </p:cTn>
                                        <p:tgtEl>
                                          <p:spTgt spid="3"/>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2000"/>
                                        <p:tgtEl>
                                          <p:spTgt spid="5"/>
                                        </p:tgtEl>
                                      </p:cBhvr>
                                    </p:animEffect>
                                    <p:set>
                                      <p:cBhvr>
                                        <p:cTn id="246" dur="1" fill="hold">
                                          <p:stCondLst>
                                            <p:cond delay="1999"/>
                                          </p:stCondLst>
                                        </p:cTn>
                                        <p:tgtEl>
                                          <p:spTgt spid="5"/>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2000"/>
                                        <p:tgtEl>
                                          <p:spTgt spid="22"/>
                                        </p:tgtEl>
                                      </p:cBhvr>
                                    </p:animEffect>
                                    <p:set>
                                      <p:cBhvr>
                                        <p:cTn id="249" dur="1" fill="hold">
                                          <p:stCondLst>
                                            <p:cond delay="1999"/>
                                          </p:stCondLst>
                                        </p:cTn>
                                        <p:tgtEl>
                                          <p:spTgt spid="22"/>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2000"/>
                                        <p:tgtEl>
                                          <p:spTgt spid="24"/>
                                        </p:tgtEl>
                                      </p:cBhvr>
                                    </p:animEffect>
                                    <p:set>
                                      <p:cBhvr>
                                        <p:cTn id="252" dur="1" fill="hold">
                                          <p:stCondLst>
                                            <p:cond delay="1999"/>
                                          </p:stCondLst>
                                        </p:cTn>
                                        <p:tgtEl>
                                          <p:spTgt spid="24"/>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2000"/>
                                        <p:tgtEl>
                                          <p:spTgt spid="8"/>
                                        </p:tgtEl>
                                      </p:cBhvr>
                                    </p:animEffect>
                                    <p:set>
                                      <p:cBhvr>
                                        <p:cTn id="255" dur="1" fill="hold">
                                          <p:stCondLst>
                                            <p:cond delay="1999"/>
                                          </p:stCondLst>
                                        </p:cTn>
                                        <p:tgtEl>
                                          <p:spTgt spid="8"/>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2000"/>
                                        <p:tgtEl>
                                          <p:spTgt spid="32"/>
                                        </p:tgtEl>
                                      </p:cBhvr>
                                    </p:animEffect>
                                    <p:set>
                                      <p:cBhvr>
                                        <p:cTn id="258" dur="1" fill="hold">
                                          <p:stCondLst>
                                            <p:cond delay="1999"/>
                                          </p:stCondLst>
                                        </p:cTn>
                                        <p:tgtEl>
                                          <p:spTgt spid="32"/>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2000"/>
                                        <p:tgtEl>
                                          <p:spTgt spid="17"/>
                                        </p:tgtEl>
                                      </p:cBhvr>
                                    </p:animEffect>
                                    <p:set>
                                      <p:cBhvr>
                                        <p:cTn id="261" dur="1" fill="hold">
                                          <p:stCondLst>
                                            <p:cond delay="1999"/>
                                          </p:stCondLst>
                                        </p:cTn>
                                        <p:tgtEl>
                                          <p:spTgt spid="17"/>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2000"/>
                                        <p:tgtEl>
                                          <p:spTgt spid="26"/>
                                        </p:tgtEl>
                                      </p:cBhvr>
                                    </p:animEffect>
                                    <p:set>
                                      <p:cBhvr>
                                        <p:cTn id="264" dur="1" fill="hold">
                                          <p:stCondLst>
                                            <p:cond delay="1999"/>
                                          </p:stCondLst>
                                        </p:cTn>
                                        <p:tgtEl>
                                          <p:spTgt spid="26"/>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2000"/>
                                        <p:tgtEl>
                                          <p:spTgt spid="36"/>
                                        </p:tgtEl>
                                      </p:cBhvr>
                                    </p:animEffect>
                                    <p:set>
                                      <p:cBhvr>
                                        <p:cTn id="267" dur="1" fill="hold">
                                          <p:stCondLst>
                                            <p:cond delay="1999"/>
                                          </p:stCondLst>
                                        </p:cTn>
                                        <p:tgtEl>
                                          <p:spTgt spid="36"/>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2000"/>
                                        <p:tgtEl>
                                          <p:spTgt spid="39"/>
                                        </p:tgtEl>
                                      </p:cBhvr>
                                    </p:animEffect>
                                    <p:set>
                                      <p:cBhvr>
                                        <p:cTn id="270" dur="1" fill="hold">
                                          <p:stCondLst>
                                            <p:cond delay="1999"/>
                                          </p:stCondLst>
                                        </p:cTn>
                                        <p:tgtEl>
                                          <p:spTgt spid="39"/>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2000"/>
                                        <p:tgtEl>
                                          <p:spTgt spid="38"/>
                                        </p:tgtEl>
                                      </p:cBhvr>
                                    </p:animEffect>
                                    <p:set>
                                      <p:cBhvr>
                                        <p:cTn id="273" dur="1" fill="hold">
                                          <p:stCondLst>
                                            <p:cond delay="1999"/>
                                          </p:stCondLst>
                                        </p:cTn>
                                        <p:tgtEl>
                                          <p:spTgt spid="38"/>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2000"/>
                                        <p:tgtEl>
                                          <p:spTgt spid="49"/>
                                        </p:tgtEl>
                                      </p:cBhvr>
                                    </p:animEffect>
                                    <p:set>
                                      <p:cBhvr>
                                        <p:cTn id="276" dur="1" fill="hold">
                                          <p:stCondLst>
                                            <p:cond delay="1999"/>
                                          </p:stCondLst>
                                        </p:cTn>
                                        <p:tgtEl>
                                          <p:spTgt spid="49"/>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2000"/>
                                        <p:tgtEl>
                                          <p:spTgt spid="45"/>
                                        </p:tgtEl>
                                      </p:cBhvr>
                                    </p:animEffect>
                                    <p:set>
                                      <p:cBhvr>
                                        <p:cTn id="279" dur="1" fill="hold">
                                          <p:stCondLst>
                                            <p:cond delay="1999"/>
                                          </p:stCondLst>
                                        </p:cTn>
                                        <p:tgtEl>
                                          <p:spTgt spid="45"/>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2000"/>
                                        <p:tgtEl>
                                          <p:spTgt spid="52"/>
                                        </p:tgtEl>
                                      </p:cBhvr>
                                    </p:animEffect>
                                    <p:set>
                                      <p:cBhvr>
                                        <p:cTn id="282" dur="1" fill="hold">
                                          <p:stCondLst>
                                            <p:cond delay="1999"/>
                                          </p:stCondLst>
                                        </p:cTn>
                                        <p:tgtEl>
                                          <p:spTgt spid="52"/>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2000"/>
                                        <p:tgtEl>
                                          <p:spTgt spid="57"/>
                                        </p:tgtEl>
                                      </p:cBhvr>
                                    </p:animEffect>
                                    <p:set>
                                      <p:cBhvr>
                                        <p:cTn id="285" dur="1" fill="hold">
                                          <p:stCondLst>
                                            <p:cond delay="1999"/>
                                          </p:stCondLst>
                                        </p:cTn>
                                        <p:tgtEl>
                                          <p:spTgt spid="57"/>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2000"/>
                                        <p:tgtEl>
                                          <p:spTgt spid="58"/>
                                        </p:tgtEl>
                                      </p:cBhvr>
                                    </p:animEffect>
                                    <p:set>
                                      <p:cBhvr>
                                        <p:cTn id="288" dur="1" fill="hold">
                                          <p:stCondLst>
                                            <p:cond delay="1999"/>
                                          </p:stCondLst>
                                        </p:cTn>
                                        <p:tgtEl>
                                          <p:spTgt spid="58"/>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2000"/>
                                        <p:tgtEl>
                                          <p:spTgt spid="62"/>
                                        </p:tgtEl>
                                      </p:cBhvr>
                                    </p:animEffect>
                                    <p:set>
                                      <p:cBhvr>
                                        <p:cTn id="291" dur="1" fill="hold">
                                          <p:stCondLst>
                                            <p:cond delay="1999"/>
                                          </p:stCondLst>
                                        </p:cTn>
                                        <p:tgtEl>
                                          <p:spTgt spid="6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2000"/>
                                        <p:tgtEl>
                                          <p:spTgt spid="6"/>
                                        </p:tgtEl>
                                      </p:cBhvr>
                                    </p:animEffect>
                                    <p:set>
                                      <p:cBhvr>
                                        <p:cTn id="294" dur="1" fill="hold">
                                          <p:stCondLst>
                                            <p:cond delay="1999"/>
                                          </p:stCondLst>
                                        </p:cTn>
                                        <p:tgtEl>
                                          <p:spTgt spid="6"/>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2000"/>
                                        <p:tgtEl>
                                          <p:spTgt spid="9"/>
                                        </p:tgtEl>
                                      </p:cBhvr>
                                    </p:animEffect>
                                    <p:set>
                                      <p:cBhvr>
                                        <p:cTn id="297" dur="1" fill="hold">
                                          <p:stCondLst>
                                            <p:cond delay="1999"/>
                                          </p:stCondLst>
                                        </p:cTn>
                                        <p:tgtEl>
                                          <p:spTgt spid="9"/>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2000"/>
                                        <p:tgtEl>
                                          <p:spTgt spid="25"/>
                                        </p:tgtEl>
                                      </p:cBhvr>
                                    </p:animEffect>
                                    <p:set>
                                      <p:cBhvr>
                                        <p:cTn id="300" dur="1" fill="hold">
                                          <p:stCondLst>
                                            <p:cond delay="1999"/>
                                          </p:stCondLst>
                                        </p:cTn>
                                        <p:tgtEl>
                                          <p:spTgt spid="2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2000"/>
                                        <p:tgtEl>
                                          <p:spTgt spid="37"/>
                                        </p:tgtEl>
                                      </p:cBhvr>
                                    </p:animEffect>
                                    <p:set>
                                      <p:cBhvr>
                                        <p:cTn id="303" dur="1" fill="hold">
                                          <p:stCondLst>
                                            <p:cond delay="1999"/>
                                          </p:stCondLst>
                                        </p:cTn>
                                        <p:tgtEl>
                                          <p:spTgt spid="37"/>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1000"/>
                                        <p:tgtEl>
                                          <p:spTgt spid="67"/>
                                        </p:tgtEl>
                                      </p:cBhvr>
                                    </p:animEffect>
                                    <p:set>
                                      <p:cBhvr>
                                        <p:cTn id="306" dur="1" fill="hold">
                                          <p:stCondLst>
                                            <p:cond delay="999"/>
                                          </p:stCondLst>
                                        </p:cTn>
                                        <p:tgtEl>
                                          <p:spTgt spid="67"/>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2000"/>
                                        <p:tgtEl>
                                          <p:spTgt spid="83"/>
                                        </p:tgtEl>
                                      </p:cBhvr>
                                    </p:animEffect>
                                    <p:set>
                                      <p:cBhvr>
                                        <p:cTn id="309" dur="1" fill="hold">
                                          <p:stCondLst>
                                            <p:cond delay="1999"/>
                                          </p:stCondLst>
                                        </p:cTn>
                                        <p:tgtEl>
                                          <p:spTgt spid="83"/>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2000"/>
                                        <p:tgtEl>
                                          <p:spTgt spid="68"/>
                                        </p:tgtEl>
                                      </p:cBhvr>
                                    </p:animEffect>
                                    <p:set>
                                      <p:cBhvr>
                                        <p:cTn id="312" dur="1" fill="hold">
                                          <p:stCondLst>
                                            <p:cond delay="1999"/>
                                          </p:stCondLst>
                                        </p:cTn>
                                        <p:tgtEl>
                                          <p:spTgt spid="68"/>
                                        </p:tgtEl>
                                        <p:attrNameLst>
                                          <p:attrName>style.visibility</p:attrName>
                                        </p:attrNameLst>
                                      </p:cBhvr>
                                      <p:to>
                                        <p:strVal val="hidden"/>
                                      </p:to>
                                    </p:set>
                                  </p:childTnLst>
                                </p:cTn>
                              </p:par>
                              <p:par>
                                <p:cTn id="313" presetID="10" presetClass="exit" presetSubtype="0" fill="hold" grpId="1" nodeType="withEffect">
                                  <p:stCondLst>
                                    <p:cond delay="0"/>
                                  </p:stCondLst>
                                  <p:childTnLst>
                                    <p:animEffect transition="out" filter="fade">
                                      <p:cBhvr>
                                        <p:cTn id="314" dur="2000"/>
                                        <p:tgtEl>
                                          <p:spTgt spid="87"/>
                                        </p:tgtEl>
                                      </p:cBhvr>
                                    </p:animEffect>
                                    <p:set>
                                      <p:cBhvr>
                                        <p:cTn id="315" dur="1" fill="hold">
                                          <p:stCondLst>
                                            <p:cond delay="1999"/>
                                          </p:stCondLst>
                                        </p:cTn>
                                        <p:tgtEl>
                                          <p:spTgt spid="87"/>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2000"/>
                                        <p:tgtEl>
                                          <p:spTgt spid="46"/>
                                        </p:tgtEl>
                                      </p:cBhvr>
                                    </p:animEffect>
                                    <p:set>
                                      <p:cBhvr>
                                        <p:cTn id="318" dur="1" fill="hold">
                                          <p:stCondLst>
                                            <p:cond delay="1999"/>
                                          </p:stCondLst>
                                        </p:cTn>
                                        <p:tgtEl>
                                          <p:spTgt spid="46"/>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1000"/>
                                        <p:tgtEl>
                                          <p:spTgt spid="1028"/>
                                        </p:tgtEl>
                                      </p:cBhvr>
                                    </p:animEffect>
                                    <p:set>
                                      <p:cBhvr>
                                        <p:cTn id="321" dur="1" fill="hold">
                                          <p:stCondLst>
                                            <p:cond delay="999"/>
                                          </p:stCondLst>
                                        </p:cTn>
                                        <p:tgtEl>
                                          <p:spTgt spid="1028"/>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1000"/>
                                        <p:tgtEl>
                                          <p:spTgt spid="94"/>
                                        </p:tgtEl>
                                      </p:cBhvr>
                                    </p:animEffect>
                                    <p:set>
                                      <p:cBhvr>
                                        <p:cTn id="324" dur="1" fill="hold">
                                          <p:stCondLst>
                                            <p:cond delay="999"/>
                                          </p:stCondLst>
                                        </p:cTn>
                                        <p:tgtEl>
                                          <p:spTgt spid="94"/>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1000"/>
                                        <p:tgtEl>
                                          <p:spTgt spid="95"/>
                                        </p:tgtEl>
                                      </p:cBhvr>
                                    </p:animEffect>
                                    <p:set>
                                      <p:cBhvr>
                                        <p:cTn id="327" dur="1" fill="hold">
                                          <p:stCondLst>
                                            <p:cond delay="999"/>
                                          </p:stCondLst>
                                        </p:cTn>
                                        <p:tgtEl>
                                          <p:spTgt spid="95"/>
                                        </p:tgtEl>
                                        <p:attrNameLst>
                                          <p:attrName>style.visibility</p:attrName>
                                        </p:attrNameLst>
                                      </p:cBhvr>
                                      <p:to>
                                        <p:strVal val="hidden"/>
                                      </p:to>
                                    </p:set>
                                  </p:childTnLst>
                                </p:cTn>
                              </p:par>
                              <p:par>
                                <p:cTn id="328" presetID="10" presetClass="exit" presetSubtype="0" fill="hold" grpId="1" nodeType="withEffect">
                                  <p:stCondLst>
                                    <p:cond delay="0"/>
                                  </p:stCondLst>
                                  <p:childTnLst>
                                    <p:animEffect transition="out" filter="fade">
                                      <p:cBhvr>
                                        <p:cTn id="329" dur="1000"/>
                                        <p:tgtEl>
                                          <p:spTgt spid="103"/>
                                        </p:tgtEl>
                                      </p:cBhvr>
                                    </p:animEffect>
                                    <p:set>
                                      <p:cBhvr>
                                        <p:cTn id="330" dur="1" fill="hold">
                                          <p:stCondLst>
                                            <p:cond delay="999"/>
                                          </p:stCondLst>
                                        </p:cTn>
                                        <p:tgtEl>
                                          <p:spTgt spid="103"/>
                                        </p:tgtEl>
                                        <p:attrNameLst>
                                          <p:attrName>style.visibility</p:attrName>
                                        </p:attrNameLst>
                                      </p:cBhvr>
                                      <p:to>
                                        <p:strVal val="hidden"/>
                                      </p:to>
                                    </p:set>
                                  </p:childTnLst>
                                </p:cTn>
                              </p:par>
                              <p:par>
                                <p:cTn id="331" presetID="10" presetClass="exit" presetSubtype="0" fill="hold" grpId="1" nodeType="withEffect">
                                  <p:stCondLst>
                                    <p:cond delay="0"/>
                                  </p:stCondLst>
                                  <p:childTnLst>
                                    <p:animEffect transition="out" filter="fade">
                                      <p:cBhvr>
                                        <p:cTn id="332" dur="1000"/>
                                        <p:tgtEl>
                                          <p:spTgt spid="102"/>
                                        </p:tgtEl>
                                      </p:cBhvr>
                                    </p:animEffect>
                                    <p:set>
                                      <p:cBhvr>
                                        <p:cTn id="333" dur="1" fill="hold">
                                          <p:stCondLst>
                                            <p:cond delay="999"/>
                                          </p:stCondLst>
                                        </p:cTn>
                                        <p:tgtEl>
                                          <p:spTgt spid="102"/>
                                        </p:tgtEl>
                                        <p:attrNameLst>
                                          <p:attrName>style.visibility</p:attrName>
                                        </p:attrNameLst>
                                      </p:cBhvr>
                                      <p:to>
                                        <p:strVal val="hidden"/>
                                      </p:to>
                                    </p:set>
                                  </p:childTnLst>
                                </p:cTn>
                              </p:par>
                              <p:par>
                                <p:cTn id="334" presetID="64" presetClass="path" presetSubtype="0" accel="50000" decel="50000" fill="hold" grpId="0" nodeType="withEffect">
                                  <p:stCondLst>
                                    <p:cond delay="0"/>
                                  </p:stCondLst>
                                  <p:childTnLst>
                                    <p:animMotion origin="layout" path="M 1.11111E-6 4.07407E-6 L 0.01111 -0.90162 " pathEditMode="relative" rAng="0" ptsTypes="AA">
                                      <p:cBhvr>
                                        <p:cTn id="335" dur="1000" fill="hold"/>
                                        <p:tgtEl>
                                          <p:spTgt spid="7"/>
                                        </p:tgtEl>
                                        <p:attrNameLst>
                                          <p:attrName>ppt_x</p:attrName>
                                          <p:attrName>ppt_y</p:attrName>
                                        </p:attrNameLst>
                                      </p:cBhvr>
                                      <p:rCtr x="6" y="-451"/>
                                    </p:animMotion>
                                  </p:childTnLst>
                                </p:cTn>
                              </p:par>
                              <p:par>
                                <p:cTn id="336" presetID="6" presetClass="emph" presetSubtype="0" fill="hold" grpId="1" nodeType="withEffect">
                                  <p:stCondLst>
                                    <p:cond delay="0"/>
                                  </p:stCondLst>
                                  <p:childTnLst>
                                    <p:animScale>
                                      <p:cBhvr>
                                        <p:cTn id="337" dur="1000" fill="hold"/>
                                        <p:tgtEl>
                                          <p:spTgt spid="7"/>
                                        </p:tgtEl>
                                      </p:cBhvr>
                                      <p:by x="150000" y="150000"/>
                                    </p:animScale>
                                  </p:childTnLst>
                                </p:cTn>
                              </p:par>
                              <p:par>
                                <p:cTn id="338" presetID="63" presetClass="path" presetSubtype="0" accel="50000" decel="50000" fill="hold" nodeType="withEffect">
                                  <p:stCondLst>
                                    <p:cond delay="500"/>
                                  </p:stCondLst>
                                  <p:childTnLst>
                                    <p:animMotion origin="layout" path="M -3.33333E-6 -2.22222E-6 L -0.1125 -0.00208 " pathEditMode="relative" rAng="0" ptsTypes="AA">
                                      <p:cBhvr>
                                        <p:cTn id="339" dur="1000" fill="hold"/>
                                        <p:tgtEl>
                                          <p:spTgt spid="60"/>
                                        </p:tgtEl>
                                        <p:attrNameLst>
                                          <p:attrName>ppt_x</p:attrName>
                                          <p:attrName>ppt_y</p:attrName>
                                        </p:attrNameLst>
                                      </p:cBhvr>
                                      <p:rCtr x="-56" y="-1"/>
                                    </p:animMotion>
                                  </p:childTnLst>
                                </p:cTn>
                              </p:par>
                              <p:par>
                                <p:cTn id="340" presetID="63" presetClass="path" presetSubtype="0" accel="50000" decel="50000" fill="hold" nodeType="withEffect">
                                  <p:stCondLst>
                                    <p:cond delay="500"/>
                                  </p:stCondLst>
                                  <p:childTnLst>
                                    <p:animMotion origin="layout" path="M 0 -2.22222E-6 L 0.1 -2.22222E-6 " pathEditMode="relative" rAng="0" ptsTypes="AA">
                                      <p:cBhvr>
                                        <p:cTn id="341" dur="1000" fill="hold"/>
                                        <p:tgtEl>
                                          <p:spTgt spid="59"/>
                                        </p:tgtEl>
                                        <p:attrNameLst>
                                          <p:attrName>ppt_x</p:attrName>
                                          <p:attrName>ppt_y</p:attrName>
                                        </p:attrNameLst>
                                      </p:cBhvr>
                                      <p:rCtr x="50" y="0"/>
                                    </p:animMotion>
                                  </p:childTnLst>
                                </p:cTn>
                              </p:par>
                            </p:childTnLst>
                          </p:cTn>
                        </p:par>
                      </p:childTnLst>
                    </p:cTn>
                  </p:par>
                  <p:par>
                    <p:cTn id="342" fill="hold">
                      <p:stCondLst>
                        <p:cond delay="indefinite"/>
                      </p:stCondLst>
                      <p:childTnLst>
                        <p:par>
                          <p:cTn id="343" fill="hold">
                            <p:stCondLst>
                              <p:cond delay="0"/>
                            </p:stCondLst>
                            <p:childTnLst>
                              <p:par>
                                <p:cTn id="344" presetID="10" presetClass="exit" presetSubtype="0" fill="hold" nodeType="clickEffect">
                                  <p:stCondLst>
                                    <p:cond delay="0"/>
                                  </p:stCondLst>
                                  <p:childTnLst>
                                    <p:animEffect transition="out" filter="fade">
                                      <p:cBhvr>
                                        <p:cTn id="345" dur="1000"/>
                                        <p:tgtEl>
                                          <p:spTgt spid="60"/>
                                        </p:tgtEl>
                                      </p:cBhvr>
                                    </p:animEffect>
                                    <p:set>
                                      <p:cBhvr>
                                        <p:cTn id="346" dur="1" fill="hold">
                                          <p:stCondLst>
                                            <p:cond delay="999"/>
                                          </p:stCondLst>
                                        </p:cTn>
                                        <p:tgtEl>
                                          <p:spTgt spid="60"/>
                                        </p:tgtEl>
                                        <p:attrNameLst>
                                          <p:attrName>style.visibility</p:attrName>
                                        </p:attrNameLst>
                                      </p:cBhvr>
                                      <p:to>
                                        <p:strVal val="hidden"/>
                                      </p:to>
                                    </p:set>
                                  </p:childTnLst>
                                </p:cTn>
                              </p:par>
                              <p:par>
                                <p:cTn id="347" presetID="10" presetClass="exit" presetSubtype="0" fill="hold" nodeType="withEffect">
                                  <p:stCondLst>
                                    <p:cond delay="0"/>
                                  </p:stCondLst>
                                  <p:childTnLst>
                                    <p:animEffect transition="out" filter="fade">
                                      <p:cBhvr>
                                        <p:cTn id="348" dur="1000"/>
                                        <p:tgtEl>
                                          <p:spTgt spid="59"/>
                                        </p:tgtEl>
                                      </p:cBhvr>
                                    </p:animEffect>
                                    <p:set>
                                      <p:cBhvr>
                                        <p:cTn id="349" dur="1" fill="hold">
                                          <p:stCondLst>
                                            <p:cond delay="999"/>
                                          </p:stCondLst>
                                        </p:cTn>
                                        <p:tgtEl>
                                          <p:spTgt spid="59"/>
                                        </p:tgtEl>
                                        <p:attrNameLst>
                                          <p:attrName>style.visibility</p:attrName>
                                        </p:attrNameLst>
                                      </p:cBhvr>
                                      <p:to>
                                        <p:strVal val="hidden"/>
                                      </p:to>
                                    </p:set>
                                  </p:childTnLst>
                                </p:cTn>
                              </p:par>
                              <p:par>
                                <p:cTn id="350" presetID="10" presetClass="exit" presetSubtype="0" fill="hold" grpId="2" nodeType="withEffect">
                                  <p:stCondLst>
                                    <p:cond delay="0"/>
                                  </p:stCondLst>
                                  <p:childTnLst>
                                    <p:animEffect transition="out" filter="fade">
                                      <p:cBhvr>
                                        <p:cTn id="351" dur="1000"/>
                                        <p:tgtEl>
                                          <p:spTgt spid="7"/>
                                        </p:tgtEl>
                                      </p:cBhvr>
                                    </p:animEffect>
                                    <p:set>
                                      <p:cBhvr>
                                        <p:cTn id="352" dur="1" fill="hold">
                                          <p:stCondLst>
                                            <p:cond delay="999"/>
                                          </p:stCondLst>
                                        </p:cTn>
                                        <p:tgtEl>
                                          <p:spTgt spid="7"/>
                                        </p:tgtEl>
                                        <p:attrNameLst>
                                          <p:attrName>style.visibility</p:attrName>
                                        </p:attrNameLst>
                                      </p:cBhvr>
                                      <p:to>
                                        <p:strVal val="hidden"/>
                                      </p:to>
                                    </p:set>
                                  </p:childTnLst>
                                </p:cTn>
                              </p:par>
                              <p:par>
                                <p:cTn id="353" presetID="10" presetClass="entr" presetSubtype="0" fill="hold" grpId="2" nodeType="withEffect">
                                  <p:stCondLst>
                                    <p:cond delay="0"/>
                                  </p:stCondLst>
                                  <p:childTnLst>
                                    <p:set>
                                      <p:cBhvr>
                                        <p:cTn id="354" dur="1" fill="hold">
                                          <p:stCondLst>
                                            <p:cond delay="0"/>
                                          </p:stCondLst>
                                        </p:cTn>
                                        <p:tgtEl>
                                          <p:spTgt spid="80">
                                            <p:txEl>
                                              <p:pRg st="0" end="0"/>
                                            </p:txEl>
                                          </p:spTgt>
                                        </p:tgtEl>
                                        <p:attrNameLst>
                                          <p:attrName>style.visibility</p:attrName>
                                        </p:attrNameLst>
                                      </p:cBhvr>
                                      <p:to>
                                        <p:strVal val="visible"/>
                                      </p:to>
                                    </p:set>
                                    <p:animEffect transition="in" filter="fade">
                                      <p:cBhvr>
                                        <p:cTn id="355" dur="1000"/>
                                        <p:tgtEl>
                                          <p:spTgt spid="80">
                                            <p:txEl>
                                              <p:pRg st="0" end="0"/>
                                            </p:txEl>
                                          </p:spTgt>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81"/>
                                        </p:tgtEl>
                                        <p:attrNameLst>
                                          <p:attrName>style.visibility</p:attrName>
                                        </p:attrNameLst>
                                      </p:cBhvr>
                                      <p:to>
                                        <p:strVal val="visible"/>
                                      </p:to>
                                    </p:set>
                                    <p:animEffect transition="in" filter="fade">
                                      <p:cBhvr>
                                        <p:cTn id="358" dur="1000"/>
                                        <p:tgtEl>
                                          <p:spTgt spid="81"/>
                                        </p:tgtEl>
                                      </p:cBhvr>
                                    </p:animEffect>
                                  </p:childTnLst>
                                </p:cTn>
                              </p:par>
                            </p:childTnLst>
                          </p:cTn>
                        </p:par>
                        <p:par>
                          <p:cTn id="359" fill="hold">
                            <p:stCondLst>
                              <p:cond delay="1000"/>
                            </p:stCondLst>
                            <p:childTnLst>
                              <p:par>
                                <p:cTn id="360" presetID="22" presetClass="entr" presetSubtype="8" fill="hold" grpId="0" nodeType="afterEffect">
                                  <p:stCondLst>
                                    <p:cond delay="0"/>
                                  </p:stCondLst>
                                  <p:childTnLst>
                                    <p:set>
                                      <p:cBhvr>
                                        <p:cTn id="361" dur="1" fill="hold">
                                          <p:stCondLst>
                                            <p:cond delay="0"/>
                                          </p:stCondLst>
                                        </p:cTn>
                                        <p:tgtEl>
                                          <p:spTgt spid="79"/>
                                        </p:tgtEl>
                                        <p:attrNameLst>
                                          <p:attrName>style.visibility</p:attrName>
                                        </p:attrNameLst>
                                      </p:cBhvr>
                                      <p:to>
                                        <p:strVal val="visible"/>
                                      </p:to>
                                    </p:set>
                                    <p:animEffect transition="in" filter="wipe(left)">
                                      <p:cBhvr>
                                        <p:cTn id="362"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4" grpId="0" animBg="1"/>
      <p:bldP spid="7" grpId="0" animBg="1"/>
      <p:bldP spid="7" grpId="1" animBg="1"/>
      <p:bldP spid="7" grpId="2" animBg="1"/>
      <p:bldP spid="2" grpId="0" animBg="1"/>
      <p:bldP spid="17" grpId="0" animBg="1"/>
      <p:bldP spid="17" grpId="1" animBg="1"/>
      <p:bldP spid="38" grpId="0" animBg="1"/>
      <p:bldP spid="38" grpId="1" animBg="1"/>
      <p:bldP spid="57" grpId="0" animBg="1"/>
      <p:bldP spid="57" grpId="1" animBg="1"/>
      <p:bldP spid="58" grpId="0" animBg="1"/>
      <p:bldP spid="58" grpId="1" animBg="1"/>
      <p:bldP spid="25" grpId="0" animBg="1"/>
      <p:bldP spid="25" grpId="1" animBg="1"/>
      <p:bldP spid="80" grpId="2" build="allAtOnce"/>
      <p:bldP spid="81" grpId="0"/>
      <p:bldP spid="87" grpId="0" animBg="1"/>
      <p:bldP spid="87" grpId="1" animBg="1"/>
      <p:bldP spid="45" grpId="0" animBg="1"/>
      <p:bldP spid="45" grpId="1" animBg="1"/>
      <p:bldP spid="62" grpId="0" animBg="1"/>
      <p:bldP spid="62" grpId="1" animBg="1"/>
      <p:bldP spid="103" grpId="0"/>
      <p:bldP spid="103" grpId="1"/>
      <p:bldP spid="102" grpId="0"/>
      <p:bldP spid="102" grpId="1"/>
      <p:bldP spid="7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990600"/>
            <a:ext cx="9139786" cy="5867400"/>
            <a:chOff x="0" y="990600"/>
            <a:chExt cx="9139786" cy="5867400"/>
          </a:xfrm>
        </p:grpSpPr>
        <p:grpSp>
          <p:nvGrpSpPr>
            <p:cNvPr id="3" name="Group 19"/>
            <p:cNvGrpSpPr/>
            <p:nvPr/>
          </p:nvGrpSpPr>
          <p:grpSpPr>
            <a:xfrm>
              <a:off x="0" y="990600"/>
              <a:ext cx="9139786" cy="5867400"/>
              <a:chOff x="0" y="990600"/>
              <a:chExt cx="9139786" cy="5867400"/>
            </a:xfrm>
          </p:grpSpPr>
          <p:grpSp>
            <p:nvGrpSpPr>
              <p:cNvPr id="4" name="Group 24"/>
              <p:cNvGrpSpPr/>
              <p:nvPr/>
            </p:nvGrpSpPr>
            <p:grpSpPr>
              <a:xfrm>
                <a:off x="0" y="990600"/>
                <a:ext cx="9139786" cy="5867400"/>
                <a:chOff x="0" y="990600"/>
                <a:chExt cx="9139786" cy="5867400"/>
              </a:xfrm>
            </p:grpSpPr>
            <p:pic>
              <p:nvPicPr>
                <p:cNvPr id="12" name="Picture 3"/>
                <p:cNvPicPr>
                  <a:picLocks noChangeAspect="1" noChangeArrowheads="1"/>
                </p:cNvPicPr>
                <p:nvPr/>
              </p:nvPicPr>
              <p:blipFill>
                <a:blip r:embed="rId3" cstate="print"/>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21" name="Straight Connector 20"/>
                <p:cNvCxnSpPr>
                  <a:stCxn id="17" idx="9"/>
                </p:cNvCxnSpPr>
                <p:nvPr/>
              </p:nvCxnSpPr>
              <p:spPr>
                <a:xfrm flipV="1">
                  <a:off x="3607724" y="3532632"/>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V="1">
                <a:off x="1752600" y="5867400"/>
                <a:ext cx="5638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114800" y="1657004"/>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057400" y="1676400"/>
                <a:ext cx="1066800"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pic>
          <p:nvPicPr>
            <p:cNvPr id="32" name="Picture 3"/>
            <p:cNvPicPr>
              <a:picLocks noChangeAspect="1" noChangeArrowheads="1"/>
            </p:cNvPicPr>
            <p:nvPr/>
          </p:nvPicPr>
          <p:blipFill>
            <a:blip r:embed="rId3" cstate="print"/>
            <a:srcRect l="6157" t="27621" r="78041" b="59219"/>
            <a:stretch>
              <a:fillRect/>
            </a:stretch>
          </p:blipFill>
          <p:spPr bwMode="auto">
            <a:xfrm>
              <a:off x="0" y="2895601"/>
              <a:ext cx="2667003" cy="1219200"/>
            </a:xfrm>
            <a:prstGeom prst="rect">
              <a:avLst/>
            </a:prstGeom>
            <a:noFill/>
            <a:ln w="9525">
              <a:noFill/>
              <a:miter lim="800000"/>
              <a:headEnd/>
              <a:tailEnd/>
            </a:ln>
            <a:effectLst/>
          </p:spPr>
        </p:pic>
      </p:grpSp>
      <p:sp useBgFill="1">
        <p:nvSpPr>
          <p:cNvPr id="36" name="TextBox 35"/>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 useBgFill="1">
        <p:nvSpPr>
          <p:cNvPr id="31" name="TextBox 30"/>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sp>
        <p:nvSpPr>
          <p:cNvPr id="14" name="Rectangle 13"/>
          <p:cNvSpPr/>
          <p:nvPr/>
        </p:nvSpPr>
        <p:spPr>
          <a:xfrm>
            <a:off x="6096000" y="2514600"/>
            <a:ext cx="1981200" cy="769441"/>
          </a:xfrm>
          <a:prstGeom prst="rect">
            <a:avLst/>
          </a:prstGeom>
          <a:noFill/>
        </p:spPr>
        <p:txBody>
          <a:bodyPr wrap="square">
            <a:spAutoFit/>
          </a:bodyPr>
          <a:lstStyle/>
          <a:p>
            <a:r>
              <a:rPr lang="en-US" sz="4400" b="1" dirty="0" smtClean="0">
                <a:solidFill>
                  <a:srgbClr val="002060"/>
                </a:solidFill>
              </a:rPr>
              <a:t>France</a:t>
            </a:r>
          </a:p>
        </p:txBody>
      </p:sp>
      <p:sp>
        <p:nvSpPr>
          <p:cNvPr id="17" name="Freeform 16"/>
          <p:cNvSpPr/>
          <p:nvPr/>
        </p:nvSpPr>
        <p:spPr>
          <a:xfrm>
            <a:off x="2895600" y="2923032"/>
            <a:ext cx="936567" cy="872836"/>
          </a:xfrm>
          <a:custGeom>
            <a:avLst/>
            <a:gdLst>
              <a:gd name="connsiteX0" fmla="*/ 130233 w 936567"/>
              <a:gd name="connsiteY0" fmla="*/ 180109 h 872836"/>
              <a:gd name="connsiteX1" fmla="*/ 545869 w 936567"/>
              <a:gd name="connsiteY1" fmla="*/ 13854 h 872836"/>
              <a:gd name="connsiteX2" fmla="*/ 695498 w 936567"/>
              <a:gd name="connsiteY2" fmla="*/ 96982 h 872836"/>
              <a:gd name="connsiteX3" fmla="*/ 479367 w 936567"/>
              <a:gd name="connsiteY3" fmla="*/ 163483 h 872836"/>
              <a:gd name="connsiteX4" fmla="*/ 595745 w 936567"/>
              <a:gd name="connsiteY4" fmla="*/ 296487 h 872836"/>
              <a:gd name="connsiteX5" fmla="*/ 595745 w 936567"/>
              <a:gd name="connsiteY5" fmla="*/ 412865 h 872836"/>
              <a:gd name="connsiteX6" fmla="*/ 678873 w 936567"/>
              <a:gd name="connsiteY6" fmla="*/ 446116 h 872836"/>
              <a:gd name="connsiteX7" fmla="*/ 911629 w 936567"/>
              <a:gd name="connsiteY7" fmla="*/ 296487 h 872836"/>
              <a:gd name="connsiteX8" fmla="*/ 828502 w 936567"/>
              <a:gd name="connsiteY8" fmla="*/ 479367 h 872836"/>
              <a:gd name="connsiteX9" fmla="*/ 712124 w 936567"/>
              <a:gd name="connsiteY9" fmla="*/ 628996 h 872836"/>
              <a:gd name="connsiteX10" fmla="*/ 512618 w 936567"/>
              <a:gd name="connsiteY10" fmla="*/ 695498 h 872836"/>
              <a:gd name="connsiteX11" fmla="*/ 412865 w 936567"/>
              <a:gd name="connsiteY11" fmla="*/ 845127 h 872836"/>
              <a:gd name="connsiteX12" fmla="*/ 329738 w 936567"/>
              <a:gd name="connsiteY12" fmla="*/ 828502 h 872836"/>
              <a:gd name="connsiteX13" fmla="*/ 412865 w 936567"/>
              <a:gd name="connsiteY13" fmla="*/ 579120 h 872836"/>
              <a:gd name="connsiteX14" fmla="*/ 296487 w 936567"/>
              <a:gd name="connsiteY14" fmla="*/ 612371 h 872836"/>
              <a:gd name="connsiteX15" fmla="*/ 263236 w 936567"/>
              <a:gd name="connsiteY15" fmla="*/ 362989 h 872836"/>
              <a:gd name="connsiteX16" fmla="*/ 196734 w 936567"/>
              <a:gd name="connsiteY16" fmla="*/ 329738 h 872836"/>
              <a:gd name="connsiteX17" fmla="*/ 13854 w 936567"/>
              <a:gd name="connsiteY17" fmla="*/ 462742 h 872836"/>
              <a:gd name="connsiteX18" fmla="*/ 130233 w 936567"/>
              <a:gd name="connsiteY18" fmla="*/ 180109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6567" h="872836">
                <a:moveTo>
                  <a:pt x="130233" y="180109"/>
                </a:moveTo>
                <a:cubicBezTo>
                  <a:pt x="218902" y="105294"/>
                  <a:pt x="451658" y="27708"/>
                  <a:pt x="545869" y="13854"/>
                </a:cubicBezTo>
                <a:cubicBezTo>
                  <a:pt x="640080" y="0"/>
                  <a:pt x="706582" y="72044"/>
                  <a:pt x="695498" y="96982"/>
                </a:cubicBezTo>
                <a:cubicBezTo>
                  <a:pt x="684414" y="121920"/>
                  <a:pt x="495992" y="130232"/>
                  <a:pt x="479367" y="163483"/>
                </a:cubicBezTo>
                <a:cubicBezTo>
                  <a:pt x="462742" y="196734"/>
                  <a:pt x="576349" y="254923"/>
                  <a:pt x="595745" y="296487"/>
                </a:cubicBezTo>
                <a:cubicBezTo>
                  <a:pt x="615141" y="338051"/>
                  <a:pt x="581890" y="387927"/>
                  <a:pt x="595745" y="412865"/>
                </a:cubicBezTo>
                <a:cubicBezTo>
                  <a:pt x="609600" y="437803"/>
                  <a:pt x="626226" y="465512"/>
                  <a:pt x="678873" y="446116"/>
                </a:cubicBezTo>
                <a:cubicBezTo>
                  <a:pt x="731520" y="426720"/>
                  <a:pt x="886691" y="290945"/>
                  <a:pt x="911629" y="296487"/>
                </a:cubicBezTo>
                <a:cubicBezTo>
                  <a:pt x="936567" y="302029"/>
                  <a:pt x="861753" y="423949"/>
                  <a:pt x="828502" y="479367"/>
                </a:cubicBezTo>
                <a:cubicBezTo>
                  <a:pt x="795251" y="534785"/>
                  <a:pt x="764771" y="592974"/>
                  <a:pt x="712124" y="628996"/>
                </a:cubicBezTo>
                <a:cubicBezTo>
                  <a:pt x="659477" y="665018"/>
                  <a:pt x="562494" y="659476"/>
                  <a:pt x="512618" y="695498"/>
                </a:cubicBezTo>
                <a:cubicBezTo>
                  <a:pt x="462742" y="731520"/>
                  <a:pt x="443345" y="822960"/>
                  <a:pt x="412865" y="845127"/>
                </a:cubicBezTo>
                <a:cubicBezTo>
                  <a:pt x="382385" y="867294"/>
                  <a:pt x="329738" y="872836"/>
                  <a:pt x="329738" y="828502"/>
                </a:cubicBezTo>
                <a:cubicBezTo>
                  <a:pt x="329738" y="784168"/>
                  <a:pt x="418407" y="615142"/>
                  <a:pt x="412865" y="579120"/>
                </a:cubicBezTo>
                <a:cubicBezTo>
                  <a:pt x="407323" y="543098"/>
                  <a:pt x="321425" y="648393"/>
                  <a:pt x="296487" y="612371"/>
                </a:cubicBezTo>
                <a:cubicBezTo>
                  <a:pt x="271549" y="576349"/>
                  <a:pt x="279861" y="410094"/>
                  <a:pt x="263236" y="362989"/>
                </a:cubicBezTo>
                <a:cubicBezTo>
                  <a:pt x="246611" y="315884"/>
                  <a:pt x="238298" y="313112"/>
                  <a:pt x="196734" y="329738"/>
                </a:cubicBezTo>
                <a:cubicBezTo>
                  <a:pt x="155170" y="346364"/>
                  <a:pt x="27708" y="493222"/>
                  <a:pt x="13854" y="462742"/>
                </a:cubicBezTo>
                <a:cubicBezTo>
                  <a:pt x="0" y="432262"/>
                  <a:pt x="41564" y="254924"/>
                  <a:pt x="130233" y="180109"/>
                </a:cubicBezTo>
                <a:close/>
              </a:path>
            </a:pathLst>
          </a:custGeom>
          <a:solidFill>
            <a:schemeClr val="tx1">
              <a:alpha val="75000"/>
            </a:schemeClr>
          </a:solidFill>
          <a:ln w="63500">
            <a:solidFill>
              <a:srgbClr val="FF0000"/>
            </a:solidFill>
            <a:prstDash val="solid"/>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946136" y="2667000"/>
            <a:ext cx="914399" cy="1208116"/>
          </a:xfrm>
          <a:custGeom>
            <a:avLst/>
            <a:gdLst>
              <a:gd name="connsiteX0" fmla="*/ 532014 w 914399"/>
              <a:gd name="connsiteY0" fmla="*/ 13855 h 1208116"/>
              <a:gd name="connsiteX1" fmla="*/ 714894 w 914399"/>
              <a:gd name="connsiteY1" fmla="*/ 196735 h 1208116"/>
              <a:gd name="connsiteX2" fmla="*/ 914399 w 914399"/>
              <a:gd name="connsiteY2" fmla="*/ 279862 h 1208116"/>
              <a:gd name="connsiteX3" fmla="*/ 714894 w 914399"/>
              <a:gd name="connsiteY3" fmla="*/ 579120 h 1208116"/>
              <a:gd name="connsiteX4" fmla="*/ 798021 w 914399"/>
              <a:gd name="connsiteY4" fmla="*/ 695498 h 1208116"/>
              <a:gd name="connsiteX5" fmla="*/ 798021 w 914399"/>
              <a:gd name="connsiteY5" fmla="*/ 811876 h 1208116"/>
              <a:gd name="connsiteX6" fmla="*/ 847897 w 914399"/>
              <a:gd name="connsiteY6" fmla="*/ 978131 h 1208116"/>
              <a:gd name="connsiteX7" fmla="*/ 847897 w 914399"/>
              <a:gd name="connsiteY7" fmla="*/ 1044633 h 1208116"/>
              <a:gd name="connsiteX8" fmla="*/ 665017 w 914399"/>
              <a:gd name="connsiteY8" fmla="*/ 1111135 h 1208116"/>
              <a:gd name="connsiteX9" fmla="*/ 548639 w 914399"/>
              <a:gd name="connsiteY9" fmla="*/ 994756 h 1208116"/>
              <a:gd name="connsiteX10" fmla="*/ 532014 w 914399"/>
              <a:gd name="connsiteY10" fmla="*/ 1177636 h 1208116"/>
              <a:gd name="connsiteX11" fmla="*/ 399010 w 914399"/>
              <a:gd name="connsiteY11" fmla="*/ 1177636 h 1208116"/>
              <a:gd name="connsiteX12" fmla="*/ 149628 w 914399"/>
              <a:gd name="connsiteY12" fmla="*/ 1111135 h 1208116"/>
              <a:gd name="connsiteX13" fmla="*/ 266007 w 914399"/>
              <a:gd name="connsiteY13" fmla="*/ 895004 h 1208116"/>
              <a:gd name="connsiteX14" fmla="*/ 182879 w 914399"/>
              <a:gd name="connsiteY14" fmla="*/ 595745 h 1208116"/>
              <a:gd name="connsiteX15" fmla="*/ 133003 w 914399"/>
              <a:gd name="connsiteY15" fmla="*/ 462742 h 1208116"/>
              <a:gd name="connsiteX16" fmla="*/ 16625 w 914399"/>
              <a:gd name="connsiteY16" fmla="*/ 479367 h 1208116"/>
              <a:gd name="connsiteX17" fmla="*/ 33250 w 914399"/>
              <a:gd name="connsiteY17" fmla="*/ 296487 h 1208116"/>
              <a:gd name="connsiteX18" fmla="*/ 166254 w 914399"/>
              <a:gd name="connsiteY18" fmla="*/ 379615 h 1208116"/>
              <a:gd name="connsiteX19" fmla="*/ 166254 w 914399"/>
              <a:gd name="connsiteY19" fmla="*/ 180109 h 1208116"/>
              <a:gd name="connsiteX20" fmla="*/ 299257 w 914399"/>
              <a:gd name="connsiteY20" fmla="*/ 213360 h 1208116"/>
              <a:gd name="connsiteX21" fmla="*/ 448887 w 914399"/>
              <a:gd name="connsiteY21" fmla="*/ 113607 h 1208116"/>
              <a:gd name="connsiteX22" fmla="*/ 532014 w 914399"/>
              <a:gd name="connsiteY22" fmla="*/ 13855 h 12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399" h="1208116">
                <a:moveTo>
                  <a:pt x="532014" y="13855"/>
                </a:moveTo>
                <a:cubicBezTo>
                  <a:pt x="576349" y="27710"/>
                  <a:pt x="651163" y="152401"/>
                  <a:pt x="714894" y="196735"/>
                </a:cubicBezTo>
                <a:cubicBezTo>
                  <a:pt x="778625" y="241070"/>
                  <a:pt x="914399" y="216131"/>
                  <a:pt x="914399" y="279862"/>
                </a:cubicBezTo>
                <a:cubicBezTo>
                  <a:pt x="914399" y="343593"/>
                  <a:pt x="734290" y="509847"/>
                  <a:pt x="714894" y="579120"/>
                </a:cubicBezTo>
                <a:cubicBezTo>
                  <a:pt x="695498" y="648393"/>
                  <a:pt x="784167" y="656705"/>
                  <a:pt x="798021" y="695498"/>
                </a:cubicBezTo>
                <a:cubicBezTo>
                  <a:pt x="811876" y="734291"/>
                  <a:pt x="789708" y="764771"/>
                  <a:pt x="798021" y="811876"/>
                </a:cubicBezTo>
                <a:cubicBezTo>
                  <a:pt x="806334" y="858981"/>
                  <a:pt x="839584" y="939338"/>
                  <a:pt x="847897" y="978131"/>
                </a:cubicBezTo>
                <a:cubicBezTo>
                  <a:pt x="856210" y="1016924"/>
                  <a:pt x="878377" y="1022466"/>
                  <a:pt x="847897" y="1044633"/>
                </a:cubicBezTo>
                <a:cubicBezTo>
                  <a:pt x="817417" y="1066800"/>
                  <a:pt x="714893" y="1119448"/>
                  <a:pt x="665017" y="1111135"/>
                </a:cubicBezTo>
                <a:cubicBezTo>
                  <a:pt x="615141" y="1102822"/>
                  <a:pt x="570806" y="983673"/>
                  <a:pt x="548639" y="994756"/>
                </a:cubicBezTo>
                <a:cubicBezTo>
                  <a:pt x="526472" y="1005839"/>
                  <a:pt x="556952" y="1147156"/>
                  <a:pt x="532014" y="1177636"/>
                </a:cubicBezTo>
                <a:cubicBezTo>
                  <a:pt x="507076" y="1208116"/>
                  <a:pt x="462741" y="1188720"/>
                  <a:pt x="399010" y="1177636"/>
                </a:cubicBezTo>
                <a:cubicBezTo>
                  <a:pt x="335279" y="1166553"/>
                  <a:pt x="171795" y="1158240"/>
                  <a:pt x="149628" y="1111135"/>
                </a:cubicBezTo>
                <a:cubicBezTo>
                  <a:pt x="127461" y="1064030"/>
                  <a:pt x="260465" y="980902"/>
                  <a:pt x="266007" y="895004"/>
                </a:cubicBezTo>
                <a:cubicBezTo>
                  <a:pt x="271549" y="809106"/>
                  <a:pt x="205046" y="667789"/>
                  <a:pt x="182879" y="595745"/>
                </a:cubicBezTo>
                <a:cubicBezTo>
                  <a:pt x="160712" y="523701"/>
                  <a:pt x="160712" y="482138"/>
                  <a:pt x="133003" y="462742"/>
                </a:cubicBezTo>
                <a:cubicBezTo>
                  <a:pt x="105294" y="443346"/>
                  <a:pt x="33250" y="507076"/>
                  <a:pt x="16625" y="479367"/>
                </a:cubicBezTo>
                <a:cubicBezTo>
                  <a:pt x="0" y="451658"/>
                  <a:pt x="8312" y="313112"/>
                  <a:pt x="33250" y="296487"/>
                </a:cubicBezTo>
                <a:cubicBezTo>
                  <a:pt x="58188" y="279862"/>
                  <a:pt x="144087" y="399011"/>
                  <a:pt x="166254" y="379615"/>
                </a:cubicBezTo>
                <a:cubicBezTo>
                  <a:pt x="188421" y="360219"/>
                  <a:pt x="144087" y="207818"/>
                  <a:pt x="166254" y="180109"/>
                </a:cubicBezTo>
                <a:cubicBezTo>
                  <a:pt x="188421" y="152400"/>
                  <a:pt x="252152" y="224444"/>
                  <a:pt x="299257" y="213360"/>
                </a:cubicBezTo>
                <a:cubicBezTo>
                  <a:pt x="346363" y="202276"/>
                  <a:pt x="415636" y="141316"/>
                  <a:pt x="448887" y="113607"/>
                </a:cubicBezTo>
                <a:cubicBezTo>
                  <a:pt x="482138" y="85898"/>
                  <a:pt x="487680" y="0"/>
                  <a:pt x="532014" y="13855"/>
                </a:cubicBezTo>
                <a:close/>
              </a:path>
            </a:pathLst>
          </a:custGeom>
          <a:solidFill>
            <a:schemeClr val="tx1">
              <a:alpha val="50000"/>
            </a:schemeClr>
          </a:solidFill>
          <a:ln w="63500">
            <a:solidFill>
              <a:srgbClr val="FF0000"/>
            </a:solidFill>
            <a:prstDash val="solid"/>
            <a:tailEnd type="arrow"/>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457200" y="2895600"/>
            <a:ext cx="1752600" cy="1143000"/>
          </a:xfrm>
          <a:prstGeom prst="rect">
            <a:avLst/>
          </a:prstGeom>
          <a:noFill/>
        </p:spPr>
        <p:txBody>
          <a:bodyPr wrap="square">
            <a:spAutoFit/>
          </a:bodyPr>
          <a:lstStyle/>
          <a:p>
            <a:pPr>
              <a:lnSpc>
                <a:spcPts val="4000"/>
              </a:lnSpc>
            </a:pPr>
            <a:r>
              <a:rPr lang="en-US" sz="4200" b="1" dirty="0" smtClean="0">
                <a:solidFill>
                  <a:schemeClr val="bg1"/>
                </a:solidFill>
                <a:effectLst>
                  <a:outerShdw dist="50800" dir="5400000" algn="ctr" rotWithShape="0">
                    <a:schemeClr val="tx1"/>
                  </a:outerShdw>
                </a:effectLst>
              </a:rPr>
              <a:t>  New </a:t>
            </a:r>
          </a:p>
          <a:p>
            <a:pPr>
              <a:lnSpc>
                <a:spcPts val="4000"/>
              </a:lnSpc>
            </a:pPr>
            <a:r>
              <a:rPr lang="en-US" sz="4200" b="1" dirty="0" smtClean="0">
                <a:solidFill>
                  <a:schemeClr val="bg1"/>
                </a:solidFill>
                <a:effectLst>
                  <a:outerShdw dist="50800" dir="5400000" algn="ctr" rotWithShape="0">
                    <a:schemeClr val="tx1"/>
                  </a:outerShdw>
                </a:effectLst>
              </a:rPr>
              <a:t>World </a:t>
            </a:r>
          </a:p>
        </p:txBody>
      </p:sp>
      <p:sp>
        <p:nvSpPr>
          <p:cNvPr id="33" name="TextBox 32"/>
          <p:cNvSpPr txBox="1"/>
          <p:nvPr/>
        </p:nvSpPr>
        <p:spPr>
          <a:xfrm>
            <a:off x="0" y="4995208"/>
            <a:ext cx="9144000" cy="1938992"/>
          </a:xfrm>
          <a:prstGeom prst="rect">
            <a:avLst/>
          </a:prstGeom>
          <a:solidFill>
            <a:srgbClr val="8362FA"/>
          </a:solidFill>
        </p:spPr>
        <p:txBody>
          <a:bodyPr wrap="square" rtlCol="0">
            <a:spAutoFit/>
          </a:bodyPr>
          <a:lstStyle/>
          <a:p>
            <a:pPr algn="ctr">
              <a:lnSpc>
                <a:spcPct val="150000"/>
              </a:lnSpc>
            </a:pPr>
            <a:r>
              <a:rPr lang="en-US" sz="4800" b="1" dirty="0" smtClean="0">
                <a:ln>
                  <a:solidFill>
                    <a:schemeClr val="bg1"/>
                  </a:solidFill>
                </a:ln>
                <a:solidFill>
                  <a:schemeClr val="bg1"/>
                </a:solidFill>
                <a:effectLst>
                  <a:outerShdw dist="50800" dir="5400000" algn="ctr" rotWithShape="0">
                    <a:schemeClr val="tx1"/>
                  </a:outerShdw>
                </a:effectLst>
                <a:latin typeface="Tempus Sans ITC" pitchFamily="82" charset="0"/>
              </a:rPr>
              <a:t>French Migration to </a:t>
            </a:r>
            <a:r>
              <a:rPr lang="en-US" sz="4800" b="1" dirty="0" err="1" smtClean="0">
                <a:ln>
                  <a:solidFill>
                    <a:schemeClr val="bg1"/>
                  </a:solidFill>
                </a:ln>
                <a:solidFill>
                  <a:schemeClr val="bg1"/>
                </a:solidFill>
                <a:effectLst>
                  <a:outerShdw dist="50800" dir="5400000" algn="ctr" rotWithShape="0">
                    <a:schemeClr val="tx1"/>
                  </a:outerShdw>
                </a:effectLst>
                <a:latin typeface="Tempus Sans ITC" pitchFamily="82" charset="0"/>
              </a:rPr>
              <a:t>Acadie</a:t>
            </a:r>
            <a:r>
              <a:rPr lang="en-US" sz="4800" b="1" dirty="0" smtClean="0">
                <a:ln>
                  <a:solidFill>
                    <a:schemeClr val="bg1"/>
                  </a:solidFill>
                </a:ln>
                <a:solidFill>
                  <a:schemeClr val="bg1"/>
                </a:solidFill>
                <a:effectLst>
                  <a:outerShdw dist="50800" dir="5400000" algn="ctr" rotWithShape="0">
                    <a:schemeClr val="tx1"/>
                  </a:outerShdw>
                </a:effectLst>
                <a:latin typeface="Tempus Sans ITC" pitchFamily="82" charset="0"/>
              </a:rPr>
              <a:t> </a:t>
            </a:r>
          </a:p>
          <a:p>
            <a:pPr algn="ctr"/>
            <a:r>
              <a:rPr lang="en-US" sz="4800" b="1" dirty="0" smtClean="0">
                <a:ln>
                  <a:solidFill>
                    <a:schemeClr val="bg1"/>
                  </a:solidFill>
                </a:ln>
                <a:solidFill>
                  <a:schemeClr val="bg1"/>
                </a:solidFill>
                <a:effectLst>
                  <a:outerShdw dist="50800" dir="5400000" algn="ctr" rotWithShape="0">
                    <a:schemeClr val="tx1"/>
                  </a:outerShdw>
                </a:effectLst>
                <a:latin typeface="Tempus Sans ITC" pitchFamily="82" charset="0"/>
              </a:rPr>
              <a:t>1600-1755 </a:t>
            </a:r>
          </a:p>
        </p:txBody>
      </p:sp>
      <p:sp>
        <p:nvSpPr>
          <p:cNvPr id="35" name="Rectangle 34"/>
          <p:cNvSpPr/>
          <p:nvPr/>
        </p:nvSpPr>
        <p:spPr>
          <a:xfrm rot="20436605">
            <a:off x="1117803" y="3424855"/>
            <a:ext cx="1752600" cy="619272"/>
          </a:xfrm>
          <a:prstGeom prst="rect">
            <a:avLst/>
          </a:prstGeom>
          <a:noFill/>
        </p:spPr>
        <p:txBody>
          <a:bodyPr wrap="square">
            <a:spAutoFit/>
          </a:bodyPr>
          <a:lstStyle/>
          <a:p>
            <a:pPr>
              <a:lnSpc>
                <a:spcPts val="4000"/>
              </a:lnSpc>
            </a:pPr>
            <a:r>
              <a:rPr lang="en-US" sz="4200" b="1" dirty="0" err="1" smtClean="0">
                <a:solidFill>
                  <a:schemeClr val="bg1"/>
                </a:solidFill>
                <a:effectLst>
                  <a:outerShdw dist="50800" dir="5400000" algn="ctr" rotWithShape="0">
                    <a:schemeClr val="tx1"/>
                  </a:outerShdw>
                </a:effectLst>
              </a:rPr>
              <a:t>Acadie</a:t>
            </a:r>
            <a:r>
              <a:rPr lang="en-US" sz="4200" b="1" dirty="0" smtClean="0">
                <a:solidFill>
                  <a:schemeClr val="bg1"/>
                </a:solidFill>
                <a:effectLst>
                  <a:outerShdw dist="50800" dir="5400000" algn="ctr" rotWithShape="0">
                    <a:schemeClr val="tx1"/>
                  </a:outerShdw>
                </a:effectLst>
              </a:rPr>
              <a:t> </a:t>
            </a:r>
          </a:p>
        </p:txBody>
      </p:sp>
      <p:pic>
        <p:nvPicPr>
          <p:cNvPr id="2051" name="Picture 3"/>
          <p:cNvPicPr>
            <a:picLocks noChangeAspect="1" noChangeArrowheads="1"/>
          </p:cNvPicPr>
          <p:nvPr/>
        </p:nvPicPr>
        <p:blipFill>
          <a:blip r:embed="rId4" cstate="print"/>
          <a:srcRect/>
          <a:stretch>
            <a:fillRect/>
          </a:stretch>
        </p:blipFill>
        <p:spPr bwMode="auto">
          <a:xfrm>
            <a:off x="2637405" y="914400"/>
            <a:ext cx="1705995" cy="2010685"/>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a:stretch>
            <a:fillRect/>
          </a:stretch>
        </p:blipFill>
        <p:spPr bwMode="auto">
          <a:xfrm>
            <a:off x="1066800" y="1524000"/>
            <a:ext cx="1543337" cy="1830497"/>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4343400" y="1060450"/>
            <a:ext cx="1506538" cy="1987550"/>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a:off x="3810000" y="3276600"/>
            <a:ext cx="1390650" cy="1987550"/>
          </a:xfrm>
          <a:prstGeom prst="rect">
            <a:avLst/>
          </a:prstGeom>
          <a:noFill/>
          <a:ln w="9525">
            <a:noFill/>
            <a:miter lim="800000"/>
            <a:headEnd/>
            <a:tailEnd/>
          </a:ln>
          <a:effectLst/>
        </p:spPr>
      </p:pic>
      <p:pic>
        <p:nvPicPr>
          <p:cNvPr id="5125" name="Picture 5"/>
          <p:cNvPicPr>
            <a:picLocks noChangeAspect="1" noChangeArrowheads="1"/>
          </p:cNvPicPr>
          <p:nvPr/>
        </p:nvPicPr>
        <p:blipFill>
          <a:blip r:embed="rId8" cstate="print"/>
          <a:srcRect l="5581"/>
          <a:stretch>
            <a:fillRect/>
          </a:stretch>
        </p:blipFill>
        <p:spPr bwMode="auto">
          <a:xfrm>
            <a:off x="5486400" y="3200400"/>
            <a:ext cx="1289050" cy="1938338"/>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14">
                                            <p:txEl>
                                              <p:pRg st="0" end="0"/>
                                            </p:txEl>
                                          </p:spTgt>
                                        </p:tgtEl>
                                      </p:cBhvr>
                                    </p:animEffect>
                                    <p:set>
                                      <p:cBhvr>
                                        <p:cTn id="15" dur="1" fill="hold">
                                          <p:stCondLst>
                                            <p:cond delay="999"/>
                                          </p:stCondLst>
                                        </p:cTn>
                                        <p:tgtEl>
                                          <p:spTgt spid="14">
                                            <p:txEl>
                                              <p:pRg st="0" end="0"/>
                                            </p:txEl>
                                          </p:spTgt>
                                        </p:tgtEl>
                                        <p:attrNameLst>
                                          <p:attrName>style.visibility</p:attrName>
                                        </p:attrNameLst>
                                      </p:cBhvr>
                                      <p:to>
                                        <p:strVal val="hidden"/>
                                      </p:to>
                                    </p:set>
                                  </p:childTnLst>
                                </p:cTn>
                              </p:par>
                              <p:par>
                                <p:cTn id="16" presetID="39" presetClass="exit" presetSubtype="0" decel="100000" fill="hold" grpId="0" nodeType="withEffect">
                                  <p:stCondLst>
                                    <p:cond delay="0"/>
                                  </p:stCondLst>
                                  <p:childTnLst>
                                    <p:anim calcmode="lin" valueType="num">
                                      <p:cBhvr>
                                        <p:cTn id="17" dur="1000"/>
                                        <p:tgtEl>
                                          <p:spTgt spid="15"/>
                                        </p:tgtEl>
                                        <p:attrNameLst>
                                          <p:attrName>ppt_h</p:attrName>
                                        </p:attrNameLst>
                                      </p:cBhvr>
                                      <p:tavLst>
                                        <p:tav tm="0">
                                          <p:val>
                                            <p:strVal val="ppt_h"/>
                                          </p:val>
                                        </p:tav>
                                        <p:tav tm="50000">
                                          <p:val>
                                            <p:strVal val="ppt_h/20"/>
                                          </p:val>
                                        </p:tav>
                                        <p:tav tm="100000">
                                          <p:val>
                                            <p:strVal val="ppt_h/20"/>
                                          </p:val>
                                        </p:tav>
                                      </p:tavLst>
                                    </p:anim>
                                    <p:anim calcmode="lin" valueType="num">
                                      <p:cBhvr>
                                        <p:cTn id="18" dur="1000"/>
                                        <p:tgtEl>
                                          <p:spTgt spid="15"/>
                                        </p:tgtEl>
                                        <p:attrNameLst>
                                          <p:attrName>ppt_w</p:attrName>
                                        </p:attrNameLst>
                                      </p:cBhvr>
                                      <p:tavLst>
                                        <p:tav tm="0">
                                          <p:val>
                                            <p:strVal val="ppt_w"/>
                                          </p:val>
                                        </p:tav>
                                        <p:tav tm="50000">
                                          <p:val>
                                            <p:strVal val="ppt_w+.3"/>
                                          </p:val>
                                        </p:tav>
                                        <p:tav tm="100000">
                                          <p:val>
                                            <p:strVal val="ppt_w+.3"/>
                                          </p:val>
                                        </p:tav>
                                      </p:tavLst>
                                    </p:anim>
                                    <p:anim calcmode="lin" valueType="num">
                                      <p:cBhvr>
                                        <p:cTn id="19" dur="1000"/>
                                        <p:tgtEl>
                                          <p:spTgt spid="15"/>
                                        </p:tgtEl>
                                        <p:attrNameLst>
                                          <p:attrName>ppt_x</p:attrName>
                                        </p:attrNameLst>
                                      </p:cBhvr>
                                      <p:tavLst>
                                        <p:tav tm="0">
                                          <p:val>
                                            <p:strVal val="ppt_x"/>
                                          </p:val>
                                        </p:tav>
                                        <p:tav tm="50000">
                                          <p:val>
                                            <p:strVal val="ppt_x"/>
                                          </p:val>
                                        </p:tav>
                                        <p:tav tm="100000">
                                          <p:val>
                                            <p:strVal val="ppt_x-.3"/>
                                          </p:val>
                                        </p:tav>
                                      </p:tavLst>
                                    </p:anim>
                                    <p:anim calcmode="lin" valueType="num">
                                      <p:cBhvr>
                                        <p:cTn id="20" dur="1000"/>
                                        <p:tgtEl>
                                          <p:spTgt spid="15"/>
                                        </p:tgtEl>
                                        <p:attrNameLst>
                                          <p:attrName>ppt_y</p:attrName>
                                        </p:attrNameLst>
                                      </p:cBhvr>
                                      <p:tavLst>
                                        <p:tav tm="0">
                                          <p:val>
                                            <p:strVal val="ppt_y"/>
                                          </p:val>
                                        </p:tav>
                                        <p:tav tm="100000">
                                          <p:val>
                                            <p:strVal val="ppt_y"/>
                                          </p:val>
                                        </p:tav>
                                      </p:tavLst>
                                    </p:anim>
                                    <p:set>
                                      <p:cBhvr>
                                        <p:cTn id="21" dur="1" fill="hold">
                                          <p:stCondLst>
                                            <p:cond delay="999"/>
                                          </p:stCondLst>
                                        </p:cTn>
                                        <p:tgtEl>
                                          <p:spTgt spid="1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par>
                                <p:cTn id="25" presetID="22" presetClass="entr" presetSubtype="2" fill="hold" grpId="0" nodeType="withEffect">
                                  <p:stCondLst>
                                    <p:cond delay="50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1000"/>
                                        <p:tgtEl>
                                          <p:spTgt spid="17"/>
                                        </p:tgtEl>
                                      </p:cBhvr>
                                    </p:animEffect>
                                  </p:childTnLst>
                                </p:cTn>
                              </p:par>
                              <p:par>
                                <p:cTn id="28" presetID="10" presetClass="exit" presetSubtype="0" fill="hold" grpId="1" nodeType="withEffect">
                                  <p:stCondLst>
                                    <p:cond delay="500"/>
                                  </p:stCondLst>
                                  <p:childTnLst>
                                    <p:animEffect transition="out" filter="fade">
                                      <p:cBhvr>
                                        <p:cTn id="29" dur="1000"/>
                                        <p:tgtEl>
                                          <p:spTgt spid="14">
                                            <p:txEl>
                                              <p:pRg st="0" end="0"/>
                                            </p:txEl>
                                          </p:spTgt>
                                        </p:tgtEl>
                                      </p:cBhvr>
                                    </p:animEffect>
                                    <p:set>
                                      <p:cBhvr>
                                        <p:cTn id="30" dur="1" fill="hold">
                                          <p:stCondLst>
                                            <p:cond delay="999"/>
                                          </p:stCondLst>
                                        </p:cTn>
                                        <p:tgtEl>
                                          <p:spTgt spid="14">
                                            <p:txEl>
                                              <p:pRg st="0" end="0"/>
                                            </p:txEl>
                                          </p:spTgt>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1000"/>
                                        <p:tgtEl>
                                          <p:spTgt spid="20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51"/>
                                        </p:tgtEl>
                                        <p:attrNameLst>
                                          <p:attrName>style.visibility</p:attrName>
                                        </p:attrNameLst>
                                      </p:cBhvr>
                                      <p:to>
                                        <p:strVal val="visible"/>
                                      </p:to>
                                    </p:set>
                                    <p:animEffect transition="in" filter="fade">
                                      <p:cBhvr>
                                        <p:cTn id="44" dur="1000"/>
                                        <p:tgtEl>
                                          <p:spTgt spid="205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53"/>
                                        </p:tgtEl>
                                        <p:attrNameLst>
                                          <p:attrName>style.visibility</p:attrName>
                                        </p:attrNameLst>
                                      </p:cBhvr>
                                      <p:to>
                                        <p:strVal val="visible"/>
                                      </p:to>
                                    </p:set>
                                    <p:animEffect transition="in" filter="fade">
                                      <p:cBhvr>
                                        <p:cTn id="49" dur="1000"/>
                                        <p:tgtEl>
                                          <p:spTgt spid="20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25"/>
                                        </p:tgtEl>
                                        <p:attrNameLst>
                                          <p:attrName>style.visibility</p:attrName>
                                        </p:attrNameLst>
                                      </p:cBhvr>
                                      <p:to>
                                        <p:strVal val="visible"/>
                                      </p:to>
                                    </p:set>
                                    <p:animEffect transition="in" filter="fade">
                                      <p:cBhvr>
                                        <p:cTn id="54" dur="1000"/>
                                        <p:tgtEl>
                                          <p:spTgt spid="51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54"/>
                                        </p:tgtEl>
                                        <p:attrNameLst>
                                          <p:attrName>style.visibility</p:attrName>
                                        </p:attrNameLst>
                                      </p:cBhvr>
                                      <p:to>
                                        <p:strVal val="visible"/>
                                      </p:to>
                                    </p:set>
                                    <p:animEffect transition="in" filter="fade">
                                      <p:cBhvr>
                                        <p:cTn id="59" dur="1000"/>
                                        <p:tgtEl>
                                          <p:spTgt spid="205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0" fill="hold" grpId="1" nodeType="clickEffect">
                                  <p:stCondLst>
                                    <p:cond delay="0"/>
                                  </p:stCondLst>
                                  <p:childTnLst>
                                    <p:anim calcmode="lin" valueType="num">
                                      <p:cBhvr>
                                        <p:cTn id="63" dur="1000"/>
                                        <p:tgtEl>
                                          <p:spTgt spid="31"/>
                                        </p:tgtEl>
                                        <p:attrNameLst>
                                          <p:attrName>ppt_w</p:attrName>
                                        </p:attrNameLst>
                                      </p:cBhvr>
                                      <p:tavLst>
                                        <p:tav tm="0">
                                          <p:val>
                                            <p:strVal val="ppt_w"/>
                                          </p:val>
                                        </p:tav>
                                        <p:tav tm="100000">
                                          <p:val>
                                            <p:fltVal val="0"/>
                                          </p:val>
                                        </p:tav>
                                      </p:tavLst>
                                    </p:anim>
                                    <p:anim calcmode="lin" valueType="num">
                                      <p:cBhvr>
                                        <p:cTn id="64" dur="1000"/>
                                        <p:tgtEl>
                                          <p:spTgt spid="31"/>
                                        </p:tgtEl>
                                        <p:attrNameLst>
                                          <p:attrName>ppt_h</p:attrName>
                                        </p:attrNameLst>
                                      </p:cBhvr>
                                      <p:tavLst>
                                        <p:tav tm="0">
                                          <p:val>
                                            <p:strVal val="ppt_h"/>
                                          </p:val>
                                        </p:tav>
                                        <p:tav tm="100000">
                                          <p:val>
                                            <p:fltVal val="0"/>
                                          </p:val>
                                        </p:tav>
                                      </p:tavLst>
                                    </p:anim>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22" presetClass="entr" presetSubtype="8"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1000"/>
                                        <p:tgtEl>
                                          <p:spTgt spid="36"/>
                                        </p:tgtEl>
                                      </p:cBhvr>
                                    </p:animEffect>
                                  </p:childTnLst>
                                </p:cTn>
                              </p:par>
                            </p:childTnLst>
                          </p:cTn>
                        </p:par>
                        <p:par>
                          <p:cTn id="70" fill="hold">
                            <p:stCondLst>
                              <p:cond delay="1000"/>
                            </p:stCondLst>
                            <p:childTnLst>
                              <p:par>
                                <p:cTn id="71" presetID="10" presetClass="exit" presetSubtype="0" fill="hold" grpId="1" nodeType="afterEffect">
                                  <p:stCondLst>
                                    <p:cond delay="0"/>
                                  </p:stCondLst>
                                  <p:childTnLst>
                                    <p:animEffect transition="out" filter="fade">
                                      <p:cBhvr>
                                        <p:cTn id="72" dur="1000"/>
                                        <p:tgtEl>
                                          <p:spTgt spid="17"/>
                                        </p:tgtEl>
                                      </p:cBhvr>
                                    </p:animEffect>
                                    <p:set>
                                      <p:cBhvr>
                                        <p:cTn id="73" dur="1" fill="hold">
                                          <p:stCondLst>
                                            <p:cond delay="999"/>
                                          </p:stCondLst>
                                        </p:cTn>
                                        <p:tgtEl>
                                          <p:spTgt spid="1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2054"/>
                                        </p:tgtEl>
                                      </p:cBhvr>
                                    </p:animEffect>
                                    <p:set>
                                      <p:cBhvr>
                                        <p:cTn id="76" dur="1" fill="hold">
                                          <p:stCondLst>
                                            <p:cond delay="999"/>
                                          </p:stCondLst>
                                        </p:cTn>
                                        <p:tgtEl>
                                          <p:spTgt spid="205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5125"/>
                                        </p:tgtEl>
                                      </p:cBhvr>
                                    </p:animEffect>
                                    <p:set>
                                      <p:cBhvr>
                                        <p:cTn id="79" dur="1" fill="hold">
                                          <p:stCondLst>
                                            <p:cond delay="999"/>
                                          </p:stCondLst>
                                        </p:cTn>
                                        <p:tgtEl>
                                          <p:spTgt spid="512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2053"/>
                                        </p:tgtEl>
                                      </p:cBhvr>
                                    </p:animEffect>
                                    <p:set>
                                      <p:cBhvr>
                                        <p:cTn id="82" dur="1" fill="hold">
                                          <p:stCondLst>
                                            <p:cond delay="999"/>
                                          </p:stCondLst>
                                        </p:cTn>
                                        <p:tgtEl>
                                          <p:spTgt spid="205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2051"/>
                                        </p:tgtEl>
                                      </p:cBhvr>
                                    </p:animEffect>
                                    <p:set>
                                      <p:cBhvr>
                                        <p:cTn id="85" dur="1" fill="hold">
                                          <p:stCondLst>
                                            <p:cond delay="999"/>
                                          </p:stCondLst>
                                        </p:cTn>
                                        <p:tgtEl>
                                          <p:spTgt spid="205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2052"/>
                                        </p:tgtEl>
                                      </p:cBhvr>
                                    </p:animEffect>
                                    <p:set>
                                      <p:cBhvr>
                                        <p:cTn id="88" dur="1" fill="hold">
                                          <p:stCondLst>
                                            <p:cond delay="999"/>
                                          </p:stCondLst>
                                        </p:cTn>
                                        <p:tgtEl>
                                          <p:spTgt spid="205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3"/>
                                        </p:tgtEl>
                                      </p:cBhvr>
                                    </p:animEffect>
                                    <p:set>
                                      <p:cBhvr>
                                        <p:cTn id="94" dur="1" fill="hold">
                                          <p:stCondLst>
                                            <p:cond delay="999"/>
                                          </p:stCondLst>
                                        </p:cTn>
                                        <p:tgtEl>
                                          <p:spTgt spid="3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2"/>
                                        </p:tgtEl>
                                      </p:cBhvr>
                                    </p:animEffect>
                                    <p:set>
                                      <p:cBhvr>
                                        <p:cTn id="9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1" animBg="1"/>
      <p:bldP spid="14" grpId="0" build="allAtOnce"/>
      <p:bldP spid="14" grpId="1" build="allAtOnce"/>
      <p:bldP spid="17" grpId="0" animBg="1"/>
      <p:bldP spid="17" grpId="1" animBg="1"/>
      <p:bldP spid="15" grpId="0" animBg="1"/>
      <p:bldP spid="15" grpId="1" animBg="1"/>
      <p:bldP spid="8" grpId="1"/>
      <p:bldP spid="33" grpId="0" animBg="1"/>
      <p:bldP spid="33" grpId="1" animBg="1"/>
      <p:bldP spid="35" grpId="0"/>
      <p:bldP spid="35"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762000"/>
            <a:ext cx="9144000" cy="4800600"/>
            <a:chOff x="0" y="762000"/>
            <a:chExt cx="9144000" cy="4800600"/>
          </a:xfrm>
        </p:grpSpPr>
        <p:pic>
          <p:nvPicPr>
            <p:cNvPr id="1028" name="Picture 4"/>
            <p:cNvPicPr>
              <a:picLocks noChangeAspect="1" noChangeArrowheads="1"/>
            </p:cNvPicPr>
            <p:nvPr/>
          </p:nvPicPr>
          <p:blipFill>
            <a:blip r:embed="rId2" cstate="print"/>
            <a:srcRect l="6428" t="30073" r="7319" b="6624"/>
            <a:stretch>
              <a:fillRect/>
            </a:stretch>
          </p:blipFill>
          <p:spPr bwMode="auto">
            <a:xfrm>
              <a:off x="0" y="1143000"/>
              <a:ext cx="9144000" cy="4419600"/>
            </a:xfrm>
            <a:prstGeom prst="rect">
              <a:avLst/>
            </a:prstGeom>
            <a:noFill/>
            <a:ln w="9525">
              <a:noFill/>
              <a:miter lim="800000"/>
              <a:headEnd/>
              <a:tailEnd/>
            </a:ln>
            <a:effectLst/>
          </p:spPr>
        </p:pic>
        <p:pic>
          <p:nvPicPr>
            <p:cNvPr id="15" name="Picture 4"/>
            <p:cNvPicPr>
              <a:picLocks noChangeAspect="1" noChangeArrowheads="1"/>
            </p:cNvPicPr>
            <p:nvPr/>
          </p:nvPicPr>
          <p:blipFill>
            <a:blip r:embed="rId2" cstate="print"/>
            <a:srcRect l="4217" t="21342" r="7320" b="71018"/>
            <a:stretch>
              <a:fillRect/>
            </a:stretch>
          </p:blipFill>
          <p:spPr bwMode="auto">
            <a:xfrm>
              <a:off x="0" y="762000"/>
              <a:ext cx="9144000" cy="533400"/>
            </a:xfrm>
            <a:prstGeom prst="rect">
              <a:avLst/>
            </a:prstGeom>
            <a:noFill/>
            <a:ln w="9525">
              <a:noFill/>
              <a:miter lim="800000"/>
              <a:headEnd/>
              <a:tailEnd/>
            </a:ln>
            <a:effectLst/>
          </p:spPr>
        </p:pic>
      </p:grpSp>
      <p:sp useBgFill="1">
        <p:nvSpPr>
          <p:cNvPr id="2" name="TextBox 1"/>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
        <p:nvSpPr>
          <p:cNvPr id="8" name="Oval 7"/>
          <p:cNvSpPr/>
          <p:nvPr/>
        </p:nvSpPr>
        <p:spPr>
          <a:xfrm>
            <a:off x="1447800" y="3352800"/>
            <a:ext cx="990600" cy="381000"/>
          </a:xfrm>
          <a:prstGeom prst="ellipse">
            <a:avLst/>
          </a:prstGeom>
          <a:ln w="50800">
            <a:solidFill>
              <a:srgbClr val="FF0000"/>
            </a:solidFill>
            <a:prstDash val="solid"/>
            <a:tailEnd type="arrow"/>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609600" y="3276600"/>
            <a:ext cx="7772400" cy="533400"/>
          </a:xfrm>
          <a:prstGeom prst="rect">
            <a:avLst/>
          </a:prstGeom>
          <a:ln w="50800">
            <a:solidFill>
              <a:srgbClr val="FF0000"/>
            </a:solidFill>
            <a:prstDash val="solid"/>
            <a:tailEnd type="arrow"/>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33" name="Picture 9"/>
          <p:cNvPicPr>
            <a:picLocks noChangeAspect="1" noChangeArrowheads="1"/>
          </p:cNvPicPr>
          <p:nvPr/>
        </p:nvPicPr>
        <p:blipFill>
          <a:blip r:embed="rId3" cstate="print"/>
          <a:srcRect/>
          <a:stretch>
            <a:fillRect/>
          </a:stretch>
        </p:blipFill>
        <p:spPr bwMode="auto">
          <a:xfrm>
            <a:off x="709612" y="2974975"/>
            <a:ext cx="2871788" cy="3883025"/>
          </a:xfrm>
          <a:prstGeom prst="rect">
            <a:avLst/>
          </a:prstGeom>
          <a:noFill/>
          <a:ln w="9525">
            <a:noFill/>
            <a:miter lim="800000"/>
            <a:headEnd/>
            <a:tailEnd/>
          </a:ln>
          <a:effectLst/>
        </p:spPr>
      </p:pic>
      <p:pic>
        <p:nvPicPr>
          <p:cNvPr id="1035" name="Picture 11"/>
          <p:cNvPicPr>
            <a:picLocks noChangeAspect="1" noChangeArrowheads="1"/>
          </p:cNvPicPr>
          <p:nvPr/>
        </p:nvPicPr>
        <p:blipFill>
          <a:blip r:embed="rId4" cstate="print"/>
          <a:srcRect l="57954" t="40981" r="22133" b="49136"/>
          <a:stretch>
            <a:fillRect/>
          </a:stretch>
        </p:blipFill>
        <p:spPr bwMode="auto">
          <a:xfrm>
            <a:off x="3429000" y="3810000"/>
            <a:ext cx="3276600" cy="914400"/>
          </a:xfrm>
          <a:prstGeom prst="rect">
            <a:avLst/>
          </a:prstGeom>
          <a:noFill/>
          <a:ln w="38100">
            <a:solidFill>
              <a:schemeClr val="bg1"/>
            </a:solidFill>
            <a:miter lim="800000"/>
            <a:headEnd/>
            <a:tailEnd/>
          </a:ln>
          <a:effectLst/>
        </p:spPr>
      </p:pic>
      <p:pic>
        <p:nvPicPr>
          <p:cNvPr id="1036" name="Picture 12"/>
          <p:cNvPicPr>
            <a:picLocks noChangeAspect="1" noChangeArrowheads="1"/>
          </p:cNvPicPr>
          <p:nvPr/>
        </p:nvPicPr>
        <p:blipFill>
          <a:blip r:embed="rId5" cstate="print"/>
          <a:srcRect l="1684" t="20313" r="2562" b="40625"/>
          <a:stretch>
            <a:fillRect/>
          </a:stretch>
        </p:blipFill>
        <p:spPr bwMode="auto">
          <a:xfrm>
            <a:off x="3429000" y="4800600"/>
            <a:ext cx="8970263" cy="2057400"/>
          </a:xfrm>
          <a:prstGeom prst="rect">
            <a:avLst/>
          </a:prstGeom>
          <a:noFill/>
          <a:ln w="25400">
            <a:solidFill>
              <a:schemeClr val="bg1"/>
            </a:solidFill>
            <a:miter lim="800000"/>
            <a:headEnd/>
            <a:tailEnd/>
          </a:ln>
          <a:effectLst/>
        </p:spPr>
      </p:pic>
      <p:sp>
        <p:nvSpPr>
          <p:cNvPr id="21" name="Rectangle 20"/>
          <p:cNvSpPr/>
          <p:nvPr/>
        </p:nvSpPr>
        <p:spPr>
          <a:xfrm>
            <a:off x="3505200" y="6248400"/>
            <a:ext cx="3276600" cy="533400"/>
          </a:xfrm>
          <a:prstGeom prst="rect">
            <a:avLst/>
          </a:prstGeom>
          <a:ln w="50800">
            <a:solidFill>
              <a:srgbClr val="FF0000"/>
            </a:solidFill>
            <a:prstDash val="solid"/>
            <a:tailEnd type="arrow"/>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32" name="Picture 8" descr="C:\Users\Sandra\AppData\Local\Microsoft\Windows\INetCache\IE\BVRDKKS1\cursor_PNG79[1].png"/>
          <p:cNvPicPr>
            <a:picLocks noChangeAspect="1" noChangeArrowheads="1"/>
          </p:cNvPicPr>
          <p:nvPr/>
        </p:nvPicPr>
        <p:blipFill>
          <a:blip r:embed="rId6" cstate="print"/>
          <a:srcRect/>
          <a:stretch>
            <a:fillRect/>
          </a:stretch>
        </p:blipFill>
        <p:spPr bwMode="auto">
          <a:xfrm>
            <a:off x="8077200" y="5791200"/>
            <a:ext cx="533400" cy="799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22" presetClass="entr" presetSubtype="8" fill="hold" grpId="0"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1000"/>
                                        <p:tgtEl>
                                          <p:spTgt spid="1032"/>
                                        </p:tgtEl>
                                      </p:cBhvr>
                                    </p:animEffect>
                                  </p:childTnLst>
                                </p:cTn>
                              </p:par>
                              <p:par>
                                <p:cTn id="26" presetID="0" presetClass="path" presetSubtype="0" accel="50000" decel="50000" fill="hold" nodeType="withEffect">
                                  <p:stCondLst>
                                    <p:cond delay="0"/>
                                  </p:stCondLst>
                                  <p:childTnLst>
                                    <p:animMotion origin="layout" path="M 0.00052 0.00532 C -1.11022E-16 -0.02315 -0.00017 -0.05185 -0.00122 -0.08033 C -0.00191 -0.1 -0.00851 -0.11852 -0.01198 -0.1375 C -0.01441 -0.15093 -0.01441 -0.15718 -0.02083 -0.16852 C -0.02378 -0.18357 -0.025 -0.19838 -0.0316 -0.21135 C -0.03524 -0.23033 -0.03889 -0.2456 -0.04774 -0.26135 C -0.05017 -0.2713 -0.05174 -0.27685 -0.05833 -0.28287 C -0.06441 -0.30556 -0.05417 -0.26968 -0.06545 -0.29954 C -0.06858 -0.3081 -0.06493 -0.31111 -0.07274 -0.31621 C -0.07656 -0.31875 -0.08108 -0.31922 -0.08524 -0.32084 C -0.09062 -0.33195 -0.09479 -0.33056 -0.10486 -0.33287 C -0.11059 -0.34051 -0.1151 -0.34375 -0.12274 -0.34699 C -0.1349 -0.35834 -0.20486 -0.35648 -0.21024 -0.35672 C -0.27448 -0.3794 -0.36042 -0.3676 -0.41736 -0.36852 C -0.45694 -0.37894 -0.49844 -0.37778 -0.53872 -0.38033 C -0.62639 -0.37847 -0.61997 -0.37894 -0.67622 -0.37084 C -0.67795 -0.36922 -0.68021 -0.36829 -0.6816 -0.36621 C -0.68837 -0.35602 -0.68594 -0.34954 -0.69583 -0.34954 " pathEditMode="relative" rAng="0" ptsTypes="fffffffffffffffffA">
                                      <p:cBhvr>
                                        <p:cTn id="27" dur="3000" fill="hold"/>
                                        <p:tgtEl>
                                          <p:spTgt spid="1032"/>
                                        </p:tgtEl>
                                        <p:attrNameLst>
                                          <p:attrName>ppt_x</p:attrName>
                                          <p:attrName>ppt_y</p:attrName>
                                        </p:attrNameLst>
                                      </p:cBhvr>
                                      <p:rCtr x="-348" y="-193"/>
                                    </p:animMotion>
                                  </p:childTnLst>
                                </p:cTn>
                              </p:par>
                              <p:par>
                                <p:cTn id="28" presetID="10" presetClass="exit" presetSubtype="0" fill="hold" grpId="1" nodeType="withEffect">
                                  <p:stCondLst>
                                    <p:cond delay="1500"/>
                                  </p:stCondLst>
                                  <p:childTnLst>
                                    <p:animEffect transition="out" filter="fad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033"/>
                                        </p:tgtEl>
                                        <p:attrNameLst>
                                          <p:attrName>style.visibility</p:attrName>
                                        </p:attrNameLst>
                                      </p:cBhvr>
                                      <p:to>
                                        <p:strVal val="visible"/>
                                      </p:to>
                                    </p:set>
                                    <p:animEffect transition="in" filter="fade">
                                      <p:cBhvr>
                                        <p:cTn id="34" dur="500"/>
                                        <p:tgtEl>
                                          <p:spTgt spid="10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69583 -0.34954 L -0.69583 -0.25811 " pathEditMode="relative" rAng="0" ptsTypes="AA">
                                      <p:cBhvr>
                                        <p:cTn id="38" dur="2000" fill="hold"/>
                                        <p:tgtEl>
                                          <p:spTgt spid="1032"/>
                                        </p:tgtEl>
                                        <p:attrNameLst>
                                          <p:attrName>ppt_x</p:attrName>
                                          <p:attrName>ppt_y</p:attrName>
                                        </p:attrNameLst>
                                      </p:cBhvr>
                                      <p:rCtr x="0" y="46"/>
                                    </p:animMotion>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5"/>
                                        </p:tgtEl>
                                        <p:attrNameLst>
                                          <p:attrName>style.visibility</p:attrName>
                                        </p:attrNameLst>
                                      </p:cBhvr>
                                      <p:to>
                                        <p:strVal val="visible"/>
                                      </p:to>
                                    </p:set>
                                    <p:animEffect transition="in" filter="fade">
                                      <p:cBhvr>
                                        <p:cTn id="42" dur="500"/>
                                        <p:tgtEl>
                                          <p:spTgt spid="1035"/>
                                        </p:tgtEl>
                                      </p:cBhvr>
                                    </p:animEffect>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nodeType="clickEffect">
                                  <p:stCondLst>
                                    <p:cond delay="0"/>
                                  </p:stCondLst>
                                  <p:childTnLst>
                                    <p:animMotion origin="layout" path="M -0.69583 -0.26922 L -0.32917 -0.26922 " pathEditMode="relative" rAng="0" ptsTypes="AA">
                                      <p:cBhvr>
                                        <p:cTn id="46" dur="2000" fill="hold"/>
                                        <p:tgtEl>
                                          <p:spTgt spid="1032"/>
                                        </p:tgtEl>
                                        <p:attrNameLst>
                                          <p:attrName>ppt_x</p:attrName>
                                          <p:attrName>ppt_y</p:attrName>
                                        </p:attrNameLst>
                                      </p:cBhvr>
                                      <p:rCtr x="183" y="0"/>
                                    </p:animMotion>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1036"/>
                                        </p:tgtEl>
                                        <p:attrNameLst>
                                          <p:attrName>style.visibility</p:attrName>
                                        </p:attrNameLst>
                                      </p:cBhvr>
                                      <p:to>
                                        <p:strVal val="visible"/>
                                      </p:to>
                                    </p:set>
                                    <p:animEffect transition="in" filter="fade">
                                      <p:cBhvr>
                                        <p:cTn id="50" dur="500"/>
                                        <p:tgtEl>
                                          <p:spTgt spid="1036"/>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32917 -0.26922 L -0.32917 0.09745 " pathEditMode="relative" rAng="0" ptsTypes="AA">
                                      <p:cBhvr>
                                        <p:cTn id="54" dur="2000" fill="hold"/>
                                        <p:tgtEl>
                                          <p:spTgt spid="1032"/>
                                        </p:tgtEl>
                                        <p:attrNameLst>
                                          <p:attrName>ppt_x</p:attrName>
                                          <p:attrName>ppt_y</p:attrName>
                                        </p:attrNameLst>
                                      </p:cBhvr>
                                      <p:rCtr x="0" y="183"/>
                                    </p:animMotion>
                                  </p:childTnLst>
                                </p:cTn>
                              </p:par>
                            </p:childTnLst>
                          </p:cTn>
                        </p:par>
                        <p:par>
                          <p:cTn id="55" fill="hold">
                            <p:stCondLst>
                              <p:cond delay="2000"/>
                            </p:stCondLst>
                            <p:childTnLst>
                              <p:par>
                                <p:cTn id="56" presetID="22" presetClass="entr" presetSubtype="1"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1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1032"/>
                                        </p:tgtEl>
                                      </p:cBhvr>
                                    </p:animEffect>
                                    <p:set>
                                      <p:cBhvr>
                                        <p:cTn id="63" dur="1" fill="hold">
                                          <p:stCondLst>
                                            <p:cond delay="999"/>
                                          </p:stCondLst>
                                        </p:cTn>
                                        <p:tgtEl>
                                          <p:spTgt spid="103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1036"/>
                                        </p:tgtEl>
                                      </p:cBhvr>
                                    </p:animEffect>
                                    <p:set>
                                      <p:cBhvr>
                                        <p:cTn id="66" dur="1" fill="hold">
                                          <p:stCondLst>
                                            <p:cond delay="999"/>
                                          </p:stCondLst>
                                        </p:cTn>
                                        <p:tgtEl>
                                          <p:spTgt spid="103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21"/>
                                        </p:tgtEl>
                                      </p:cBhvr>
                                    </p:animEffect>
                                    <p:set>
                                      <p:cBhvr>
                                        <p:cTn id="69" dur="1" fill="hold">
                                          <p:stCondLst>
                                            <p:cond delay="999"/>
                                          </p:stCondLst>
                                        </p:cTn>
                                        <p:tgtEl>
                                          <p:spTgt spid="2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1035"/>
                                        </p:tgtEl>
                                      </p:cBhvr>
                                    </p:animEffect>
                                    <p:set>
                                      <p:cBhvr>
                                        <p:cTn id="72" dur="1" fill="hold">
                                          <p:stCondLst>
                                            <p:cond delay="999"/>
                                          </p:stCondLst>
                                        </p:cTn>
                                        <p:tgtEl>
                                          <p:spTgt spid="103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033"/>
                                        </p:tgtEl>
                                      </p:cBhvr>
                                    </p:animEffect>
                                    <p:set>
                                      <p:cBhvr>
                                        <p:cTn id="75" dur="1" fill="hold">
                                          <p:stCondLst>
                                            <p:cond delay="999"/>
                                          </p:stCondLst>
                                        </p:cTn>
                                        <p:tgtEl>
                                          <p:spTgt spid="1033"/>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6"/>
                                        </p:tgtEl>
                                      </p:cBhvr>
                                    </p:animEffect>
                                    <p:set>
                                      <p:cBhvr>
                                        <p:cTn id="7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21" grpId="0" animBg="1"/>
      <p:bldP spid="21"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609600"/>
            <a:ext cx="9220200" cy="6340197"/>
            <a:chOff x="-685800" y="990600"/>
            <a:chExt cx="9220200" cy="6340197"/>
          </a:xfrm>
        </p:grpSpPr>
        <p:sp useBgFill="1">
          <p:nvSpPr>
            <p:cNvPr id="27" name="TextBox 26"/>
            <p:cNvSpPr txBox="1"/>
            <p:nvPr/>
          </p:nvSpPr>
          <p:spPr>
            <a:xfrm>
              <a:off x="-685800" y="990600"/>
              <a:ext cx="9220200" cy="6340197"/>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Contemporary Flute</a:t>
              </a:r>
            </a:p>
            <a:p>
              <a:r>
                <a:rPr lang="en-US" sz="3600" b="1" dirty="0" smtClean="0">
                  <a:ln>
                    <a:solidFill>
                      <a:schemeClr val="tx1"/>
                    </a:solidFill>
                  </a:ln>
                  <a:latin typeface="Bradley Hand ITC" pitchFamily="66" charset="0"/>
                </a:rPr>
                <a:t>		</a:t>
              </a: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Matthew </a:t>
              </a:r>
              <a:r>
                <a:rPr lang="en-US" sz="3600" b="1" dirty="0" err="1" smtClean="0">
                  <a:ln>
                    <a:solidFill>
                      <a:schemeClr val="tx1"/>
                    </a:solidFill>
                  </a:ln>
                  <a:latin typeface="Bradley Hand ITC" pitchFamily="66" charset="0"/>
                </a:rPr>
                <a:t>Tooni</a:t>
              </a:r>
              <a:endParaRPr lang="en-US" sz="3600" b="1" dirty="0" smtClean="0">
                <a:ln>
                  <a:solidFill>
                    <a:schemeClr val="tx1"/>
                  </a:solidFill>
                </a:ln>
                <a:latin typeface="Bradley Hand ITC" pitchFamily="66" charset="0"/>
              </a:endParaRP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dirty="0" smtClean="0">
                  <a:ln>
                    <a:solidFill>
                      <a:schemeClr val="tx1"/>
                    </a:solidFill>
                  </a:ln>
                  <a:latin typeface="Arial" pitchFamily="34" charset="0"/>
                  <a:cs typeface="Arial" pitchFamily="34" charset="0"/>
                </a:rPr>
                <a:t> ‘THE WARNING’</a:t>
              </a:r>
            </a:p>
            <a:p>
              <a:endParaRPr lang="en-US" sz="3600" b="1" dirty="0" smtClean="0">
                <a:ln>
                  <a:solidFill>
                    <a:schemeClr val="tx1"/>
                  </a:solidFill>
                </a:ln>
                <a:latin typeface="Bradley Hand ITC" pitchFamily="66" charset="0"/>
              </a:endParaRPr>
            </a:p>
          </p:txBody>
        </p:sp>
        <p:pic>
          <p:nvPicPr>
            <p:cNvPr id="28" name="Picture 2" descr="Product Details"/>
            <p:cNvPicPr>
              <a:picLocks noChangeAspect="1" noChangeArrowheads="1"/>
            </p:cNvPicPr>
            <p:nvPr/>
          </p:nvPicPr>
          <p:blipFill>
            <a:blip r:embed="rId3" cstate="print"/>
            <a:srcRect/>
            <a:stretch>
              <a:fillRect/>
            </a:stretch>
          </p:blipFill>
          <p:spPr bwMode="auto">
            <a:xfrm rot="20480598">
              <a:off x="2769202" y="1848556"/>
              <a:ext cx="4754842" cy="4754842"/>
            </a:xfrm>
            <a:prstGeom prst="rect">
              <a:avLst/>
            </a:prstGeom>
            <a:noFill/>
            <a:ln w="50800">
              <a:solidFill>
                <a:schemeClr val="tx1"/>
              </a:solidFill>
            </a:ln>
            <a:effectLst>
              <a:outerShdw dist="76200" dir="7200000" algn="ctr" rotWithShape="0">
                <a:schemeClr val="tx1"/>
              </a:outerShdw>
            </a:effectLst>
          </p:spPr>
        </p:pic>
      </p:grpSp>
      <p:sp useBgFill="1">
        <p:nvSpPr>
          <p:cNvPr id="2" name="TextBox 1"/>
          <p:cNvSpPr txBox="1"/>
          <p:nvPr/>
        </p:nvSpPr>
        <p:spPr>
          <a:xfrm>
            <a:off x="609600" y="762000"/>
            <a:ext cx="7924800" cy="27823001"/>
          </a:xfrm>
          <a:prstGeom prst="rect">
            <a:avLst/>
          </a:prstGeom>
        </p:spPr>
        <p:txBody>
          <a:bodyPr wrap="square" rtlCol="0">
            <a:spAutoFit/>
          </a:bodyPr>
          <a:lstStyle/>
          <a:p>
            <a:pPr algn="ctr"/>
            <a:r>
              <a:rPr lang="en-US" b="1" dirty="0" smtClean="0"/>
              <a:t>REFERENCES</a:t>
            </a:r>
          </a:p>
          <a:p>
            <a:endParaRPr lang="en-US" u="sng" dirty="0" smtClean="0">
              <a:hlinkClick r:id="rId4"/>
            </a:endParaRPr>
          </a:p>
          <a:p>
            <a:r>
              <a:rPr lang="en-US" b="1" dirty="0" smtClean="0"/>
              <a:t>			BOOKS</a:t>
            </a:r>
          </a:p>
          <a:p>
            <a:r>
              <a:rPr lang="en-US" u="sng" dirty="0" smtClean="0"/>
              <a:t>The Acadian Diaspora  </a:t>
            </a:r>
          </a:p>
          <a:p>
            <a:r>
              <a:rPr lang="en-US" dirty="0" smtClean="0"/>
              <a:t>	Christopher </a:t>
            </a:r>
            <a:r>
              <a:rPr lang="en-US" dirty="0" err="1" smtClean="0"/>
              <a:t>Hodson</a:t>
            </a:r>
            <a:r>
              <a:rPr lang="en-US" dirty="0" smtClean="0"/>
              <a:t>  Oxford University Press 2012</a:t>
            </a:r>
          </a:p>
          <a:p>
            <a:r>
              <a:rPr lang="en-US" u="sng" dirty="0" smtClean="0"/>
              <a:t>Acadian Redemption: From </a:t>
            </a:r>
            <a:r>
              <a:rPr lang="en-US" u="sng" dirty="0" err="1" smtClean="0"/>
              <a:t>Beausoleil</a:t>
            </a:r>
            <a:r>
              <a:rPr lang="en-US" u="sng" dirty="0" smtClean="0"/>
              <a:t> Broussard to the Queen’s  Proclamation</a:t>
            </a:r>
          </a:p>
          <a:p>
            <a:r>
              <a:rPr lang="en-US" dirty="0" smtClean="0"/>
              <a:t>	Warren Perrin, </a:t>
            </a:r>
            <a:r>
              <a:rPr lang="en-US" dirty="0" err="1" smtClean="0"/>
              <a:t>Andrepont</a:t>
            </a:r>
            <a:r>
              <a:rPr lang="en-US" dirty="0" smtClean="0"/>
              <a:t> Publishing, 2004</a:t>
            </a:r>
          </a:p>
          <a:p>
            <a:r>
              <a:rPr lang="en-US" u="sng" dirty="0" err="1" smtClean="0"/>
              <a:t>Acadie</a:t>
            </a:r>
            <a:r>
              <a:rPr lang="en-US" u="sng" dirty="0" smtClean="0"/>
              <a:t> Then and Now</a:t>
            </a:r>
            <a:r>
              <a:rPr lang="en-US" dirty="0" smtClean="0"/>
              <a:t>   Warren &amp; Mary Perrin &amp; Phil </a:t>
            </a:r>
            <a:r>
              <a:rPr lang="en-US" dirty="0" err="1" smtClean="0"/>
              <a:t>Comeau</a:t>
            </a:r>
            <a:r>
              <a:rPr lang="en-US" dirty="0" smtClean="0"/>
              <a:t> </a:t>
            </a:r>
          </a:p>
          <a:p>
            <a:r>
              <a:rPr lang="en-US" dirty="0" smtClean="0"/>
              <a:t>	</a:t>
            </a:r>
            <a:r>
              <a:rPr lang="en-US" dirty="0" err="1" smtClean="0"/>
              <a:t>Andrepont</a:t>
            </a:r>
            <a:r>
              <a:rPr lang="en-US" dirty="0" smtClean="0"/>
              <a:t> Publishing, 2014</a:t>
            </a:r>
          </a:p>
          <a:p>
            <a:r>
              <a:rPr lang="en-US" u="sng" dirty="0" smtClean="0"/>
              <a:t>Atchafalaya Autumn</a:t>
            </a:r>
            <a:r>
              <a:rPr lang="en-US" dirty="0" smtClean="0"/>
              <a:t>  Greg </a:t>
            </a:r>
            <a:r>
              <a:rPr lang="en-US" dirty="0" err="1" smtClean="0"/>
              <a:t>Guirard</a:t>
            </a:r>
            <a:endParaRPr lang="en-US" dirty="0" smtClean="0"/>
          </a:p>
          <a:p>
            <a:r>
              <a:rPr lang="en-US" dirty="0" smtClean="0"/>
              <a:t>	Champagne Printing,  1995</a:t>
            </a:r>
          </a:p>
          <a:p>
            <a:r>
              <a:rPr lang="en-US" u="sng" dirty="0" smtClean="0"/>
              <a:t>Atchafalaya Autumn II</a:t>
            </a:r>
            <a:r>
              <a:rPr lang="en-US" dirty="0" smtClean="0"/>
              <a:t>  Greg </a:t>
            </a:r>
            <a:r>
              <a:rPr lang="en-US" dirty="0" err="1" smtClean="0"/>
              <a:t>Guirard</a:t>
            </a:r>
            <a:endParaRPr lang="en-US" dirty="0" smtClean="0"/>
          </a:p>
          <a:p>
            <a:r>
              <a:rPr lang="en-US" dirty="0" smtClean="0"/>
              <a:t>	Champagne Printing,  2010</a:t>
            </a:r>
          </a:p>
          <a:p>
            <a:r>
              <a:rPr lang="en-US" u="sng" dirty="0" smtClean="0"/>
              <a:t>Cajun Families of the Atchafalaya </a:t>
            </a:r>
            <a:r>
              <a:rPr lang="en-US" dirty="0" smtClean="0"/>
              <a:t>  Greg </a:t>
            </a:r>
            <a:r>
              <a:rPr lang="en-US" dirty="0" err="1" smtClean="0"/>
              <a:t>Guirard</a:t>
            </a:r>
            <a:r>
              <a:rPr lang="en-US" dirty="0" smtClean="0"/>
              <a:t>, </a:t>
            </a:r>
            <a:r>
              <a:rPr lang="en-US" dirty="0" err="1" smtClean="0"/>
              <a:t>Friesens</a:t>
            </a:r>
            <a:r>
              <a:rPr lang="en-US" dirty="0" smtClean="0"/>
              <a:t> of Canada, 1989</a:t>
            </a:r>
          </a:p>
          <a:p>
            <a:pPr algn="just"/>
            <a:r>
              <a:rPr lang="en-US" u="sng" dirty="0" smtClean="0"/>
              <a:t>Cajun Folktales</a:t>
            </a:r>
            <a:r>
              <a:rPr lang="en-US" dirty="0" smtClean="0"/>
              <a:t>   J.J. </a:t>
            </a:r>
            <a:r>
              <a:rPr lang="en-US" dirty="0" err="1" smtClean="0"/>
              <a:t>Reneaux</a:t>
            </a:r>
            <a:r>
              <a:rPr lang="en-US" dirty="0" smtClean="0"/>
              <a:t>  </a:t>
            </a:r>
          </a:p>
          <a:p>
            <a:pPr algn="just"/>
            <a:r>
              <a:rPr lang="en-US" dirty="0" smtClean="0"/>
              <a:t>	August House Publishing, 1992</a:t>
            </a:r>
          </a:p>
          <a:p>
            <a:pPr algn="just"/>
            <a:r>
              <a:rPr lang="en-US" u="sng" dirty="0" smtClean="0"/>
              <a:t>The Cajuns From Acadia to Louisiana</a:t>
            </a:r>
            <a:r>
              <a:rPr lang="en-US" dirty="0" smtClean="0"/>
              <a:t>   William Falkner </a:t>
            </a:r>
            <a:r>
              <a:rPr lang="en-US" dirty="0" err="1" smtClean="0"/>
              <a:t>Rushton</a:t>
            </a:r>
            <a:endParaRPr lang="en-US" dirty="0" smtClean="0"/>
          </a:p>
          <a:p>
            <a:pPr algn="just"/>
            <a:r>
              <a:rPr lang="en-US" dirty="0" smtClean="0"/>
              <a:t>	Farrar Straus Giroux,  1979</a:t>
            </a:r>
          </a:p>
          <a:p>
            <a:r>
              <a:rPr lang="en-US" u="sng" dirty="0" smtClean="0"/>
              <a:t>Evangeline, a Tale of </a:t>
            </a:r>
            <a:r>
              <a:rPr lang="en-US" u="sng" dirty="0" err="1" smtClean="0"/>
              <a:t>Acadie</a:t>
            </a:r>
            <a:r>
              <a:rPr lang="en-US" dirty="0" smtClean="0"/>
              <a:t>  Henry Wadsworth Longfellow, </a:t>
            </a:r>
          </a:p>
          <a:p>
            <a:r>
              <a:rPr lang="en-US" dirty="0" smtClean="0"/>
              <a:t>	Nimbus Publishing, 2003</a:t>
            </a:r>
          </a:p>
          <a:p>
            <a:r>
              <a:rPr lang="en-US" u="sng" dirty="0" smtClean="0"/>
              <a:t>The Founding of New Acadia, the Beginnings of Acadian Life in Louisiana</a:t>
            </a:r>
          </a:p>
          <a:p>
            <a:r>
              <a:rPr lang="en-US" dirty="0" smtClean="0"/>
              <a:t>	Carl </a:t>
            </a:r>
            <a:r>
              <a:rPr lang="en-US" dirty="0" err="1" smtClean="0"/>
              <a:t>Brasseaux</a:t>
            </a:r>
            <a:r>
              <a:rPr lang="en-US" dirty="0" smtClean="0"/>
              <a:t>, Louisiana State University Press, 1987</a:t>
            </a:r>
          </a:p>
          <a:p>
            <a:r>
              <a:rPr lang="en-US" u="sng" dirty="0" smtClean="0"/>
              <a:t>If They Could Talk, </a:t>
            </a:r>
            <a:r>
              <a:rPr lang="en-US" u="sng" dirty="0" err="1" smtClean="0"/>
              <a:t>Acadiana’s</a:t>
            </a:r>
            <a:r>
              <a:rPr lang="en-US" u="sng" dirty="0" smtClean="0"/>
              <a:t> Buildings &amp; Their Biographies</a:t>
            </a:r>
            <a:r>
              <a:rPr lang="en-US" dirty="0" smtClean="0"/>
              <a:t>   </a:t>
            </a:r>
          </a:p>
          <a:p>
            <a:r>
              <a:rPr lang="en-US" dirty="0" smtClean="0"/>
              <a:t>	Mario </a:t>
            </a:r>
            <a:r>
              <a:rPr lang="en-US" dirty="0" err="1" smtClean="0"/>
              <a:t>Mamalakis</a:t>
            </a:r>
            <a:r>
              <a:rPr lang="en-US" dirty="0" smtClean="0"/>
              <a:t>, Lafayette Centennial Commission, 1983</a:t>
            </a:r>
          </a:p>
          <a:p>
            <a:r>
              <a:rPr lang="en-US" u="sng" dirty="0" smtClean="0"/>
              <a:t>Psycho Therapy for Cajuns</a:t>
            </a:r>
            <a:r>
              <a:rPr lang="en-US" dirty="0" smtClean="0"/>
              <a:t>  Greg </a:t>
            </a:r>
            <a:r>
              <a:rPr lang="en-US" dirty="0" err="1" smtClean="0"/>
              <a:t>Guirad</a:t>
            </a:r>
            <a:endParaRPr lang="en-US" dirty="0" smtClean="0"/>
          </a:p>
          <a:p>
            <a:r>
              <a:rPr lang="en-US" u="sng" dirty="0" smtClean="0"/>
              <a:t>They Tasted Bayou Water</a:t>
            </a:r>
            <a:r>
              <a:rPr lang="en-US" dirty="0" smtClean="0"/>
              <a:t>  Maurine </a:t>
            </a:r>
            <a:r>
              <a:rPr lang="en-US" dirty="0" err="1" smtClean="0"/>
              <a:t>Bergerie</a:t>
            </a:r>
            <a:r>
              <a:rPr lang="en-US" dirty="0" smtClean="0"/>
              <a:t>,  Firebird Press, 2000</a:t>
            </a:r>
          </a:p>
          <a:p>
            <a:r>
              <a:rPr lang="en-US" u="sng" dirty="0" smtClean="0"/>
              <a:t>The Truth about the Cajuns  </a:t>
            </a:r>
          </a:p>
          <a:p>
            <a:r>
              <a:rPr lang="en-US" dirty="0" smtClean="0"/>
              <a:t>	Trent Angers, Acadian House Publishing, 1998  </a:t>
            </a:r>
          </a:p>
          <a:p>
            <a:endParaRPr lang="en-US" b="1" dirty="0" smtClean="0"/>
          </a:p>
          <a:p>
            <a:r>
              <a:rPr lang="en-US" b="1" dirty="0" smtClean="0"/>
              <a:t>			CD MUSIC</a:t>
            </a:r>
          </a:p>
          <a:p>
            <a:r>
              <a:rPr lang="en-US" i="1" dirty="0" smtClean="0"/>
              <a:t>Afternoon in Paris,  </a:t>
            </a:r>
            <a:r>
              <a:rPr lang="en-US" dirty="0" smtClean="0"/>
              <a:t>Compass Productions 2005</a:t>
            </a:r>
          </a:p>
          <a:p>
            <a:r>
              <a:rPr lang="en-US" i="1" dirty="0" smtClean="0"/>
              <a:t>Bayou Deluxe – Best of Michael </a:t>
            </a:r>
            <a:r>
              <a:rPr lang="en-US" i="1" dirty="0" err="1" smtClean="0"/>
              <a:t>Doucet</a:t>
            </a:r>
            <a:r>
              <a:rPr lang="en-US" i="1" dirty="0" smtClean="0"/>
              <a:t> &amp; </a:t>
            </a:r>
            <a:r>
              <a:rPr lang="en-US" i="1" dirty="0" err="1" smtClean="0"/>
              <a:t>Beausoleil</a:t>
            </a:r>
            <a:r>
              <a:rPr lang="en-US" i="1" dirty="0" smtClean="0"/>
              <a:t>,  </a:t>
            </a:r>
            <a:r>
              <a:rPr lang="en-US" dirty="0" smtClean="0"/>
              <a:t>Rhino Records 1993</a:t>
            </a:r>
          </a:p>
          <a:p>
            <a:r>
              <a:rPr lang="en-US" i="1" dirty="0" smtClean="0"/>
              <a:t>Boudreau &amp; </a:t>
            </a:r>
            <a:r>
              <a:rPr lang="en-US" i="1" dirty="0" err="1" smtClean="0"/>
              <a:t>Tibodeau</a:t>
            </a:r>
            <a:r>
              <a:rPr lang="en-US" dirty="0" smtClean="0"/>
              <a:t>, Mel </a:t>
            </a:r>
            <a:r>
              <a:rPr lang="en-US" dirty="0" err="1" smtClean="0"/>
              <a:t>Potier</a:t>
            </a:r>
            <a:r>
              <a:rPr lang="en-US" dirty="0" smtClean="0"/>
              <a:t>, Cajun Heritage Productions  1997</a:t>
            </a:r>
          </a:p>
          <a:p>
            <a:r>
              <a:rPr lang="en-US" i="1" dirty="0" smtClean="0"/>
              <a:t>A History of the Cajuns</a:t>
            </a:r>
            <a:r>
              <a:rPr lang="en-US" dirty="0" smtClean="0"/>
              <a:t>, </a:t>
            </a:r>
            <a:r>
              <a:rPr lang="en-US" dirty="0" err="1" smtClean="0"/>
              <a:t>Charlo</a:t>
            </a:r>
            <a:r>
              <a:rPr lang="en-US" dirty="0" smtClean="0"/>
              <a:t>, Swallow Publications  2003</a:t>
            </a:r>
          </a:p>
          <a:p>
            <a:r>
              <a:rPr lang="en-US" i="1" dirty="0" smtClean="0"/>
              <a:t>Ma Petite Femme,  </a:t>
            </a:r>
            <a:r>
              <a:rPr lang="en-US" dirty="0" smtClean="0"/>
              <a:t>Lee Benoit, Old Man Records, 2005</a:t>
            </a:r>
          </a:p>
          <a:p>
            <a:r>
              <a:rPr lang="en-US" i="1" dirty="0" smtClean="0"/>
              <a:t>Feet Don’t Fail Me Now</a:t>
            </a:r>
            <a:r>
              <a:rPr lang="en-US" dirty="0" smtClean="0"/>
              <a:t>,  </a:t>
            </a:r>
            <a:r>
              <a:rPr lang="en-US" dirty="0" err="1" smtClean="0"/>
              <a:t>Rockin</a:t>
            </a:r>
            <a:r>
              <a:rPr lang="en-US" dirty="0" smtClean="0"/>
              <a:t>’ </a:t>
            </a:r>
            <a:r>
              <a:rPr lang="en-US" dirty="0" err="1" smtClean="0"/>
              <a:t>Dorsie</a:t>
            </a:r>
            <a:r>
              <a:rPr lang="en-US" dirty="0" smtClean="0"/>
              <a:t> &amp; </a:t>
            </a:r>
            <a:r>
              <a:rPr lang="en-US" dirty="0" err="1" smtClean="0"/>
              <a:t>Zydeco</a:t>
            </a:r>
            <a:r>
              <a:rPr lang="en-US" dirty="0" smtClean="0"/>
              <a:t> Twisters,  AIM  1995</a:t>
            </a:r>
          </a:p>
          <a:p>
            <a:r>
              <a:rPr lang="en-US" i="1" dirty="0" smtClean="0"/>
              <a:t>Roots of Cajun</a:t>
            </a:r>
            <a:r>
              <a:rPr lang="en-US" dirty="0" smtClean="0"/>
              <a:t>, Master Song 2000</a:t>
            </a:r>
          </a:p>
          <a:p>
            <a:r>
              <a:rPr lang="en-US" i="1" dirty="0" smtClean="0"/>
              <a:t>I’m a Woman</a:t>
            </a:r>
            <a:r>
              <a:rPr lang="en-US" dirty="0" smtClean="0"/>
              <a:t>, Rosie </a:t>
            </a:r>
            <a:r>
              <a:rPr lang="en-US" dirty="0" err="1" smtClean="0"/>
              <a:t>Ledet</a:t>
            </a:r>
            <a:r>
              <a:rPr lang="en-US" dirty="0" smtClean="0"/>
              <a:t>, </a:t>
            </a:r>
            <a:r>
              <a:rPr lang="en-US" dirty="0" err="1" smtClean="0"/>
              <a:t>Maison</a:t>
            </a:r>
            <a:r>
              <a:rPr lang="en-US" dirty="0" smtClean="0"/>
              <a:t> de Soul Records, 1999</a:t>
            </a:r>
          </a:p>
          <a:p>
            <a:endParaRPr lang="en-US" b="1" dirty="0" smtClean="0"/>
          </a:p>
          <a:p>
            <a:r>
              <a:rPr lang="en-US" b="1" dirty="0" smtClean="0"/>
              <a:t>			DVD VIDEOS</a:t>
            </a:r>
          </a:p>
          <a:p>
            <a:r>
              <a:rPr lang="en-US" i="1" dirty="0" smtClean="0"/>
              <a:t>Against the Tide: The Cajun People of Louisiana, </a:t>
            </a:r>
            <a:r>
              <a:rPr lang="en-US" dirty="0" smtClean="0"/>
              <a:t>Louisiana Public Broadcasting</a:t>
            </a:r>
          </a:p>
          <a:p>
            <a:r>
              <a:rPr lang="en-US" i="1" dirty="0" smtClean="0"/>
              <a:t>Atchafalaya Swamp Revisited with Bill Rodman, </a:t>
            </a:r>
            <a:r>
              <a:rPr lang="en-US" dirty="0" smtClean="0"/>
              <a:t>Louisiana Public Broadcasting</a:t>
            </a:r>
          </a:p>
          <a:p>
            <a:r>
              <a:rPr lang="en-US" i="1" dirty="0" err="1" smtClean="0"/>
              <a:t>Danser</a:t>
            </a:r>
            <a:r>
              <a:rPr lang="en-US" i="1" dirty="0" smtClean="0"/>
              <a:t> Avec Nous, </a:t>
            </a:r>
            <a:r>
              <a:rPr lang="en-US" dirty="0" smtClean="0"/>
              <a:t>Cal and Lou </a:t>
            </a:r>
            <a:r>
              <a:rPr lang="en-US" dirty="0" err="1" smtClean="0"/>
              <a:t>Courville</a:t>
            </a:r>
            <a:r>
              <a:rPr lang="en-US" dirty="0" smtClean="0"/>
              <a:t>, 2003</a:t>
            </a:r>
          </a:p>
          <a:p>
            <a:r>
              <a:rPr lang="en-US" i="1" dirty="0" smtClean="0"/>
              <a:t>Grand-Pre’,  </a:t>
            </a:r>
            <a:r>
              <a:rPr lang="en-US" dirty="0" smtClean="0"/>
              <a:t>Society for Promotion of Grand Pre, www.grand-pre.com</a:t>
            </a:r>
          </a:p>
          <a:p>
            <a:r>
              <a:rPr lang="en-US" i="1" dirty="0" smtClean="0"/>
              <a:t>Where Tide and River Collide,  </a:t>
            </a:r>
            <a:r>
              <a:rPr lang="en-US" dirty="0" smtClean="0"/>
              <a:t>www.centralnovascotia.com</a:t>
            </a:r>
          </a:p>
          <a:p>
            <a:endParaRPr lang="en-US" b="1" dirty="0" smtClean="0"/>
          </a:p>
          <a:p>
            <a:r>
              <a:rPr lang="en-US" b="1" dirty="0" smtClean="0"/>
              <a:t>			CONTACTS</a:t>
            </a:r>
          </a:p>
          <a:p>
            <a:r>
              <a:rPr lang="en-US" dirty="0" smtClean="0"/>
              <a:t>Jodie </a:t>
            </a:r>
            <a:r>
              <a:rPr lang="en-US" dirty="0" err="1" smtClean="0"/>
              <a:t>Bacque</a:t>
            </a:r>
            <a:r>
              <a:rPr lang="en-US" dirty="0" smtClean="0"/>
              <a:t>, Jean Lafitte Nat’l Historic Park – Acadian Cultural Center</a:t>
            </a:r>
          </a:p>
          <a:p>
            <a:r>
              <a:rPr lang="en-US" dirty="0" smtClean="0"/>
              <a:t>	</a:t>
            </a:r>
            <a:r>
              <a:rPr lang="en-US" dirty="0" smtClean="0">
                <a:hlinkClick r:id="rId5"/>
              </a:rPr>
              <a:t>jodie_bacque@nps.gov</a:t>
            </a:r>
            <a:r>
              <a:rPr lang="en-US" dirty="0" smtClean="0"/>
              <a:t>      337-232-0789 ext 203</a:t>
            </a:r>
          </a:p>
          <a:p>
            <a:r>
              <a:rPr lang="en-US" dirty="0" smtClean="0"/>
              <a:t>	501 Fisher Rd Lafayette, Louisiana</a:t>
            </a:r>
          </a:p>
          <a:p>
            <a:r>
              <a:rPr lang="en-US" dirty="0" smtClean="0"/>
              <a:t>Lou &amp; Cal </a:t>
            </a:r>
            <a:r>
              <a:rPr lang="en-US" dirty="0" err="1" smtClean="0"/>
              <a:t>Courville</a:t>
            </a:r>
            <a:r>
              <a:rPr lang="en-US" dirty="0" smtClean="0"/>
              <a:t>, Dance Instructors </a:t>
            </a:r>
            <a:r>
              <a:rPr lang="en-US" dirty="0" smtClean="0">
                <a:hlinkClick r:id="rId6"/>
              </a:rPr>
              <a:t>www.dancecajun.com</a:t>
            </a:r>
            <a:r>
              <a:rPr lang="en-US" dirty="0" smtClean="0"/>
              <a:t> </a:t>
            </a:r>
          </a:p>
          <a:p>
            <a:r>
              <a:rPr lang="en-US" dirty="0" smtClean="0"/>
              <a:t>	Lafayette, Louisiana   337-234-6709</a:t>
            </a:r>
          </a:p>
          <a:p>
            <a:r>
              <a:rPr lang="en-US" dirty="0" smtClean="0"/>
              <a:t>Warren Perrin,  Acadian Museum  </a:t>
            </a:r>
            <a:r>
              <a:rPr lang="en-US" dirty="0" smtClean="0">
                <a:hlinkClick r:id="rId7"/>
              </a:rPr>
              <a:t>Perrin@plddo.com</a:t>
            </a:r>
            <a:r>
              <a:rPr lang="en-US" dirty="0" smtClean="0"/>
              <a:t>, </a:t>
            </a:r>
          </a:p>
          <a:p>
            <a:r>
              <a:rPr lang="en-US" dirty="0" smtClean="0"/>
              <a:t>	203 S. Broadway Erath, Louisiana   337-233-5832</a:t>
            </a:r>
          </a:p>
          <a:p>
            <a:r>
              <a:rPr lang="en-US" dirty="0" smtClean="0"/>
              <a:t>Anita </a:t>
            </a:r>
            <a:r>
              <a:rPr lang="en-US" dirty="0" err="1" smtClean="0"/>
              <a:t>Saville</a:t>
            </a:r>
            <a:r>
              <a:rPr lang="en-US" dirty="0" smtClean="0"/>
              <a:t>,  Prairie Acadian Cultural Center  </a:t>
            </a:r>
          </a:p>
          <a:p>
            <a:r>
              <a:rPr lang="en-US" dirty="0" smtClean="0"/>
              <a:t>	250 West Park Avenue Eunice, Louisiana    337-457-8499</a:t>
            </a:r>
          </a:p>
          <a:p>
            <a:r>
              <a:rPr lang="en-US" dirty="0" smtClean="0"/>
              <a:t>Angela </a:t>
            </a:r>
            <a:r>
              <a:rPr lang="en-US" dirty="0" err="1" smtClean="0"/>
              <a:t>Rathle</a:t>
            </a:r>
            <a:r>
              <a:rPr lang="en-US" dirty="0" smtClean="0"/>
              <a:t>, Supervisory Park Ranger</a:t>
            </a:r>
          </a:p>
          <a:p>
            <a:r>
              <a:rPr lang="en-US" dirty="0" smtClean="0"/>
              <a:t>	Wetlands Acadian Cultural Center, Nat’l Historic Park &amp; Preserve</a:t>
            </a:r>
          </a:p>
          <a:p>
            <a:r>
              <a:rPr lang="en-US" dirty="0" smtClean="0"/>
              <a:t>	314 St. Mary Street Thibodaux, La   985-448-1375</a:t>
            </a:r>
          </a:p>
          <a:p>
            <a:r>
              <a:rPr lang="en-US" dirty="0" smtClean="0"/>
              <a:t> Deanna </a:t>
            </a:r>
            <a:r>
              <a:rPr lang="en-US" dirty="0" err="1" smtClean="0"/>
              <a:t>Soriez</a:t>
            </a:r>
            <a:r>
              <a:rPr lang="en-US" dirty="0" smtClean="0"/>
              <a:t>, Acadian Museum</a:t>
            </a:r>
          </a:p>
          <a:p>
            <a:r>
              <a:rPr lang="en-US" dirty="0" smtClean="0"/>
              <a:t>	203 S. Broadway Erath, Louisiana   337-233-5832a</a:t>
            </a:r>
          </a:p>
          <a:p>
            <a:endParaRPr lang="en-US" b="1" dirty="0" smtClean="0"/>
          </a:p>
          <a:p>
            <a:r>
              <a:rPr lang="en-US" b="1" dirty="0" smtClean="0"/>
              <a:t>			MUSEUMS</a:t>
            </a:r>
          </a:p>
          <a:p>
            <a:r>
              <a:rPr lang="en-US" i="1" dirty="0" smtClean="0"/>
              <a:t>Acadian Culture Center of Jean Lafitte National Historic Park, </a:t>
            </a:r>
            <a:r>
              <a:rPr lang="en-US" dirty="0" smtClean="0"/>
              <a:t>501 Fisher Road,</a:t>
            </a:r>
          </a:p>
          <a:p>
            <a:r>
              <a:rPr lang="en-US" dirty="0" smtClean="0"/>
              <a:t>	 Lafayette, Louisiana</a:t>
            </a:r>
            <a:endParaRPr lang="en-US" i="1" dirty="0" smtClean="0"/>
          </a:p>
          <a:p>
            <a:r>
              <a:rPr lang="en-US" i="1" dirty="0" smtClean="0"/>
              <a:t>Acadian Museum, </a:t>
            </a:r>
            <a:r>
              <a:rPr lang="fr-FR" dirty="0" smtClean="0"/>
              <a:t>23 Main Dr E, </a:t>
            </a:r>
            <a:r>
              <a:rPr lang="fr-FR" dirty="0" err="1" smtClean="0"/>
              <a:t>Miscouche</a:t>
            </a:r>
            <a:r>
              <a:rPr lang="fr-FR" dirty="0" smtClean="0"/>
              <a:t>, Prince Edward Island, Canada</a:t>
            </a:r>
            <a:endParaRPr lang="fr-FR" i="1" dirty="0" smtClean="0"/>
          </a:p>
          <a:p>
            <a:r>
              <a:rPr lang="fr-FR" i="1" dirty="0" err="1" smtClean="0"/>
              <a:t>Acadian</a:t>
            </a:r>
            <a:r>
              <a:rPr lang="fr-FR" i="1" dirty="0" smtClean="0"/>
              <a:t> </a:t>
            </a:r>
            <a:r>
              <a:rPr lang="fr-FR" i="1" dirty="0" err="1" smtClean="0"/>
              <a:t>Museum</a:t>
            </a:r>
            <a:r>
              <a:rPr lang="fr-FR" i="1" dirty="0" smtClean="0"/>
              <a:t>, </a:t>
            </a:r>
            <a:r>
              <a:rPr lang="en-US" i="1" dirty="0" smtClean="0"/>
              <a:t>203 South Broadway St.  Erath, Louisiana </a:t>
            </a:r>
            <a:endParaRPr lang="fr-FR" i="1" dirty="0" smtClean="0"/>
          </a:p>
          <a:p>
            <a:r>
              <a:rPr lang="fr-FR" i="1" dirty="0" err="1" smtClean="0"/>
              <a:t>Acadian</a:t>
            </a:r>
            <a:r>
              <a:rPr lang="fr-FR" i="1" dirty="0" smtClean="0"/>
              <a:t> Village, </a:t>
            </a:r>
            <a:r>
              <a:rPr lang="fr-FR" dirty="0" smtClean="0"/>
              <a:t>200 </a:t>
            </a:r>
            <a:r>
              <a:rPr lang="fr-FR" dirty="0" err="1" smtClean="0"/>
              <a:t>Greenleaf</a:t>
            </a:r>
            <a:r>
              <a:rPr lang="fr-FR" dirty="0" smtClean="0"/>
              <a:t> Drive  Lafayette, </a:t>
            </a:r>
            <a:r>
              <a:rPr lang="fr-FR" dirty="0" err="1" smtClean="0"/>
              <a:t>Louisiana</a:t>
            </a:r>
            <a:r>
              <a:rPr lang="fr-FR" dirty="0" smtClean="0"/>
              <a:t> </a:t>
            </a:r>
          </a:p>
          <a:p>
            <a:r>
              <a:rPr lang="fr-FR" i="1" dirty="0" err="1" smtClean="0"/>
              <a:t>Capitol</a:t>
            </a:r>
            <a:r>
              <a:rPr lang="fr-FR" i="1" dirty="0" smtClean="0"/>
              <a:t> Park </a:t>
            </a:r>
            <a:r>
              <a:rPr lang="fr-FR" i="1" dirty="0" err="1" smtClean="0"/>
              <a:t>Museum</a:t>
            </a:r>
            <a:r>
              <a:rPr lang="fr-FR" i="1" dirty="0" smtClean="0"/>
              <a:t>,  </a:t>
            </a:r>
            <a:r>
              <a:rPr lang="fr-FR" dirty="0" smtClean="0"/>
              <a:t>660 N. </a:t>
            </a:r>
            <a:r>
              <a:rPr lang="fr-FR" dirty="0" err="1" smtClean="0"/>
              <a:t>Fourth</a:t>
            </a:r>
            <a:r>
              <a:rPr lang="fr-FR" dirty="0" smtClean="0"/>
              <a:t> St. </a:t>
            </a:r>
            <a:r>
              <a:rPr lang="fr-FR" dirty="0" err="1" smtClean="0"/>
              <a:t>Baton</a:t>
            </a:r>
            <a:r>
              <a:rPr lang="fr-FR" dirty="0" smtClean="0"/>
              <a:t> Rouge, </a:t>
            </a:r>
            <a:r>
              <a:rPr lang="fr-FR" dirty="0" err="1" smtClean="0"/>
              <a:t>Louisiana</a:t>
            </a:r>
            <a:endParaRPr lang="fr-FR" dirty="0" smtClean="0"/>
          </a:p>
          <a:p>
            <a:r>
              <a:rPr lang="fr-FR" i="1" dirty="0" smtClean="0"/>
              <a:t>Musée Acadien, </a:t>
            </a:r>
            <a:r>
              <a:rPr lang="fr-FR" dirty="0" err="1" smtClean="0"/>
              <a:t>University</a:t>
            </a:r>
            <a:r>
              <a:rPr lang="fr-FR" dirty="0" smtClean="0"/>
              <a:t> of Moncton 18, avenue Antonine-Maillet, Moncton, Ca</a:t>
            </a:r>
          </a:p>
          <a:p>
            <a:r>
              <a:rPr lang="fr-FR" i="1" dirty="0" err="1" smtClean="0"/>
              <a:t>Grand-Pré</a:t>
            </a:r>
            <a:r>
              <a:rPr lang="fr-FR" i="1" dirty="0" smtClean="0"/>
              <a:t> National </a:t>
            </a:r>
            <a:r>
              <a:rPr lang="fr-FR" i="1" dirty="0" err="1" smtClean="0"/>
              <a:t>Historic</a:t>
            </a:r>
            <a:r>
              <a:rPr lang="fr-FR" i="1" dirty="0" smtClean="0"/>
              <a:t> Site</a:t>
            </a:r>
            <a:r>
              <a:rPr lang="fr-FR" dirty="0" smtClean="0"/>
              <a:t>, 2205 Grand Pré Rd, Grand Pré,</a:t>
            </a:r>
          </a:p>
          <a:p>
            <a:r>
              <a:rPr lang="fr-FR" dirty="0" smtClean="0"/>
              <a:t>	 Nova </a:t>
            </a:r>
            <a:r>
              <a:rPr lang="fr-FR" dirty="0" err="1" smtClean="0"/>
              <a:t>Scotia</a:t>
            </a:r>
            <a:r>
              <a:rPr lang="fr-FR" dirty="0" smtClean="0"/>
              <a:t>, Canada</a:t>
            </a:r>
          </a:p>
          <a:p>
            <a:r>
              <a:rPr lang="fr-FR" i="1" dirty="0" smtClean="0"/>
              <a:t>Prairie </a:t>
            </a:r>
            <a:r>
              <a:rPr lang="fr-FR" i="1" dirty="0" err="1" smtClean="0"/>
              <a:t>Acadian</a:t>
            </a:r>
            <a:r>
              <a:rPr lang="fr-FR" i="1" dirty="0" smtClean="0"/>
              <a:t> Cultural Center, </a:t>
            </a:r>
            <a:r>
              <a:rPr lang="fr-FR" dirty="0" smtClean="0"/>
              <a:t>250 Park Ave, </a:t>
            </a:r>
            <a:r>
              <a:rPr lang="fr-FR" dirty="0" err="1" smtClean="0"/>
              <a:t>Eunice</a:t>
            </a:r>
            <a:r>
              <a:rPr lang="fr-FR" dirty="0" smtClean="0"/>
              <a:t>, </a:t>
            </a:r>
            <a:r>
              <a:rPr lang="fr-FR" dirty="0" err="1" smtClean="0"/>
              <a:t>Louisiana</a:t>
            </a:r>
            <a:endParaRPr lang="fr-FR" dirty="0" smtClean="0"/>
          </a:p>
          <a:p>
            <a:r>
              <a:rPr lang="fr-FR" i="1" dirty="0" err="1" smtClean="0"/>
              <a:t>Vermilionville</a:t>
            </a:r>
            <a:r>
              <a:rPr lang="fr-FR" i="1" dirty="0" smtClean="0"/>
              <a:t> </a:t>
            </a:r>
            <a:r>
              <a:rPr lang="fr-FR" i="1" dirty="0" err="1" smtClean="0"/>
              <a:t>Heritage</a:t>
            </a:r>
            <a:r>
              <a:rPr lang="fr-FR" i="1" dirty="0" smtClean="0"/>
              <a:t> &amp; </a:t>
            </a:r>
            <a:r>
              <a:rPr lang="fr-FR" i="1" dirty="0" err="1" smtClean="0"/>
              <a:t>Folklife</a:t>
            </a:r>
            <a:r>
              <a:rPr lang="fr-FR" i="1" dirty="0" smtClean="0"/>
              <a:t> Park, </a:t>
            </a:r>
            <a:r>
              <a:rPr lang="en-US" dirty="0" smtClean="0"/>
              <a:t>300 Fisher Road, Lafayette, Louisiana</a:t>
            </a:r>
            <a:endParaRPr lang="fr-FR" dirty="0" smtClean="0"/>
          </a:p>
          <a:p>
            <a:endParaRPr lang="en-US" b="1" dirty="0" smtClean="0"/>
          </a:p>
          <a:p>
            <a:r>
              <a:rPr lang="en-US" b="1" dirty="0" smtClean="0"/>
              <a:t>			WEBSITES</a:t>
            </a:r>
          </a:p>
          <a:p>
            <a:r>
              <a:rPr lang="en-US" sz="1400" u="sng" dirty="0" smtClean="0">
                <a:hlinkClick r:id="rId8"/>
              </a:rPr>
              <a:t>www.en.wikipedia.org/wiki/Huguenots </a:t>
            </a:r>
            <a:r>
              <a:rPr lang="en-US" sz="1400" dirty="0" smtClean="0"/>
              <a:t> </a:t>
            </a:r>
          </a:p>
          <a:p>
            <a:r>
              <a:rPr lang="en-US" sz="1400" u="sng" dirty="0" smtClean="0">
                <a:hlinkClick r:id="rId9"/>
              </a:rPr>
              <a:t>www.en.wikipedia.org/wiki/Jacques_Cartier </a:t>
            </a:r>
            <a:r>
              <a:rPr lang="en-US" sz="1400" dirty="0" smtClean="0"/>
              <a:t> </a:t>
            </a:r>
          </a:p>
          <a:p>
            <a:r>
              <a:rPr lang="en-US" sz="1400" u="sng" dirty="0" smtClean="0">
                <a:hlinkClick r:id="rId10"/>
              </a:rPr>
              <a:t>www.en.wikipedia.org/wiki/John_Cabot </a:t>
            </a:r>
            <a:r>
              <a:rPr lang="en-US" sz="1400" dirty="0" smtClean="0"/>
              <a:t> </a:t>
            </a:r>
          </a:p>
          <a:p>
            <a:r>
              <a:rPr lang="en-US" sz="1400" dirty="0" smtClean="0">
                <a:hlinkClick r:id="rId11"/>
              </a:rPr>
              <a:t>www.en.wikipedia.org/wiki/Hundred_Years%27_War</a:t>
            </a:r>
            <a:endParaRPr lang="en-US" sz="1400" dirty="0" smtClean="0"/>
          </a:p>
          <a:p>
            <a:r>
              <a:rPr lang="en-US" sz="1400" u="sng" dirty="0" smtClean="0">
                <a:hlinkClick r:id="rId12"/>
              </a:rPr>
              <a:t>www.en.wikipedia.org/wiki/Mi%EA%9E%8Ckmaq </a:t>
            </a:r>
            <a:r>
              <a:rPr lang="en-US" sz="1400" dirty="0" smtClean="0"/>
              <a:t> </a:t>
            </a:r>
          </a:p>
          <a:p>
            <a:r>
              <a:rPr lang="en-US" sz="1400" u="sng" dirty="0" smtClean="0">
                <a:hlinkClick r:id="rId13"/>
              </a:rPr>
              <a:t>www.en.wikipedia.org/wiki/Pierre_Dugua,_Sieur_de_Mons </a:t>
            </a:r>
            <a:r>
              <a:rPr lang="en-US" sz="1400" dirty="0" smtClean="0"/>
              <a:t> </a:t>
            </a:r>
          </a:p>
          <a:p>
            <a:r>
              <a:rPr lang="en-US" sz="1400" u="sng" dirty="0" smtClean="0">
                <a:hlinkClick r:id="rId14"/>
              </a:rPr>
              <a:t>www.en.wikipedia.org/wiki/Religion_in_France </a:t>
            </a:r>
            <a:r>
              <a:rPr lang="en-US" sz="1400" dirty="0" smtClean="0"/>
              <a:t> </a:t>
            </a:r>
          </a:p>
          <a:p>
            <a:r>
              <a:rPr lang="en-US" sz="1400" u="sng" dirty="0" smtClean="0">
                <a:hlinkClick r:id="rId15"/>
              </a:rPr>
              <a:t>www.en.wikipedia.org/wiki/St._Lawrence_Iroquoians </a:t>
            </a:r>
            <a:r>
              <a:rPr lang="en-US" sz="1400" dirty="0" smtClean="0"/>
              <a:t> </a:t>
            </a:r>
          </a:p>
          <a:p>
            <a:r>
              <a:rPr lang="en-US" sz="1400" u="sng" dirty="0" smtClean="0">
                <a:hlinkClick r:id="rId16"/>
              </a:rPr>
              <a:t>www.en.wikipedia.org/wiki/Timeline_of_First_Nations_history </a:t>
            </a:r>
            <a:r>
              <a:rPr lang="en-US" sz="1400" dirty="0" smtClean="0"/>
              <a:t> </a:t>
            </a:r>
          </a:p>
          <a:p>
            <a:r>
              <a:rPr lang="en-US" sz="1400" u="sng" dirty="0" smtClean="0">
                <a:hlinkClick r:id="rId17"/>
              </a:rPr>
              <a:t>www.everyculture.com/multi/A-Br/Acadians.html </a:t>
            </a:r>
            <a:r>
              <a:rPr lang="en-US" sz="1400" dirty="0" smtClean="0"/>
              <a:t> </a:t>
            </a:r>
          </a:p>
          <a:p>
            <a:r>
              <a:rPr lang="en-US" sz="1400" u="sng" dirty="0" smtClean="0">
                <a:hlinkClick r:id="rId18"/>
              </a:rPr>
              <a:t>www.heritage.nf.ca/articles/aboriginal/beothuk.php </a:t>
            </a:r>
            <a:r>
              <a:rPr lang="en-US" sz="1400" dirty="0" smtClean="0"/>
              <a:t> </a:t>
            </a:r>
          </a:p>
          <a:p>
            <a:r>
              <a:rPr lang="en-US" sz="1400" u="sng" dirty="0" smtClean="0">
                <a:hlinkClick r:id="rId19"/>
              </a:rPr>
              <a:t>www.heritage.nf.ca/articles/aboriginal/mikmaq-history.php </a:t>
            </a:r>
            <a:r>
              <a:rPr lang="en-US" sz="1400" dirty="0" smtClean="0"/>
              <a:t> </a:t>
            </a:r>
          </a:p>
          <a:p>
            <a:r>
              <a:rPr lang="en-US" sz="1400" u="sng" dirty="0" smtClean="0">
                <a:hlinkClick r:id="rId20"/>
              </a:rPr>
              <a:t>www.historymuseum.ca/cmc/exhibitions/aborig/fp/fpz3c01e.html </a:t>
            </a:r>
            <a:endParaRPr lang="en-US" sz="1400" u="sng" dirty="0" smtClean="0"/>
          </a:p>
          <a:p>
            <a:r>
              <a:rPr lang="en-US" sz="1400" dirty="0" smtClean="0"/>
              <a:t> </a:t>
            </a:r>
            <a:r>
              <a:rPr lang="en-US" sz="1400" u="sng" dirty="0" smtClean="0">
                <a:hlinkClick r:id="rId21"/>
              </a:rPr>
              <a:t>www.hosted.learnquebec.ca/societies/societies/mikmaq-around-1980/the-mikmaq-gaspes-first-settlers/ </a:t>
            </a:r>
            <a:r>
              <a:rPr lang="en-US" sz="1400" dirty="0" smtClean="0"/>
              <a:t> </a:t>
            </a:r>
            <a:r>
              <a:rPr lang="en-US" sz="1400" u="sng" dirty="0" smtClean="0">
                <a:hlinkClick r:id="rId22"/>
              </a:rPr>
              <a:t>www.inquestiatimes.blogspot.com/2013/04/acadian-prehistory-medieval-religion.html </a:t>
            </a:r>
            <a:r>
              <a:rPr lang="en-US" sz="1400" dirty="0" smtClean="0"/>
              <a:t> </a:t>
            </a:r>
          </a:p>
          <a:p>
            <a:r>
              <a:rPr lang="en-US" sz="1400" u="sng" dirty="0" smtClean="0">
                <a:hlinkClick r:id="rId23"/>
              </a:rPr>
              <a:t>www.mikmaweydebert.ca/home/ancestors-live-here/debert/an-ice-age-world/ </a:t>
            </a:r>
            <a:r>
              <a:rPr lang="en-US" sz="1400" dirty="0" smtClean="0"/>
              <a:t> </a:t>
            </a:r>
          </a:p>
          <a:p>
            <a:r>
              <a:rPr lang="en-US" sz="1400" u="sng" dirty="0" smtClean="0">
                <a:hlinkClick r:id="rId24"/>
              </a:rPr>
              <a:t>www.mikmaweydebert.ca/home/ancestors-live-here/debert/understanding-and-protecting-the-sites/ </a:t>
            </a:r>
            <a:r>
              <a:rPr lang="en-US" sz="1400" dirty="0" smtClean="0"/>
              <a:t> </a:t>
            </a:r>
          </a:p>
          <a:p>
            <a:r>
              <a:rPr lang="en-US" sz="1400" u="sng" dirty="0" smtClean="0">
                <a:hlinkClick r:id="rId25"/>
              </a:rPr>
              <a:t>www.mikmaweydebert.ca/home/wp-content/uploads/2015/06/Mikmawel_Tan_Telikinamuemk_Final_Online.pdf </a:t>
            </a:r>
            <a:r>
              <a:rPr lang="en-US" sz="1400" dirty="0" smtClean="0"/>
              <a:t> </a:t>
            </a:r>
            <a:r>
              <a:rPr lang="en-US" sz="1400" u="sng" dirty="0" smtClean="0">
                <a:hlinkClick r:id="rId26"/>
              </a:rPr>
              <a:t>www.n.wikipedia.org/wiki/Timeline_of_First_Nations_history </a:t>
            </a:r>
            <a:r>
              <a:rPr lang="en-US" sz="1400" dirty="0" smtClean="0"/>
              <a:t> </a:t>
            </a:r>
          </a:p>
          <a:p>
            <a:r>
              <a:rPr lang="en-US" sz="1400" u="sng" dirty="0" smtClean="0">
                <a:hlinkClick r:id="rId27"/>
              </a:rPr>
              <a:t>www.nationalhumanitiescenter.org/pds/amerbegin/contact/text4/norse.pdf </a:t>
            </a:r>
            <a:r>
              <a:rPr lang="en-US" sz="1400" dirty="0" smtClean="0"/>
              <a:t> </a:t>
            </a:r>
          </a:p>
          <a:p>
            <a:r>
              <a:rPr lang="en-US" sz="1400" u="sng" dirty="0" smtClean="0">
                <a:hlinkClick r:id="rId28"/>
              </a:rPr>
              <a:t>www.novascotia.ca/abor/aboriginal-people/community-info/ </a:t>
            </a:r>
            <a:r>
              <a:rPr lang="en-US" sz="1400" dirty="0" smtClean="0"/>
              <a:t> </a:t>
            </a:r>
            <a:r>
              <a:rPr lang="en-US" sz="1400" u="sng" dirty="0" smtClean="0">
                <a:hlinkClick r:id="rId29"/>
              </a:rPr>
              <a:t>www.novascotia.ca/museum/mikmaq/default.asp?section=thumb&amp;page=17&amp;region=&amp;period= </a:t>
            </a:r>
            <a:r>
              <a:rPr lang="en-US" sz="1400" dirty="0" smtClean="0"/>
              <a:t> </a:t>
            </a:r>
          </a:p>
          <a:p>
            <a:r>
              <a:rPr lang="en-US" sz="1400" u="sng" dirty="0" smtClean="0">
                <a:hlinkClick r:id="rId30"/>
              </a:rPr>
              <a:t>www.poets.org/poem/evangeline-tale-acadie </a:t>
            </a:r>
            <a:r>
              <a:rPr lang="en-US" sz="1400" dirty="0" smtClean="0"/>
              <a:t> </a:t>
            </a:r>
            <a:r>
              <a:rPr lang="en-US" sz="1400" u="sng" dirty="0" smtClean="0">
                <a:hlinkClick r:id="rId31"/>
              </a:rPr>
              <a:t>www.quora.com/Where-did-French-Acadians-originally-come-from </a:t>
            </a:r>
            <a:r>
              <a:rPr lang="en-US" sz="1400" dirty="0" smtClean="0"/>
              <a:t> </a:t>
            </a:r>
            <a:r>
              <a:rPr lang="en-US" sz="1400" u="sng" dirty="0" smtClean="0">
                <a:hlinkClick r:id="rId32"/>
              </a:rPr>
              <a:t>www.thecanadianencyclopedia.ca/en/article/aboriginal-people-eastern-woodlands </a:t>
            </a:r>
            <a:r>
              <a:rPr lang="en-US" sz="1400" dirty="0" smtClean="0"/>
              <a:t> </a:t>
            </a:r>
          </a:p>
          <a:p>
            <a:r>
              <a:rPr lang="en-US" sz="1400" u="sng" dirty="0" smtClean="0">
                <a:hlinkClick r:id="rId33"/>
              </a:rPr>
              <a:t>www.thecanadianencyclopedia.ca/en/article/beothuk </a:t>
            </a:r>
            <a:r>
              <a:rPr lang="en-US" sz="1400" dirty="0" smtClean="0"/>
              <a:t> </a:t>
            </a:r>
          </a:p>
          <a:p>
            <a:r>
              <a:rPr lang="en-US" sz="1400" u="sng" dirty="0" smtClean="0">
                <a:hlinkClick r:id="rId34"/>
              </a:rPr>
              <a:t>www.thecanadianencyclopedia.ca/en/article/history-of-acadia </a:t>
            </a:r>
            <a:r>
              <a:rPr lang="en-US" sz="1400" dirty="0" smtClean="0"/>
              <a:t> </a:t>
            </a:r>
          </a:p>
          <a:p>
            <a:r>
              <a:rPr lang="en-US" sz="1400" u="sng" dirty="0" smtClean="0">
                <a:hlinkClick r:id="rId35"/>
              </a:rPr>
              <a:t>www.thecanadianencyclopedia.ca/en/article/micmac-mikmaq </a:t>
            </a:r>
            <a:r>
              <a:rPr lang="en-US" sz="1400" dirty="0" smtClean="0"/>
              <a:t> </a:t>
            </a:r>
          </a:p>
          <a:p>
            <a:r>
              <a:rPr lang="en-US" sz="1400" u="sng" dirty="0" smtClean="0">
                <a:hlinkClick r:id="rId36"/>
              </a:rPr>
              <a:t>www.thecanadianencyclopedia.ca/en/article/pierre-du-gua-de-monts </a:t>
            </a:r>
            <a:r>
              <a:rPr lang="en-US" sz="1400" dirty="0" smtClean="0"/>
              <a:t> </a:t>
            </a:r>
          </a:p>
          <a:p>
            <a:r>
              <a:rPr lang="en-US" sz="1400" u="sng" dirty="0" smtClean="0">
                <a:hlinkClick r:id="rId37"/>
              </a:rPr>
              <a:t>www.utpjournals.press/doi/abs/10.3138/9616-83R9-8772-1G2J </a:t>
            </a:r>
            <a:r>
              <a:rPr lang="en-US" sz="1400" dirty="0" smtClean="0"/>
              <a:t> </a:t>
            </a:r>
          </a:p>
          <a:p>
            <a:r>
              <a:rPr lang="en-US" sz="1400" u="sng" dirty="0" smtClean="0">
                <a:hlinkClick r:id="rId38"/>
              </a:rPr>
              <a:t>www.youtube.com/watch?v=cpvNH3jLuJA </a:t>
            </a:r>
            <a:endParaRPr lang="en-US" sz="1400" b="1" dirty="0" smtClean="0"/>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pic>
        <p:nvPicPr>
          <p:cNvPr id="8" name="Class 1-The Warning.mp3">
            <a:hlinkClick r:id="" action="ppaction://media"/>
          </p:cNvPr>
          <p:cNvPicPr>
            <a:picLocks noRot="1" noChangeAspect="1"/>
          </p:cNvPicPr>
          <p:nvPr>
            <a:audioFile r:link="rId1"/>
          </p:nvPr>
        </p:nvPicPr>
        <p:blipFill>
          <a:blip r:embed="rId39" cstate="print"/>
          <a:stretch>
            <a:fillRect/>
          </a:stretch>
        </p:blipFill>
        <p:spPr>
          <a:xfrm>
            <a:off x="10118725" y="3306763"/>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641" fill="hold"/>
                                        <p:tgtEl>
                                          <p:spTgt spid="8"/>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64" presetClass="path" presetSubtype="0" accel="50000" decel="50000" fill="hold" grpId="1" nodeType="withEffect">
                                  <p:stCondLst>
                                    <p:cond delay="6000"/>
                                  </p:stCondLst>
                                  <p:childTnLst>
                                    <p:animMotion origin="layout" path="M 0 -3.33333E-6 L 0.00833 -3.15069 " pathEditMode="relative" rAng="0" ptsTypes="AA">
                                      <p:cBhvr>
                                        <p:cTn id="11" dur="50000" fill="hold"/>
                                        <p:tgtEl>
                                          <p:spTgt spid="2"/>
                                        </p:tgtEl>
                                        <p:attrNameLst>
                                          <p:attrName>ppt_x</p:attrName>
                                          <p:attrName>ppt_y</p:attrName>
                                        </p:attrNameLst>
                                      </p:cBhvr>
                                      <p:rCtr x="4" y="-1575"/>
                                    </p:animMotion>
                                  </p:childTnLst>
                                </p:cTn>
                              </p:par>
                              <p:par>
                                <p:cTn id="12" presetID="10" presetClass="exit" presetSubtype="0" fill="hold" grpId="2" nodeType="withEffect">
                                  <p:stCondLst>
                                    <p:cond delay="6000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ntr" presetSubtype="0" fill="hold" nodeType="withEffect">
                                  <p:stCondLst>
                                    <p:cond delay="600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 grpId="0" animBg="1"/>
      <p:bldP spid="2" grpId="1" animBg="1"/>
      <p:bldP spid="2" grpId="2"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OF COPYRIGHTED MATERIALS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a:solidFill>
            <a:srgbClr val="FF0000"/>
          </a:solidFill>
          <a:prstDash val="sysDash"/>
          <a:tailEnd type="arrow"/>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txDef>
      <a:spPr>
        <a:solidFill>
          <a:schemeClr val="bg1"/>
        </a:solidFill>
      </a:spPr>
      <a:bodyPr wrap="none" rtlCol="0">
        <a:spAutoFit/>
      </a:bodyPr>
      <a:lstStyle>
        <a:defPPr>
          <a:defRPr sz="24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25580</TotalTime>
  <Words>3977</Words>
  <Application>Microsoft Office PowerPoint</Application>
  <PresentationFormat>On-screen Show (4:3)</PresentationFormat>
  <Paragraphs>1313</Paragraphs>
  <Slides>101</Slides>
  <Notes>30</Notes>
  <HiddenSlides>43</HiddenSlides>
  <MMClips>2</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USE OF COPYRIGHTED MATERIALS</vt:lpstr>
      <vt:lpstr>Slide 100</vt:lpstr>
      <vt:lpstr>Slide 101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default</dc:creator>
  <cp:lastModifiedBy>Rocky Romero</cp:lastModifiedBy>
  <cp:revision>1803</cp:revision>
  <dcterms:created xsi:type="dcterms:W3CDTF">2009-06-25T02:50:50Z</dcterms:created>
  <dcterms:modified xsi:type="dcterms:W3CDTF">2022-01-19T22:20:04Z</dcterms:modified>
</cp:coreProperties>
</file>