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1"/>
  </p:notesMasterIdLst>
  <p:sldIdLst>
    <p:sldId id="365" r:id="rId2"/>
    <p:sldId id="364" r:id="rId3"/>
    <p:sldId id="366" r:id="rId4"/>
    <p:sldId id="395" r:id="rId5"/>
    <p:sldId id="312" r:id="rId6"/>
    <p:sldId id="313" r:id="rId7"/>
    <p:sldId id="314" r:id="rId8"/>
    <p:sldId id="315" r:id="rId9"/>
    <p:sldId id="316" r:id="rId10"/>
    <p:sldId id="317" r:id="rId11"/>
    <p:sldId id="318" r:id="rId12"/>
    <p:sldId id="396" r:id="rId13"/>
    <p:sldId id="320" r:id="rId14"/>
    <p:sldId id="397" r:id="rId15"/>
    <p:sldId id="322" r:id="rId16"/>
    <p:sldId id="323" r:id="rId17"/>
    <p:sldId id="324" r:id="rId18"/>
    <p:sldId id="325" r:id="rId19"/>
    <p:sldId id="326" r:id="rId20"/>
    <p:sldId id="327" r:id="rId21"/>
    <p:sldId id="328" r:id="rId22"/>
    <p:sldId id="329" r:id="rId23"/>
    <p:sldId id="330" r:id="rId24"/>
    <p:sldId id="331" r:id="rId25"/>
    <p:sldId id="333" r:id="rId26"/>
    <p:sldId id="334" r:id="rId27"/>
    <p:sldId id="335" r:id="rId28"/>
    <p:sldId id="336" r:id="rId29"/>
    <p:sldId id="337" r:id="rId30"/>
    <p:sldId id="338" r:id="rId31"/>
    <p:sldId id="422" r:id="rId32"/>
    <p:sldId id="423" r:id="rId33"/>
    <p:sldId id="424" r:id="rId34"/>
    <p:sldId id="425" r:id="rId35"/>
    <p:sldId id="426" r:id="rId36"/>
    <p:sldId id="427" r:id="rId37"/>
    <p:sldId id="431" r:id="rId38"/>
    <p:sldId id="428" r:id="rId39"/>
    <p:sldId id="429" r:id="rId40"/>
    <p:sldId id="267" r:id="rId41"/>
    <p:sldId id="268" r:id="rId42"/>
    <p:sldId id="286" r:id="rId43"/>
    <p:sldId id="269" r:id="rId44"/>
    <p:sldId id="272" r:id="rId45"/>
    <p:sldId id="273" r:id="rId46"/>
    <p:sldId id="270" r:id="rId47"/>
    <p:sldId id="271" r:id="rId48"/>
    <p:sldId id="349" r:id="rId49"/>
    <p:sldId id="350" r:id="rId50"/>
    <p:sldId id="351" r:id="rId51"/>
    <p:sldId id="400" r:id="rId52"/>
    <p:sldId id="401" r:id="rId53"/>
    <p:sldId id="403" r:id="rId54"/>
    <p:sldId id="352" r:id="rId55"/>
    <p:sldId id="354" r:id="rId56"/>
    <p:sldId id="355" r:id="rId57"/>
    <p:sldId id="356" r:id="rId58"/>
    <p:sldId id="257" r:id="rId59"/>
    <p:sldId id="260" r:id="rId60"/>
    <p:sldId id="261" r:id="rId61"/>
    <p:sldId id="258" r:id="rId62"/>
    <p:sldId id="262" r:id="rId63"/>
    <p:sldId id="263" r:id="rId64"/>
    <p:sldId id="287" r:id="rId65"/>
    <p:sldId id="288" r:id="rId66"/>
    <p:sldId id="259" r:id="rId67"/>
    <p:sldId id="264" r:id="rId68"/>
    <p:sldId id="265" r:id="rId69"/>
    <p:sldId id="421" r:id="rId70"/>
    <p:sldId id="420" r:id="rId71"/>
    <p:sldId id="414" r:id="rId72"/>
    <p:sldId id="415" r:id="rId73"/>
    <p:sldId id="416" r:id="rId74"/>
    <p:sldId id="417" r:id="rId75"/>
    <p:sldId id="418" r:id="rId76"/>
    <p:sldId id="419" r:id="rId77"/>
    <p:sldId id="275" r:id="rId78"/>
    <p:sldId id="289" r:id="rId79"/>
    <p:sldId id="279" r:id="rId80"/>
    <p:sldId id="285" r:id="rId81"/>
    <p:sldId id="290" r:id="rId82"/>
    <p:sldId id="432" r:id="rId83"/>
    <p:sldId id="293" r:id="rId84"/>
    <p:sldId id="291" r:id="rId85"/>
    <p:sldId id="305" r:id="rId86"/>
    <p:sldId id="294" r:id="rId87"/>
    <p:sldId id="295" r:id="rId88"/>
    <p:sldId id="298" r:id="rId89"/>
    <p:sldId id="300" r:id="rId90"/>
    <p:sldId id="301" r:id="rId91"/>
    <p:sldId id="302" r:id="rId92"/>
    <p:sldId id="303" r:id="rId93"/>
    <p:sldId id="304" r:id="rId94"/>
    <p:sldId id="299" r:id="rId95"/>
    <p:sldId id="296" r:id="rId96"/>
    <p:sldId id="371" r:id="rId97"/>
    <p:sldId id="372" r:id="rId98"/>
    <p:sldId id="373" r:id="rId99"/>
    <p:sldId id="374" r:id="rId100"/>
    <p:sldId id="375" r:id="rId101"/>
    <p:sldId id="376" r:id="rId102"/>
    <p:sldId id="377" r:id="rId103"/>
    <p:sldId id="378" r:id="rId104"/>
    <p:sldId id="379" r:id="rId105"/>
    <p:sldId id="380" r:id="rId106"/>
    <p:sldId id="381" r:id="rId107"/>
    <p:sldId id="382" r:id="rId108"/>
    <p:sldId id="383" r:id="rId109"/>
    <p:sldId id="384" r:id="rId110"/>
    <p:sldId id="385" r:id="rId111"/>
    <p:sldId id="386" r:id="rId112"/>
    <p:sldId id="387" r:id="rId113"/>
    <p:sldId id="388" r:id="rId114"/>
    <p:sldId id="394" r:id="rId115"/>
    <p:sldId id="389" r:id="rId116"/>
    <p:sldId id="430" r:id="rId117"/>
    <p:sldId id="391" r:id="rId118"/>
    <p:sldId id="367" r:id="rId119"/>
    <p:sldId id="392" r:id="rId1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358" autoAdjust="0"/>
  </p:normalViewPr>
  <p:slideViewPr>
    <p:cSldViewPr>
      <p:cViewPr varScale="1">
        <p:scale>
          <a:sx n="58" d="100"/>
          <a:sy n="58" d="100"/>
        </p:scale>
        <p:origin x="-1424" y="-48"/>
      </p:cViewPr>
      <p:guideLst>
        <p:guide orient="horz" pos="2160"/>
        <p:guide pos="2880"/>
      </p:guideLst>
    </p:cSldViewPr>
  </p:slideViewPr>
  <p:notesTextViewPr>
    <p:cViewPr>
      <p:scale>
        <a:sx n="100" d="100"/>
        <a:sy n="100" d="100"/>
      </p:scale>
      <p:origin x="0" y="0"/>
    </p:cViewPr>
  </p:notesTextViewPr>
  <p:sorterViewPr>
    <p:cViewPr>
      <p:scale>
        <a:sx n="64" d="100"/>
        <a:sy n="64"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86CFC4-FA82-4C6A-8F32-BB86C533FD88}" type="datetimeFigureOut">
              <a:rPr lang="en-US" smtClean="0"/>
              <a:pPr/>
              <a:t>1/18/2022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8E9D8B-75AA-4769-8CAB-30AE627E11F9}"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Blomidon_Formatio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bc.ca/history/EPCONTENTSE1EP2CH4PA2LE.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bc.ca/history/EPCONTENTSE1EP2CH4PA2LE.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biographi.ca/en/bio/du_gua_de_monts_pierre_1E.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fr.wikipedia.org/wiki/Armand_Jean_du_Plessis_de_Richelieu"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fr.wikipedia.org/wiki/Armand_Jean_du_Plessis_de_Richelieu"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cadian.org/genealogy/families/acadian-family-names/"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n.wikipedia.org/wiki/Portuguese_people" TargetMode="External"/><Relationship Id="rId13" Type="http://schemas.openxmlformats.org/officeDocument/2006/relationships/hyperlink" Target="https://en.wikipedia.org/wiki/John_Rut" TargetMode="External"/><Relationship Id="rId18" Type="http://schemas.openxmlformats.org/officeDocument/2006/relationships/hyperlink" Target="https://en.wikipedia.org/wiki/Royal_Charter" TargetMode="External"/><Relationship Id="rId26" Type="http://schemas.openxmlformats.org/officeDocument/2006/relationships/hyperlink" Target="https://en.wikipedia.org/wiki/Pierre_Le_Moyne_d'Iberville" TargetMode="External"/><Relationship Id="rId39" Type="http://schemas.openxmlformats.org/officeDocument/2006/relationships/hyperlink" Target="https://en.wikipedia.org/wiki/Plymouth,_Massachusetts" TargetMode="External"/><Relationship Id="rId3" Type="http://schemas.openxmlformats.org/officeDocument/2006/relationships/hyperlink" Target="https://en.wikipedia.org/wiki/St._John's,_Newfoundland_and_Labrador" TargetMode="External"/><Relationship Id="rId21" Type="http://schemas.openxmlformats.org/officeDocument/2006/relationships/hyperlink" Target="https://en.wikipedia.org/wiki/West_Country" TargetMode="External"/><Relationship Id="rId34" Type="http://schemas.openxmlformats.org/officeDocument/2006/relationships/hyperlink" Target="https://en.wikipedia.org/wiki/Fort_Amherst,_St._John's" TargetMode="External"/><Relationship Id="rId42" Type="http://schemas.openxmlformats.org/officeDocument/2006/relationships/hyperlink" Target="https://en.wikipedia.org/wiki/Brownist" TargetMode="External"/><Relationship Id="rId7" Type="http://schemas.openxmlformats.org/officeDocument/2006/relationships/hyperlink" Target="https://en.wikipedia.org/wiki/Spaniards" TargetMode="External"/><Relationship Id="rId12" Type="http://schemas.openxmlformats.org/officeDocument/2006/relationships/hyperlink" Target="https://en.wikipedia.org/wiki/Pedro_Reinel" TargetMode="External"/><Relationship Id="rId17" Type="http://schemas.openxmlformats.org/officeDocument/2006/relationships/hyperlink" Target="https://en.wikipedia.org/wiki/Humphrey_Gilbert" TargetMode="External"/><Relationship Id="rId25" Type="http://schemas.openxmlformats.org/officeDocument/2006/relationships/hyperlink" Target="https://en.wikipedia.org/wiki/Fort_William,_Newfoundland" TargetMode="External"/><Relationship Id="rId33" Type="http://schemas.openxmlformats.org/officeDocument/2006/relationships/hyperlink" Target="https://en.wikipedia.org/wiki/William_Amherst_(British_Army_officer)" TargetMode="External"/><Relationship Id="rId38" Type="http://schemas.openxmlformats.org/officeDocument/2006/relationships/hyperlink" Target="https://en.wikipedia.org/wiki/John_Smith_(explorer)" TargetMode="External"/><Relationship Id="rId46" Type="http://schemas.openxmlformats.org/officeDocument/2006/relationships/hyperlink" Target="https://en.wikipedia.org/wiki/New_England" TargetMode="External"/><Relationship Id="rId2" Type="http://schemas.openxmlformats.org/officeDocument/2006/relationships/slide" Target="../slides/slide12.xml"/><Relationship Id="rId16" Type="http://schemas.openxmlformats.org/officeDocument/2006/relationships/hyperlink" Target="https://en.wikipedia.org/wiki/Sea_Dogs" TargetMode="External"/><Relationship Id="rId20" Type="http://schemas.openxmlformats.org/officeDocument/2006/relationships/hyperlink" Target="https://en.wikipedia.org/wiki/Newfoundland_National_War_Memorial" TargetMode="External"/><Relationship Id="rId29" Type="http://schemas.openxmlformats.org/officeDocument/2006/relationships/hyperlink" Target="https://en.wikipedia.org/wiki/Seven_Years'_War" TargetMode="External"/><Relationship Id="rId41" Type="http://schemas.openxmlformats.org/officeDocument/2006/relationships/hyperlink" Target="https://en.wikipedia.org/wiki/Puritans" TargetMode="External"/><Relationship Id="rId1" Type="http://schemas.openxmlformats.org/officeDocument/2006/relationships/notesMaster" Target="../notesMasters/notesMaster1.xml"/><Relationship Id="rId6" Type="http://schemas.openxmlformats.org/officeDocument/2006/relationships/hyperlink" Target="https://en.wikipedia.org/wiki/John_the_Baptist" TargetMode="External"/><Relationship Id="rId11" Type="http://schemas.openxmlformats.org/officeDocument/2006/relationships/hyperlink" Target="https://en.wikipedia.org/wiki/Basque_language" TargetMode="External"/><Relationship Id="rId24" Type="http://schemas.openxmlformats.org/officeDocument/2006/relationships/hyperlink" Target="https://en.wikipedia.org/wiki/Michiel_de_Ruyter" TargetMode="External"/><Relationship Id="rId32" Type="http://schemas.openxmlformats.org/officeDocument/2006/relationships/hyperlink" Target="https://en.wikipedia.org/wiki/French_and_Indian_War" TargetMode="External"/><Relationship Id="rId37" Type="http://schemas.openxmlformats.org/officeDocument/2006/relationships/hyperlink" Target="https://en.wikipedia.org/wiki/British_America" TargetMode="External"/><Relationship Id="rId40" Type="http://schemas.openxmlformats.org/officeDocument/2006/relationships/hyperlink" Target="https://en.wikipedia.org/wiki/Massachusetts" TargetMode="External"/><Relationship Id="rId45" Type="http://schemas.openxmlformats.org/officeDocument/2006/relationships/hyperlink" Target="https://en.wikipedia.org/wiki/Colony_of_Virginia" TargetMode="External"/><Relationship Id="rId5" Type="http://schemas.openxmlformats.org/officeDocument/2006/relationships/hyperlink" Target="https://en.wikipedia.org/wiki/John_Cabot" TargetMode="External"/><Relationship Id="rId15" Type="http://schemas.openxmlformats.org/officeDocument/2006/relationships/hyperlink" Target="https://en.wikipedia.org/wiki/Brittany" TargetMode="External"/><Relationship Id="rId23" Type="http://schemas.openxmlformats.org/officeDocument/2006/relationships/hyperlink" Target="https://en.wikipedia.org/wiki/Dutch_Republic" TargetMode="External"/><Relationship Id="rId28" Type="http://schemas.openxmlformats.org/officeDocument/2006/relationships/hyperlink" Target="https://en.wikipedia.org/wiki/Battle_of_Signal_Hill" TargetMode="External"/><Relationship Id="rId36" Type="http://schemas.openxmlformats.org/officeDocument/2006/relationships/hyperlink" Target="https://en.wikipedia.org/wiki/Plymouth_Colony" TargetMode="External"/><Relationship Id="rId10" Type="http://schemas.openxmlformats.org/officeDocument/2006/relationships/hyperlink" Target="https://en.wikipedia.org/wiki/Pasaia" TargetMode="External"/><Relationship Id="rId19" Type="http://schemas.openxmlformats.org/officeDocument/2006/relationships/hyperlink" Target="https://en.wikipedia.org/wiki/Elizabeth_I_of_England" TargetMode="External"/><Relationship Id="rId31" Type="http://schemas.openxmlformats.org/officeDocument/2006/relationships/hyperlink" Target="https://en.wikipedia.org/wiki/Battle_of_St._John's" TargetMode="External"/><Relationship Id="rId44" Type="http://schemas.openxmlformats.org/officeDocument/2006/relationships/hyperlink" Target="https://en.wikipedia.org/wiki/Jamestown,_Virginia" TargetMode="External"/><Relationship Id="rId4" Type="http://schemas.openxmlformats.org/officeDocument/2006/relationships/hyperlink" Target="https://en.wikipedia.org/wiki/Sebastian_Cabot_(explorer)" TargetMode="External"/><Relationship Id="rId9" Type="http://schemas.openxmlformats.org/officeDocument/2006/relationships/hyperlink" Target="https://en.wikipedia.org/wiki/Basque_Country_(autonomous_community)" TargetMode="External"/><Relationship Id="rId14" Type="http://schemas.openxmlformats.org/officeDocument/2006/relationships/hyperlink" Target="https://en.wikipedia.org/wiki/Normans" TargetMode="External"/><Relationship Id="rId22" Type="http://schemas.openxmlformats.org/officeDocument/2006/relationships/hyperlink" Target="https://en.wikipedia.org/wiki/Devon" TargetMode="External"/><Relationship Id="rId27" Type="http://schemas.openxmlformats.org/officeDocument/2006/relationships/hyperlink" Target="https://en.wikipedia.org/wiki/Avalon_Peninsula_Campaign" TargetMode="External"/><Relationship Id="rId30" Type="http://schemas.openxmlformats.org/officeDocument/2006/relationships/hyperlink" Target="https://en.wikipedia.org/wiki/Siege_of_St._John's" TargetMode="External"/><Relationship Id="rId35" Type="http://schemas.openxmlformats.org/officeDocument/2006/relationships/hyperlink" Target="https://en.wikipedia.org/wiki/Fort_Waldegrave,_Newfoundland_and_Labrador" TargetMode="External"/><Relationship Id="rId43" Type="http://schemas.openxmlformats.org/officeDocument/2006/relationships/hyperlink" Target="https://en.wikipedia.org/wiki/Pilgrims_(Plymouth_Colony)"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en.wikipedia.org/wiki/Treaty_of_Breda_(1667)" TargetMode="External"/><Relationship Id="rId2" Type="http://schemas.openxmlformats.org/officeDocument/2006/relationships/slide" Target="../slides/slide84.xml"/><Relationship Id="rId1" Type="http://schemas.openxmlformats.org/officeDocument/2006/relationships/notesMaster" Target="../notesMasters/notesMaster1.xml"/><Relationship Id="rId4" Type="http://schemas.openxmlformats.org/officeDocument/2006/relationships/hyperlink" Target="https://en.wikipedia.org/wiki/Second_Anglo-Dutch_War"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doucetfamily.org/heritage/Codfish.htm"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fr.wikipedia.org/wiki/Samuel_de_Champlain" TargetMode="External"/><Relationship Id="rId13" Type="http://schemas.openxmlformats.org/officeDocument/2006/relationships/hyperlink" Target="https://fr.wikipedia.org/wiki/Pierre_de_Chauvin" TargetMode="External"/><Relationship Id="rId18" Type="http://schemas.openxmlformats.org/officeDocument/2006/relationships/hyperlink" Target="https://fr.wikipedia.org/wiki/France" TargetMode="External"/><Relationship Id="rId26" Type="http://schemas.openxmlformats.org/officeDocument/2006/relationships/hyperlink" Target="https://fr.wikipedia.org/wiki/Begourat" TargetMode="External"/><Relationship Id="rId39" Type="http://schemas.openxmlformats.org/officeDocument/2006/relationships/hyperlink" Target="https://fr.wikipedia.org/wiki/2001_au_Qu%C3%A9bec" TargetMode="External"/><Relationship Id="rId3" Type="http://schemas.openxmlformats.org/officeDocument/2006/relationships/hyperlink" Target="https://fr.wikipedia.org/wiki/Tadoussac" TargetMode="External"/><Relationship Id="rId21" Type="http://schemas.openxmlformats.org/officeDocument/2006/relationships/hyperlink" Target="https://fr.wikipedia.org/wiki/Henri_IV_de_France" TargetMode="External"/><Relationship Id="rId34" Type="http://schemas.openxmlformats.org/officeDocument/2006/relationships/hyperlink" Target="https://fr.wikipedia.org/wiki/1937_au_Qu%C3%A9bec" TargetMode="External"/><Relationship Id="rId7" Type="http://schemas.openxmlformats.org/officeDocument/2006/relationships/hyperlink" Target="https://fr.wikipedia.org/w/index.php?title=Tadoussac&amp;action=edit&amp;section=5" TargetMode="External"/><Relationship Id="rId12" Type="http://schemas.openxmlformats.org/officeDocument/2006/relationships/hyperlink" Target="https://fr.wikipedia.org/wiki/Fleuve_Saint-Laurent" TargetMode="External"/><Relationship Id="rId17" Type="http://schemas.openxmlformats.org/officeDocument/2006/relationships/hyperlink" Target="https://fr.wikipedia.org/wiki/Floride_fran%C3%A7aise" TargetMode="External"/><Relationship Id="rId25" Type="http://schemas.openxmlformats.org/officeDocument/2006/relationships/hyperlink" Target="https://fr.wikipedia.org/wiki/Innus" TargetMode="External"/><Relationship Id="rId33" Type="http://schemas.openxmlformats.org/officeDocument/2006/relationships/hyperlink" Target="https://fr.wikipedia.org/wiki/13_novembre" TargetMode="External"/><Relationship Id="rId38" Type="http://schemas.openxmlformats.org/officeDocument/2006/relationships/hyperlink" Target="https://fr.wikipedia.org/wiki/Qu%C3%A9bec" TargetMode="External"/><Relationship Id="rId2" Type="http://schemas.openxmlformats.org/officeDocument/2006/relationships/slide" Target="../slides/slide23.xml"/><Relationship Id="rId16" Type="http://schemas.openxmlformats.org/officeDocument/2006/relationships/hyperlink" Target="https://fr.wikipedia.org/wiki/Charlesbourg-Royal" TargetMode="External"/><Relationship Id="rId20" Type="http://schemas.openxmlformats.org/officeDocument/2006/relationships/hyperlink" Target="https://fr.wikipedia.org/wiki/Poste_de_traite" TargetMode="External"/><Relationship Id="rId29" Type="http://schemas.openxmlformats.org/officeDocument/2006/relationships/hyperlink" Target="https://fr.wikipedia.org/wiki/Octobre_1899" TargetMode="External"/><Relationship Id="rId1" Type="http://schemas.openxmlformats.org/officeDocument/2006/relationships/notesMaster" Target="../notesMasters/notesMaster1.xml"/><Relationship Id="rId6" Type="http://schemas.openxmlformats.org/officeDocument/2006/relationships/hyperlink" Target="https://fr.wikipedia.org/w/index.php?title=Tadoussac&amp;veaction=edit&amp;section=5" TargetMode="External"/><Relationship Id="rId11" Type="http://schemas.openxmlformats.org/officeDocument/2006/relationships/hyperlink" Target="https://fr.wikipedia.org/wiki/1535" TargetMode="External"/><Relationship Id="rId24" Type="http://schemas.openxmlformats.org/officeDocument/2006/relationships/hyperlink" Target="https://fr.wikipedia.org/wiki/1600" TargetMode="External"/><Relationship Id="rId32" Type="http://schemas.openxmlformats.org/officeDocument/2006/relationships/hyperlink" Target="https://fr.wikipedia.org/wiki/Novembre_1937" TargetMode="External"/><Relationship Id="rId37" Type="http://schemas.openxmlformats.org/officeDocument/2006/relationships/hyperlink" Target="https://fr.wikipedia.org/wiki/1949_au_Qu%C3%A9bec" TargetMode="External"/><Relationship Id="rId5" Type="http://schemas.openxmlformats.org/officeDocument/2006/relationships/hyperlink" Target="https://fr.wikipedia.org/w/index.php?title=Tadoussac&amp;action=edit&amp;section=4" TargetMode="External"/><Relationship Id="rId15" Type="http://schemas.openxmlformats.org/officeDocument/2006/relationships/hyperlink" Target="https://fr.wikipedia.org/wiki/1603" TargetMode="External"/><Relationship Id="rId23" Type="http://schemas.openxmlformats.org/officeDocument/2006/relationships/hyperlink" Target="https://fr.wikipedia.org/wiki/Fran%C3%A7ois_Grav%C3%A9" TargetMode="External"/><Relationship Id="rId28" Type="http://schemas.openxmlformats.org/officeDocument/2006/relationships/hyperlink" Target="https://fr.wikipedia.org/w/index.php?title=Tadoussac&amp;action=edit&amp;section=6" TargetMode="External"/><Relationship Id="rId36" Type="http://schemas.openxmlformats.org/officeDocument/2006/relationships/hyperlink" Target="https://fr.wikipedia.org/wiki/9_avril" TargetMode="External"/><Relationship Id="rId10" Type="http://schemas.openxmlformats.org/officeDocument/2006/relationships/hyperlink" Target="https://fr.wikipedia.org/wiki/Jacques_Cartier" TargetMode="External"/><Relationship Id="rId19" Type="http://schemas.openxmlformats.org/officeDocument/2006/relationships/hyperlink" Target="https://fr.wikipedia.org/wiki/Am%C3%A9rique_du_Nord" TargetMode="External"/><Relationship Id="rId31" Type="http://schemas.openxmlformats.org/officeDocument/2006/relationships/hyperlink" Target="https://fr.wikipedia.org/wiki/1899_au_Qu%C3%A9bec" TargetMode="External"/><Relationship Id="rId4" Type="http://schemas.openxmlformats.org/officeDocument/2006/relationships/hyperlink" Target="https://fr.wikipedia.org/w/index.php?title=Tadoussac&amp;veaction=edit&amp;section=4" TargetMode="External"/><Relationship Id="rId9" Type="http://schemas.openxmlformats.org/officeDocument/2006/relationships/hyperlink" Target="https://fr.wikipedia.org/wiki/1615" TargetMode="External"/><Relationship Id="rId14" Type="http://schemas.openxmlformats.org/officeDocument/2006/relationships/hyperlink" Target="https://fr.wikipedia.org/wiki/1599" TargetMode="External"/><Relationship Id="rId22" Type="http://schemas.openxmlformats.org/officeDocument/2006/relationships/hyperlink" Target="https://fr.wikipedia.org/wiki/Histoire_du_commerce_de_la_fourrure_au_Qu%C3%A9bec" TargetMode="External"/><Relationship Id="rId27" Type="http://schemas.openxmlformats.org/officeDocument/2006/relationships/hyperlink" Target="https://fr.wikipedia.org/w/index.php?title=Tadoussac&amp;veaction=edit&amp;section=6" TargetMode="External"/><Relationship Id="rId30" Type="http://schemas.openxmlformats.org/officeDocument/2006/relationships/hyperlink" Target="https://fr.wikipedia.org/wiki/10_octobre" TargetMode="External"/><Relationship Id="rId35" Type="http://schemas.openxmlformats.org/officeDocument/2006/relationships/hyperlink" Target="https://fr.wikipedia.org/wiki/Avril_194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fr.wikipedia.org/wiki/Acadie_(Nouvelle-France)"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fr.wikipedia.org/wiki/Colonisation_europ%C3%A9enne_des_Am%C3%A9riques" TargetMode="External"/><Relationship Id="rId5" Type="http://schemas.openxmlformats.org/officeDocument/2006/relationships/hyperlink" Target="https://fr.wikipedia.org/wiki/Guerres_de_religion_(France)" TargetMode="External"/><Relationship Id="rId4" Type="http://schemas.openxmlformats.org/officeDocument/2006/relationships/hyperlink" Target="https://fr.wikipedia.org/wiki/Royaume_de_Franc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https://en.wikipedia.org/wiki/Blomidon_Formation</a:t>
            </a:r>
            <a:r>
              <a:rPr lang="en-US" dirty="0" smtClean="0"/>
              <a:t>   The Blomidon Formation is a unit of Upper Triassic sedimentary rocks, which outcrops in Nova Scotia. At outcrop they reach a maximum thickness of 365 metres (1,198 ft). Cape Blomidon features distinctive reddish-coloured cliffs that reach up to 100 metres in height above the Minas Basin, which stretches out to the east.</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Dugua promises to bring 60 new colonists each yr to New France </a:t>
            </a:r>
          </a:p>
          <a:p>
            <a:endParaRPr lang="en-US" dirty="0" smtClean="0">
              <a:hlinkClick r:id="rId3"/>
            </a:endParaRPr>
          </a:p>
          <a:p>
            <a:r>
              <a:rPr lang="en-US" dirty="0" smtClean="0">
                <a:hlinkClick r:id="rId3"/>
              </a:rPr>
              <a:t>https://www.cbc.ca/history/EPCONTENTSE1EP2CH4PA2LE.html</a:t>
            </a:r>
            <a:endParaRPr lang="en-US" dirty="0" smtClean="0"/>
          </a:p>
          <a:p>
            <a:r>
              <a:rPr lang="en-US" sz="1200" b="0" i="0" kern="1200" dirty="0" smtClean="0">
                <a:solidFill>
                  <a:schemeClr val="tx1"/>
                </a:solidFill>
                <a:latin typeface="+mn-lt"/>
                <a:ea typeface="+mn-ea"/>
                <a:cs typeface="+mn-cs"/>
              </a:rPr>
              <a:t>In 1604, Champlain and de </a:t>
            </a:r>
            <a:r>
              <a:rPr lang="en-US" sz="1200" b="0" i="0" kern="1200" dirty="0" err="1" smtClean="0">
                <a:solidFill>
                  <a:schemeClr val="tx1"/>
                </a:solidFill>
                <a:latin typeface="+mn-lt"/>
                <a:ea typeface="+mn-ea"/>
                <a:cs typeface="+mn-cs"/>
              </a:rPr>
              <a:t>Monts</a:t>
            </a:r>
            <a:r>
              <a:rPr lang="en-US" sz="1200" b="0" i="0" kern="1200" dirty="0" smtClean="0">
                <a:solidFill>
                  <a:schemeClr val="tx1"/>
                </a:solidFill>
                <a:latin typeface="+mn-lt"/>
                <a:ea typeface="+mn-ea"/>
                <a:cs typeface="+mn-cs"/>
              </a:rPr>
              <a:t> set out for Acadia, the name given by the French to the region that roughly corresponds to today's Maritime provinces. They decided to spend the winter on the island of Ste. Croix, but the decimation of a great number of the men by an outbreak of scurvy and fierce winds, prompted the colonists to seek a milder climate in the south. They followed the Atlantic coast southwards down to the port of </a:t>
            </a:r>
            <a:r>
              <a:rPr lang="en-US" sz="1200" b="0" i="0" kern="1200" dirty="0" err="1" smtClean="0">
                <a:solidFill>
                  <a:schemeClr val="tx1"/>
                </a:solidFill>
                <a:latin typeface="+mn-lt"/>
                <a:ea typeface="+mn-ea"/>
                <a:cs typeface="+mn-cs"/>
              </a:rPr>
              <a:t>Nausset</a:t>
            </a:r>
            <a:r>
              <a:rPr lang="en-US" sz="1200" b="0" i="0" kern="1200" dirty="0" smtClean="0">
                <a:solidFill>
                  <a:schemeClr val="tx1"/>
                </a:solidFill>
                <a:latin typeface="+mn-lt"/>
                <a:ea typeface="+mn-ea"/>
                <a:cs typeface="+mn-cs"/>
              </a:rPr>
              <a:t>, present day Cape Cod, not very far from the mouth of the Hudson.</a:t>
            </a:r>
          </a:p>
          <a:p>
            <a:r>
              <a:rPr lang="en-US" sz="1200" b="0" i="0" kern="1200" dirty="0" smtClean="0">
                <a:solidFill>
                  <a:schemeClr val="tx1"/>
                </a:solidFill>
                <a:latin typeface="+mn-lt"/>
                <a:ea typeface="+mn-ea"/>
                <a:cs typeface="+mn-cs"/>
              </a:rPr>
              <a:t>Various attempts to disembark led to violent attacks by natives.</a:t>
            </a:r>
            <a:br>
              <a:rPr lang="en-US" sz="1200" b="0" i="0" kern="1200" dirty="0" smtClean="0">
                <a:solidFill>
                  <a:schemeClr val="tx1"/>
                </a:solidFill>
                <a:latin typeface="+mn-lt"/>
                <a:ea typeface="+mn-ea"/>
                <a:cs typeface="+mn-cs"/>
              </a:rPr>
            </a:br>
            <a:r>
              <a:rPr lang="en-US" sz="1200" b="0" i="0" kern="1200" dirty="0" smtClean="0">
                <a:solidFill>
                  <a:schemeClr val="tx1"/>
                </a:solidFill>
                <a:latin typeface="+mn-lt"/>
                <a:ea typeface="+mn-ea"/>
                <a:cs typeface="+mn-cs"/>
              </a:rPr>
              <a:t>On the beach, the French were riddled with wounds by an assault of arrows. The crew buried their dead in graves marked with wooden crosses, then got back on the ship. The natives came out of the forest, dug up the dead and threw the crosses into the sea.</a:t>
            </a:r>
          </a:p>
          <a:p>
            <a:r>
              <a:rPr lang="en-US" sz="1200" b="0" i="0" kern="1200" dirty="0" smtClean="0">
                <a:solidFill>
                  <a:schemeClr val="tx1"/>
                </a:solidFill>
                <a:latin typeface="+mn-lt"/>
                <a:ea typeface="+mn-ea"/>
                <a:cs typeface="+mn-cs"/>
              </a:rPr>
              <a:t>De </a:t>
            </a:r>
            <a:r>
              <a:rPr lang="en-US" sz="1200" b="0" i="0" kern="1200" dirty="0" err="1" smtClean="0">
                <a:solidFill>
                  <a:schemeClr val="tx1"/>
                </a:solidFill>
                <a:latin typeface="+mn-lt"/>
                <a:ea typeface="+mn-ea"/>
                <a:cs typeface="+mn-cs"/>
              </a:rPr>
              <a:t>Monts</a:t>
            </a:r>
            <a:r>
              <a:rPr lang="en-US" sz="1200" b="0" i="0" kern="1200" dirty="0" smtClean="0">
                <a:solidFill>
                  <a:schemeClr val="tx1"/>
                </a:solidFill>
                <a:latin typeface="+mn-lt"/>
                <a:ea typeface="+mn-ea"/>
                <a:cs typeface="+mn-cs"/>
              </a:rPr>
              <a:t> and Champlain returned to the Bay of Fundy, where they built a new settlement: Port-Royal. De </a:t>
            </a:r>
            <a:r>
              <a:rPr lang="en-US" sz="1200" b="0" i="0" kern="1200" dirty="0" err="1" smtClean="0">
                <a:solidFill>
                  <a:schemeClr val="tx1"/>
                </a:solidFill>
                <a:latin typeface="+mn-lt"/>
                <a:ea typeface="+mn-ea"/>
                <a:cs typeface="+mn-cs"/>
              </a:rPr>
              <a:t>Monts</a:t>
            </a:r>
            <a:r>
              <a:rPr lang="en-US" sz="1200" b="0" i="0" kern="1200" dirty="0" smtClean="0">
                <a:solidFill>
                  <a:schemeClr val="tx1"/>
                </a:solidFill>
                <a:latin typeface="+mn-lt"/>
                <a:ea typeface="+mn-ea"/>
                <a:cs typeface="+mn-cs"/>
              </a:rPr>
              <a:t> then went back to France to reassure his partners, who blamed him for investing too heavily in settlements to the detriment of the fur trade.</a:t>
            </a:r>
          </a:p>
          <a:p>
            <a:r>
              <a:rPr lang="en-US" sz="1200" b="0" i="0" kern="1200" dirty="0" smtClean="0">
                <a:solidFill>
                  <a:schemeClr val="tx1"/>
                </a:solidFill>
                <a:latin typeface="+mn-lt"/>
                <a:ea typeface="+mn-ea"/>
                <a:cs typeface="+mn-cs"/>
              </a:rPr>
              <a:t>Champlain sought ways to offset the effects of winter depression among his men and so created the Order of Good Cheer. They organized banquets with hunting spoils and staged a play called </a:t>
            </a:r>
            <a:r>
              <a:rPr lang="en-US" sz="1200" b="0" i="1" kern="1200" dirty="0" smtClean="0">
                <a:solidFill>
                  <a:schemeClr val="tx1"/>
                </a:solidFill>
                <a:latin typeface="+mn-lt"/>
                <a:ea typeface="+mn-ea"/>
                <a:cs typeface="+mn-cs"/>
              </a:rPr>
              <a:t>The Theatre of Neptune in New France</a:t>
            </a:r>
            <a:r>
              <a:rPr lang="en-US" sz="1200" b="0" i="0" kern="1200" dirty="0" smtClean="0">
                <a:solidFill>
                  <a:schemeClr val="tx1"/>
                </a:solidFill>
                <a:latin typeface="+mn-lt"/>
                <a:ea typeface="+mn-ea"/>
                <a:cs typeface="+mn-cs"/>
              </a:rPr>
              <a:t>, by Marc </a:t>
            </a:r>
            <a:r>
              <a:rPr lang="en-US" sz="1200" b="0" i="0" kern="1200" dirty="0" err="1" smtClean="0">
                <a:solidFill>
                  <a:schemeClr val="tx1"/>
                </a:solidFill>
                <a:latin typeface="+mn-lt"/>
                <a:ea typeface="+mn-ea"/>
                <a:cs typeface="+mn-cs"/>
              </a:rPr>
              <a:t>Lescarbot</a:t>
            </a:r>
            <a:r>
              <a:rPr lang="en-US" sz="1200" b="0" i="0" kern="1200" dirty="0" smtClean="0">
                <a:solidFill>
                  <a:schemeClr val="tx1"/>
                </a:solidFill>
                <a:latin typeface="+mn-lt"/>
                <a:ea typeface="+mn-ea"/>
                <a:cs typeface="+mn-cs"/>
              </a:rPr>
              <a:t>.</a:t>
            </a:r>
            <a:br>
              <a:rPr lang="en-US" sz="1200" b="0" i="0" kern="1200" dirty="0" smtClean="0">
                <a:solidFill>
                  <a:schemeClr val="tx1"/>
                </a:solidFill>
                <a:latin typeface="+mn-lt"/>
                <a:ea typeface="+mn-ea"/>
                <a:cs typeface="+mn-cs"/>
              </a:rPr>
            </a:br>
            <a:r>
              <a:rPr lang="en-US" sz="1200" b="0" i="0" kern="1200" dirty="0" smtClean="0">
                <a:solidFill>
                  <a:schemeClr val="tx1"/>
                </a:solidFill>
                <a:latin typeface="+mn-lt"/>
                <a:ea typeface="+mn-ea"/>
                <a:cs typeface="+mn-cs"/>
              </a:rPr>
              <a:t>The writer </a:t>
            </a:r>
            <a:r>
              <a:rPr lang="en-US" sz="1200" b="0" i="0" kern="1200" dirty="0" err="1" smtClean="0">
                <a:solidFill>
                  <a:schemeClr val="tx1"/>
                </a:solidFill>
                <a:latin typeface="+mn-lt"/>
                <a:ea typeface="+mn-ea"/>
                <a:cs typeface="+mn-cs"/>
              </a:rPr>
              <a:t>Lescarbot</a:t>
            </a:r>
            <a:r>
              <a:rPr lang="en-US" sz="1200" b="0" i="0" kern="1200" dirty="0" smtClean="0">
                <a:solidFill>
                  <a:schemeClr val="tx1"/>
                </a:solidFill>
                <a:latin typeface="+mn-lt"/>
                <a:ea typeface="+mn-ea"/>
                <a:cs typeface="+mn-cs"/>
              </a:rPr>
              <a:t>, who sojourned with Champlain, became in 1609 the first historian of Canada with his book </a:t>
            </a:r>
            <a:r>
              <a:rPr lang="en-US" sz="1200" b="0" i="1" kern="1200" dirty="0" smtClean="0">
                <a:solidFill>
                  <a:schemeClr val="tx1"/>
                </a:solidFill>
                <a:latin typeface="+mn-lt"/>
                <a:ea typeface="+mn-ea"/>
                <a:cs typeface="+mn-cs"/>
              </a:rPr>
              <a:t>A History of New France</a:t>
            </a:r>
            <a:r>
              <a:rPr lang="en-US" sz="1200" b="0" i="0" kern="1200" dirty="0" smtClean="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31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Dugua promises to bring 60 new colonists each yr to New France </a:t>
            </a:r>
          </a:p>
          <a:p>
            <a:endParaRPr lang="en-US" dirty="0" smtClean="0">
              <a:hlinkClick r:id="rId3"/>
            </a:endParaRPr>
          </a:p>
          <a:p>
            <a:r>
              <a:rPr lang="en-US" dirty="0" smtClean="0">
                <a:hlinkClick r:id="rId3"/>
              </a:rPr>
              <a:t>https://www.cbc.ca/history/EPCONTENTSE1EP2CH4PA2LE.html</a:t>
            </a:r>
            <a:endParaRPr lang="en-US" dirty="0" smtClean="0"/>
          </a:p>
          <a:p>
            <a:r>
              <a:rPr lang="en-US" sz="1200" b="0" i="0" kern="1200" dirty="0" smtClean="0">
                <a:solidFill>
                  <a:schemeClr val="tx1"/>
                </a:solidFill>
                <a:latin typeface="+mn-lt"/>
                <a:ea typeface="+mn-ea"/>
                <a:cs typeface="+mn-cs"/>
              </a:rPr>
              <a:t>In 1604, Champlain and de </a:t>
            </a:r>
            <a:r>
              <a:rPr lang="en-US" sz="1200" b="0" i="0" kern="1200" dirty="0" err="1" smtClean="0">
                <a:solidFill>
                  <a:schemeClr val="tx1"/>
                </a:solidFill>
                <a:latin typeface="+mn-lt"/>
                <a:ea typeface="+mn-ea"/>
                <a:cs typeface="+mn-cs"/>
              </a:rPr>
              <a:t>Monts</a:t>
            </a:r>
            <a:r>
              <a:rPr lang="en-US" sz="1200" b="0" i="0" kern="1200" dirty="0" smtClean="0">
                <a:solidFill>
                  <a:schemeClr val="tx1"/>
                </a:solidFill>
                <a:latin typeface="+mn-lt"/>
                <a:ea typeface="+mn-ea"/>
                <a:cs typeface="+mn-cs"/>
              </a:rPr>
              <a:t> set out for Acadia, the name given by the French to the region that roughly corresponds to today's Maritime provinces. They decided to spend the winter on the island of Ste. Croix, but the decimation of a great number of the men by an outbreak of scurvy and fierce winds, prompted the colonists to seek a milder climate in the south. They followed the Atlantic coast southwards down to the port of </a:t>
            </a:r>
            <a:r>
              <a:rPr lang="en-US" sz="1200" b="0" i="0" kern="1200" dirty="0" err="1" smtClean="0">
                <a:solidFill>
                  <a:schemeClr val="tx1"/>
                </a:solidFill>
                <a:latin typeface="+mn-lt"/>
                <a:ea typeface="+mn-ea"/>
                <a:cs typeface="+mn-cs"/>
              </a:rPr>
              <a:t>Nausset</a:t>
            </a:r>
            <a:r>
              <a:rPr lang="en-US" sz="1200" b="0" i="0" kern="1200" dirty="0" smtClean="0">
                <a:solidFill>
                  <a:schemeClr val="tx1"/>
                </a:solidFill>
                <a:latin typeface="+mn-lt"/>
                <a:ea typeface="+mn-ea"/>
                <a:cs typeface="+mn-cs"/>
              </a:rPr>
              <a:t>, present day Cape Cod, not very far from the mouth of the Hudson.</a:t>
            </a:r>
          </a:p>
          <a:p>
            <a:r>
              <a:rPr lang="en-US" sz="1200" b="0" i="0" kern="1200" dirty="0" smtClean="0">
                <a:solidFill>
                  <a:schemeClr val="tx1"/>
                </a:solidFill>
                <a:latin typeface="+mn-lt"/>
                <a:ea typeface="+mn-ea"/>
                <a:cs typeface="+mn-cs"/>
              </a:rPr>
              <a:t>Various attempts to disembark led to violent attacks by natives.</a:t>
            </a:r>
            <a:br>
              <a:rPr lang="en-US" sz="1200" b="0" i="0" kern="1200" dirty="0" smtClean="0">
                <a:solidFill>
                  <a:schemeClr val="tx1"/>
                </a:solidFill>
                <a:latin typeface="+mn-lt"/>
                <a:ea typeface="+mn-ea"/>
                <a:cs typeface="+mn-cs"/>
              </a:rPr>
            </a:br>
            <a:r>
              <a:rPr lang="en-US" sz="1200" b="0" i="0" kern="1200" dirty="0" smtClean="0">
                <a:solidFill>
                  <a:schemeClr val="tx1"/>
                </a:solidFill>
                <a:latin typeface="+mn-lt"/>
                <a:ea typeface="+mn-ea"/>
                <a:cs typeface="+mn-cs"/>
              </a:rPr>
              <a:t>On the beach, the French were riddled with wounds by an assault of arrows. The crew buried their dead in graves marked with wooden crosses, then got back on the ship. The natives came out of the forest, dug up the dead and threw the crosses into the sea.</a:t>
            </a:r>
          </a:p>
          <a:p>
            <a:r>
              <a:rPr lang="en-US" sz="1200" b="0" i="0" kern="1200" dirty="0" smtClean="0">
                <a:solidFill>
                  <a:schemeClr val="tx1"/>
                </a:solidFill>
                <a:latin typeface="+mn-lt"/>
                <a:ea typeface="+mn-ea"/>
                <a:cs typeface="+mn-cs"/>
              </a:rPr>
              <a:t>De </a:t>
            </a:r>
            <a:r>
              <a:rPr lang="en-US" sz="1200" b="0" i="0" kern="1200" dirty="0" err="1" smtClean="0">
                <a:solidFill>
                  <a:schemeClr val="tx1"/>
                </a:solidFill>
                <a:latin typeface="+mn-lt"/>
                <a:ea typeface="+mn-ea"/>
                <a:cs typeface="+mn-cs"/>
              </a:rPr>
              <a:t>Monts</a:t>
            </a:r>
            <a:r>
              <a:rPr lang="en-US" sz="1200" b="0" i="0" kern="1200" dirty="0" smtClean="0">
                <a:solidFill>
                  <a:schemeClr val="tx1"/>
                </a:solidFill>
                <a:latin typeface="+mn-lt"/>
                <a:ea typeface="+mn-ea"/>
                <a:cs typeface="+mn-cs"/>
              </a:rPr>
              <a:t> and Champlain returned to the Bay of Fundy, where they built a new settlement: Port-Royal. De </a:t>
            </a:r>
            <a:r>
              <a:rPr lang="en-US" sz="1200" b="0" i="0" kern="1200" dirty="0" err="1" smtClean="0">
                <a:solidFill>
                  <a:schemeClr val="tx1"/>
                </a:solidFill>
                <a:latin typeface="+mn-lt"/>
                <a:ea typeface="+mn-ea"/>
                <a:cs typeface="+mn-cs"/>
              </a:rPr>
              <a:t>Monts</a:t>
            </a:r>
            <a:r>
              <a:rPr lang="en-US" sz="1200" b="0" i="0" kern="1200" dirty="0" smtClean="0">
                <a:solidFill>
                  <a:schemeClr val="tx1"/>
                </a:solidFill>
                <a:latin typeface="+mn-lt"/>
                <a:ea typeface="+mn-ea"/>
                <a:cs typeface="+mn-cs"/>
              </a:rPr>
              <a:t> then went back to France to reassure his partners, who blamed him for investing too heavily in settlements to the detriment of the fur trade.</a:t>
            </a:r>
          </a:p>
          <a:p>
            <a:r>
              <a:rPr lang="en-US" sz="1200" b="0" i="0" kern="1200" dirty="0" smtClean="0">
                <a:solidFill>
                  <a:schemeClr val="tx1"/>
                </a:solidFill>
                <a:latin typeface="+mn-lt"/>
                <a:ea typeface="+mn-ea"/>
                <a:cs typeface="+mn-cs"/>
              </a:rPr>
              <a:t>Champlain sought ways to offset the effects of winter depression among his men and so created the Order of Good Cheer. They organized banquets with hunting spoils and staged a play called </a:t>
            </a:r>
            <a:r>
              <a:rPr lang="en-US" sz="1200" b="0" i="1" kern="1200" dirty="0" smtClean="0">
                <a:solidFill>
                  <a:schemeClr val="tx1"/>
                </a:solidFill>
                <a:latin typeface="+mn-lt"/>
                <a:ea typeface="+mn-ea"/>
                <a:cs typeface="+mn-cs"/>
              </a:rPr>
              <a:t>The Theatre of Neptune in New France</a:t>
            </a:r>
            <a:r>
              <a:rPr lang="en-US" sz="1200" b="0" i="0" kern="1200" dirty="0" smtClean="0">
                <a:solidFill>
                  <a:schemeClr val="tx1"/>
                </a:solidFill>
                <a:latin typeface="+mn-lt"/>
                <a:ea typeface="+mn-ea"/>
                <a:cs typeface="+mn-cs"/>
              </a:rPr>
              <a:t>, by Marc </a:t>
            </a:r>
            <a:r>
              <a:rPr lang="en-US" sz="1200" b="0" i="0" kern="1200" dirty="0" err="1" smtClean="0">
                <a:solidFill>
                  <a:schemeClr val="tx1"/>
                </a:solidFill>
                <a:latin typeface="+mn-lt"/>
                <a:ea typeface="+mn-ea"/>
                <a:cs typeface="+mn-cs"/>
              </a:rPr>
              <a:t>Lescarbot</a:t>
            </a:r>
            <a:r>
              <a:rPr lang="en-US" sz="1200" b="0" i="0" kern="1200" dirty="0" smtClean="0">
                <a:solidFill>
                  <a:schemeClr val="tx1"/>
                </a:solidFill>
                <a:latin typeface="+mn-lt"/>
                <a:ea typeface="+mn-ea"/>
                <a:cs typeface="+mn-cs"/>
              </a:rPr>
              <a:t>.</a:t>
            </a:r>
            <a:br>
              <a:rPr lang="en-US" sz="1200" b="0" i="0" kern="1200" dirty="0" smtClean="0">
                <a:solidFill>
                  <a:schemeClr val="tx1"/>
                </a:solidFill>
                <a:latin typeface="+mn-lt"/>
                <a:ea typeface="+mn-ea"/>
                <a:cs typeface="+mn-cs"/>
              </a:rPr>
            </a:br>
            <a:r>
              <a:rPr lang="en-US" sz="1200" b="0" i="0" kern="1200" dirty="0" smtClean="0">
                <a:solidFill>
                  <a:schemeClr val="tx1"/>
                </a:solidFill>
                <a:latin typeface="+mn-lt"/>
                <a:ea typeface="+mn-ea"/>
                <a:cs typeface="+mn-cs"/>
              </a:rPr>
              <a:t>The writer </a:t>
            </a:r>
            <a:r>
              <a:rPr lang="en-US" sz="1200" b="0" i="0" kern="1200" dirty="0" err="1" smtClean="0">
                <a:solidFill>
                  <a:schemeClr val="tx1"/>
                </a:solidFill>
                <a:latin typeface="+mn-lt"/>
                <a:ea typeface="+mn-ea"/>
                <a:cs typeface="+mn-cs"/>
              </a:rPr>
              <a:t>Lescarbot</a:t>
            </a:r>
            <a:r>
              <a:rPr lang="en-US" sz="1200" b="0" i="0" kern="1200" dirty="0" smtClean="0">
                <a:solidFill>
                  <a:schemeClr val="tx1"/>
                </a:solidFill>
                <a:latin typeface="+mn-lt"/>
                <a:ea typeface="+mn-ea"/>
                <a:cs typeface="+mn-cs"/>
              </a:rPr>
              <a:t>, who sojourned with Champlain, became in 1609 the first historian of Canada with his book </a:t>
            </a:r>
            <a:r>
              <a:rPr lang="en-US" sz="1200" b="0" i="1" kern="1200" dirty="0" smtClean="0">
                <a:solidFill>
                  <a:schemeClr val="tx1"/>
                </a:solidFill>
                <a:latin typeface="+mn-lt"/>
                <a:ea typeface="+mn-ea"/>
                <a:cs typeface="+mn-cs"/>
              </a:rPr>
              <a:t>A History of New France</a:t>
            </a:r>
            <a:r>
              <a:rPr lang="en-US" sz="1200" b="0" i="0" kern="1200" dirty="0" smtClean="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32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Luis </a:t>
            </a:r>
            <a:r>
              <a:rPr lang="en-US" dirty="0" err="1" smtClean="0"/>
              <a:t>Hébert</a:t>
            </a:r>
            <a:r>
              <a:rPr lang="en-US" dirty="0" smtClean="0"/>
              <a:t> </a:t>
            </a:r>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34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Quote is from the Canadian site </a:t>
            </a:r>
            <a:r>
              <a:rPr lang="en-US" dirty="0" smtClean="0">
                <a:hlinkClick r:id="rId3"/>
              </a:rPr>
              <a:t>http://www.biographi.ca/en/bio/du_gua_de_monts_pierre_1E.html</a:t>
            </a:r>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39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one point there were five hundred transient fishermen in the Le</a:t>
            </a:r>
            <a:r>
              <a:rPr lang="en-US" sz="1200" baseline="0" dirty="0" smtClean="0"/>
              <a:t> Heve </a:t>
            </a:r>
            <a:r>
              <a:rPr lang="en-US" sz="1200" dirty="0" smtClean="0"/>
              <a:t>settlement</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46</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one point there were five hundred transient fishermen in the Le</a:t>
            </a:r>
            <a:r>
              <a:rPr lang="en-US" sz="1200" baseline="0" dirty="0" smtClean="0"/>
              <a:t> Heve </a:t>
            </a:r>
            <a:r>
              <a:rPr lang="en-US" sz="1200" dirty="0" smtClean="0"/>
              <a:t>settlement</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47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3" tooltip="Armand Jean du Plessis de Richelieu"/>
              </a:rPr>
              <a:t>Cardinal Richelieu</a:t>
            </a:r>
            <a:r>
              <a:rPr lang="en-US" sz="1200" b="0" i="0" kern="1200" dirty="0" smtClean="0">
                <a:solidFill>
                  <a:schemeClr val="tx1"/>
                </a:solidFill>
                <a:latin typeface="+mn-lt"/>
                <a:ea typeface="+mn-ea"/>
                <a:cs typeface="+mn-cs"/>
              </a:rPr>
              <a:t> , Razilly’s neighbor from Touraine</a:t>
            </a:r>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49</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3" tooltip="Armand Jean du Plessis de Richelieu"/>
              </a:rPr>
              <a:t>Cardinal Richelieu</a:t>
            </a:r>
            <a:r>
              <a:rPr lang="en-US" sz="1200" b="0" i="0" kern="1200" dirty="0" smtClean="0">
                <a:solidFill>
                  <a:schemeClr val="tx1"/>
                </a:solidFill>
                <a:latin typeface="+mn-lt"/>
                <a:ea typeface="+mn-ea"/>
                <a:cs typeface="+mn-cs"/>
              </a:rPr>
              <a:t> , Razilly’s neighbor from Touraine</a:t>
            </a:r>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50</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51</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53</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The origin of our Acadian families, especially the oldest and largest among them, are but little known. For the entire period for which Acadia was colonized, </a:t>
            </a:r>
            <a:r>
              <a:rPr lang="en-US" sz="1200" b="0" i="0" u="sng" kern="1200" dirty="0" smtClean="0">
                <a:solidFill>
                  <a:schemeClr val="tx1"/>
                </a:solidFill>
                <a:latin typeface="+mn-lt"/>
                <a:ea typeface="+mn-ea"/>
                <a:cs typeface="+mn-cs"/>
              </a:rPr>
              <a:t>only two passenger lists dating from 1636 and 1641</a:t>
            </a:r>
            <a:r>
              <a:rPr lang="en-US" sz="1200" b="0" i="0" kern="1200" dirty="0" smtClean="0">
                <a:solidFill>
                  <a:schemeClr val="tx1"/>
                </a:solidFill>
                <a:latin typeface="+mn-lt"/>
                <a:ea typeface="+mn-ea"/>
                <a:cs typeface="+mn-cs"/>
              </a:rPr>
              <a:t>, and one church register covering the years 1679 to 1686, are available to us. Our censuses, beginning in 1671, permit us to reconstruct the first three or four generations of each of our principal families</a:t>
            </a:r>
          </a:p>
          <a:p>
            <a:r>
              <a:rPr lang="en-US" sz="1200" b="0" i="0" kern="1200" dirty="0" smtClean="0">
                <a:solidFill>
                  <a:schemeClr val="tx1"/>
                </a:solidFill>
                <a:latin typeface="+mn-lt"/>
                <a:ea typeface="+mn-ea"/>
                <a:cs typeface="+mn-cs"/>
              </a:rPr>
              <a:t>From</a:t>
            </a:r>
            <a:r>
              <a:rPr lang="en-US" sz="1200" b="0" i="0" kern="1200" baseline="0" dirty="0" smtClean="0">
                <a:solidFill>
                  <a:schemeClr val="tx1"/>
                </a:solidFill>
                <a:latin typeface="+mn-lt"/>
                <a:ea typeface="+mn-ea"/>
                <a:cs typeface="+mn-cs"/>
              </a:rPr>
              <a:t> </a:t>
            </a:r>
            <a:r>
              <a:rPr lang="en-US" dirty="0" smtClean="0">
                <a:hlinkClick r:id="rId3"/>
              </a:rPr>
              <a:t>https://www.acadian.org/genealogy/families/acadian-family-names/</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55</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58</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la Tour assigned as</a:t>
            </a:r>
            <a:r>
              <a:rPr lang="en-US" sz="1200" baseline="0" dirty="0" smtClean="0"/>
              <a:t> governor in 1631</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59</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60</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61</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62</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63</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64</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b="0" i="0" kern="1200" dirty="0" smtClean="0">
                <a:solidFill>
                  <a:schemeClr val="tx1"/>
                </a:solidFill>
                <a:latin typeface="+mn-lt"/>
                <a:ea typeface="+mn-ea"/>
                <a:cs typeface="+mn-cs"/>
              </a:rPr>
              <a:t>St. John's is the oldest post-Columbian European settlement in North America, with fishermen setting up seasonal camps in the early 16th century.</a:t>
            </a:r>
            <a:r>
              <a:rPr lang="en-US" sz="1200" b="0" i="0" u="none" strike="noStrike" kern="1200" baseline="30000" dirty="0" smtClean="0">
                <a:solidFill>
                  <a:schemeClr val="tx1"/>
                </a:solidFill>
                <a:latin typeface="+mn-lt"/>
                <a:ea typeface="+mn-ea"/>
                <a:cs typeface="+mn-cs"/>
                <a:hlinkClick r:id="rId3"/>
              </a:rPr>
              <a:t>[10]</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4" tooltip="Sebastian Cabot (explorer)"/>
              </a:rPr>
              <a:t>Sebastian Cabot</a:t>
            </a:r>
            <a:r>
              <a:rPr lang="en-US" sz="1200" b="0" i="0" kern="1200" dirty="0" smtClean="0">
                <a:solidFill>
                  <a:schemeClr val="tx1"/>
                </a:solidFill>
                <a:latin typeface="+mn-lt"/>
                <a:ea typeface="+mn-ea"/>
                <a:cs typeface="+mn-cs"/>
              </a:rPr>
              <a:t> declares in a handwritten Latin text in his original 1545 map</a:t>
            </a:r>
            <a:r>
              <a:rPr lang="en-US" sz="1200" b="0" i="0" u="none" strike="noStrike" kern="1200" baseline="30000" dirty="0" smtClean="0">
                <a:solidFill>
                  <a:schemeClr val="tx1"/>
                </a:solidFill>
                <a:latin typeface="+mn-lt"/>
                <a:ea typeface="+mn-ea"/>
                <a:cs typeface="+mn-cs"/>
                <a:hlinkClick r:id="rId3"/>
              </a:rPr>
              <a:t>[16]</a:t>
            </a:r>
            <a:r>
              <a:rPr lang="en-US" sz="1200" b="0" i="0" kern="1200" dirty="0" smtClean="0">
                <a:solidFill>
                  <a:schemeClr val="tx1"/>
                </a:solidFill>
                <a:latin typeface="+mn-lt"/>
                <a:ea typeface="+mn-ea"/>
                <a:cs typeface="+mn-cs"/>
              </a:rPr>
              <a:t> that St. John's earned its name when he and his father, the Venetian explorer </a:t>
            </a:r>
            <a:r>
              <a:rPr lang="en-US" sz="1200" b="0" i="0" u="none" strike="noStrike" kern="1200" dirty="0" smtClean="0">
                <a:solidFill>
                  <a:schemeClr val="tx1"/>
                </a:solidFill>
                <a:latin typeface="+mn-lt"/>
                <a:ea typeface="+mn-ea"/>
                <a:cs typeface="+mn-cs"/>
                <a:hlinkClick r:id="rId5" tooltip="John Cabot"/>
              </a:rPr>
              <a:t>John Cabot</a:t>
            </a:r>
            <a:r>
              <a:rPr lang="en-US" sz="1200" b="0" i="0" kern="1200" dirty="0" smtClean="0">
                <a:solidFill>
                  <a:schemeClr val="tx1"/>
                </a:solidFill>
                <a:latin typeface="+mn-lt"/>
                <a:ea typeface="+mn-ea"/>
                <a:cs typeface="+mn-cs"/>
              </a:rPr>
              <a:t> became the first Europeans to sail into the harbour, in the morning of 24 June 1494 (against British and French historians stating 1497),</a:t>
            </a:r>
            <a:r>
              <a:rPr lang="en-US" sz="1200" b="0" i="0" u="none" strike="noStrike" kern="1200" baseline="30000" dirty="0" smtClean="0">
                <a:solidFill>
                  <a:schemeClr val="tx1"/>
                </a:solidFill>
                <a:latin typeface="+mn-lt"/>
                <a:ea typeface="+mn-ea"/>
                <a:cs typeface="+mn-cs"/>
                <a:hlinkClick r:id="rId3"/>
              </a:rPr>
              <a:t>[17]</a:t>
            </a:r>
            <a:r>
              <a:rPr lang="en-US" sz="1200" b="0" i="0" kern="1200" dirty="0" smtClean="0">
                <a:solidFill>
                  <a:schemeClr val="tx1"/>
                </a:solidFill>
                <a:latin typeface="+mn-lt"/>
                <a:ea typeface="+mn-ea"/>
                <a:cs typeface="+mn-cs"/>
              </a:rPr>
              <a:t> the feast day of Saint </a:t>
            </a:r>
            <a:r>
              <a:rPr lang="en-US" sz="1200" b="0" i="0" u="none" strike="noStrike" kern="1200" dirty="0" smtClean="0">
                <a:solidFill>
                  <a:schemeClr val="tx1"/>
                </a:solidFill>
                <a:latin typeface="+mn-lt"/>
                <a:ea typeface="+mn-ea"/>
                <a:cs typeface="+mn-cs"/>
                <a:hlinkClick r:id="rId6" tooltip="John the Baptist"/>
              </a:rPr>
              <a:t>John the Baptist</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3"/>
              </a:rPr>
              <a:t>[8]</a:t>
            </a:r>
            <a:r>
              <a:rPr lang="en-US" sz="1200" b="0" i="0" kern="1200" dirty="0" smtClean="0">
                <a:solidFill>
                  <a:schemeClr val="tx1"/>
                </a:solidFill>
                <a:latin typeface="+mn-lt"/>
                <a:ea typeface="+mn-ea"/>
                <a:cs typeface="+mn-cs"/>
              </a:rPr>
              <a:t> However, the locations of Cabot's landfalls are disputed.</a:t>
            </a:r>
            <a:r>
              <a:rPr lang="en-US" sz="1200" b="0" i="0" u="none" strike="noStrike" kern="1200" baseline="30000" dirty="0" smtClean="0">
                <a:solidFill>
                  <a:schemeClr val="tx1"/>
                </a:solidFill>
                <a:latin typeface="+mn-lt"/>
                <a:ea typeface="+mn-ea"/>
                <a:cs typeface="+mn-cs"/>
                <a:hlinkClick r:id="rId3"/>
              </a:rPr>
              <a:t>[18][19]</a:t>
            </a:r>
            <a:r>
              <a:rPr lang="en-US" sz="1200" b="0" i="0" kern="1200" dirty="0" smtClean="0">
                <a:solidFill>
                  <a:schemeClr val="tx1"/>
                </a:solidFill>
                <a:latin typeface="+mn-lt"/>
                <a:ea typeface="+mn-ea"/>
                <a:cs typeface="+mn-cs"/>
              </a:rPr>
              <a:t> A series of expeditions to St. John's by Portuguese from the Azores took place in the early 16th century, and by 1540 French, </a:t>
            </a:r>
            <a:r>
              <a:rPr lang="en-US" sz="1200" b="0" i="0" u="none" strike="noStrike" kern="1200" dirty="0" smtClean="0">
                <a:solidFill>
                  <a:schemeClr val="tx1"/>
                </a:solidFill>
                <a:latin typeface="+mn-lt"/>
                <a:ea typeface="+mn-ea"/>
                <a:cs typeface="+mn-cs"/>
                <a:hlinkClick r:id="rId7" tooltip="Spaniards"/>
              </a:rPr>
              <a:t>Spanish</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8" tooltip="Portuguese people"/>
              </a:rPr>
              <a:t>Portuguese</a:t>
            </a:r>
            <a:r>
              <a:rPr lang="en-US" sz="1200" b="0" i="0" kern="1200" dirty="0" smtClean="0">
                <a:solidFill>
                  <a:schemeClr val="tx1"/>
                </a:solidFill>
                <a:latin typeface="+mn-lt"/>
                <a:ea typeface="+mn-ea"/>
                <a:cs typeface="+mn-cs"/>
              </a:rPr>
              <a:t> ships crossed the Atlantic annually to fish the waters off the Avalon Peninsula. In the </a:t>
            </a:r>
            <a:r>
              <a:rPr lang="en-US" sz="1200" b="0" i="0" u="none" strike="noStrike" kern="1200" dirty="0" smtClean="0">
                <a:solidFill>
                  <a:schemeClr val="tx1"/>
                </a:solidFill>
                <a:latin typeface="+mn-lt"/>
                <a:ea typeface="+mn-ea"/>
                <a:cs typeface="+mn-cs"/>
                <a:hlinkClick r:id="rId9" tooltip="Basque Country (autonomous community)"/>
              </a:rPr>
              <a:t>Basque Country</a:t>
            </a:r>
            <a:r>
              <a:rPr lang="en-US" sz="1200" b="0" i="0" kern="1200" dirty="0" smtClean="0">
                <a:solidFill>
                  <a:schemeClr val="tx1"/>
                </a:solidFill>
                <a:latin typeface="+mn-lt"/>
                <a:ea typeface="+mn-ea"/>
                <a:cs typeface="+mn-cs"/>
              </a:rPr>
              <a:t>, it is a common belief the name of St. John's was given by Basque fishermen because the bay of St. John's is very similar to the Bay of </a:t>
            </a:r>
            <a:r>
              <a:rPr lang="en-US" sz="1200" b="0" i="0" u="none" strike="noStrike" kern="1200" dirty="0" err="1" smtClean="0">
                <a:solidFill>
                  <a:schemeClr val="tx1"/>
                </a:solidFill>
                <a:latin typeface="+mn-lt"/>
                <a:ea typeface="+mn-ea"/>
                <a:cs typeface="+mn-cs"/>
                <a:hlinkClick r:id="rId10" tooltip="Pasaia"/>
              </a:rPr>
              <a:t>Pasaia</a:t>
            </a:r>
            <a:r>
              <a:rPr lang="en-US" sz="1200" b="0" i="0" kern="1200" dirty="0" smtClean="0">
                <a:solidFill>
                  <a:schemeClr val="tx1"/>
                </a:solidFill>
                <a:latin typeface="+mn-lt"/>
                <a:ea typeface="+mn-ea"/>
                <a:cs typeface="+mn-cs"/>
              </a:rPr>
              <a:t> in the Basque Country, where one of the fishing towns is called St. John (in Spanish, San Juan, and in </a:t>
            </a:r>
            <a:r>
              <a:rPr lang="en-US" sz="1200" b="0" i="0" u="none" strike="noStrike" kern="1200" dirty="0" smtClean="0">
                <a:solidFill>
                  <a:schemeClr val="tx1"/>
                </a:solidFill>
                <a:latin typeface="+mn-lt"/>
                <a:ea typeface="+mn-ea"/>
                <a:cs typeface="+mn-cs"/>
                <a:hlinkClick r:id="rId11" tooltip="Basque language"/>
              </a:rPr>
              <a:t>Basque</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Donibane</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3"/>
              </a:rPr>
              <a:t>[9]</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earliest record of the location appears as </a:t>
            </a:r>
            <a:r>
              <a:rPr lang="en-US" sz="1200" b="0" i="1" kern="1200" dirty="0" smtClean="0">
                <a:solidFill>
                  <a:schemeClr val="tx1"/>
                </a:solidFill>
                <a:latin typeface="+mn-lt"/>
                <a:ea typeface="+mn-ea"/>
                <a:cs typeface="+mn-cs"/>
              </a:rPr>
              <a:t>São </a:t>
            </a:r>
            <a:r>
              <a:rPr lang="en-US" sz="1200" b="0" i="1" kern="1200" dirty="0" err="1" smtClean="0">
                <a:solidFill>
                  <a:schemeClr val="tx1"/>
                </a:solidFill>
                <a:latin typeface="+mn-lt"/>
                <a:ea typeface="+mn-ea"/>
                <a:cs typeface="+mn-cs"/>
              </a:rPr>
              <a:t>João</a:t>
            </a:r>
            <a:r>
              <a:rPr lang="en-US" sz="1200" b="0" i="0" kern="1200" dirty="0" smtClean="0">
                <a:solidFill>
                  <a:schemeClr val="tx1"/>
                </a:solidFill>
                <a:latin typeface="+mn-lt"/>
                <a:ea typeface="+mn-ea"/>
                <a:cs typeface="+mn-cs"/>
              </a:rPr>
              <a:t> on a Portuguese map by </a:t>
            </a:r>
            <a:r>
              <a:rPr lang="en-US" sz="1200" b="0" i="0" u="none" strike="noStrike" kern="1200" dirty="0" smtClean="0">
                <a:solidFill>
                  <a:schemeClr val="tx1"/>
                </a:solidFill>
                <a:latin typeface="+mn-lt"/>
                <a:ea typeface="+mn-ea"/>
                <a:cs typeface="+mn-cs"/>
                <a:hlinkClick r:id="rId12" tooltip="Pedro Reinel"/>
              </a:rPr>
              <a:t>Pedro </a:t>
            </a:r>
            <a:r>
              <a:rPr lang="en-US" sz="1200" b="0" i="0" u="none" strike="noStrike" kern="1200" dirty="0" err="1" smtClean="0">
                <a:solidFill>
                  <a:schemeClr val="tx1"/>
                </a:solidFill>
                <a:latin typeface="+mn-lt"/>
                <a:ea typeface="+mn-ea"/>
                <a:cs typeface="+mn-cs"/>
                <a:hlinkClick r:id="rId12" tooltip="Pedro Reinel"/>
              </a:rPr>
              <a:t>Reinel</a:t>
            </a:r>
            <a:r>
              <a:rPr lang="en-US" sz="1200" b="0" i="0" kern="1200" dirty="0" smtClean="0">
                <a:solidFill>
                  <a:schemeClr val="tx1"/>
                </a:solidFill>
                <a:latin typeface="+mn-lt"/>
                <a:ea typeface="+mn-ea"/>
                <a:cs typeface="+mn-cs"/>
              </a:rPr>
              <a:t> in 1519. When </a:t>
            </a:r>
            <a:r>
              <a:rPr lang="en-US" sz="1200" b="0" i="0" u="none" strike="noStrike" kern="1200" dirty="0" smtClean="0">
                <a:solidFill>
                  <a:schemeClr val="tx1"/>
                </a:solidFill>
                <a:latin typeface="+mn-lt"/>
                <a:ea typeface="+mn-ea"/>
                <a:cs typeface="+mn-cs"/>
                <a:hlinkClick r:id="rId13" tooltip="John Rut"/>
              </a:rPr>
              <a:t>John Rut</a:t>
            </a:r>
            <a:r>
              <a:rPr lang="en-US" sz="1200" b="0" i="0" kern="1200" dirty="0" smtClean="0">
                <a:solidFill>
                  <a:schemeClr val="tx1"/>
                </a:solidFill>
                <a:latin typeface="+mn-lt"/>
                <a:ea typeface="+mn-ea"/>
                <a:cs typeface="+mn-cs"/>
              </a:rPr>
              <a:t> visited St. John's in 1527, he found </a:t>
            </a:r>
            <a:r>
              <a:rPr lang="en-US" sz="1200" b="0" i="0" u="none" strike="noStrike" kern="1200" dirty="0" smtClean="0">
                <a:solidFill>
                  <a:schemeClr val="tx1"/>
                </a:solidFill>
                <a:latin typeface="+mn-lt"/>
                <a:ea typeface="+mn-ea"/>
                <a:cs typeface="+mn-cs"/>
                <a:hlinkClick r:id="rId14" tooltip="Normans"/>
              </a:rPr>
              <a:t>Norman</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5" tooltip="Brittany"/>
              </a:rPr>
              <a:t>Breton</a:t>
            </a:r>
            <a:r>
              <a:rPr lang="en-US" sz="1200" b="0" i="0" kern="1200" dirty="0" smtClean="0">
                <a:solidFill>
                  <a:schemeClr val="tx1"/>
                </a:solidFill>
                <a:latin typeface="+mn-lt"/>
                <a:ea typeface="+mn-ea"/>
                <a:cs typeface="+mn-cs"/>
              </a:rPr>
              <a:t> and Portuguese ships in the harbour. On 3 August 1527, Rut wrote a letter to King Henry on the findings of his voyage to North America; this was the first known letter sent from North America. St. </a:t>
            </a:r>
            <a:r>
              <a:rPr lang="en-US" sz="1200" b="0" i="0" kern="1200" dirty="0" err="1" smtClean="0">
                <a:solidFill>
                  <a:schemeClr val="tx1"/>
                </a:solidFill>
                <a:latin typeface="+mn-lt"/>
                <a:ea typeface="+mn-ea"/>
                <a:cs typeface="+mn-cs"/>
              </a:rPr>
              <a:t>Jehan</a:t>
            </a:r>
            <a:r>
              <a:rPr lang="en-US" sz="1200" b="0" i="0" kern="1200" dirty="0" smtClean="0">
                <a:solidFill>
                  <a:schemeClr val="tx1"/>
                </a:solidFill>
                <a:latin typeface="+mn-lt"/>
                <a:ea typeface="+mn-ea"/>
                <a:cs typeface="+mn-cs"/>
              </a:rPr>
              <a:t> is shown on Nicolas Desliens' world map of 1541, and San Joham is found in João Freire's Atlas of 1546.</a:t>
            </a:r>
            <a:r>
              <a:rPr lang="en-US" sz="1200" b="0" i="0" u="none" strike="noStrike" kern="1200" baseline="30000" dirty="0" smtClean="0">
                <a:solidFill>
                  <a:schemeClr val="tx1"/>
                </a:solidFill>
                <a:latin typeface="+mn-lt"/>
                <a:ea typeface="+mn-ea"/>
                <a:cs typeface="+mn-cs"/>
                <a:hlinkClick r:id="rId3"/>
              </a:rPr>
              <a:t>[20]</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On 5 August 1583, an English </a:t>
            </a:r>
            <a:r>
              <a:rPr lang="en-US" sz="1200" b="0" i="0" u="none" strike="noStrike" kern="1200" dirty="0" smtClean="0">
                <a:solidFill>
                  <a:schemeClr val="tx1"/>
                </a:solidFill>
                <a:latin typeface="+mn-lt"/>
                <a:ea typeface="+mn-ea"/>
                <a:cs typeface="+mn-cs"/>
                <a:hlinkClick r:id="rId16" tooltip="Sea Dogs"/>
              </a:rPr>
              <a:t>Sea Dog</a:t>
            </a:r>
            <a:r>
              <a:rPr lang="en-US" sz="1200" b="0" i="0" kern="1200" dirty="0" smtClean="0">
                <a:solidFill>
                  <a:schemeClr val="tx1"/>
                </a:solidFill>
                <a:latin typeface="+mn-lt"/>
                <a:ea typeface="+mn-ea"/>
                <a:cs typeface="+mn-cs"/>
              </a:rPr>
              <a:t>, Sir </a:t>
            </a:r>
            <a:r>
              <a:rPr lang="en-US" sz="1200" b="0" i="0" u="none" strike="noStrike" kern="1200" dirty="0" smtClean="0">
                <a:solidFill>
                  <a:schemeClr val="tx1"/>
                </a:solidFill>
                <a:latin typeface="+mn-lt"/>
                <a:ea typeface="+mn-ea"/>
                <a:cs typeface="+mn-cs"/>
                <a:hlinkClick r:id="rId17" tooltip="Humphrey Gilbert"/>
              </a:rPr>
              <a:t>Humphrey Gilbert</a:t>
            </a:r>
            <a:r>
              <a:rPr lang="en-US" sz="1200" b="0" i="0" kern="1200" dirty="0" smtClean="0">
                <a:solidFill>
                  <a:schemeClr val="tx1"/>
                </a:solidFill>
                <a:latin typeface="+mn-lt"/>
                <a:ea typeface="+mn-ea"/>
                <a:cs typeface="+mn-cs"/>
              </a:rPr>
              <a:t>, claimed the area as England's first overseas colony under </a:t>
            </a:r>
            <a:r>
              <a:rPr lang="en-US" sz="1200" b="0" i="0" u="none" strike="noStrike" kern="1200" dirty="0" smtClean="0">
                <a:solidFill>
                  <a:schemeClr val="tx1"/>
                </a:solidFill>
                <a:latin typeface="+mn-lt"/>
                <a:ea typeface="+mn-ea"/>
                <a:cs typeface="+mn-cs"/>
                <a:hlinkClick r:id="rId18" tooltip="Royal Charter"/>
              </a:rPr>
              <a:t>Royal Charter</a:t>
            </a:r>
            <a:r>
              <a:rPr lang="en-US" sz="1200" b="0" i="0" kern="1200" dirty="0" smtClean="0">
                <a:solidFill>
                  <a:schemeClr val="tx1"/>
                </a:solidFill>
                <a:latin typeface="+mn-lt"/>
                <a:ea typeface="+mn-ea"/>
                <a:cs typeface="+mn-cs"/>
              </a:rPr>
              <a:t> of </a:t>
            </a:r>
            <a:r>
              <a:rPr lang="en-US" sz="1200" b="0" i="0" u="none" strike="noStrike" kern="1200" dirty="0" smtClean="0">
                <a:solidFill>
                  <a:schemeClr val="tx1"/>
                </a:solidFill>
                <a:latin typeface="+mn-lt"/>
                <a:ea typeface="+mn-ea"/>
                <a:cs typeface="+mn-cs"/>
                <a:hlinkClick r:id="rId19" tooltip="Elizabeth I of England"/>
              </a:rPr>
              <a:t>Queen Elizabeth I</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3"/>
              </a:rPr>
              <a:t>[21]</a:t>
            </a:r>
            <a:r>
              <a:rPr lang="en-US" sz="1200" b="0" i="0" kern="1200" dirty="0" smtClean="0">
                <a:solidFill>
                  <a:schemeClr val="tx1"/>
                </a:solidFill>
                <a:latin typeface="+mn-lt"/>
                <a:ea typeface="+mn-ea"/>
                <a:cs typeface="+mn-cs"/>
              </a:rPr>
              <a:t> There was no permanent population, however, and Gilbert was lost at sea during his return voyage, thereby ending any immediate plans for settlement.</a:t>
            </a:r>
            <a:r>
              <a:rPr lang="en-US" sz="1200" b="0" i="0" u="none" strike="noStrike" kern="1200" baseline="30000" dirty="0" smtClean="0">
                <a:solidFill>
                  <a:schemeClr val="tx1"/>
                </a:solidFill>
                <a:latin typeface="+mn-lt"/>
                <a:ea typeface="+mn-ea"/>
                <a:cs typeface="+mn-cs"/>
                <a:hlinkClick r:id="rId3"/>
              </a:rPr>
              <a:t>[9]</a:t>
            </a:r>
            <a:r>
              <a:rPr lang="en-US" sz="1200" b="0" i="0" kern="1200" dirty="0" smtClean="0">
                <a:solidFill>
                  <a:schemeClr val="tx1"/>
                </a:solidFill>
                <a:latin typeface="+mn-lt"/>
                <a:ea typeface="+mn-ea"/>
                <a:cs typeface="+mn-cs"/>
              </a:rPr>
              <a:t> The </a:t>
            </a:r>
            <a:r>
              <a:rPr lang="en-US" sz="1200" b="0" i="0" u="none" strike="noStrike" kern="1200" dirty="0" smtClean="0">
                <a:solidFill>
                  <a:schemeClr val="tx1"/>
                </a:solidFill>
                <a:latin typeface="+mn-lt"/>
                <a:ea typeface="+mn-ea"/>
                <a:cs typeface="+mn-cs"/>
                <a:hlinkClick r:id="rId20" tooltip="Newfoundland National War Memorial"/>
              </a:rPr>
              <a:t>Newfoundland National War Memorial</a:t>
            </a:r>
            <a:r>
              <a:rPr lang="en-US" sz="1200" b="0" i="0" kern="1200" dirty="0" smtClean="0">
                <a:solidFill>
                  <a:schemeClr val="tx1"/>
                </a:solidFill>
                <a:latin typeface="+mn-lt"/>
                <a:ea typeface="+mn-ea"/>
                <a:cs typeface="+mn-cs"/>
              </a:rPr>
              <a:t> is on the waterfront in St. John's, at the purported site of Gilbert's landing and proclamation.</a:t>
            </a:r>
          </a:p>
          <a:p>
            <a:r>
              <a:rPr lang="en-US" sz="1200" b="0" i="0" kern="1200" dirty="0" smtClean="0">
                <a:solidFill>
                  <a:schemeClr val="tx1"/>
                </a:solidFill>
                <a:latin typeface="+mn-lt"/>
                <a:ea typeface="+mn-ea"/>
                <a:cs typeface="+mn-cs"/>
              </a:rPr>
              <a:t>By 1620, the fishermen of England's </a:t>
            </a:r>
            <a:r>
              <a:rPr lang="en-US" sz="1200" b="0" i="0" u="none" strike="noStrike" kern="1200" dirty="0" smtClean="0">
                <a:solidFill>
                  <a:schemeClr val="tx1"/>
                </a:solidFill>
                <a:latin typeface="+mn-lt"/>
                <a:ea typeface="+mn-ea"/>
                <a:cs typeface="+mn-cs"/>
                <a:hlinkClick r:id="rId21" tooltip="West Country"/>
              </a:rPr>
              <a:t>West Country</a:t>
            </a:r>
            <a:r>
              <a:rPr lang="en-US" sz="1200" b="0" i="0" kern="1200" dirty="0" smtClean="0">
                <a:solidFill>
                  <a:schemeClr val="tx1"/>
                </a:solidFill>
                <a:latin typeface="+mn-lt"/>
                <a:ea typeface="+mn-ea"/>
                <a:cs typeface="+mn-cs"/>
              </a:rPr>
              <a:t> controlled most of Newfoundland's east coast.</a:t>
            </a:r>
            <a:r>
              <a:rPr lang="en-US" sz="1200" b="0" i="0" u="none" strike="noStrike" kern="1200" baseline="30000" dirty="0" smtClean="0">
                <a:solidFill>
                  <a:schemeClr val="tx1"/>
                </a:solidFill>
                <a:latin typeface="+mn-lt"/>
                <a:ea typeface="+mn-ea"/>
                <a:cs typeface="+mn-cs"/>
                <a:hlinkClick r:id="rId3"/>
              </a:rPr>
              <a:t>[22]</a:t>
            </a:r>
            <a:r>
              <a:rPr lang="en-US" sz="1200" b="0" i="0" kern="1200" dirty="0" smtClean="0">
                <a:solidFill>
                  <a:schemeClr val="tx1"/>
                </a:solidFill>
                <a:latin typeface="+mn-lt"/>
                <a:ea typeface="+mn-ea"/>
                <a:cs typeface="+mn-cs"/>
              </a:rPr>
              <a:t> In 1627, William Payne, called St. John's "the principal prime and chief lot in all the whole country".</a:t>
            </a:r>
          </a:p>
          <a:p>
            <a:r>
              <a:rPr lang="en-US" sz="1200" b="0" i="0" kern="1200" dirty="0" smtClean="0">
                <a:solidFill>
                  <a:schemeClr val="tx1"/>
                </a:solidFill>
                <a:latin typeface="+mn-lt"/>
                <a:ea typeface="+mn-ea"/>
                <a:cs typeface="+mn-cs"/>
              </a:rPr>
              <a:t>Sometime after 1630, the town of St. John's was established as a permanent community.</a:t>
            </a:r>
            <a:r>
              <a:rPr lang="en-US" sz="1200" b="0" i="0" u="none" strike="noStrike" kern="1200" baseline="30000" dirty="0" smtClean="0">
                <a:solidFill>
                  <a:schemeClr val="tx1"/>
                </a:solidFill>
                <a:latin typeface="+mn-lt"/>
                <a:ea typeface="+mn-ea"/>
                <a:cs typeface="+mn-cs"/>
                <a:hlinkClick r:id="rId3"/>
              </a:rPr>
              <a:t>[23]</a:t>
            </a:r>
            <a:r>
              <a:rPr lang="en-US" sz="1200" b="0" i="0" kern="1200" dirty="0" smtClean="0">
                <a:solidFill>
                  <a:schemeClr val="tx1"/>
                </a:solidFill>
                <a:latin typeface="+mn-lt"/>
                <a:ea typeface="+mn-ea"/>
                <a:cs typeface="+mn-cs"/>
              </a:rPr>
              <a:t> Before this they were expressly forbidden by the English government, at the urging of the West Country fishing industry, from establishing permanent settlements along the English-controlled coast.</a:t>
            </a:r>
          </a:p>
          <a:p>
            <a:r>
              <a:rPr lang="en-US" sz="1200" b="0" i="0" kern="1200" dirty="0" smtClean="0">
                <a:solidFill>
                  <a:schemeClr val="tx1"/>
                </a:solidFill>
                <a:latin typeface="+mn-lt"/>
                <a:ea typeface="+mn-ea"/>
                <a:cs typeface="+mn-cs"/>
              </a:rPr>
              <a:t>The population grew slowly in the 17th century: St. John's was Newfoundland's largest settlement when English naval officers began to take censuses around 1675.</a:t>
            </a:r>
            <a:r>
              <a:rPr lang="en-US" sz="1200" b="0" i="0" u="none" strike="noStrike" kern="1200" baseline="30000" dirty="0" smtClean="0">
                <a:solidFill>
                  <a:schemeClr val="tx1"/>
                </a:solidFill>
                <a:latin typeface="+mn-lt"/>
                <a:ea typeface="+mn-ea"/>
                <a:cs typeface="+mn-cs"/>
                <a:hlinkClick r:id="rId3"/>
              </a:rPr>
              <a:t>[20]</a:t>
            </a:r>
            <a:r>
              <a:rPr lang="en-US" sz="1200" b="0" i="0" kern="1200" dirty="0" smtClean="0">
                <a:solidFill>
                  <a:schemeClr val="tx1"/>
                </a:solidFill>
                <a:latin typeface="+mn-lt"/>
                <a:ea typeface="+mn-ea"/>
                <a:cs typeface="+mn-cs"/>
              </a:rPr>
              <a:t> The population grew in the summers with the arrival of migratory fishermen.</a:t>
            </a:r>
            <a:r>
              <a:rPr lang="en-US" sz="1200" b="0" i="0" u="none" strike="noStrike" kern="1200" baseline="30000" dirty="0" smtClean="0">
                <a:solidFill>
                  <a:schemeClr val="tx1"/>
                </a:solidFill>
                <a:latin typeface="+mn-lt"/>
                <a:ea typeface="+mn-ea"/>
                <a:cs typeface="+mn-cs"/>
                <a:hlinkClick r:id="rId3"/>
              </a:rPr>
              <a:t>[9]</a:t>
            </a:r>
            <a:r>
              <a:rPr lang="en-US" sz="1200" b="0" i="0" kern="1200" dirty="0" smtClean="0">
                <a:solidFill>
                  <a:schemeClr val="tx1"/>
                </a:solidFill>
                <a:latin typeface="+mn-lt"/>
                <a:ea typeface="+mn-ea"/>
                <a:cs typeface="+mn-cs"/>
              </a:rPr>
              <a:t> In 1680, fishing ships (mostly from South </a:t>
            </a:r>
            <a:r>
              <a:rPr lang="en-US" sz="1200" b="0" i="0" u="none" strike="noStrike" kern="1200" dirty="0" smtClean="0">
                <a:solidFill>
                  <a:schemeClr val="tx1"/>
                </a:solidFill>
                <a:latin typeface="+mn-lt"/>
                <a:ea typeface="+mn-ea"/>
                <a:cs typeface="+mn-cs"/>
                <a:hlinkClick r:id="rId22" tooltip="Devon"/>
              </a:rPr>
              <a:t>Devon</a:t>
            </a:r>
            <a:r>
              <a:rPr lang="en-US" sz="1200" b="0" i="0" kern="1200" dirty="0" smtClean="0">
                <a:solidFill>
                  <a:schemeClr val="tx1"/>
                </a:solidFill>
                <a:latin typeface="+mn-lt"/>
                <a:ea typeface="+mn-ea"/>
                <a:cs typeface="+mn-cs"/>
              </a:rPr>
              <a:t>) set up fishing rooms at St. John's, bringing hundreds of Irish men into the port to operate inshore fishing boats.</a:t>
            </a:r>
            <a:r>
              <a:rPr lang="en-US" sz="1200" b="0" i="0" u="none" strike="noStrike" kern="1200" baseline="30000" dirty="0" smtClean="0">
                <a:solidFill>
                  <a:schemeClr val="tx1"/>
                </a:solidFill>
                <a:latin typeface="+mn-lt"/>
                <a:ea typeface="+mn-ea"/>
                <a:cs typeface="+mn-cs"/>
                <a:hlinkClick r:id="rId3"/>
              </a:rPr>
              <a:t>[20]</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town's first significant defenses were likely erected due to commercial interests, following the temporary seizure of St. John's by the </a:t>
            </a:r>
            <a:r>
              <a:rPr lang="en-US" sz="1200" b="0" i="0" u="none" strike="noStrike" kern="1200" dirty="0" smtClean="0">
                <a:solidFill>
                  <a:schemeClr val="tx1"/>
                </a:solidFill>
                <a:latin typeface="+mn-lt"/>
                <a:ea typeface="+mn-ea"/>
                <a:cs typeface="+mn-cs"/>
                <a:hlinkClick r:id="rId23" tooltip="Dutch Republic"/>
              </a:rPr>
              <a:t>Dutch</a:t>
            </a:r>
            <a:r>
              <a:rPr lang="en-US" sz="1200" b="0" i="0" kern="1200" dirty="0" smtClean="0">
                <a:solidFill>
                  <a:schemeClr val="tx1"/>
                </a:solidFill>
                <a:latin typeface="+mn-lt"/>
                <a:ea typeface="+mn-ea"/>
                <a:cs typeface="+mn-cs"/>
              </a:rPr>
              <a:t> admiral </a:t>
            </a:r>
            <a:r>
              <a:rPr lang="en-US" sz="1200" b="0" i="0" u="none" strike="noStrike" kern="1200" dirty="0" err="1" smtClean="0">
                <a:solidFill>
                  <a:schemeClr val="tx1"/>
                </a:solidFill>
                <a:latin typeface="+mn-lt"/>
                <a:ea typeface="+mn-ea"/>
                <a:cs typeface="+mn-cs"/>
                <a:hlinkClick r:id="rId24" tooltip="Michiel de Ruyter"/>
              </a:rPr>
              <a:t>Michiel</a:t>
            </a:r>
            <a:r>
              <a:rPr lang="en-US" sz="1200" b="0" i="0" u="none" strike="noStrike" kern="1200" dirty="0" smtClean="0">
                <a:solidFill>
                  <a:schemeClr val="tx1"/>
                </a:solidFill>
                <a:latin typeface="+mn-lt"/>
                <a:ea typeface="+mn-ea"/>
                <a:cs typeface="+mn-cs"/>
                <a:hlinkClick r:id="rId24" tooltip="Michiel de Ruyter"/>
              </a:rPr>
              <a:t> de </a:t>
            </a:r>
            <a:r>
              <a:rPr lang="en-US" sz="1200" b="0" i="0" u="none" strike="noStrike" kern="1200" dirty="0" err="1" smtClean="0">
                <a:solidFill>
                  <a:schemeClr val="tx1"/>
                </a:solidFill>
                <a:latin typeface="+mn-lt"/>
                <a:ea typeface="+mn-ea"/>
                <a:cs typeface="+mn-cs"/>
                <a:hlinkClick r:id="rId24" tooltip="Michiel de Ruyter"/>
              </a:rPr>
              <a:t>Ruyter</a:t>
            </a:r>
            <a:r>
              <a:rPr lang="en-US" sz="1200" b="0" i="0" kern="1200" dirty="0" smtClean="0">
                <a:solidFill>
                  <a:schemeClr val="tx1"/>
                </a:solidFill>
                <a:latin typeface="+mn-lt"/>
                <a:ea typeface="+mn-ea"/>
                <a:cs typeface="+mn-cs"/>
              </a:rPr>
              <a:t> in June 1665.</a:t>
            </a:r>
          </a:p>
          <a:p>
            <a:r>
              <a:rPr lang="en-US" sz="1200" b="0" i="0" kern="1200" dirty="0" smtClean="0">
                <a:solidFill>
                  <a:schemeClr val="tx1"/>
                </a:solidFill>
                <a:latin typeface="+mn-lt"/>
                <a:ea typeface="+mn-ea"/>
                <a:cs typeface="+mn-cs"/>
              </a:rPr>
              <a:t>The inhabitants fended off a second Dutch attack in 1673, when it was defended by Christopher Martin, an English merchant captain. Martin landed six cannons from his vessel, the </a:t>
            </a:r>
            <a:r>
              <a:rPr lang="en-US" sz="1200" b="0" i="1" kern="1200" dirty="0" smtClean="0">
                <a:solidFill>
                  <a:schemeClr val="tx1"/>
                </a:solidFill>
                <a:latin typeface="+mn-lt"/>
                <a:ea typeface="+mn-ea"/>
                <a:cs typeface="+mn-cs"/>
              </a:rPr>
              <a:t>Elias Andrews</a:t>
            </a:r>
            <a:r>
              <a:rPr lang="en-US" sz="1200" b="0" i="0" kern="1200" dirty="0" smtClean="0">
                <a:solidFill>
                  <a:schemeClr val="tx1"/>
                </a:solidFill>
                <a:latin typeface="+mn-lt"/>
                <a:ea typeface="+mn-ea"/>
                <a:cs typeface="+mn-cs"/>
              </a:rPr>
              <a:t>, and constructed an earthen breastwork and battery near Chain Rock commanding the Narrows leading into the harbour. With only 23 men, the valiant Martin beat off an attack by three Dutch warships. The English government planned to expand these fortifications (</a:t>
            </a:r>
            <a:r>
              <a:rPr lang="en-US" sz="1200" b="0" i="0" u="none" strike="noStrike" kern="1200" dirty="0" smtClean="0">
                <a:solidFill>
                  <a:schemeClr val="tx1"/>
                </a:solidFill>
                <a:latin typeface="+mn-lt"/>
                <a:ea typeface="+mn-ea"/>
                <a:cs typeface="+mn-cs"/>
                <a:hlinkClick r:id="rId25" tooltip="Fort William, Newfoundland"/>
              </a:rPr>
              <a:t>Fort William</a:t>
            </a:r>
            <a:r>
              <a:rPr lang="en-US" sz="1200" b="0" i="0" kern="1200" dirty="0" smtClean="0">
                <a:solidFill>
                  <a:schemeClr val="tx1"/>
                </a:solidFill>
                <a:latin typeface="+mn-lt"/>
                <a:ea typeface="+mn-ea"/>
                <a:cs typeface="+mn-cs"/>
              </a:rPr>
              <a:t>) in around 1689, but construction didn't begin until after the French admiral </a:t>
            </a:r>
            <a:r>
              <a:rPr lang="en-US" sz="1200" b="0" i="0" u="none" strike="noStrike" kern="1200" dirty="0" smtClean="0">
                <a:solidFill>
                  <a:schemeClr val="tx1"/>
                </a:solidFill>
                <a:latin typeface="+mn-lt"/>
                <a:ea typeface="+mn-ea"/>
                <a:cs typeface="+mn-cs"/>
                <a:hlinkClick r:id="rId26" tooltip="Pierre Le Moyne d'Iberville"/>
              </a:rPr>
              <a:t>Pierre Le Moyne </a:t>
            </a:r>
            <a:r>
              <a:rPr lang="en-US" sz="1200" b="0" i="0" u="none" strike="noStrike" kern="1200" dirty="0" err="1" smtClean="0">
                <a:solidFill>
                  <a:schemeClr val="tx1"/>
                </a:solidFill>
                <a:latin typeface="+mn-lt"/>
                <a:ea typeface="+mn-ea"/>
                <a:cs typeface="+mn-cs"/>
                <a:hlinkClick r:id="rId26" tooltip="Pierre Le Moyne d'Iberville"/>
              </a:rPr>
              <a:t>d'Iberville</a:t>
            </a:r>
            <a:r>
              <a:rPr lang="en-US" sz="1200" b="0" i="0" kern="1200" dirty="0" smtClean="0">
                <a:solidFill>
                  <a:schemeClr val="tx1"/>
                </a:solidFill>
                <a:latin typeface="+mn-lt"/>
                <a:ea typeface="+mn-ea"/>
                <a:cs typeface="+mn-cs"/>
              </a:rPr>
              <a:t> captured and destroyed the town in the </a:t>
            </a:r>
            <a:r>
              <a:rPr lang="en-US" sz="1200" b="0" i="0" u="none" strike="noStrike" kern="1200" dirty="0" smtClean="0">
                <a:solidFill>
                  <a:schemeClr val="tx1"/>
                </a:solidFill>
                <a:latin typeface="+mn-lt"/>
                <a:ea typeface="+mn-ea"/>
                <a:cs typeface="+mn-cs"/>
                <a:hlinkClick r:id="rId27" tooltip="Avalon Peninsula Campaign"/>
              </a:rPr>
              <a:t>Avalon Peninsula Campaign</a:t>
            </a:r>
            <a:r>
              <a:rPr lang="en-US" sz="1200" b="0" i="0" kern="1200" dirty="0" smtClean="0">
                <a:solidFill>
                  <a:schemeClr val="tx1"/>
                </a:solidFill>
                <a:latin typeface="+mn-lt"/>
                <a:ea typeface="+mn-ea"/>
                <a:cs typeface="+mn-cs"/>
              </a:rPr>
              <a:t> (1696). When 1500 English reinforcements arrived in late 1697, they found rubble where the town and fortifications had stood.</a:t>
            </a:r>
          </a:p>
          <a:p>
            <a:r>
              <a:rPr lang="en-US" sz="1200" b="0" i="0" kern="1200" dirty="0" smtClean="0">
                <a:solidFill>
                  <a:schemeClr val="tx1"/>
                </a:solidFill>
                <a:latin typeface="+mn-lt"/>
                <a:ea typeface="+mn-ea"/>
                <a:cs typeface="+mn-cs"/>
              </a:rPr>
              <a:t>In 1762, the British and French fought in the </a:t>
            </a:r>
            <a:r>
              <a:rPr lang="en-US" sz="1200" b="0" i="0" u="none" strike="noStrike" kern="1200" dirty="0" smtClean="0">
                <a:solidFill>
                  <a:schemeClr val="tx1"/>
                </a:solidFill>
                <a:latin typeface="+mn-lt"/>
                <a:ea typeface="+mn-ea"/>
                <a:cs typeface="+mn-cs"/>
                <a:hlinkClick r:id="rId28" tooltip="Battle of Signal Hill"/>
              </a:rPr>
              <a:t>Battle of Signal Hill</a:t>
            </a:r>
            <a:r>
              <a:rPr lang="en-US" sz="1200" b="0" i="0" kern="1200" dirty="0" smtClean="0">
                <a:solidFill>
                  <a:schemeClr val="tx1"/>
                </a:solidFill>
                <a:latin typeface="+mn-lt"/>
                <a:ea typeface="+mn-ea"/>
                <a:cs typeface="+mn-cs"/>
              </a:rPr>
              <a:t>. It was the last battle of the North American theatre in the </a:t>
            </a:r>
            <a:r>
              <a:rPr lang="en-US" sz="1200" b="0" i="0" u="none" strike="noStrike" kern="1200" dirty="0" smtClean="0">
                <a:solidFill>
                  <a:schemeClr val="tx1"/>
                </a:solidFill>
                <a:latin typeface="+mn-lt"/>
                <a:ea typeface="+mn-ea"/>
                <a:cs typeface="+mn-cs"/>
                <a:hlinkClick r:id="rId29" tooltip="Seven Years' War"/>
              </a:rPr>
              <a:t>Seven Years' War</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The French attacked St. John's again in 1705 (</a:t>
            </a:r>
            <a:r>
              <a:rPr lang="en-US" sz="1200" b="0" i="0" u="none" strike="noStrike" kern="1200" dirty="0" smtClean="0">
                <a:solidFill>
                  <a:schemeClr val="tx1"/>
                </a:solidFill>
                <a:latin typeface="+mn-lt"/>
                <a:ea typeface="+mn-ea"/>
                <a:cs typeface="+mn-cs"/>
                <a:hlinkClick r:id="rId30" tooltip="Siege of St. John's"/>
              </a:rPr>
              <a:t>Siege of St. John's</a:t>
            </a:r>
            <a:r>
              <a:rPr lang="en-US" sz="1200" b="0" i="0" kern="1200" dirty="0" smtClean="0">
                <a:solidFill>
                  <a:schemeClr val="tx1"/>
                </a:solidFill>
                <a:latin typeface="+mn-lt"/>
                <a:ea typeface="+mn-ea"/>
                <a:cs typeface="+mn-cs"/>
              </a:rPr>
              <a:t>), and captured it in 1708 (</a:t>
            </a:r>
            <a:r>
              <a:rPr lang="en-US" sz="1200" b="0" i="0" u="none" strike="noStrike" kern="1200" dirty="0" smtClean="0">
                <a:solidFill>
                  <a:schemeClr val="tx1"/>
                </a:solidFill>
                <a:latin typeface="+mn-lt"/>
                <a:ea typeface="+mn-ea"/>
                <a:cs typeface="+mn-cs"/>
                <a:hlinkClick r:id="rId31" tooltip="Battle of St. John's"/>
              </a:rPr>
              <a:t>Battle of St. John's</a:t>
            </a:r>
            <a:r>
              <a:rPr lang="en-US" sz="1200" b="0" i="0" kern="1200" dirty="0" smtClean="0">
                <a:solidFill>
                  <a:schemeClr val="tx1"/>
                </a:solidFill>
                <a:latin typeface="+mn-lt"/>
                <a:ea typeface="+mn-ea"/>
                <a:cs typeface="+mn-cs"/>
              </a:rPr>
              <a:t>), devastating civilian structures with fire on each instance.</a:t>
            </a:r>
            <a:r>
              <a:rPr lang="en-US" sz="1200" b="0" i="0" u="none" strike="noStrike" kern="1200" baseline="30000" dirty="0" smtClean="0">
                <a:solidFill>
                  <a:schemeClr val="tx1"/>
                </a:solidFill>
                <a:latin typeface="+mn-lt"/>
                <a:ea typeface="+mn-ea"/>
                <a:cs typeface="+mn-cs"/>
                <a:hlinkClick r:id="rId3"/>
              </a:rPr>
              <a:t>[20]</a:t>
            </a:r>
            <a:r>
              <a:rPr lang="en-US" sz="1200" b="0" i="0" kern="1200" dirty="0" smtClean="0">
                <a:solidFill>
                  <a:schemeClr val="tx1"/>
                </a:solidFill>
                <a:latin typeface="+mn-lt"/>
                <a:ea typeface="+mn-ea"/>
                <a:cs typeface="+mn-cs"/>
              </a:rPr>
              <a:t> The harbour remained fortified through most of the 18th and 19th centuries.</a:t>
            </a:r>
            <a:r>
              <a:rPr lang="en-US" sz="1200" b="0" i="0" u="none" strike="noStrike" kern="1200" baseline="30000" dirty="0" smtClean="0">
                <a:solidFill>
                  <a:schemeClr val="tx1"/>
                </a:solidFill>
                <a:latin typeface="+mn-lt"/>
                <a:ea typeface="+mn-ea"/>
                <a:cs typeface="+mn-cs"/>
                <a:hlinkClick r:id="rId3"/>
              </a:rPr>
              <a:t>[9]</a:t>
            </a:r>
            <a:r>
              <a:rPr lang="en-US" sz="1200" b="0" i="0" kern="1200" dirty="0" smtClean="0">
                <a:solidFill>
                  <a:schemeClr val="tx1"/>
                </a:solidFill>
                <a:latin typeface="+mn-lt"/>
                <a:ea typeface="+mn-ea"/>
                <a:cs typeface="+mn-cs"/>
              </a:rPr>
              <a:t> The final battle of the </a:t>
            </a:r>
            <a:r>
              <a:rPr lang="en-US" sz="1200" b="0" i="0" u="none" strike="noStrike" kern="1200" dirty="0" smtClean="0">
                <a:solidFill>
                  <a:schemeClr val="tx1"/>
                </a:solidFill>
                <a:latin typeface="+mn-lt"/>
                <a:ea typeface="+mn-ea"/>
                <a:cs typeface="+mn-cs"/>
                <a:hlinkClick r:id="rId29" tooltip="Seven Years' War"/>
              </a:rPr>
              <a:t>Seven Years' War</a:t>
            </a:r>
            <a:r>
              <a:rPr lang="en-US" sz="1200" b="0" i="0" kern="1200" dirty="0" smtClean="0">
                <a:solidFill>
                  <a:schemeClr val="tx1"/>
                </a:solidFill>
                <a:latin typeface="+mn-lt"/>
                <a:ea typeface="+mn-ea"/>
                <a:cs typeface="+mn-cs"/>
              </a:rPr>
              <a:t> in North America (the </a:t>
            </a:r>
            <a:r>
              <a:rPr lang="en-US" sz="1200" b="0" i="0" u="none" strike="noStrike" kern="1200" dirty="0" smtClean="0">
                <a:solidFill>
                  <a:schemeClr val="tx1"/>
                </a:solidFill>
                <a:latin typeface="+mn-lt"/>
                <a:ea typeface="+mn-ea"/>
                <a:cs typeface="+mn-cs"/>
                <a:hlinkClick r:id="rId32" tooltip="French and Indian War"/>
              </a:rPr>
              <a:t>French and Indian War</a:t>
            </a:r>
            <a:r>
              <a:rPr lang="en-US" sz="1200" b="0" i="0" kern="1200" dirty="0" smtClean="0">
                <a:solidFill>
                  <a:schemeClr val="tx1"/>
                </a:solidFill>
                <a:latin typeface="+mn-lt"/>
                <a:ea typeface="+mn-ea"/>
                <a:cs typeface="+mn-cs"/>
              </a:rPr>
              <a:t>) was fought in 1762, in St. John's.</a:t>
            </a:r>
            <a:r>
              <a:rPr lang="en-US" sz="1200" b="0" i="0" u="none" strike="noStrike" kern="1200" baseline="30000" dirty="0" smtClean="0">
                <a:solidFill>
                  <a:schemeClr val="tx1"/>
                </a:solidFill>
                <a:latin typeface="+mn-lt"/>
                <a:ea typeface="+mn-ea"/>
                <a:cs typeface="+mn-cs"/>
                <a:hlinkClick r:id="rId3"/>
              </a:rPr>
              <a:t>[9]</a:t>
            </a:r>
            <a:r>
              <a:rPr lang="en-US" sz="1200" b="0" i="0" kern="1200" dirty="0" smtClean="0">
                <a:solidFill>
                  <a:schemeClr val="tx1"/>
                </a:solidFill>
                <a:latin typeface="+mn-lt"/>
                <a:ea typeface="+mn-ea"/>
                <a:cs typeface="+mn-cs"/>
              </a:rPr>
              <a:t> Following a surprise capture of the town by the French early in the year, the British responded and, at the </a:t>
            </a:r>
            <a:r>
              <a:rPr lang="en-US" sz="1200" b="0" i="0" u="none" strike="noStrike" kern="1200" dirty="0" smtClean="0">
                <a:solidFill>
                  <a:schemeClr val="tx1"/>
                </a:solidFill>
                <a:latin typeface="+mn-lt"/>
                <a:ea typeface="+mn-ea"/>
                <a:cs typeface="+mn-cs"/>
                <a:hlinkClick r:id="rId28" tooltip="Battle of Signal Hill"/>
              </a:rPr>
              <a:t>Battle of Signal Hill</a:t>
            </a:r>
            <a:r>
              <a:rPr lang="en-US" sz="1200" b="0" i="0" kern="1200" dirty="0" smtClean="0">
                <a:solidFill>
                  <a:schemeClr val="tx1"/>
                </a:solidFill>
                <a:latin typeface="+mn-lt"/>
                <a:ea typeface="+mn-ea"/>
                <a:cs typeface="+mn-cs"/>
              </a:rPr>
              <a:t>, the French surrendered St. John's to British forces under the command of </a:t>
            </a:r>
            <a:r>
              <a:rPr lang="en-US" sz="1200" b="0" i="0" u="none" strike="noStrike" kern="1200" dirty="0" smtClean="0">
                <a:solidFill>
                  <a:schemeClr val="tx1"/>
                </a:solidFill>
                <a:latin typeface="+mn-lt"/>
                <a:ea typeface="+mn-ea"/>
                <a:cs typeface="+mn-cs"/>
                <a:hlinkClick r:id="rId33" tooltip="William Amherst (British Army officer)"/>
              </a:rPr>
              <a:t>Colonel William Amherst</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3"/>
              </a:rPr>
              <a:t>[20][24]</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In the late 1700s </a:t>
            </a:r>
            <a:r>
              <a:rPr lang="en-US" sz="1200" b="0" i="0" u="none" strike="noStrike" kern="1200" dirty="0" smtClean="0">
                <a:solidFill>
                  <a:schemeClr val="tx1"/>
                </a:solidFill>
                <a:latin typeface="+mn-lt"/>
                <a:ea typeface="+mn-ea"/>
                <a:cs typeface="+mn-cs"/>
                <a:hlinkClick r:id="rId34" tooltip="Fort Amherst, St. John's"/>
              </a:rPr>
              <a:t>Fort Amherst</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35" tooltip="Fort Waldegrave, Newfoundland and Labrador"/>
              </a:rPr>
              <a:t>Fort </a:t>
            </a:r>
            <a:r>
              <a:rPr lang="en-US" sz="1200" b="0" i="0" u="none" strike="noStrike" kern="1200" dirty="0" err="1" smtClean="0">
                <a:solidFill>
                  <a:schemeClr val="tx1"/>
                </a:solidFill>
                <a:latin typeface="+mn-lt"/>
                <a:ea typeface="+mn-ea"/>
                <a:cs typeface="+mn-cs"/>
                <a:hlinkClick r:id="rId35" tooltip="Fort Waldegrave, Newfoundland and Labrador"/>
              </a:rPr>
              <a:t>Waldegrave</a:t>
            </a:r>
            <a:r>
              <a:rPr lang="en-US" sz="1200" b="0" i="0" kern="1200" dirty="0" smtClean="0">
                <a:solidFill>
                  <a:schemeClr val="tx1"/>
                </a:solidFill>
                <a:latin typeface="+mn-lt"/>
                <a:ea typeface="+mn-ea"/>
                <a:cs typeface="+mn-cs"/>
              </a:rPr>
              <a:t> were built to defend the harbour entrance.</a:t>
            </a:r>
          </a:p>
          <a:p>
            <a:endParaRPr lang="en-US" sz="1200" b="0" i="0" kern="1200" dirty="0" smtClean="0">
              <a:solidFill>
                <a:schemeClr val="tx1"/>
              </a:solidFill>
              <a:latin typeface="+mn-lt"/>
              <a:ea typeface="+mn-ea"/>
              <a:cs typeface="+mn-cs"/>
            </a:endParaRPr>
          </a:p>
          <a:p>
            <a:r>
              <a:rPr lang="en-US" dirty="0" smtClean="0">
                <a:hlinkClick r:id="rId36"/>
              </a:rPr>
              <a:t>https://en.wikipedia.org/wiki/Plymouth_Colony</a:t>
            </a:r>
            <a:endParaRPr lang="en-US" sz="1200" b="0" i="0" kern="120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Plymouth Colony</a:t>
            </a:r>
            <a:r>
              <a:rPr lang="en-US" sz="1200" b="0" i="0" kern="1200" dirty="0" smtClean="0">
                <a:solidFill>
                  <a:schemeClr val="tx1"/>
                </a:solidFill>
                <a:latin typeface="+mn-lt"/>
                <a:ea typeface="+mn-ea"/>
                <a:cs typeface="+mn-cs"/>
              </a:rPr>
              <a:t> (sometimes </a:t>
            </a:r>
            <a:r>
              <a:rPr lang="en-US" sz="1200" b="1" i="0" kern="1200" dirty="0" smtClean="0">
                <a:solidFill>
                  <a:schemeClr val="tx1"/>
                </a:solidFill>
                <a:latin typeface="+mn-lt"/>
                <a:ea typeface="+mn-ea"/>
                <a:cs typeface="+mn-cs"/>
              </a:rPr>
              <a:t>Plymouth</a:t>
            </a:r>
            <a:r>
              <a:rPr lang="en-US" sz="1200" b="0" i="0" kern="1200" dirty="0" smtClean="0">
                <a:solidFill>
                  <a:schemeClr val="tx1"/>
                </a:solidFill>
                <a:latin typeface="+mn-lt"/>
                <a:ea typeface="+mn-ea"/>
                <a:cs typeface="+mn-cs"/>
              </a:rPr>
              <a:t>) was an </a:t>
            </a:r>
            <a:r>
              <a:rPr lang="en-US" sz="1200" b="0" i="0" u="none" strike="noStrike" kern="1200" dirty="0" smtClean="0">
                <a:solidFill>
                  <a:schemeClr val="tx1"/>
                </a:solidFill>
                <a:latin typeface="+mn-lt"/>
                <a:ea typeface="+mn-ea"/>
                <a:cs typeface="+mn-cs"/>
                <a:hlinkClick r:id="rId37" tooltip="British America"/>
              </a:rPr>
              <a:t>English colonial venture in America</a:t>
            </a:r>
            <a:r>
              <a:rPr lang="en-US" sz="1200" b="0" i="0" kern="1200" dirty="0" smtClean="0">
                <a:solidFill>
                  <a:schemeClr val="tx1"/>
                </a:solidFill>
                <a:latin typeface="+mn-lt"/>
                <a:ea typeface="+mn-ea"/>
                <a:cs typeface="+mn-cs"/>
              </a:rPr>
              <a:t> from 1620 to 1691 at a location that had previously been surveyed and named by Captain </a:t>
            </a:r>
            <a:r>
              <a:rPr lang="en-US" sz="1200" b="0" i="0" u="none" strike="noStrike" kern="1200" dirty="0" smtClean="0">
                <a:solidFill>
                  <a:schemeClr val="tx1"/>
                </a:solidFill>
                <a:latin typeface="+mn-lt"/>
                <a:ea typeface="+mn-ea"/>
                <a:cs typeface="+mn-cs"/>
                <a:hlinkClick r:id="rId38" tooltip="John Smith (explorer)"/>
              </a:rPr>
              <a:t>John Smith</a:t>
            </a:r>
            <a:r>
              <a:rPr lang="en-US" sz="1200" b="0" i="0" kern="1200" dirty="0" smtClean="0">
                <a:solidFill>
                  <a:schemeClr val="tx1"/>
                </a:solidFill>
                <a:latin typeface="+mn-lt"/>
                <a:ea typeface="+mn-ea"/>
                <a:cs typeface="+mn-cs"/>
              </a:rPr>
              <a:t>. The settlement served as the capital of the colony and developed as the town of </a:t>
            </a:r>
            <a:r>
              <a:rPr lang="en-US" sz="1200" b="0" i="0" u="none" strike="noStrike" kern="1200" dirty="0" smtClean="0">
                <a:solidFill>
                  <a:schemeClr val="tx1"/>
                </a:solidFill>
                <a:latin typeface="+mn-lt"/>
                <a:ea typeface="+mn-ea"/>
                <a:cs typeface="+mn-cs"/>
                <a:hlinkClick r:id="rId39" tooltip="Plymouth, Massachusetts"/>
              </a:rPr>
              <a:t>Plymouth, Massachusetts</a:t>
            </a:r>
            <a:r>
              <a:rPr lang="en-US" sz="1200" b="0" i="0" kern="1200" dirty="0" smtClean="0">
                <a:solidFill>
                  <a:schemeClr val="tx1"/>
                </a:solidFill>
                <a:latin typeface="+mn-lt"/>
                <a:ea typeface="+mn-ea"/>
                <a:cs typeface="+mn-cs"/>
              </a:rPr>
              <a:t>. At its height, Plymouth Colony occupied most of the southeastern portion of </a:t>
            </a:r>
            <a:r>
              <a:rPr lang="en-US" sz="1200" b="0" i="0" u="none" strike="noStrike" kern="1200" dirty="0" smtClean="0">
                <a:solidFill>
                  <a:schemeClr val="tx1"/>
                </a:solidFill>
                <a:latin typeface="+mn-lt"/>
                <a:ea typeface="+mn-ea"/>
                <a:cs typeface="+mn-cs"/>
                <a:hlinkClick r:id="rId40" tooltip="Massachusetts"/>
              </a:rPr>
              <a:t>Massachusetts</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Plymouth Colony was founded by a group of </a:t>
            </a:r>
            <a:r>
              <a:rPr lang="en-US" sz="1200" b="0" i="0" u="none" strike="noStrike" kern="1200" dirty="0" smtClean="0">
                <a:solidFill>
                  <a:schemeClr val="tx1"/>
                </a:solidFill>
                <a:latin typeface="+mn-lt"/>
                <a:ea typeface="+mn-ea"/>
                <a:cs typeface="+mn-cs"/>
                <a:hlinkClick r:id="rId41" tooltip="Puritans"/>
              </a:rPr>
              <a:t>Puritan Separatists</a:t>
            </a:r>
            <a:r>
              <a:rPr lang="en-US" sz="1200" b="0" i="0" kern="1200" dirty="0" smtClean="0">
                <a:solidFill>
                  <a:schemeClr val="tx1"/>
                </a:solidFill>
                <a:latin typeface="+mn-lt"/>
                <a:ea typeface="+mn-ea"/>
                <a:cs typeface="+mn-cs"/>
              </a:rPr>
              <a:t> initially known as the </a:t>
            </a:r>
            <a:r>
              <a:rPr lang="en-US" sz="1200" b="0" i="0" u="none" strike="noStrike" kern="1200" dirty="0" err="1" smtClean="0">
                <a:solidFill>
                  <a:schemeClr val="tx1"/>
                </a:solidFill>
                <a:latin typeface="+mn-lt"/>
                <a:ea typeface="+mn-ea"/>
                <a:cs typeface="+mn-cs"/>
                <a:hlinkClick r:id="rId42" tooltip="Brownist"/>
              </a:rPr>
              <a:t>Brownist</a:t>
            </a:r>
            <a:r>
              <a:rPr lang="en-US" sz="1200" b="0" i="0" kern="1200" dirty="0" smtClean="0">
                <a:solidFill>
                  <a:schemeClr val="tx1"/>
                </a:solidFill>
                <a:latin typeface="+mn-lt"/>
                <a:ea typeface="+mn-ea"/>
                <a:cs typeface="+mn-cs"/>
              </a:rPr>
              <a:t> Emigration, who came to be known as the </a:t>
            </a:r>
            <a:r>
              <a:rPr lang="en-US" sz="1200" b="0" i="0" u="none" strike="noStrike" kern="1200" dirty="0" smtClean="0">
                <a:solidFill>
                  <a:schemeClr val="tx1"/>
                </a:solidFill>
                <a:latin typeface="+mn-lt"/>
                <a:ea typeface="+mn-ea"/>
                <a:cs typeface="+mn-cs"/>
                <a:hlinkClick r:id="rId43" tooltip="Pilgrims (Plymouth Colony)"/>
              </a:rPr>
              <a:t>Pilgrims</a:t>
            </a:r>
            <a:r>
              <a:rPr lang="en-US" sz="1200" b="0" i="0" kern="1200" dirty="0" smtClean="0">
                <a:solidFill>
                  <a:schemeClr val="tx1"/>
                </a:solidFill>
                <a:latin typeface="+mn-lt"/>
                <a:ea typeface="+mn-ea"/>
                <a:cs typeface="+mn-cs"/>
              </a:rPr>
              <a:t>. It was the second successful colony to be founded by the English in America after </a:t>
            </a:r>
            <a:r>
              <a:rPr lang="en-US" sz="1200" b="0" i="0" u="none" strike="noStrike" kern="1200" dirty="0" smtClean="0">
                <a:solidFill>
                  <a:schemeClr val="tx1"/>
                </a:solidFill>
                <a:latin typeface="+mn-lt"/>
                <a:ea typeface="+mn-ea"/>
                <a:cs typeface="+mn-cs"/>
                <a:hlinkClick r:id="rId44" tooltip="Jamestown, Virginia"/>
              </a:rPr>
              <a:t>Jamestown</a:t>
            </a:r>
            <a:r>
              <a:rPr lang="en-US" sz="1200" b="0" i="0" kern="1200" dirty="0" smtClean="0">
                <a:solidFill>
                  <a:schemeClr val="tx1"/>
                </a:solidFill>
                <a:latin typeface="+mn-lt"/>
                <a:ea typeface="+mn-ea"/>
                <a:cs typeface="+mn-cs"/>
              </a:rPr>
              <a:t> in </a:t>
            </a:r>
            <a:r>
              <a:rPr lang="en-US" sz="1200" b="0" i="0" u="none" strike="noStrike" kern="1200" dirty="0" smtClean="0">
                <a:solidFill>
                  <a:schemeClr val="tx1"/>
                </a:solidFill>
                <a:latin typeface="+mn-lt"/>
                <a:ea typeface="+mn-ea"/>
                <a:cs typeface="+mn-cs"/>
                <a:hlinkClick r:id="rId45" tooltip="Colony of Virginia"/>
              </a:rPr>
              <a:t>Virginia</a:t>
            </a:r>
            <a:r>
              <a:rPr lang="en-US" sz="1200" b="0" i="0" kern="1200" dirty="0" smtClean="0">
                <a:solidFill>
                  <a:schemeClr val="tx1"/>
                </a:solidFill>
                <a:latin typeface="+mn-lt"/>
                <a:ea typeface="+mn-ea"/>
                <a:cs typeface="+mn-cs"/>
              </a:rPr>
              <a:t>, and it was the first permanent English settlement in the </a:t>
            </a:r>
            <a:r>
              <a:rPr lang="en-US" sz="1200" b="0" i="0" u="none" strike="noStrike" kern="1200" dirty="0" smtClean="0">
                <a:solidFill>
                  <a:schemeClr val="tx1"/>
                </a:solidFill>
                <a:latin typeface="+mn-lt"/>
                <a:ea typeface="+mn-ea"/>
                <a:cs typeface="+mn-cs"/>
                <a:hlinkClick r:id="rId46" tooltip="New England"/>
              </a:rPr>
              <a:t>New England</a:t>
            </a:r>
            <a:r>
              <a:rPr lang="en-US" sz="1200" b="0" i="0" kern="1200" dirty="0" smtClean="0">
                <a:solidFill>
                  <a:schemeClr val="tx1"/>
                </a:solidFill>
                <a:latin typeface="+mn-lt"/>
                <a:ea typeface="+mn-ea"/>
                <a:cs typeface="+mn-cs"/>
              </a:rPr>
              <a:t> region.</a:t>
            </a:r>
          </a:p>
          <a:p>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12</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66</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67</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68</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kern="1200" dirty="0" smtClean="0">
                <a:solidFill>
                  <a:schemeClr val="tx1"/>
                </a:solidFill>
                <a:latin typeface="+mn-lt"/>
                <a:ea typeface="+mn-ea"/>
                <a:cs typeface="+mn-cs"/>
              </a:rPr>
              <a:t>RRR collection of notes from various sources:</a:t>
            </a:r>
          </a:p>
          <a:p>
            <a:r>
              <a:rPr lang="en-US" sz="1200" kern="1200" dirty="0" smtClean="0">
                <a:solidFill>
                  <a:schemeClr val="tx1"/>
                </a:solidFill>
                <a:latin typeface="+mn-lt"/>
                <a:ea typeface="+mn-ea"/>
                <a:cs typeface="+mn-cs"/>
              </a:rPr>
              <a:t>What is dyke/</a:t>
            </a:r>
            <a:r>
              <a:rPr lang="en-US" sz="1200" kern="1200" dirty="0" err="1" smtClean="0">
                <a:solidFill>
                  <a:schemeClr val="tx1"/>
                </a:solidFill>
                <a:latin typeface="+mn-lt"/>
                <a:ea typeface="+mn-ea"/>
                <a:cs typeface="+mn-cs"/>
              </a:rPr>
              <a:t>aboiteau</a:t>
            </a:r>
            <a:r>
              <a:rPr lang="en-US" sz="1200" kern="1200" dirty="0" smtClean="0">
                <a:solidFill>
                  <a:schemeClr val="tx1"/>
                </a:solidFill>
                <a:latin typeface="+mn-lt"/>
                <a:ea typeface="+mn-ea"/>
                <a:cs typeface="+mn-cs"/>
              </a:rPr>
              <a:t> system</a:t>
            </a:r>
          </a:p>
          <a:p>
            <a:r>
              <a:rPr lang="en-US" sz="1200" kern="1200" dirty="0" smtClean="0">
                <a:solidFill>
                  <a:schemeClr val="tx1"/>
                </a:solidFill>
                <a:latin typeface="+mn-lt"/>
                <a:ea typeface="+mn-ea"/>
                <a:cs typeface="+mn-cs"/>
              </a:rPr>
              <a:t>Invented by the Acadians a long time ago, the </a:t>
            </a:r>
            <a:r>
              <a:rPr lang="en-US" sz="1200" kern="1200" dirty="0" err="1" smtClean="0">
                <a:solidFill>
                  <a:schemeClr val="tx1"/>
                </a:solidFill>
                <a:latin typeface="+mn-lt"/>
                <a:ea typeface="+mn-ea"/>
                <a:cs typeface="+mn-cs"/>
              </a:rPr>
              <a:t>aboiteau</a:t>
            </a:r>
            <a:r>
              <a:rPr lang="en-US" sz="1200" kern="1200" dirty="0" smtClean="0">
                <a:solidFill>
                  <a:schemeClr val="tx1"/>
                </a:solidFill>
                <a:latin typeface="+mn-lt"/>
                <a:ea typeface="+mn-ea"/>
                <a:cs typeface="+mn-cs"/>
              </a:rPr>
              <a:t> is a system that allows water to be drawn out of the marshes without entering seawater. This device made it possible to clean up land so that it could then be cultivated. This system was not known to the English.</a:t>
            </a:r>
          </a:p>
          <a:p>
            <a:r>
              <a:rPr lang="en-US" sz="1200" kern="1200" dirty="0" smtClean="0">
                <a:solidFill>
                  <a:schemeClr val="tx1"/>
                </a:solidFill>
                <a:latin typeface="+mn-lt"/>
                <a:ea typeface="+mn-ea"/>
                <a:cs typeface="+mn-cs"/>
              </a:rPr>
              <a:t>The tidal ranges along the Bay of Fundy are very large, in fact are the largest in the world and can range up to 15 </a:t>
            </a:r>
            <a:r>
              <a:rPr lang="en-US" sz="1200" kern="1200" dirty="0" err="1" smtClean="0">
                <a:solidFill>
                  <a:schemeClr val="tx1"/>
                </a:solidFill>
                <a:latin typeface="+mn-lt"/>
                <a:ea typeface="+mn-ea"/>
                <a:cs typeface="+mn-cs"/>
              </a:rPr>
              <a:t>metres</a:t>
            </a:r>
            <a:r>
              <a:rPr lang="en-US" sz="1200" kern="1200" dirty="0" smtClean="0">
                <a:solidFill>
                  <a:schemeClr val="tx1"/>
                </a:solidFill>
                <a:latin typeface="+mn-lt"/>
                <a:ea typeface="+mn-ea"/>
                <a:cs typeface="+mn-cs"/>
              </a:rPr>
              <a:t>. These high tides determine the height to which dykes have to be constructed. This large tidal range is advantageous during low tides because it enables land behind the dyke to be drained through an </a:t>
            </a:r>
            <a:r>
              <a:rPr lang="en-US" sz="1200" kern="1200" dirty="0" err="1" smtClean="0">
                <a:solidFill>
                  <a:schemeClr val="tx1"/>
                </a:solidFill>
                <a:latin typeface="+mn-lt"/>
                <a:ea typeface="+mn-ea"/>
                <a:cs typeface="+mn-cs"/>
              </a:rPr>
              <a:t>aboiteau</a:t>
            </a:r>
            <a:r>
              <a:rPr lang="en-US" sz="1200" kern="1200" dirty="0" smtClean="0">
                <a:solidFill>
                  <a:schemeClr val="tx1"/>
                </a:solidFill>
                <a:latin typeface="+mn-lt"/>
                <a:ea typeface="+mn-ea"/>
                <a:cs typeface="+mn-cs"/>
              </a:rPr>
              <a:t> without the aid of pumps</a:t>
            </a:r>
          </a:p>
          <a:p>
            <a:r>
              <a:rPr lang="en-US" sz="1200" kern="1200" dirty="0" smtClean="0">
                <a:solidFill>
                  <a:schemeClr val="tx1"/>
                </a:solidFill>
                <a:latin typeface="+mn-lt"/>
                <a:ea typeface="+mn-ea"/>
                <a:cs typeface="+mn-cs"/>
              </a:rPr>
              <a:t>An </a:t>
            </a:r>
            <a:r>
              <a:rPr lang="en-US" sz="1200" kern="1200" dirty="0" err="1" smtClean="0">
                <a:solidFill>
                  <a:schemeClr val="tx1"/>
                </a:solidFill>
                <a:latin typeface="+mn-lt"/>
                <a:ea typeface="+mn-ea"/>
                <a:cs typeface="+mn-cs"/>
              </a:rPr>
              <a:t>aboiteau</a:t>
            </a:r>
            <a:r>
              <a:rPr lang="en-US" sz="1200" kern="1200" dirty="0" smtClean="0">
                <a:solidFill>
                  <a:schemeClr val="tx1"/>
                </a:solidFill>
                <a:latin typeface="+mn-lt"/>
                <a:ea typeface="+mn-ea"/>
                <a:cs typeface="+mn-cs"/>
              </a:rPr>
              <a:t> is basically a culvert with a flap gate on the downstream end. When water on the land side is higher than water on the tidal side, the gate opens and water will drain out. When water is higher on the tidal side, the gate closes and prevents salt was from flowing to the land side. </a:t>
            </a:r>
          </a:p>
          <a:p>
            <a:r>
              <a:rPr lang="en-US" sz="1200" kern="1200" dirty="0" smtClean="0">
                <a:solidFill>
                  <a:schemeClr val="tx1"/>
                </a:solidFill>
                <a:latin typeface="+mn-lt"/>
                <a:ea typeface="+mn-ea"/>
                <a:cs typeface="+mn-cs"/>
              </a:rPr>
              <a:t>An </a:t>
            </a:r>
            <a:r>
              <a:rPr lang="en-US" sz="1200" kern="1200" dirty="0" err="1" smtClean="0">
                <a:solidFill>
                  <a:schemeClr val="tx1"/>
                </a:solidFill>
                <a:latin typeface="+mn-lt"/>
                <a:ea typeface="+mn-ea"/>
                <a:cs typeface="+mn-cs"/>
              </a:rPr>
              <a:t>aboiteau</a:t>
            </a:r>
            <a:r>
              <a:rPr lang="en-US" sz="1200" kern="1200" dirty="0" smtClean="0">
                <a:solidFill>
                  <a:schemeClr val="tx1"/>
                </a:solidFill>
                <a:latin typeface="+mn-lt"/>
                <a:ea typeface="+mn-ea"/>
                <a:cs typeface="+mn-cs"/>
              </a:rPr>
              <a:t> is a culvert through the wall of the dyke which allows fresh water through and prevents seawater from entering the marshland by a mechanical gate system</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How does a dyke/</a:t>
            </a:r>
            <a:r>
              <a:rPr lang="en-US" sz="1200" kern="1200" dirty="0" err="1" smtClean="0">
                <a:solidFill>
                  <a:schemeClr val="tx1"/>
                </a:solidFill>
                <a:latin typeface="+mn-lt"/>
                <a:ea typeface="+mn-ea"/>
                <a:cs typeface="+mn-cs"/>
              </a:rPr>
              <a:t>aboiteau</a:t>
            </a:r>
            <a:r>
              <a:rPr lang="en-US" sz="1200" kern="1200" dirty="0" smtClean="0">
                <a:solidFill>
                  <a:schemeClr val="tx1"/>
                </a:solidFill>
                <a:latin typeface="+mn-lt"/>
                <a:ea typeface="+mn-ea"/>
                <a:cs typeface="+mn-cs"/>
              </a:rPr>
              <a:t> system work</a:t>
            </a:r>
          </a:p>
          <a:p>
            <a:r>
              <a:rPr lang="en-US" sz="1200" kern="1200" dirty="0" smtClean="0">
                <a:solidFill>
                  <a:schemeClr val="tx1"/>
                </a:solidFill>
                <a:latin typeface="+mn-lt"/>
                <a:ea typeface="+mn-ea"/>
                <a:cs typeface="+mn-cs"/>
              </a:rPr>
              <a:t>They built earthen, sod covered dykes just tall enough (about 1.5 m) to keep out high water. </a:t>
            </a:r>
          </a:p>
          <a:p>
            <a:r>
              <a:rPr lang="en-US" sz="1200" kern="1200" dirty="0" smtClean="0">
                <a:solidFill>
                  <a:schemeClr val="tx1"/>
                </a:solidFill>
                <a:latin typeface="+mn-lt"/>
                <a:ea typeface="+mn-ea"/>
                <a:cs typeface="+mn-cs"/>
              </a:rPr>
              <a:t>To drain the </a:t>
            </a:r>
            <a:r>
              <a:rPr lang="en-US" sz="1200" kern="1200" dirty="0" err="1" smtClean="0">
                <a:solidFill>
                  <a:schemeClr val="tx1"/>
                </a:solidFill>
                <a:latin typeface="+mn-lt"/>
                <a:ea typeface="+mn-ea"/>
                <a:cs typeface="+mn-cs"/>
              </a:rPr>
              <a:t>dyked</a:t>
            </a:r>
            <a:r>
              <a:rPr lang="en-US" sz="1200" kern="1200" dirty="0" smtClean="0">
                <a:solidFill>
                  <a:schemeClr val="tx1"/>
                </a:solidFill>
                <a:latin typeface="+mn-lt"/>
                <a:ea typeface="+mn-ea"/>
                <a:cs typeface="+mn-cs"/>
              </a:rPr>
              <a:t> marsh, they invented the </a:t>
            </a:r>
            <a:r>
              <a:rPr lang="en-US" sz="1200" kern="1200" dirty="0" err="1" smtClean="0">
                <a:solidFill>
                  <a:schemeClr val="tx1"/>
                </a:solidFill>
                <a:latin typeface="+mn-lt"/>
                <a:ea typeface="+mn-ea"/>
                <a:cs typeface="+mn-cs"/>
              </a:rPr>
              <a:t>aboiteau</a:t>
            </a:r>
            <a:r>
              <a:rPr lang="en-US" sz="1200" kern="1200" dirty="0" smtClean="0">
                <a:solidFill>
                  <a:schemeClr val="tx1"/>
                </a:solidFill>
                <a:latin typeface="+mn-lt"/>
                <a:ea typeface="+mn-ea"/>
                <a:cs typeface="+mn-cs"/>
              </a:rPr>
              <a:t>, a log sluice with a hinged gate inside it. The gate would open to let the fresh water out when the tide was low but close against the tide coming in. An </a:t>
            </a:r>
            <a:r>
              <a:rPr lang="en-US" sz="1200" kern="1200" dirty="0" err="1" smtClean="0">
                <a:solidFill>
                  <a:schemeClr val="tx1"/>
                </a:solidFill>
                <a:latin typeface="+mn-lt"/>
                <a:ea typeface="+mn-ea"/>
                <a:cs typeface="+mn-cs"/>
              </a:rPr>
              <a:t>aboiteau</a:t>
            </a:r>
            <a:r>
              <a:rPr lang="en-US" sz="1200" kern="1200" dirty="0" smtClean="0">
                <a:solidFill>
                  <a:schemeClr val="tx1"/>
                </a:solidFill>
                <a:latin typeface="+mn-lt"/>
                <a:ea typeface="+mn-ea"/>
                <a:cs typeface="+mn-cs"/>
              </a:rPr>
              <a:t> would be placed in a creek bed and covered with layers of brush and earth until the channel was blocked to an elevation above the level of the highest tides. </a:t>
            </a:r>
          </a:p>
          <a:p>
            <a:r>
              <a:rPr lang="en-US" sz="1200" kern="1200" dirty="0" smtClean="0">
                <a:solidFill>
                  <a:schemeClr val="tx1"/>
                </a:solidFill>
                <a:latin typeface="+mn-lt"/>
                <a:ea typeface="+mn-ea"/>
                <a:cs typeface="+mn-cs"/>
              </a:rPr>
              <a:t>open ditches on </a:t>
            </a:r>
            <a:r>
              <a:rPr lang="en-US" sz="1200" kern="1200" dirty="0" err="1" smtClean="0">
                <a:solidFill>
                  <a:schemeClr val="tx1"/>
                </a:solidFill>
                <a:latin typeface="+mn-lt"/>
                <a:ea typeface="+mn-ea"/>
                <a:cs typeface="+mn-cs"/>
              </a:rPr>
              <a:t>dykeland</a:t>
            </a:r>
            <a:r>
              <a:rPr lang="en-US" sz="1200" kern="1200" dirty="0" smtClean="0">
                <a:solidFill>
                  <a:schemeClr val="tx1"/>
                </a:solidFill>
                <a:latin typeface="+mn-lt"/>
                <a:ea typeface="+mn-ea"/>
                <a:cs typeface="+mn-cs"/>
              </a:rPr>
              <a:t> have only a 30 cm drop over a distance of 300 </a:t>
            </a:r>
            <a:r>
              <a:rPr lang="en-US" sz="1200" kern="1200" dirty="0" err="1" smtClean="0">
                <a:solidFill>
                  <a:schemeClr val="tx1"/>
                </a:solidFill>
                <a:latin typeface="+mn-lt"/>
                <a:ea typeface="+mn-ea"/>
                <a:cs typeface="+mn-cs"/>
              </a:rPr>
              <a:t>metres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Why was a dyke/</a:t>
            </a:r>
            <a:r>
              <a:rPr lang="en-US" sz="1200" kern="1200" dirty="0" err="1" smtClean="0">
                <a:solidFill>
                  <a:schemeClr val="tx1"/>
                </a:solidFill>
                <a:latin typeface="+mn-lt"/>
                <a:ea typeface="+mn-ea"/>
                <a:cs typeface="+mn-cs"/>
              </a:rPr>
              <a:t>aboiteau</a:t>
            </a:r>
            <a:r>
              <a:rPr lang="en-US" sz="1200" kern="1200" dirty="0" smtClean="0">
                <a:solidFill>
                  <a:schemeClr val="tx1"/>
                </a:solidFill>
                <a:latin typeface="+mn-lt"/>
                <a:ea typeface="+mn-ea"/>
                <a:cs typeface="+mn-cs"/>
              </a:rPr>
              <a:t> system used</a:t>
            </a:r>
          </a:p>
          <a:p>
            <a:r>
              <a:rPr lang="en-US" sz="1200" kern="1200" dirty="0" smtClean="0">
                <a:solidFill>
                  <a:schemeClr val="tx1"/>
                </a:solidFill>
                <a:latin typeface="+mn-lt"/>
                <a:ea typeface="+mn-ea"/>
                <a:cs typeface="+mn-cs"/>
              </a:rPr>
              <a:t>Then came the </a:t>
            </a:r>
            <a:r>
              <a:rPr lang="en-US" sz="1200" kern="1200" dirty="0" err="1" smtClean="0">
                <a:solidFill>
                  <a:schemeClr val="tx1"/>
                </a:solidFill>
                <a:latin typeface="+mn-lt"/>
                <a:ea typeface="+mn-ea"/>
                <a:cs typeface="+mn-cs"/>
              </a:rPr>
              <a:t>dykeland</a:t>
            </a:r>
            <a:r>
              <a:rPr lang="en-US" sz="1200" kern="1200" dirty="0" smtClean="0">
                <a:solidFill>
                  <a:schemeClr val="tx1"/>
                </a:solidFill>
                <a:latin typeface="+mn-lt"/>
                <a:ea typeface="+mn-ea"/>
                <a:cs typeface="+mn-cs"/>
              </a:rPr>
              <a:t> culture of the Acadians. In the 1630s a small band of French settlers </a:t>
            </a:r>
            <a:r>
              <a:rPr lang="en-US" sz="1200" kern="1200" dirty="0" err="1" smtClean="0">
                <a:solidFill>
                  <a:schemeClr val="tx1"/>
                </a:solidFill>
                <a:latin typeface="+mn-lt"/>
                <a:ea typeface="+mn-ea"/>
                <a:cs typeface="+mn-cs"/>
              </a:rPr>
              <a:t>dyked</a:t>
            </a:r>
            <a:r>
              <a:rPr lang="en-US" sz="1200" kern="1200" dirty="0" smtClean="0">
                <a:solidFill>
                  <a:schemeClr val="tx1"/>
                </a:solidFill>
                <a:latin typeface="+mn-lt"/>
                <a:ea typeface="+mn-ea"/>
                <a:cs typeface="+mn-cs"/>
              </a:rPr>
              <a:t> and drained a few acres of </a:t>
            </a:r>
            <a:r>
              <a:rPr lang="en-US" sz="1200" kern="1200" dirty="0" err="1" smtClean="0">
                <a:solidFill>
                  <a:schemeClr val="tx1"/>
                </a:solidFill>
                <a:latin typeface="+mn-lt"/>
                <a:ea typeface="+mn-ea"/>
                <a:cs typeface="+mn-cs"/>
              </a:rPr>
              <a:t>saltmarsh</a:t>
            </a:r>
            <a:r>
              <a:rPr lang="en-US" sz="1200" kern="1200" dirty="0" smtClean="0">
                <a:solidFill>
                  <a:schemeClr val="tx1"/>
                </a:solidFill>
                <a:latin typeface="+mn-lt"/>
                <a:ea typeface="+mn-ea"/>
                <a:cs typeface="+mn-cs"/>
              </a:rPr>
              <a:t> at Port Royal (present-day Annapolis Royal, Nova Scotia) and discovered that the new </a:t>
            </a:r>
            <a:r>
              <a:rPr lang="en-US" sz="1200" kern="1200" dirty="0" err="1" smtClean="0">
                <a:solidFill>
                  <a:schemeClr val="tx1"/>
                </a:solidFill>
                <a:latin typeface="+mn-lt"/>
                <a:ea typeface="+mn-ea"/>
                <a:cs typeface="+mn-cs"/>
              </a:rPr>
              <a:t>dykeland</a:t>
            </a:r>
            <a:r>
              <a:rPr lang="en-US" sz="1200" kern="1200" dirty="0" smtClean="0">
                <a:solidFill>
                  <a:schemeClr val="tx1"/>
                </a:solidFill>
                <a:latin typeface="+mn-lt"/>
                <a:ea typeface="+mn-ea"/>
                <a:cs typeface="+mn-cs"/>
              </a:rPr>
              <a:t> could produce abundant crops year after year without help of fertilizer. </a:t>
            </a:r>
          </a:p>
          <a:p>
            <a:r>
              <a:rPr lang="en-US" sz="1200" kern="1200" dirty="0" smtClean="0">
                <a:solidFill>
                  <a:schemeClr val="tx1"/>
                </a:solidFill>
                <a:latin typeface="+mn-lt"/>
                <a:ea typeface="+mn-ea"/>
                <a:cs typeface="+mn-cs"/>
              </a:rPr>
              <a:t>tremendous tides, surging up the Bay of Fundy, spreading layer upon layer of silt over the shores of its sprawling estuaries and along the river banks. Over thousands of years, the tides built sediment to depths of more than 40 </a:t>
            </a:r>
            <a:r>
              <a:rPr lang="en-US" sz="1200" kern="1200" dirty="0" err="1" smtClean="0">
                <a:solidFill>
                  <a:schemeClr val="tx1"/>
                </a:solidFill>
                <a:latin typeface="+mn-lt"/>
                <a:ea typeface="+mn-ea"/>
                <a:cs typeface="+mn-cs"/>
              </a:rPr>
              <a:t>metres</a:t>
            </a:r>
            <a:r>
              <a:rPr lang="en-US" sz="1200" kern="1200" dirty="0" smtClean="0">
                <a:solidFill>
                  <a:schemeClr val="tx1"/>
                </a:solidFill>
                <a:latin typeface="+mn-lt"/>
                <a:ea typeface="+mn-ea"/>
                <a:cs typeface="+mn-cs"/>
              </a:rPr>
              <a:t>. On the surface, vast rippling mudflats stretched from low-tide line toward the upland, turning to </a:t>
            </a:r>
            <a:r>
              <a:rPr lang="en-US" sz="1200" kern="1200" dirty="0" err="1" smtClean="0">
                <a:solidFill>
                  <a:schemeClr val="tx1"/>
                </a:solidFill>
                <a:latin typeface="+mn-lt"/>
                <a:ea typeface="+mn-ea"/>
                <a:cs typeface="+mn-cs"/>
              </a:rPr>
              <a:t>saltmarsh</a:t>
            </a:r>
            <a:r>
              <a:rPr lang="en-US" sz="1200" kern="1200" dirty="0" smtClean="0">
                <a:solidFill>
                  <a:schemeClr val="tx1"/>
                </a:solidFill>
                <a:latin typeface="+mn-lt"/>
                <a:ea typeface="+mn-ea"/>
                <a:cs typeface="+mn-cs"/>
              </a:rPr>
              <a:t> where the high tides reached. </a:t>
            </a:r>
          </a:p>
          <a:p>
            <a:r>
              <a:rPr lang="en-US" sz="1200" kern="1200" dirty="0" smtClean="0">
                <a:solidFill>
                  <a:schemeClr val="tx1"/>
                </a:solidFill>
                <a:latin typeface="+mn-lt"/>
                <a:ea typeface="+mn-ea"/>
                <a:cs typeface="+mn-cs"/>
              </a:rPr>
              <a:t>The soil basically is a </a:t>
            </a:r>
            <a:r>
              <a:rPr lang="en-US" sz="1200" kern="1200" dirty="0" err="1" smtClean="0">
                <a:solidFill>
                  <a:schemeClr val="tx1"/>
                </a:solidFill>
                <a:latin typeface="+mn-lt"/>
                <a:ea typeface="+mn-ea"/>
                <a:cs typeface="+mn-cs"/>
              </a:rPr>
              <a:t>silty</a:t>
            </a:r>
            <a:r>
              <a:rPr lang="en-US" sz="1200" kern="1200" dirty="0" smtClean="0">
                <a:solidFill>
                  <a:schemeClr val="tx1"/>
                </a:solidFill>
                <a:latin typeface="+mn-lt"/>
                <a:ea typeface="+mn-ea"/>
                <a:cs typeface="+mn-cs"/>
              </a:rPr>
              <a:t> clay loam type. These soils have high levels of natural fertility, good water holding capacity, level topography and are tone free. </a:t>
            </a:r>
          </a:p>
          <a:p>
            <a:r>
              <a:rPr lang="en-US" sz="1200" kern="1200" dirty="0" err="1" smtClean="0">
                <a:solidFill>
                  <a:schemeClr val="tx1"/>
                </a:solidFill>
                <a:latin typeface="+mn-lt"/>
                <a:ea typeface="+mn-ea"/>
                <a:cs typeface="+mn-cs"/>
              </a:rPr>
              <a:t>dykeland</a:t>
            </a:r>
            <a:r>
              <a:rPr lang="en-US" sz="1200" kern="1200" dirty="0" smtClean="0">
                <a:solidFill>
                  <a:schemeClr val="tx1"/>
                </a:solidFill>
                <a:latin typeface="+mn-lt"/>
                <a:ea typeface="+mn-ea"/>
                <a:cs typeface="+mn-cs"/>
              </a:rPr>
              <a:t> soils are potentially some of the most productive agriculture soils in the Province, if intensively managed.</a:t>
            </a:r>
          </a:p>
          <a:p>
            <a:r>
              <a:rPr lang="en-US" sz="1200" kern="1200" dirty="0" smtClean="0">
                <a:solidFill>
                  <a:schemeClr val="tx1"/>
                </a:solidFill>
                <a:latin typeface="+mn-lt"/>
                <a:ea typeface="+mn-ea"/>
                <a:cs typeface="+mn-cs"/>
              </a:rPr>
              <a:t>The </a:t>
            </a:r>
            <a:r>
              <a:rPr lang="en-US" sz="1200" kern="1200" dirty="0" err="1" smtClean="0">
                <a:solidFill>
                  <a:schemeClr val="tx1"/>
                </a:solidFill>
                <a:latin typeface="+mn-lt"/>
                <a:ea typeface="+mn-ea"/>
                <a:cs typeface="+mn-cs"/>
              </a:rPr>
              <a:t>dykelands</a:t>
            </a:r>
            <a:r>
              <a:rPr lang="en-US" sz="1200" kern="1200" dirty="0" smtClean="0">
                <a:solidFill>
                  <a:schemeClr val="tx1"/>
                </a:solidFill>
                <a:latin typeface="+mn-lt"/>
                <a:ea typeface="+mn-ea"/>
                <a:cs typeface="+mn-cs"/>
              </a:rPr>
              <a:t> supplied the basic needs of the Acadians so well that they largely avoided clearing the upland. In fact, when all available marsh had been </a:t>
            </a:r>
            <a:r>
              <a:rPr lang="en-US" sz="1200" kern="1200" dirty="0" err="1" smtClean="0">
                <a:solidFill>
                  <a:schemeClr val="tx1"/>
                </a:solidFill>
                <a:latin typeface="+mn-lt"/>
                <a:ea typeface="+mn-ea"/>
                <a:cs typeface="+mn-cs"/>
              </a:rPr>
              <a:t>dyked</a:t>
            </a:r>
            <a:r>
              <a:rPr lang="en-US" sz="1200" kern="1200" dirty="0" smtClean="0">
                <a:solidFill>
                  <a:schemeClr val="tx1"/>
                </a:solidFill>
                <a:latin typeface="+mn-lt"/>
                <a:ea typeface="+mn-ea"/>
                <a:cs typeface="+mn-cs"/>
              </a:rPr>
              <a:t> along the Annapolis River, the colony expanded to other marsh areas around the Bay rather than using available upland nearby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Who Started dyke/</a:t>
            </a:r>
            <a:r>
              <a:rPr lang="en-US" sz="1200" kern="1200" dirty="0" err="1" smtClean="0">
                <a:solidFill>
                  <a:schemeClr val="tx1"/>
                </a:solidFill>
                <a:latin typeface="+mn-lt"/>
                <a:ea typeface="+mn-ea"/>
                <a:cs typeface="+mn-cs"/>
              </a:rPr>
              <a:t>aboiteau</a:t>
            </a:r>
            <a:r>
              <a:rPr lang="en-US" sz="1200" kern="1200" dirty="0" smtClean="0">
                <a:solidFill>
                  <a:schemeClr val="tx1"/>
                </a:solidFill>
                <a:latin typeface="+mn-lt"/>
                <a:ea typeface="+mn-ea"/>
                <a:cs typeface="+mn-cs"/>
              </a:rPr>
              <a:t> system use</a:t>
            </a:r>
          </a:p>
          <a:p>
            <a:r>
              <a:rPr lang="en-US" sz="1200" kern="1200" dirty="0" smtClean="0">
                <a:solidFill>
                  <a:schemeClr val="tx1"/>
                </a:solidFill>
                <a:latin typeface="+mn-lt"/>
                <a:ea typeface="+mn-ea"/>
                <a:cs typeface="+mn-cs"/>
              </a:rPr>
              <a:t>Farmland that could produce two tons of hay or 50 bushels of wheat in a season soon became the means of providing most of the colonists' food and clothing and allowed a distinct Acadian society to prosper and grow.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When did dyke/</a:t>
            </a:r>
            <a:r>
              <a:rPr lang="en-US" sz="1200" kern="1200" dirty="0" err="1" smtClean="0">
                <a:solidFill>
                  <a:schemeClr val="tx1"/>
                </a:solidFill>
                <a:latin typeface="+mn-lt"/>
                <a:ea typeface="+mn-ea"/>
                <a:cs typeface="+mn-cs"/>
              </a:rPr>
              <a:t>aboiteau</a:t>
            </a:r>
            <a:r>
              <a:rPr lang="en-US" sz="1200" kern="1200" dirty="0" smtClean="0">
                <a:solidFill>
                  <a:schemeClr val="tx1"/>
                </a:solidFill>
                <a:latin typeface="+mn-lt"/>
                <a:ea typeface="+mn-ea"/>
                <a:cs typeface="+mn-cs"/>
              </a:rPr>
              <a:t> system start in </a:t>
            </a:r>
            <a:r>
              <a:rPr lang="en-US" sz="1200" kern="1200" dirty="0" err="1" smtClean="0">
                <a:solidFill>
                  <a:schemeClr val="tx1"/>
                </a:solidFill>
                <a:latin typeface="+mn-lt"/>
                <a:ea typeface="+mn-ea"/>
                <a:cs typeface="+mn-cs"/>
              </a:rPr>
              <a:t>Acadie</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Then came the </a:t>
            </a:r>
            <a:r>
              <a:rPr lang="en-US" sz="1200" kern="1200" dirty="0" err="1" smtClean="0">
                <a:solidFill>
                  <a:schemeClr val="tx1"/>
                </a:solidFill>
                <a:latin typeface="+mn-lt"/>
                <a:ea typeface="+mn-ea"/>
                <a:cs typeface="+mn-cs"/>
              </a:rPr>
              <a:t>dykeland</a:t>
            </a:r>
            <a:r>
              <a:rPr lang="en-US" sz="1200" kern="1200" dirty="0" smtClean="0">
                <a:solidFill>
                  <a:schemeClr val="tx1"/>
                </a:solidFill>
                <a:latin typeface="+mn-lt"/>
                <a:ea typeface="+mn-ea"/>
                <a:cs typeface="+mn-cs"/>
              </a:rPr>
              <a:t> culture of the Acadians. In the 1630s</a:t>
            </a:r>
          </a:p>
          <a:p>
            <a:r>
              <a:rPr lang="en-US" sz="1200" kern="1200" dirty="0" smtClean="0">
                <a:solidFill>
                  <a:schemeClr val="tx1"/>
                </a:solidFill>
                <a:latin typeface="+mn-lt"/>
                <a:ea typeface="+mn-ea"/>
                <a:cs typeface="+mn-cs"/>
              </a:rPr>
              <a:t>Beginning close to the upland, the Acadians created a few acres of farmland at a time, extending the </a:t>
            </a:r>
            <a:r>
              <a:rPr lang="en-US" sz="1200" kern="1200" dirty="0" err="1" smtClean="0">
                <a:solidFill>
                  <a:schemeClr val="tx1"/>
                </a:solidFill>
                <a:latin typeface="+mn-lt"/>
                <a:ea typeface="+mn-ea"/>
                <a:cs typeface="+mn-cs"/>
              </a:rPr>
              <a:t>dyked</a:t>
            </a:r>
            <a:r>
              <a:rPr lang="en-US" sz="1200" kern="1200" dirty="0" smtClean="0">
                <a:solidFill>
                  <a:schemeClr val="tx1"/>
                </a:solidFill>
                <a:latin typeface="+mn-lt"/>
                <a:ea typeface="+mn-ea"/>
                <a:cs typeface="+mn-cs"/>
              </a:rPr>
              <a:t> land slowly toward the outer edge of the </a:t>
            </a:r>
            <a:r>
              <a:rPr lang="en-US" sz="1200" kern="1200" dirty="0" err="1" smtClean="0">
                <a:solidFill>
                  <a:schemeClr val="tx1"/>
                </a:solidFill>
                <a:latin typeface="+mn-lt"/>
                <a:ea typeface="+mn-ea"/>
                <a:cs typeface="+mn-cs"/>
              </a:rPr>
              <a:t>saltmarsh</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New Englanders who settled on the vacant Acadian homesteads after the Expulsion were upland farmers unfamiliar with </a:t>
            </a:r>
            <a:r>
              <a:rPr lang="en-US" sz="1200" kern="1200" dirty="0" err="1" smtClean="0">
                <a:solidFill>
                  <a:schemeClr val="tx1"/>
                </a:solidFill>
                <a:latin typeface="+mn-lt"/>
                <a:ea typeface="+mn-ea"/>
                <a:cs typeface="+mn-cs"/>
              </a:rPr>
              <a:t>dykeland</a:t>
            </a:r>
            <a:r>
              <a:rPr lang="en-US" sz="1200" kern="1200" dirty="0" smtClean="0">
                <a:solidFill>
                  <a:schemeClr val="tx1"/>
                </a:solidFill>
                <a:latin typeface="+mn-lt"/>
                <a:ea typeface="+mn-ea"/>
                <a:cs typeface="+mn-cs"/>
              </a:rPr>
              <a:t> agriculture. They arrived to find </a:t>
            </a:r>
            <a:r>
              <a:rPr lang="en-US" sz="1200" kern="1200" dirty="0" err="1" smtClean="0">
                <a:solidFill>
                  <a:schemeClr val="tx1"/>
                </a:solidFill>
                <a:latin typeface="+mn-lt"/>
                <a:ea typeface="+mn-ea"/>
                <a:cs typeface="+mn-cs"/>
              </a:rPr>
              <a:t>dykelands</a:t>
            </a:r>
            <a:r>
              <a:rPr lang="en-US" sz="1200" kern="1200" dirty="0" smtClean="0">
                <a:solidFill>
                  <a:schemeClr val="tx1"/>
                </a:solidFill>
                <a:latin typeface="+mn-lt"/>
                <a:ea typeface="+mn-ea"/>
                <a:cs typeface="+mn-cs"/>
              </a:rPr>
              <a:t> flooded with saltwater by a severe storm in 1759 which had badly damaged dykes and </a:t>
            </a:r>
            <a:r>
              <a:rPr lang="en-US" sz="1200" kern="1200" dirty="0" err="1" smtClean="0">
                <a:solidFill>
                  <a:schemeClr val="tx1"/>
                </a:solidFill>
                <a:latin typeface="+mn-lt"/>
                <a:ea typeface="+mn-ea"/>
                <a:cs typeface="+mn-cs"/>
              </a:rPr>
              <a:t>aboiteaux</a:t>
            </a:r>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69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An aboiteau is a culvert through the wall of the dyke which allows fresh water through and prevents seawater from entering the marshland by a mechanical gate system. The marshland consists of 17,400 hectares (43,000 acres) protected by 241 kilometers of dykes and 260 aboiteau structures</a:t>
            </a:r>
            <a:endParaRPr lang="en-US" dirty="0"/>
          </a:p>
        </p:txBody>
      </p:sp>
      <p:sp>
        <p:nvSpPr>
          <p:cNvPr id="4" name="Slide Number Placeholder 3"/>
          <p:cNvSpPr>
            <a:spLocks noGrp="1"/>
          </p:cNvSpPr>
          <p:nvPr>
            <p:ph type="sldNum" sz="quarter" idx="10"/>
          </p:nvPr>
        </p:nvSpPr>
        <p:spPr/>
        <p:txBody>
          <a:bodyPr/>
          <a:lstStyle/>
          <a:p>
            <a:fld id="{AA8E9D8B-75AA-4769-8CAB-30AE627E11F9}" type="slidenum">
              <a:rPr lang="en-US" smtClean="0"/>
              <a:pPr/>
              <a:t>75</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77</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78</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79</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80</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81</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3C34FE78-74FD-4DBB-A3E6-2171C11C3983}" type="slidenum">
              <a:rPr lang="en-US" smtClean="0"/>
              <a:pPr/>
              <a:t>14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82</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83</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r>
              <a:rPr lang="en-US" sz="1200" b="0" i="0" kern="1200" dirty="0" smtClean="0">
                <a:solidFill>
                  <a:schemeClr val="tx1"/>
                </a:solidFill>
                <a:latin typeface="+mn-lt"/>
                <a:ea typeface="+mn-ea"/>
                <a:cs typeface="+mn-cs"/>
              </a:rPr>
              <a:t>In 1667, the </a:t>
            </a:r>
            <a:r>
              <a:rPr lang="en-US" sz="1200" b="0" i="0" u="none" strike="noStrike" kern="1200" dirty="0" smtClean="0">
                <a:solidFill>
                  <a:schemeClr val="tx1"/>
                </a:solidFill>
                <a:latin typeface="+mn-lt"/>
                <a:ea typeface="+mn-ea"/>
                <a:cs typeface="+mn-cs"/>
                <a:hlinkClick r:id="rId3" tooltip="Treaty of Breda (1667)"/>
              </a:rPr>
              <a:t>Treaty of Breda</a:t>
            </a:r>
            <a:r>
              <a:rPr lang="en-US" sz="1200" b="0" i="0" kern="1200" dirty="0" smtClean="0">
                <a:solidFill>
                  <a:schemeClr val="tx1"/>
                </a:solidFill>
                <a:latin typeface="+mn-lt"/>
                <a:ea typeface="+mn-ea"/>
                <a:cs typeface="+mn-cs"/>
              </a:rPr>
              <a:t>, which ended the </a:t>
            </a:r>
            <a:r>
              <a:rPr lang="en-US" sz="1200" b="0" i="0" u="none" strike="noStrike" kern="1200" dirty="0" smtClean="0">
                <a:solidFill>
                  <a:schemeClr val="tx1"/>
                </a:solidFill>
                <a:latin typeface="+mn-lt"/>
                <a:ea typeface="+mn-ea"/>
                <a:cs typeface="+mn-cs"/>
                <a:hlinkClick r:id="rId4" tooltip="Second Anglo-Dutch War"/>
              </a:rPr>
              <a:t>Second Anglo-Dutch War</a:t>
            </a:r>
            <a:r>
              <a:rPr lang="en-US" sz="1200" b="0" i="0" kern="1200" dirty="0" smtClean="0">
                <a:solidFill>
                  <a:schemeClr val="tx1"/>
                </a:solidFill>
                <a:latin typeface="+mn-lt"/>
                <a:ea typeface="+mn-ea"/>
                <a:cs typeface="+mn-cs"/>
              </a:rPr>
              <a:t>, called for the return of Acadia to France.</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84</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85</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r>
              <a:rPr lang="en-US" sz="1200" kern="1200" dirty="0" smtClean="0">
                <a:solidFill>
                  <a:schemeClr val="tx1"/>
                </a:solidFill>
                <a:latin typeface="+mn-lt"/>
                <a:ea typeface="+mn-ea"/>
                <a:cs typeface="+mn-cs"/>
              </a:rPr>
              <a:t>Grand-Pré was founded in about 1680 by Pierre Melanson and Pierre Terriot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hlinkClick r:id="rId3"/>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http://www.doucetfamily.org/heritage/Codfish.htm</a:t>
            </a:r>
            <a:endParaRPr lang="en-US" sz="120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In 1678, Jacques de Chambly was replaced as governor by Michel </a:t>
            </a:r>
            <a:r>
              <a:rPr lang="en-US" sz="1200" b="0" i="0" kern="1200" dirty="0" err="1" smtClean="0">
                <a:solidFill>
                  <a:schemeClr val="tx1"/>
                </a:solidFill>
                <a:latin typeface="+mn-lt"/>
                <a:ea typeface="+mn-ea"/>
                <a:cs typeface="+mn-cs"/>
              </a:rPr>
              <a:t>Leneuf</a:t>
            </a:r>
            <a:r>
              <a:rPr lang="en-US" sz="1200" b="0" i="0" kern="1200" dirty="0" smtClean="0">
                <a:solidFill>
                  <a:schemeClr val="tx1"/>
                </a:solidFill>
                <a:latin typeface="+mn-lt"/>
                <a:ea typeface="+mn-ea"/>
                <a:cs typeface="+mn-cs"/>
              </a:rPr>
              <a:t> de La </a:t>
            </a:r>
            <a:r>
              <a:rPr lang="en-US" sz="1200" b="0" i="0" kern="1200" dirty="0" err="1" smtClean="0">
                <a:solidFill>
                  <a:schemeClr val="tx1"/>
                </a:solidFill>
                <a:latin typeface="+mn-lt"/>
                <a:ea typeface="+mn-ea"/>
                <a:cs typeface="+mn-cs"/>
              </a:rPr>
              <a:t>Valliere</a:t>
            </a:r>
            <a:r>
              <a:rPr lang="en-US" sz="1200" b="0" i="0" kern="1200" dirty="0" smtClean="0">
                <a:solidFill>
                  <a:schemeClr val="tx1"/>
                </a:solidFill>
                <a:latin typeface="+mn-lt"/>
                <a:ea typeface="+mn-ea"/>
                <a:cs typeface="+mn-cs"/>
              </a:rPr>
              <a:t> de Beaubassin, a native of </a:t>
            </a:r>
            <a:r>
              <a:rPr lang="en-US" sz="1200" b="0" i="1" kern="1200" dirty="0" smtClean="0">
                <a:solidFill>
                  <a:schemeClr val="tx1"/>
                </a:solidFill>
                <a:latin typeface="+mn-lt"/>
                <a:ea typeface="+mn-ea"/>
                <a:cs typeface="+mn-cs"/>
              </a:rPr>
              <a:t>Acadia</a:t>
            </a:r>
            <a:r>
              <a:rPr lang="en-US" sz="1200" b="0" i="0" kern="1200" dirty="0" smtClean="0">
                <a:solidFill>
                  <a:schemeClr val="tx1"/>
                </a:solidFill>
                <a:latin typeface="+mn-lt"/>
                <a:ea typeface="+mn-ea"/>
                <a:cs typeface="+mn-cs"/>
              </a:rPr>
              <a:t>. During his administration, new Acadian settlements began to grow, partly because of new arrivals from France, but mostly because the Acadians had big families and the old settlements were getting a bit crowded.</a:t>
            </a:r>
          </a:p>
          <a:p>
            <a:r>
              <a:rPr lang="en-US" sz="1200" b="0" i="0" kern="1200" dirty="0" smtClean="0">
                <a:solidFill>
                  <a:schemeClr val="tx1"/>
                </a:solidFill>
                <a:latin typeface="+mn-lt"/>
                <a:ea typeface="+mn-ea"/>
                <a:cs typeface="+mn-cs"/>
              </a:rPr>
              <a:t>Besides that, according to Charles </a:t>
            </a:r>
            <a:r>
              <a:rPr lang="en-US" sz="1200" b="0" i="0" kern="1200" dirty="0" err="1" smtClean="0">
                <a:solidFill>
                  <a:schemeClr val="tx1"/>
                </a:solidFill>
                <a:latin typeface="+mn-lt"/>
                <a:ea typeface="+mn-ea"/>
                <a:cs typeface="+mn-cs"/>
              </a:rPr>
              <a:t>Mahaffie</a:t>
            </a:r>
            <a:r>
              <a:rPr lang="en-US" sz="1200" b="0" i="0" kern="1200" dirty="0" smtClean="0">
                <a:solidFill>
                  <a:schemeClr val="tx1"/>
                </a:solidFill>
                <a:latin typeface="+mn-lt"/>
                <a:ea typeface="+mn-ea"/>
                <a:cs typeface="+mn-cs"/>
              </a:rPr>
              <a:t>, "A pioneer spirit moved them, though never very far. They were careful to limit their migrations to places washed by the familiar tides of the Bay of Fundy, and they began at the Isthmus of Chignecto, which ties the Nova Scotia Peninsula to the mainland at the top of the bay."</a:t>
            </a:r>
          </a:p>
          <a:p>
            <a:r>
              <a:rPr lang="en-US" sz="1200" b="0" i="0" kern="1200" dirty="0" smtClean="0">
                <a:solidFill>
                  <a:schemeClr val="tx1"/>
                </a:solidFill>
                <a:latin typeface="+mn-lt"/>
                <a:ea typeface="+mn-ea"/>
                <a:cs typeface="+mn-cs"/>
              </a:rPr>
              <a:t>The first to move to that area was Jacques Bourgeois, a surgeon and farmer. In 1672, he led his own and five other families to the place that he called Beaubassin. In 1686, the census showed 127 Acadians living there.</a:t>
            </a:r>
          </a:p>
          <a:p>
            <a:r>
              <a:rPr lang="en-US" sz="1200" b="0" i="0" kern="1200" dirty="0" smtClean="0">
                <a:solidFill>
                  <a:schemeClr val="tx1"/>
                </a:solidFill>
                <a:latin typeface="+mn-lt"/>
                <a:ea typeface="+mn-ea"/>
                <a:cs typeface="+mn-cs"/>
              </a:rPr>
              <a:t>In 1682, Pierre Melanson and Pierre Terriot moved to Grand Pr which means "big meadow." In later years, their settlement would be made famous by Henry Wadsworth Longfellow as the place from which Evangeline began her wanderings.</a:t>
            </a:r>
          </a:p>
          <a:p>
            <a:r>
              <a:rPr lang="en-US" sz="1200" b="0" i="0" kern="1200" dirty="0" smtClean="0">
                <a:solidFill>
                  <a:schemeClr val="tx1"/>
                </a:solidFill>
                <a:latin typeface="+mn-lt"/>
                <a:ea typeface="+mn-ea"/>
                <a:cs typeface="+mn-cs"/>
              </a:rPr>
              <a:t>From Grand Pré, Acadians spread up the nearby Avon River to a place they called Pisiquid, now Windsor, and then to Cobequid, now Truro, at the end of the Minas Basin. This rich and lush area would eventually become the center of the Acadian population.</a:t>
            </a:r>
          </a:p>
          <a:p>
            <a:r>
              <a:rPr lang="en-US" sz="1200" b="0" i="0" kern="1200" dirty="0" smtClean="0">
                <a:solidFill>
                  <a:schemeClr val="tx1"/>
                </a:solidFill>
                <a:latin typeface="+mn-lt"/>
                <a:ea typeface="+mn-ea"/>
                <a:cs typeface="+mn-cs"/>
              </a:rPr>
              <a:t>"It was not just the ample marshland that lured Acadians to Chignecto and Minas," according to </a:t>
            </a:r>
            <a:r>
              <a:rPr lang="en-US" sz="1200" b="0" i="0" kern="1200" dirty="0" err="1" smtClean="0">
                <a:solidFill>
                  <a:schemeClr val="tx1"/>
                </a:solidFill>
                <a:latin typeface="+mn-lt"/>
                <a:ea typeface="+mn-ea"/>
                <a:cs typeface="+mn-cs"/>
              </a:rPr>
              <a:t>Mahaffie</a:t>
            </a:r>
            <a:r>
              <a:rPr lang="en-US" sz="1200" b="0" i="0" kern="1200" dirty="0" smtClean="0">
                <a:solidFill>
                  <a:schemeClr val="tx1"/>
                </a:solidFill>
                <a:latin typeface="+mn-lt"/>
                <a:ea typeface="+mn-ea"/>
                <a:cs typeface="+mn-cs"/>
              </a:rPr>
              <a:t>. "In those relatively obscure places, they were less likely to attract attention. They preferred shadows to the glare of official light on their trade with the New Englanders who sailed their sloops and ketches every year to the far nooks and crannies of the Bay of Fundy. They probably hoped, too, that isolation would spare them the curse of war."</a:t>
            </a:r>
          </a:p>
          <a:p>
            <a:r>
              <a:rPr lang="en-US" sz="1200" b="0" i="0" kern="1200" dirty="0" smtClean="0">
                <a:solidFill>
                  <a:schemeClr val="tx1"/>
                </a:solidFill>
                <a:latin typeface="+mn-lt"/>
                <a:ea typeface="+mn-ea"/>
                <a:cs typeface="+mn-cs"/>
              </a:rPr>
              <a:t>That was not to be. At first, there were simple trade squabbles. Just as at the very beginning, codfish were a big part of the problem.</a:t>
            </a:r>
          </a:p>
          <a:p>
            <a:r>
              <a:rPr lang="en-US" sz="1200" b="0" i="0" kern="1200" dirty="0" smtClean="0">
                <a:solidFill>
                  <a:schemeClr val="tx1"/>
                </a:solidFill>
                <a:latin typeface="+mn-lt"/>
                <a:ea typeface="+mn-ea"/>
                <a:cs typeface="+mn-cs"/>
              </a:rPr>
              <a:t>"Newfoundland's Grand Bank is bigger," </a:t>
            </a:r>
            <a:r>
              <a:rPr lang="en-US" sz="1200" b="0" i="0" kern="1200" dirty="0" err="1" smtClean="0">
                <a:solidFill>
                  <a:schemeClr val="tx1"/>
                </a:solidFill>
                <a:latin typeface="+mn-lt"/>
                <a:ea typeface="+mn-ea"/>
                <a:cs typeface="+mn-cs"/>
              </a:rPr>
              <a:t>Mahaffie</a:t>
            </a:r>
            <a:r>
              <a:rPr lang="en-US" sz="1200" b="0" i="0" kern="1200" dirty="0" smtClean="0">
                <a:solidFill>
                  <a:schemeClr val="tx1"/>
                </a:solidFill>
                <a:latin typeface="+mn-lt"/>
                <a:ea typeface="+mn-ea"/>
                <a:cs typeface="+mn-cs"/>
              </a:rPr>
              <a:t> reports, "but for New England's 17th century fishermen, the Acadian banks were where money could be made quickly and conveniently. Codfish ran there 10 months of the year, and the ice-free coves and harbors of the Maine and Nova Scotia coasts are close by Boston, Salem, Marblehead, and Gloucester. Year after year, men of those and other ports made the short voyage and dried their catches on French territory treating Acadia as an extension of New England."</a:t>
            </a:r>
          </a:p>
          <a:p>
            <a:r>
              <a:rPr lang="en-US" sz="1200" b="0" i="0" kern="1200" dirty="0" smtClean="0">
                <a:solidFill>
                  <a:schemeClr val="tx1"/>
                </a:solidFill>
                <a:latin typeface="+mn-lt"/>
                <a:ea typeface="+mn-ea"/>
                <a:cs typeface="+mn-cs"/>
              </a:rPr>
              <a:t>The French government wanted a piece of the action. Governor La </a:t>
            </a:r>
            <a:r>
              <a:rPr lang="en-US" sz="1200" b="0" i="0" kern="1200" dirty="0" err="1" smtClean="0">
                <a:solidFill>
                  <a:schemeClr val="tx1"/>
                </a:solidFill>
                <a:latin typeface="+mn-lt"/>
                <a:ea typeface="+mn-ea"/>
                <a:cs typeface="+mn-cs"/>
              </a:rPr>
              <a:t>Valliere</a:t>
            </a:r>
            <a:r>
              <a:rPr lang="en-US" sz="1200" b="0" i="0" kern="1200" dirty="0" smtClean="0">
                <a:solidFill>
                  <a:schemeClr val="tx1"/>
                </a:solidFill>
                <a:latin typeface="+mn-lt"/>
                <a:ea typeface="+mn-ea"/>
                <a:cs typeface="+mn-cs"/>
              </a:rPr>
              <a:t> and Governor Frontenac of Quebec negotiated a compromise: The French would allow the New Englanders to use Acadia's beaches, but they had to buy a license to do it. Officials in France didn't like the deal. A new company was formed there to claim and develop French fishing rights off Acadia's shores. Company men built a base at </a:t>
            </a:r>
            <a:r>
              <a:rPr lang="en-US" sz="1200" b="0" i="0" kern="1200" dirty="0" err="1" smtClean="0">
                <a:solidFill>
                  <a:schemeClr val="tx1"/>
                </a:solidFill>
                <a:latin typeface="+mn-lt"/>
                <a:ea typeface="+mn-ea"/>
                <a:cs typeface="+mn-cs"/>
              </a:rPr>
              <a:t>Chedabucto</a:t>
            </a:r>
            <a:r>
              <a:rPr lang="en-US" sz="1200" b="0" i="0" kern="1200" dirty="0" smtClean="0">
                <a:solidFill>
                  <a:schemeClr val="tx1"/>
                </a:solidFill>
                <a:latin typeface="+mn-lt"/>
                <a:ea typeface="+mn-ea"/>
                <a:cs typeface="+mn-cs"/>
              </a:rPr>
              <a:t> Bay in 1683.</a:t>
            </a:r>
          </a:p>
          <a:p>
            <a:r>
              <a:rPr lang="en-US" sz="1200" b="0" i="0" kern="1200" dirty="0" smtClean="0">
                <a:solidFill>
                  <a:schemeClr val="tx1"/>
                </a:solidFill>
                <a:latin typeface="+mn-lt"/>
                <a:ea typeface="+mn-ea"/>
                <a:cs typeface="+mn-cs"/>
              </a:rPr>
              <a:t>Trouble started almost immediately. Under La </a:t>
            </a:r>
            <a:r>
              <a:rPr lang="en-US" sz="1200" b="0" i="0" kern="1200" dirty="0" err="1" smtClean="0">
                <a:solidFill>
                  <a:schemeClr val="tx1"/>
                </a:solidFill>
                <a:latin typeface="+mn-lt"/>
                <a:ea typeface="+mn-ea"/>
                <a:cs typeface="+mn-cs"/>
              </a:rPr>
              <a:t>Valliere's</a:t>
            </a:r>
            <a:r>
              <a:rPr lang="en-US" sz="1200" b="0" i="0" kern="1200" dirty="0" smtClean="0">
                <a:solidFill>
                  <a:schemeClr val="tx1"/>
                </a:solidFill>
                <a:latin typeface="+mn-lt"/>
                <a:ea typeface="+mn-ea"/>
                <a:cs typeface="+mn-cs"/>
              </a:rPr>
              <a:t> deal, New Englanders had been licensed to fish the waters and dry their cod ashore. The new company men did not recognize the licenses and La </a:t>
            </a:r>
            <a:r>
              <a:rPr lang="en-US" sz="1200" b="0" i="0" kern="1200" dirty="0" err="1" smtClean="0">
                <a:solidFill>
                  <a:schemeClr val="tx1"/>
                </a:solidFill>
                <a:latin typeface="+mn-lt"/>
                <a:ea typeface="+mn-ea"/>
                <a:cs typeface="+mn-cs"/>
              </a:rPr>
              <a:t>Valliere</a:t>
            </a:r>
            <a:r>
              <a:rPr lang="en-US" sz="1200" b="0" i="0" kern="1200" dirty="0" smtClean="0">
                <a:solidFill>
                  <a:schemeClr val="tx1"/>
                </a:solidFill>
                <a:latin typeface="+mn-lt"/>
                <a:ea typeface="+mn-ea"/>
                <a:cs typeface="+mn-cs"/>
              </a:rPr>
              <a:t> tried to intervene. The company men had him replaced by a new governor, Francois Marie Perrot, who took office in 1685, and in </a:t>
            </a:r>
            <a:r>
              <a:rPr lang="en-US" sz="1200" b="0" i="0" kern="1200" dirty="0" err="1" smtClean="0">
                <a:solidFill>
                  <a:schemeClr val="tx1"/>
                </a:solidFill>
                <a:latin typeface="+mn-lt"/>
                <a:ea typeface="+mn-ea"/>
                <a:cs typeface="+mn-cs"/>
              </a:rPr>
              <a:t>Mahaffie's</a:t>
            </a:r>
            <a:r>
              <a:rPr lang="en-US" sz="1200" b="0" i="0" kern="1200" dirty="0" smtClean="0">
                <a:solidFill>
                  <a:schemeClr val="tx1"/>
                </a:solidFill>
                <a:latin typeface="+mn-lt"/>
                <a:ea typeface="+mn-ea"/>
                <a:cs typeface="+mn-cs"/>
              </a:rPr>
              <a:t> estimation, "demonstrated that if the fortunes of France were to be saved, he was not the man to do it."</a:t>
            </a:r>
          </a:p>
          <a:p>
            <a:r>
              <a:rPr lang="en-US" sz="1200" b="0" i="0" kern="1200" dirty="0" smtClean="0">
                <a:solidFill>
                  <a:schemeClr val="tx1"/>
                </a:solidFill>
                <a:latin typeface="+mn-lt"/>
                <a:ea typeface="+mn-ea"/>
                <a:cs typeface="+mn-cs"/>
              </a:rPr>
              <a:t>He had been governor of Montreal and was demoted to the Acadia post because of his illegal trading with New England. When he got to </a:t>
            </a:r>
            <a:r>
              <a:rPr lang="en-US" sz="1200" b="0" i="1" kern="1200" dirty="0" smtClean="0">
                <a:solidFill>
                  <a:schemeClr val="tx1"/>
                </a:solidFill>
                <a:latin typeface="+mn-lt"/>
                <a:ea typeface="+mn-ea"/>
                <a:cs typeface="+mn-cs"/>
              </a:rPr>
              <a:t>Acadia</a:t>
            </a:r>
            <a:r>
              <a:rPr lang="en-US" sz="1200" b="0" i="0" kern="1200" dirty="0" smtClean="0">
                <a:solidFill>
                  <a:schemeClr val="tx1"/>
                </a:solidFill>
                <a:latin typeface="+mn-lt"/>
                <a:ea typeface="+mn-ea"/>
                <a:cs typeface="+mn-cs"/>
              </a:rPr>
              <a:t>, he continued to do business with his old trading partners in New England, rather than the company formed in France.</a:t>
            </a:r>
          </a:p>
          <a:p>
            <a:r>
              <a:rPr lang="en-US" sz="1200" b="0" i="0" kern="1200" dirty="0" smtClean="0">
                <a:solidFill>
                  <a:schemeClr val="tx1"/>
                </a:solidFill>
                <a:latin typeface="+mn-lt"/>
                <a:ea typeface="+mn-ea"/>
                <a:cs typeface="+mn-cs"/>
              </a:rPr>
              <a:t>Perrot's affinity for trade with New England lessened tensions between the English and French colonies, but also continued a dangerous trend. New Englanders began to think even more seriously about how much simpler things would be if only </a:t>
            </a:r>
            <a:r>
              <a:rPr lang="en-US" sz="1200" b="0" i="1" kern="1200" dirty="0" smtClean="0">
                <a:solidFill>
                  <a:schemeClr val="tx1"/>
                </a:solidFill>
                <a:latin typeface="+mn-lt"/>
                <a:ea typeface="+mn-ea"/>
                <a:cs typeface="+mn-cs"/>
              </a:rPr>
              <a:t>Acadia</a:t>
            </a:r>
            <a:r>
              <a:rPr lang="en-US" sz="1200" b="0" i="0" kern="1200" dirty="0" smtClean="0">
                <a:solidFill>
                  <a:schemeClr val="tx1"/>
                </a:solidFill>
                <a:latin typeface="+mn-lt"/>
                <a:ea typeface="+mn-ea"/>
                <a:cs typeface="+mn-cs"/>
              </a:rPr>
              <a:t> belonged to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smtClean="0"/>
          </a:p>
          <a:p>
            <a:endParaRPr lang="en-US" b="0"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86</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r>
              <a:rPr lang="en-US" sz="1200" kern="1200" dirty="0" smtClean="0">
                <a:solidFill>
                  <a:schemeClr val="tx1"/>
                </a:solidFill>
                <a:latin typeface="+mn-lt"/>
                <a:ea typeface="+mn-ea"/>
                <a:cs typeface="+mn-cs"/>
              </a:rPr>
              <a:t>Grand-Pré was founded in about 1680 by Pierre Melanson and Pierre Terriot</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87</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r>
              <a:rPr lang="en-US" sz="1200" kern="1200" dirty="0" smtClean="0">
                <a:solidFill>
                  <a:schemeClr val="tx1"/>
                </a:solidFill>
                <a:latin typeface="+mn-lt"/>
                <a:ea typeface="+mn-ea"/>
                <a:cs typeface="+mn-cs"/>
              </a:rPr>
              <a:t>Grand-Pré was founded in about 1680 by Pierre Melanson and Pierre Terriot</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88</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England</a:t>
            </a:r>
            <a:r>
              <a:rPr lang="en-US" sz="1200" baseline="0" dirty="0" smtClean="0"/>
              <a:t> becomes British in 1707</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95</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96</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97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3C34FE78-74FD-4DBB-A3E6-2171C11C3983}" type="slidenum">
              <a:rPr lang="en-US" smtClean="0"/>
              <a:pPr/>
              <a:t>15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98</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99</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100</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101</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103</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104</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105</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106</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107</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108</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34FE78-74FD-4DBB-A3E6-2171C11C3983}" type="slidenum">
              <a:rPr lang="en-US" smtClean="0"/>
              <a:pPr/>
              <a:t>22</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109</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110</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111</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112</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113</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https://fr.wikipedia.org/wiki/Tadoussac</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History [ </a:t>
            </a:r>
            <a:r>
              <a:rPr lang="en-US" sz="1200" b="0" i="0" u="none" strike="noStrike" kern="1200" dirty="0" smtClean="0">
                <a:solidFill>
                  <a:schemeClr val="tx1"/>
                </a:solidFill>
                <a:latin typeface="+mn-lt"/>
                <a:ea typeface="+mn-ea"/>
                <a:cs typeface="+mn-cs"/>
                <a:hlinkClick r:id="rId4" tooltip="Edit section: History"/>
              </a:rPr>
              <a:t>edit </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5" tooltip="Edit section: History"/>
              </a:rPr>
              <a:t>change code </a:t>
            </a:r>
            <a:r>
              <a:rPr lang="en-US" sz="1200" b="0" i="0" kern="1200" dirty="0" smtClean="0">
                <a:solidFill>
                  <a:schemeClr val="tx1"/>
                </a:solidFill>
                <a:latin typeface="+mn-lt"/>
                <a:ea typeface="+mn-ea"/>
                <a:cs typeface="+mn-cs"/>
              </a:rPr>
              <a:t>]</a:t>
            </a:r>
          </a:p>
          <a:p>
            <a:r>
              <a:rPr lang="en-US" sz="1200" b="1" i="0" kern="1200" dirty="0" smtClean="0">
                <a:solidFill>
                  <a:schemeClr val="tx1"/>
                </a:solidFill>
                <a:latin typeface="+mn-lt"/>
                <a:ea typeface="+mn-ea"/>
                <a:cs typeface="+mn-cs"/>
              </a:rPr>
              <a:t>Colonization </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6" tooltip="Edit Section: Colonization"/>
              </a:rPr>
              <a:t>change </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7" tooltip="Edit Section: Colonization"/>
              </a:rPr>
              <a:t>change code </a:t>
            </a:r>
            <a:r>
              <a:rPr lang="en-US" sz="1200" b="0" i="0" kern="1200" dirty="0" smtClean="0">
                <a:solidFill>
                  <a:schemeClr val="tx1"/>
                </a:solidFill>
                <a:latin typeface="+mn-lt"/>
                <a:ea typeface="+mn-ea"/>
                <a:cs typeface="+mn-cs"/>
              </a:rPr>
              <a:t>]</a:t>
            </a:r>
            <a:endParaRPr lang="en-US" sz="1200" b="1"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port of Tadoussac and the trading post mapped by </a:t>
            </a:r>
            <a:r>
              <a:rPr lang="en-US" sz="1200" b="0" i="0" u="none" strike="noStrike" kern="1200" dirty="0" smtClean="0">
                <a:solidFill>
                  <a:schemeClr val="tx1"/>
                </a:solidFill>
                <a:latin typeface="+mn-lt"/>
                <a:ea typeface="+mn-ea"/>
                <a:cs typeface="+mn-cs"/>
                <a:hlinkClick r:id="rId8" tooltip="Samuel Champlain"/>
              </a:rPr>
              <a:t>Samuel de Champlain</a:t>
            </a:r>
            <a:r>
              <a:rPr lang="en-US" sz="1200" b="0" i="0" kern="1200" dirty="0" smtClean="0">
                <a:solidFill>
                  <a:schemeClr val="tx1"/>
                </a:solidFill>
                <a:latin typeface="+mn-lt"/>
                <a:ea typeface="+mn-ea"/>
                <a:cs typeface="+mn-cs"/>
              </a:rPr>
              <a:t> in </a:t>
            </a:r>
            <a:r>
              <a:rPr lang="en-US" sz="1200" b="0" i="0" u="none" strike="noStrike" kern="1200" dirty="0" smtClean="0">
                <a:solidFill>
                  <a:schemeClr val="tx1"/>
                </a:solidFill>
                <a:latin typeface="+mn-lt"/>
                <a:ea typeface="+mn-ea"/>
                <a:cs typeface="+mn-cs"/>
                <a:hlinkClick r:id="rId9" tooltip="1615"/>
              </a:rPr>
              <a:t>1615</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Tadoussac region was visited by </a:t>
            </a:r>
            <a:r>
              <a:rPr lang="en-US" sz="1200" b="0" i="0" u="none" strike="noStrike" kern="1200" dirty="0" smtClean="0">
                <a:solidFill>
                  <a:schemeClr val="tx1"/>
                </a:solidFill>
                <a:latin typeface="+mn-lt"/>
                <a:ea typeface="+mn-ea"/>
                <a:cs typeface="+mn-cs"/>
                <a:hlinkClick r:id="rId10" tooltip="Jacques Cartier"/>
              </a:rPr>
              <a:t>Jacques Cartier</a:t>
            </a:r>
            <a:r>
              <a:rPr lang="en-US" sz="1200" b="0" i="0" kern="1200" dirty="0" smtClean="0">
                <a:solidFill>
                  <a:schemeClr val="tx1"/>
                </a:solidFill>
                <a:latin typeface="+mn-lt"/>
                <a:ea typeface="+mn-ea"/>
                <a:cs typeface="+mn-cs"/>
              </a:rPr>
              <a:t> in </a:t>
            </a:r>
            <a:r>
              <a:rPr lang="en-US" sz="1200" b="0" i="0" u="none" strike="noStrike" kern="1200" dirty="0" smtClean="0">
                <a:solidFill>
                  <a:schemeClr val="tx1"/>
                </a:solidFill>
                <a:latin typeface="+mn-lt"/>
                <a:ea typeface="+mn-ea"/>
                <a:cs typeface="+mn-cs"/>
                <a:hlinkClick r:id="rId11" tooltip="1535"/>
              </a:rPr>
              <a:t>1535</a:t>
            </a:r>
            <a:r>
              <a:rPr lang="en-US" sz="1200" b="0" i="0" kern="1200" dirty="0" smtClean="0">
                <a:solidFill>
                  <a:schemeClr val="tx1"/>
                </a:solidFill>
                <a:latin typeface="+mn-lt"/>
                <a:ea typeface="+mn-ea"/>
                <a:cs typeface="+mn-cs"/>
              </a:rPr>
              <a:t> while he was going up the </a:t>
            </a:r>
            <a:r>
              <a:rPr lang="en-US" sz="1200" b="0" i="0" u="none" strike="noStrike" kern="1200" dirty="0" smtClean="0">
                <a:solidFill>
                  <a:schemeClr val="tx1"/>
                </a:solidFill>
                <a:latin typeface="+mn-lt"/>
                <a:ea typeface="+mn-ea"/>
                <a:cs typeface="+mn-cs"/>
                <a:hlinkClick r:id="rId12" tooltip="St. Lawrence River"/>
              </a:rPr>
              <a:t>St. Lawrence River</a:t>
            </a:r>
            <a:r>
              <a:rPr lang="en-US" sz="1200" b="0" i="0" kern="1200" dirty="0" smtClean="0">
                <a:solidFill>
                  <a:schemeClr val="tx1"/>
                </a:solidFill>
                <a:latin typeface="+mn-lt"/>
                <a:ea typeface="+mn-ea"/>
                <a:cs typeface="+mn-cs"/>
              </a:rPr>
              <a:t> . It was also visited by </a:t>
            </a:r>
            <a:r>
              <a:rPr lang="en-US" sz="1200" b="0" i="0" u="none" strike="noStrike" kern="1200" dirty="0" smtClean="0">
                <a:solidFill>
                  <a:schemeClr val="tx1"/>
                </a:solidFill>
                <a:latin typeface="+mn-lt"/>
                <a:ea typeface="+mn-ea"/>
                <a:cs typeface="+mn-cs"/>
                <a:hlinkClick r:id="rId13" tooltip="Pierre de Chauvin"/>
              </a:rPr>
              <a:t>Pierre de Chauvin</a:t>
            </a:r>
            <a:r>
              <a:rPr lang="en-US" sz="1200" b="0" i="0" kern="1200" dirty="0" smtClean="0">
                <a:solidFill>
                  <a:schemeClr val="tx1"/>
                </a:solidFill>
                <a:latin typeface="+mn-lt"/>
                <a:ea typeface="+mn-ea"/>
                <a:cs typeface="+mn-cs"/>
              </a:rPr>
              <a:t> , Sieur de Tonnetuit, in </a:t>
            </a:r>
            <a:r>
              <a:rPr lang="en-US" sz="1200" b="0" i="0" u="none" strike="noStrike" kern="1200" dirty="0" smtClean="0">
                <a:solidFill>
                  <a:schemeClr val="tx1"/>
                </a:solidFill>
                <a:latin typeface="+mn-lt"/>
                <a:ea typeface="+mn-ea"/>
                <a:cs typeface="+mn-cs"/>
                <a:hlinkClick r:id="rId14" tooltip="1599"/>
              </a:rPr>
              <a:t>1599</a:t>
            </a:r>
            <a:r>
              <a:rPr lang="en-US" sz="1200" b="0" i="0" kern="1200" dirty="0" smtClean="0">
                <a:solidFill>
                  <a:schemeClr val="tx1"/>
                </a:solidFill>
                <a:latin typeface="+mn-lt"/>
                <a:ea typeface="+mn-ea"/>
                <a:cs typeface="+mn-cs"/>
              </a:rPr>
              <a:t> and by </a:t>
            </a:r>
            <a:r>
              <a:rPr lang="en-US" sz="1200" b="0" i="0" u="none" strike="noStrike" kern="1200" dirty="0" smtClean="0">
                <a:solidFill>
                  <a:schemeClr val="tx1"/>
                </a:solidFill>
                <a:latin typeface="+mn-lt"/>
                <a:ea typeface="+mn-ea"/>
                <a:cs typeface="+mn-cs"/>
                <a:hlinkClick r:id="rId8" tooltip="Samuel Champlain"/>
              </a:rPr>
              <a:t>Samuel de Champlain</a:t>
            </a:r>
            <a:r>
              <a:rPr lang="en-US" sz="1200" b="0" i="0" kern="1200" dirty="0" smtClean="0">
                <a:solidFill>
                  <a:schemeClr val="tx1"/>
                </a:solidFill>
                <a:latin typeface="+mn-lt"/>
                <a:ea typeface="+mn-ea"/>
                <a:cs typeface="+mn-cs"/>
              </a:rPr>
              <a:t> in </a:t>
            </a:r>
            <a:r>
              <a:rPr lang="en-US" sz="1200" b="0" i="0" u="none" strike="noStrike" kern="1200" dirty="0" smtClean="0">
                <a:solidFill>
                  <a:schemeClr val="tx1"/>
                </a:solidFill>
                <a:latin typeface="+mn-lt"/>
                <a:ea typeface="+mn-ea"/>
                <a:cs typeface="+mn-cs"/>
                <a:hlinkClick r:id="rId15" tooltip="1603"/>
              </a:rPr>
              <a:t>1603</a:t>
            </a:r>
            <a:r>
              <a:rPr lang="en-US" sz="1200" b="0" i="0" kern="1200" dirty="0" smtClean="0">
                <a:solidFill>
                  <a:schemeClr val="tx1"/>
                </a:solidFill>
                <a:latin typeface="+mn-lt"/>
                <a:ea typeface="+mn-ea"/>
                <a:cs typeface="+mn-cs"/>
              </a:rPr>
              <a:t> .</a:t>
            </a:r>
          </a:p>
          <a:p>
            <a:r>
              <a:rPr lang="en-US" sz="1200" b="0" i="0" kern="1200" dirty="0" smtClean="0">
                <a:solidFill>
                  <a:schemeClr val="tx1"/>
                </a:solidFill>
                <a:latin typeface="+mn-lt"/>
                <a:ea typeface="+mn-ea"/>
                <a:cs typeface="+mn-cs"/>
              </a:rPr>
              <a:t>After the failure of the </a:t>
            </a:r>
            <a:r>
              <a:rPr lang="en-US" sz="1200" b="0" i="0" u="none" strike="noStrike" kern="1200" dirty="0" smtClean="0">
                <a:solidFill>
                  <a:schemeClr val="tx1"/>
                </a:solidFill>
                <a:latin typeface="+mn-lt"/>
                <a:ea typeface="+mn-ea"/>
                <a:cs typeface="+mn-cs"/>
                <a:hlinkClick r:id="rId16" tooltip="Charlesbourg-Royal"/>
              </a:rPr>
              <a:t>Charlesbourg-Royal</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17" tooltip="French Florida"/>
              </a:rPr>
              <a:t>Florida establishments</a:t>
            </a:r>
            <a:r>
              <a:rPr lang="en-US" sz="1200" b="0" i="0" kern="1200" dirty="0" smtClean="0">
                <a:solidFill>
                  <a:schemeClr val="tx1"/>
                </a:solidFill>
                <a:latin typeface="+mn-lt"/>
                <a:ea typeface="+mn-ea"/>
                <a:cs typeface="+mn-cs"/>
              </a:rPr>
              <a:t> , Tadoussac became the first perennial </a:t>
            </a:r>
            <a:r>
              <a:rPr lang="en-US" sz="1200" b="0" i="0" u="none" strike="noStrike" kern="1200" dirty="0" smtClean="0">
                <a:solidFill>
                  <a:schemeClr val="tx1"/>
                </a:solidFill>
                <a:latin typeface="+mn-lt"/>
                <a:ea typeface="+mn-ea"/>
                <a:cs typeface="+mn-cs"/>
                <a:hlinkClick r:id="rId18" tooltip="France"/>
              </a:rPr>
              <a:t>French</a:t>
            </a:r>
            <a:r>
              <a:rPr lang="en-US" sz="1200" b="0" i="0" kern="1200" dirty="0" smtClean="0">
                <a:solidFill>
                  <a:schemeClr val="tx1"/>
                </a:solidFill>
                <a:latin typeface="+mn-lt"/>
                <a:ea typeface="+mn-ea"/>
                <a:cs typeface="+mn-cs"/>
              </a:rPr>
              <a:t> colony in </a:t>
            </a:r>
            <a:r>
              <a:rPr lang="en-US" sz="1200" b="0" i="0" u="none" strike="noStrike" kern="1200" dirty="0" smtClean="0">
                <a:solidFill>
                  <a:schemeClr val="tx1"/>
                </a:solidFill>
                <a:latin typeface="+mn-lt"/>
                <a:ea typeface="+mn-ea"/>
                <a:cs typeface="+mn-cs"/>
                <a:hlinkClick r:id="rId19" tooltip="North America"/>
              </a:rPr>
              <a:t>North America</a:t>
            </a:r>
            <a:r>
              <a:rPr lang="en-US" sz="1200" b="0" i="0" kern="1200" dirty="0" smtClean="0">
                <a:solidFill>
                  <a:schemeClr val="tx1"/>
                </a:solidFill>
                <a:latin typeface="+mn-lt"/>
                <a:ea typeface="+mn-ea"/>
                <a:cs typeface="+mn-cs"/>
              </a:rPr>
              <a:t> following the installation of a fur </a:t>
            </a:r>
            <a:r>
              <a:rPr lang="en-US" sz="1200" b="0" i="0" u="none" strike="noStrike" kern="1200" dirty="0" smtClean="0">
                <a:solidFill>
                  <a:schemeClr val="tx1"/>
                </a:solidFill>
                <a:latin typeface="+mn-lt"/>
                <a:ea typeface="+mn-ea"/>
                <a:cs typeface="+mn-cs"/>
                <a:hlinkClick r:id="rId20" tooltip="Trading post"/>
              </a:rPr>
              <a:t>trading</a:t>
            </a:r>
            <a:r>
              <a:rPr lang="en-US" sz="1200" b="0" i="0" kern="1200" dirty="0" smtClean="0">
                <a:solidFill>
                  <a:schemeClr val="tx1"/>
                </a:solidFill>
                <a:latin typeface="+mn-lt"/>
                <a:ea typeface="+mn-ea"/>
                <a:cs typeface="+mn-cs"/>
              </a:rPr>
              <a:t> post </a:t>
            </a:r>
            <a:r>
              <a:rPr lang="en-US" sz="1200" b="0" i="0" u="none" strike="noStrike" kern="1200" baseline="30000" dirty="0" smtClean="0">
                <a:solidFill>
                  <a:schemeClr val="tx1"/>
                </a:solidFill>
                <a:latin typeface="+mn-lt"/>
                <a:ea typeface="+mn-ea"/>
                <a:cs typeface="+mn-cs"/>
                <a:hlinkClick r:id="rId3"/>
              </a:rPr>
              <a:t>4</a:t>
            </a:r>
            <a:r>
              <a:rPr lang="en-US" sz="1200" b="0" i="0" kern="1200" dirty="0" smtClean="0">
                <a:solidFill>
                  <a:schemeClr val="tx1"/>
                </a:solidFill>
                <a:latin typeface="+mn-lt"/>
                <a:ea typeface="+mn-ea"/>
                <a:cs typeface="+mn-cs"/>
              </a:rPr>
              <a:t> . Indeed, in </a:t>
            </a:r>
            <a:r>
              <a:rPr lang="en-US" sz="1200" b="0" i="0" u="none" strike="noStrike" kern="1200" dirty="0" smtClean="0">
                <a:solidFill>
                  <a:schemeClr val="tx1"/>
                </a:solidFill>
                <a:latin typeface="+mn-lt"/>
                <a:ea typeface="+mn-ea"/>
                <a:cs typeface="+mn-cs"/>
                <a:hlinkClick r:id="rId14" tooltip="1599"/>
              </a:rPr>
              <a:t>1599</a:t>
            </a:r>
            <a:r>
              <a:rPr lang="en-US" sz="1200" b="0" i="0" kern="1200" dirty="0" smtClean="0">
                <a:solidFill>
                  <a:schemeClr val="tx1"/>
                </a:solidFill>
                <a:latin typeface="+mn-lt"/>
                <a:ea typeface="+mn-ea"/>
                <a:cs typeface="+mn-cs"/>
              </a:rPr>
              <a:t> , King </a:t>
            </a:r>
            <a:r>
              <a:rPr lang="en-US" sz="1200" b="0" i="0" u="none" strike="noStrike" kern="1200" dirty="0" smtClean="0">
                <a:solidFill>
                  <a:schemeClr val="tx1"/>
                </a:solidFill>
                <a:latin typeface="+mn-lt"/>
                <a:ea typeface="+mn-ea"/>
                <a:cs typeface="+mn-cs"/>
                <a:hlinkClick r:id="rId21" tooltip="Henry IV of France"/>
              </a:rPr>
              <a:t>Henri IV</a:t>
            </a:r>
            <a:r>
              <a:rPr lang="en-US" sz="1200" b="0" i="0" kern="1200" dirty="0" smtClean="0">
                <a:solidFill>
                  <a:schemeClr val="tx1"/>
                </a:solidFill>
                <a:latin typeface="+mn-lt"/>
                <a:ea typeface="+mn-ea"/>
                <a:cs typeface="+mn-cs"/>
              </a:rPr>
              <a:t> granted the monopoly </a:t>
            </a:r>
            <a:r>
              <a:rPr lang="en-US" sz="1200" b="0" i="0" u="none" strike="noStrike" kern="1200" dirty="0" smtClean="0">
                <a:solidFill>
                  <a:schemeClr val="tx1"/>
                </a:solidFill>
                <a:latin typeface="+mn-lt"/>
                <a:ea typeface="+mn-ea"/>
                <a:cs typeface="+mn-cs"/>
                <a:hlinkClick r:id="rId22" tooltip="History of the fur trade in Quebec"/>
              </a:rPr>
              <a:t>of the fur trade</a:t>
            </a:r>
            <a:r>
              <a:rPr lang="en-US" sz="1200" b="0" i="0" kern="1200" dirty="0" smtClean="0">
                <a:solidFill>
                  <a:schemeClr val="tx1"/>
                </a:solidFill>
                <a:latin typeface="+mn-lt"/>
                <a:ea typeface="+mn-ea"/>
                <a:cs typeface="+mn-cs"/>
              </a:rPr>
              <a:t> in Tadoussac to </a:t>
            </a:r>
            <a:r>
              <a:rPr lang="en-US" sz="1200" b="0" i="0" u="none" strike="noStrike" kern="1200" dirty="0" smtClean="0">
                <a:solidFill>
                  <a:schemeClr val="tx1"/>
                </a:solidFill>
                <a:latin typeface="+mn-lt"/>
                <a:ea typeface="+mn-ea"/>
                <a:cs typeface="+mn-cs"/>
                <a:hlinkClick r:id="rId23" tooltip="François Gravé"/>
              </a:rPr>
              <a:t>François Dupont-Gravé</a:t>
            </a:r>
            <a:r>
              <a:rPr lang="en-US" sz="1200" b="0" i="0" kern="1200" dirty="0" smtClean="0">
                <a:solidFill>
                  <a:schemeClr val="tx1"/>
                </a:solidFill>
                <a:latin typeface="+mn-lt"/>
                <a:ea typeface="+mn-ea"/>
                <a:cs typeface="+mn-cs"/>
              </a:rPr>
              <a:t> and Pierre de Chauvin who founded the establishment in </a:t>
            </a:r>
            <a:r>
              <a:rPr lang="en-US" sz="1200" b="0" i="0" u="none" strike="noStrike" kern="1200" dirty="0" smtClean="0">
                <a:solidFill>
                  <a:schemeClr val="tx1"/>
                </a:solidFill>
                <a:latin typeface="+mn-lt"/>
                <a:ea typeface="+mn-ea"/>
                <a:cs typeface="+mn-cs"/>
                <a:hlinkClick r:id="rId24" tooltip="1600"/>
              </a:rPr>
              <a:t>1600</a:t>
            </a:r>
            <a:r>
              <a:rPr lang="en-US" sz="1200" b="0" i="0" kern="1200" dirty="0" smtClean="0">
                <a:solidFill>
                  <a:schemeClr val="tx1"/>
                </a:solidFill>
                <a:latin typeface="+mn-lt"/>
                <a:ea typeface="+mn-ea"/>
                <a:cs typeface="+mn-cs"/>
              </a:rPr>
              <a:t> . At that time, the Tadoussac region was inhabited during the summer months by an </a:t>
            </a:r>
            <a:r>
              <a:rPr lang="en-US" sz="1200" b="0" i="0" u="none" strike="noStrike" kern="1200" dirty="0" smtClean="0">
                <a:solidFill>
                  <a:schemeClr val="tx1"/>
                </a:solidFill>
                <a:latin typeface="+mn-lt"/>
                <a:ea typeface="+mn-ea"/>
                <a:cs typeface="+mn-cs"/>
                <a:hlinkClick r:id="rId25" tooltip="Innu"/>
              </a:rPr>
              <a:t>Innu</a:t>
            </a:r>
            <a:r>
              <a:rPr lang="en-US" sz="1200" b="0" i="0" kern="1200" dirty="0" smtClean="0">
                <a:solidFill>
                  <a:schemeClr val="tx1"/>
                </a:solidFill>
                <a:latin typeface="+mn-lt"/>
                <a:ea typeface="+mn-ea"/>
                <a:cs typeface="+mn-cs"/>
              </a:rPr>
              <a:t> tribe whose chief was </a:t>
            </a:r>
            <a:r>
              <a:rPr lang="en-US" sz="1200" b="0" i="0" u="none" strike="noStrike" kern="1200" dirty="0" smtClean="0">
                <a:solidFill>
                  <a:schemeClr val="tx1"/>
                </a:solidFill>
                <a:latin typeface="+mn-lt"/>
                <a:ea typeface="+mn-ea"/>
                <a:cs typeface="+mn-cs"/>
                <a:hlinkClick r:id="rId26" tooltip="Begourat"/>
              </a:rPr>
              <a:t>Begourat</a:t>
            </a:r>
            <a:r>
              <a:rPr lang="en-US" sz="1200" b="0" i="0" kern="1200" dirty="0" smtClean="0">
                <a:solidFill>
                  <a:schemeClr val="tx1"/>
                </a:solidFill>
                <a:latin typeface="+mn-lt"/>
                <a:ea typeface="+mn-ea"/>
                <a:cs typeface="+mn-cs"/>
              </a:rPr>
              <a:t> .</a:t>
            </a:r>
          </a:p>
          <a:p>
            <a:r>
              <a:rPr lang="en-US" sz="1200" b="1" i="0" kern="1200" dirty="0" smtClean="0">
                <a:solidFill>
                  <a:schemeClr val="tx1"/>
                </a:solidFill>
                <a:latin typeface="+mn-lt"/>
                <a:ea typeface="+mn-ea"/>
                <a:cs typeface="+mn-cs"/>
              </a:rPr>
              <a:t>Chronology </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27" tooltip="Edit section: Timeline"/>
              </a:rPr>
              <a:t>edit </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28" tooltip="Edit section: Timeline"/>
              </a:rPr>
              <a:t>change code </a:t>
            </a:r>
            <a:r>
              <a:rPr lang="en-US" sz="1200" b="0" i="0" kern="1200" dirty="0" smtClean="0">
                <a:solidFill>
                  <a:schemeClr val="tx1"/>
                </a:solidFill>
                <a:latin typeface="+mn-lt"/>
                <a:ea typeface="+mn-ea"/>
                <a:cs typeface="+mn-cs"/>
              </a:rPr>
              <a:t>]</a:t>
            </a:r>
            <a:endParaRPr lang="en-US" sz="1200" b="1"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a:t>
            </a:r>
            <a:r>
              <a:rPr lang="en-US" sz="1200" b="0" i="0" u="none" strike="noStrike" kern="1200" dirty="0" smtClean="0">
                <a:solidFill>
                  <a:schemeClr val="tx1"/>
                </a:solidFill>
                <a:latin typeface="+mn-lt"/>
                <a:ea typeface="+mn-ea"/>
                <a:cs typeface="+mn-cs"/>
                <a:hlinkClick r:id="rId29" tooltip="October 1899"/>
              </a:rPr>
              <a:t>October </a:t>
            </a:r>
            <a:r>
              <a:rPr lang="en-US" sz="1200" b="0" i="0" u="none" strike="noStrike" kern="1200" dirty="0" smtClean="0">
                <a:solidFill>
                  <a:schemeClr val="tx1"/>
                </a:solidFill>
                <a:latin typeface="+mn-lt"/>
                <a:ea typeface="+mn-ea"/>
                <a:cs typeface="+mn-cs"/>
                <a:hlinkClick r:id="rId30" tooltip="October 10"/>
              </a:rPr>
              <a:t>10 </a:t>
            </a:r>
            <a:r>
              <a:rPr lang="en-US" sz="1200" b="0" i="0" u="none" strike="noStrike" kern="1200" dirty="0" smtClean="0">
                <a:solidFill>
                  <a:schemeClr val="tx1"/>
                </a:solidFill>
                <a:latin typeface="+mn-lt"/>
                <a:ea typeface="+mn-ea"/>
                <a:cs typeface="+mn-cs"/>
                <a:hlinkClick r:id="rId29" tooltip="October 1899"/>
              </a:rPr>
              <a:t>, </a:t>
            </a:r>
            <a:r>
              <a:rPr lang="en-US" sz="1200" b="0" i="0" u="none" strike="noStrike" kern="1200" dirty="0" smtClean="0">
                <a:solidFill>
                  <a:schemeClr val="tx1"/>
                </a:solidFill>
                <a:latin typeface="+mn-lt"/>
                <a:ea typeface="+mn-ea"/>
                <a:cs typeface="+mn-cs"/>
                <a:hlinkClick r:id="rId31" tooltip="1899 in Quebec"/>
              </a:rPr>
              <a:t>1899</a:t>
            </a:r>
            <a:r>
              <a:rPr lang="en-US" sz="1200" b="0" i="0" kern="1200" dirty="0" smtClean="0">
                <a:solidFill>
                  <a:schemeClr val="tx1"/>
                </a:solidFill>
                <a:latin typeface="+mn-lt"/>
                <a:ea typeface="+mn-ea"/>
                <a:cs typeface="+mn-cs"/>
              </a:rPr>
              <a:t>, the village municipality of Tadoussac is officially created. The </a:t>
            </a:r>
            <a:r>
              <a:rPr lang="en-US" sz="1200" b="0" i="0" u="none" strike="noStrike" kern="1200" dirty="0" smtClean="0">
                <a:solidFill>
                  <a:schemeClr val="tx1"/>
                </a:solidFill>
                <a:latin typeface="+mn-lt"/>
                <a:ea typeface="+mn-ea"/>
                <a:cs typeface="+mn-cs"/>
                <a:hlinkClick r:id="rId32" tooltip="November 1937"/>
              </a:rPr>
              <a:t>November </a:t>
            </a:r>
            <a:r>
              <a:rPr lang="en-US" sz="1200" b="0" i="0" u="none" strike="noStrike" kern="1200" dirty="0" smtClean="0">
                <a:solidFill>
                  <a:schemeClr val="tx1"/>
                </a:solidFill>
                <a:latin typeface="+mn-lt"/>
                <a:ea typeface="+mn-ea"/>
                <a:cs typeface="+mn-cs"/>
                <a:hlinkClick r:id="rId33" tooltip="13 novembre"/>
              </a:rPr>
              <a:t>13 </a:t>
            </a:r>
            <a:r>
              <a:rPr lang="en-US" sz="1200" b="0" i="0" u="none" strike="noStrike" kern="1200" dirty="0" smtClean="0">
                <a:solidFill>
                  <a:schemeClr val="tx1"/>
                </a:solidFill>
                <a:latin typeface="+mn-lt"/>
                <a:ea typeface="+mn-ea"/>
                <a:cs typeface="+mn-cs"/>
                <a:hlinkClick r:id="rId32" tooltip="Novembre 1937"/>
              </a:rPr>
              <a:t>, </a:t>
            </a:r>
            <a:r>
              <a:rPr lang="en-US" sz="1200" b="0" i="0" u="none" strike="noStrike" kern="1200" dirty="0" smtClean="0">
                <a:solidFill>
                  <a:schemeClr val="tx1"/>
                </a:solidFill>
                <a:latin typeface="+mn-lt"/>
                <a:ea typeface="+mn-ea"/>
                <a:cs typeface="+mn-cs"/>
                <a:hlinkClick r:id="rId34" tooltip="1937 in Quebec"/>
              </a:rPr>
              <a:t>1937</a:t>
            </a:r>
            <a:r>
              <a:rPr lang="en-US" sz="1200" b="0" i="0" kern="1200" dirty="0" smtClean="0">
                <a:solidFill>
                  <a:schemeClr val="tx1"/>
                </a:solidFill>
                <a:latin typeface="+mn-lt"/>
                <a:ea typeface="+mn-ea"/>
                <a:cs typeface="+mn-cs"/>
              </a:rPr>
              <a:t>, the parish municipality of Tadoussac is created by detachment from the village municipality. This is dissolved on </a:t>
            </a:r>
            <a:r>
              <a:rPr lang="en-US" sz="1200" b="0" i="0" u="none" strike="noStrike" kern="1200" dirty="0" smtClean="0">
                <a:solidFill>
                  <a:schemeClr val="tx1"/>
                </a:solidFill>
                <a:latin typeface="+mn-lt"/>
                <a:ea typeface="+mn-ea"/>
                <a:cs typeface="+mn-cs"/>
                <a:hlinkClick r:id="rId35" tooltip="April 1949"/>
              </a:rPr>
              <a:t>April </a:t>
            </a:r>
            <a:r>
              <a:rPr lang="en-US" sz="1200" b="0" i="0" u="none" strike="noStrike" kern="1200" dirty="0" smtClean="0">
                <a:solidFill>
                  <a:schemeClr val="tx1"/>
                </a:solidFill>
                <a:latin typeface="+mn-lt"/>
                <a:ea typeface="+mn-ea"/>
                <a:cs typeface="+mn-cs"/>
                <a:hlinkClick r:id="rId36" tooltip="9 avril"/>
              </a:rPr>
              <a:t>9 </a:t>
            </a:r>
            <a:r>
              <a:rPr lang="en-US" sz="1200" b="0" i="0" u="none" strike="noStrike" kern="1200" dirty="0" smtClean="0">
                <a:solidFill>
                  <a:schemeClr val="tx1"/>
                </a:solidFill>
                <a:latin typeface="+mn-lt"/>
                <a:ea typeface="+mn-ea"/>
                <a:cs typeface="+mn-cs"/>
                <a:hlinkClick r:id="rId35" tooltip="Avril 1949"/>
              </a:rPr>
              <a:t>, </a:t>
            </a:r>
            <a:r>
              <a:rPr lang="en-US" sz="1200" b="0" i="0" u="none" strike="noStrike" kern="1200" dirty="0" smtClean="0">
                <a:solidFill>
                  <a:schemeClr val="tx1"/>
                </a:solidFill>
                <a:latin typeface="+mn-lt"/>
                <a:ea typeface="+mn-ea"/>
                <a:cs typeface="+mn-cs"/>
                <a:hlinkClick r:id="rId37" tooltip="1949 in Quebec"/>
              </a:rPr>
              <a:t>1949</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The village of Tadoussac is recognized as the oldest of </a:t>
            </a:r>
            <a:r>
              <a:rPr lang="en-US" sz="1200" b="0" i="0" u="none" strike="noStrike" kern="1200" dirty="0" smtClean="0">
                <a:solidFill>
                  <a:schemeClr val="tx1"/>
                </a:solidFill>
                <a:latin typeface="+mn-lt"/>
                <a:ea typeface="+mn-ea"/>
                <a:cs typeface="+mn-cs"/>
                <a:hlinkClick r:id="rId38" tooltip="Quebec"/>
              </a:rPr>
              <a:t>Quebec</a:t>
            </a:r>
            <a:r>
              <a:rPr lang="en-US" sz="1200" b="0" i="0" kern="1200" dirty="0" smtClean="0">
                <a:solidFill>
                  <a:schemeClr val="tx1"/>
                </a:solidFill>
                <a:latin typeface="+mn-lt"/>
                <a:ea typeface="+mn-ea"/>
                <a:cs typeface="+mn-cs"/>
              </a:rPr>
              <a:t> , it celebrated its 400 </a:t>
            </a:r>
            <a:r>
              <a:rPr lang="en-US" sz="1200" b="0" i="0" kern="1200" baseline="30000" dirty="0" smtClean="0">
                <a:solidFill>
                  <a:schemeClr val="tx1"/>
                </a:solidFill>
                <a:latin typeface="+mn-lt"/>
                <a:ea typeface="+mn-ea"/>
                <a:cs typeface="+mn-cs"/>
              </a:rPr>
              <a:t>th</a:t>
            </a:r>
            <a:r>
              <a:rPr lang="en-US" sz="1200" b="0" i="0" kern="1200" dirty="0" smtClean="0">
                <a:solidFill>
                  <a:schemeClr val="tx1"/>
                </a:solidFill>
                <a:latin typeface="+mn-lt"/>
                <a:ea typeface="+mn-ea"/>
                <a:cs typeface="+mn-cs"/>
              </a:rPr>
              <a:t>  anniversary in </a:t>
            </a:r>
            <a:r>
              <a:rPr lang="en-US" sz="1200" b="0" i="0" u="none" strike="noStrike" kern="1200" dirty="0" smtClean="0">
                <a:solidFill>
                  <a:schemeClr val="tx1"/>
                </a:solidFill>
                <a:latin typeface="+mn-lt"/>
                <a:ea typeface="+mn-ea"/>
                <a:cs typeface="+mn-cs"/>
                <a:hlinkClick r:id="rId39" tooltip="2001 in Quebec"/>
              </a:rPr>
              <a:t>2001</a:t>
            </a:r>
            <a:r>
              <a:rPr lang="en-US" sz="1200" b="0" i="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23</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https://fr.wikipedia.org/wiki/Acadie_(Nouvelle-France)</a:t>
            </a:r>
            <a:endParaRPr lang="en-US" dirty="0" smtClean="0"/>
          </a:p>
          <a:p>
            <a:r>
              <a:rPr lang="en-US" sz="1200" b="0" i="0" kern="1200" dirty="0" smtClean="0">
                <a:solidFill>
                  <a:schemeClr val="tx1"/>
                </a:solidFill>
                <a:latin typeface="+mn-lt"/>
                <a:ea typeface="+mn-ea"/>
                <a:cs typeface="+mn-cs"/>
              </a:rPr>
              <a:t>La </a:t>
            </a:r>
            <a:r>
              <a:rPr lang="en-US" sz="1200" b="0" i="0" u="none" strike="noStrike" kern="1200" dirty="0" smtClean="0">
                <a:solidFill>
                  <a:schemeClr val="tx1"/>
                </a:solidFill>
                <a:latin typeface="+mn-lt"/>
                <a:ea typeface="+mn-ea"/>
                <a:cs typeface="+mn-cs"/>
                <a:hlinkClick r:id="rId4" tooltip="Kingdom of France"/>
              </a:rPr>
              <a:t>France</a:t>
            </a:r>
            <a:r>
              <a:rPr lang="en-US" sz="1200" b="0" i="0" kern="1200" dirty="0" smtClean="0">
                <a:solidFill>
                  <a:schemeClr val="tx1"/>
                </a:solidFill>
                <a:latin typeface="+mn-lt"/>
                <a:ea typeface="+mn-ea"/>
                <a:cs typeface="+mn-cs"/>
              </a:rPr>
              <a:t> , while grappling with the </a:t>
            </a:r>
            <a:r>
              <a:rPr lang="en-US" sz="1200" b="0" i="0" u="none" strike="noStrike" kern="1200" dirty="0" smtClean="0">
                <a:solidFill>
                  <a:schemeClr val="tx1"/>
                </a:solidFill>
                <a:latin typeface="+mn-lt"/>
                <a:ea typeface="+mn-ea"/>
                <a:cs typeface="+mn-cs"/>
                <a:hlinkClick r:id="rId5" tooltip="Religious wars (France)"/>
              </a:rPr>
              <a:t>wars of religion</a:t>
            </a:r>
            <a:r>
              <a:rPr lang="en-US" sz="1200" b="0" i="0" kern="1200" dirty="0" smtClean="0">
                <a:solidFill>
                  <a:schemeClr val="tx1"/>
                </a:solidFill>
                <a:latin typeface="+mn-lt"/>
                <a:ea typeface="+mn-ea"/>
                <a:cs typeface="+mn-cs"/>
              </a:rPr>
              <a:t> , focuses late to the </a:t>
            </a:r>
            <a:r>
              <a:rPr lang="en-US" sz="1200" b="0" i="0" u="none" strike="noStrike" kern="1200" dirty="0" smtClean="0">
                <a:solidFill>
                  <a:schemeClr val="tx1"/>
                </a:solidFill>
                <a:latin typeface="+mn-lt"/>
                <a:ea typeface="+mn-ea"/>
                <a:cs typeface="+mn-cs"/>
                <a:hlinkClick r:id="rId6" tooltip="European colonization of the Americas"/>
              </a:rPr>
              <a:t>colonization of the Americas </a:t>
            </a:r>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24</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Ile St. Croix (present-day Dorchet Island, Maine) </a:t>
            </a:r>
            <a:endParaRPr lang="en-US" dirty="0"/>
          </a:p>
        </p:txBody>
      </p:sp>
      <p:sp>
        <p:nvSpPr>
          <p:cNvPr id="4" name="Slide Number Placeholder 3"/>
          <p:cNvSpPr>
            <a:spLocks noGrp="1"/>
          </p:cNvSpPr>
          <p:nvPr>
            <p:ph type="sldNum" sz="quarter" idx="10"/>
          </p:nvPr>
        </p:nvSpPr>
        <p:spPr/>
        <p:txBody>
          <a:bodyPr/>
          <a:lstStyle/>
          <a:p>
            <a:fld id="{1F5272CA-D54D-4708-AACC-DDC1656AE967}" type="slidenum">
              <a:rPr lang="en-US" smtClean="0"/>
              <a:pPr/>
              <a:t>29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EC1D80-46A7-40C9-B4E0-4612631049CE}" type="datetimeFigureOut">
              <a:rPr lang="en-US" smtClean="0"/>
              <a:pPr/>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8A979C-257F-4ABA-81D2-F563F6A5826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EC1D80-46A7-40C9-B4E0-4612631049CE}" type="datetimeFigureOut">
              <a:rPr lang="en-US" smtClean="0"/>
              <a:pPr/>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8A979C-257F-4ABA-81D2-F563F6A5826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EC1D80-46A7-40C9-B4E0-4612631049CE}" type="datetimeFigureOut">
              <a:rPr lang="en-US" smtClean="0"/>
              <a:pPr/>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8A979C-257F-4ABA-81D2-F563F6A58267}"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0" y="0"/>
            <a:ext cx="9144000" cy="609600"/>
          </a:xfrm>
          <a:prstGeom prst="rect">
            <a:avLst/>
          </a:prstGeom>
          <a:solidFill>
            <a:srgbClr val="FFFF00"/>
          </a:solidFill>
        </p:spPr>
        <p:txBody>
          <a:bodyPr>
            <a:normAutofit/>
          </a:bodyPr>
          <a:lstStyle>
            <a:lvl1pPr>
              <a:defRPr sz="3600" b="1">
                <a:solidFill>
                  <a:schemeClr val="tx1"/>
                </a:solidFill>
              </a:defRPr>
            </a:lvl1pPr>
          </a:lstStyle>
          <a:p>
            <a:r>
              <a:rPr lang="en-US" dirty="0" smtClean="0"/>
              <a:t>Click to edit Master title style</a:t>
            </a:r>
            <a:endParaRPr lang="en-US" dirty="0"/>
          </a:p>
        </p:txBody>
      </p:sp>
      <p:sp>
        <p:nvSpPr>
          <p:cNvPr id="6"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cs typeface="+mn-cs"/>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sz="1800"/>
            </a:lvl1pPr>
          </a:lstStyle>
          <a:p>
            <a:pPr>
              <a:defRPr/>
            </a:pPr>
            <a:fld id="{6D98560A-1953-4F77-869E-5D1EE0598C44}"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697913" y="6492875"/>
            <a:ext cx="446087" cy="365125"/>
          </a:xfrm>
        </p:spPr>
        <p:txBody>
          <a:bodyPr/>
          <a:lstStyle>
            <a:lvl1pPr>
              <a:defRPr sz="1600"/>
            </a:lvl1pPr>
          </a:lstStyle>
          <a:p>
            <a:pPr>
              <a:defRPr/>
            </a:pPr>
            <a:fld id="{0B0BBD7F-4DAE-43EB-95BC-8DAA1B974C43}"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EC1D80-46A7-40C9-B4E0-4612631049CE}" type="datetimeFigureOut">
              <a:rPr lang="en-US" smtClean="0"/>
              <a:pPr/>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8A979C-257F-4ABA-81D2-F563F6A5826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EC1D80-46A7-40C9-B4E0-4612631049CE}" type="datetimeFigureOut">
              <a:rPr lang="en-US" smtClean="0"/>
              <a:pPr/>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8A979C-257F-4ABA-81D2-F563F6A5826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EC1D80-46A7-40C9-B4E0-4612631049CE}" type="datetimeFigureOut">
              <a:rPr lang="en-US" smtClean="0"/>
              <a:pPr/>
              <a:t>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8A979C-257F-4ABA-81D2-F563F6A5826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EC1D80-46A7-40C9-B4E0-4612631049CE}" type="datetimeFigureOut">
              <a:rPr lang="en-US" smtClean="0"/>
              <a:pPr/>
              <a:t>1/18/2022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38A979C-257F-4ABA-81D2-F563F6A5826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EC1D80-46A7-40C9-B4E0-4612631049CE}" type="datetimeFigureOut">
              <a:rPr lang="en-US" smtClean="0"/>
              <a:pPr/>
              <a:t>1/18/2022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38A979C-257F-4ABA-81D2-F563F6A5826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EC1D80-46A7-40C9-B4E0-4612631049CE}" type="datetimeFigureOut">
              <a:rPr lang="en-US" smtClean="0"/>
              <a:pPr/>
              <a:t>1/18/2022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38A979C-257F-4ABA-81D2-F563F6A5826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EC1D80-46A7-40C9-B4E0-4612631049CE}" type="datetimeFigureOut">
              <a:rPr lang="en-US" smtClean="0"/>
              <a:pPr/>
              <a:t>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8A979C-257F-4ABA-81D2-F563F6A5826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EC1D80-46A7-40C9-B4E0-4612631049CE}" type="datetimeFigureOut">
              <a:rPr lang="en-US" smtClean="0"/>
              <a:pPr/>
              <a:t>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8A979C-257F-4ABA-81D2-F563F6A5826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EC1D80-46A7-40C9-B4E0-4612631049CE}" type="datetimeFigureOut">
              <a:rPr lang="en-US" smtClean="0"/>
              <a:pPr/>
              <a:t>1/18/2022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8A979C-257F-4ABA-81D2-F563F6A5826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audio" Target="file:///D:\Academic\Senior%20U\Geology\Classes\2020%20History%20of%20Cajuns\SAGE-NOVA\Class%202-A%20Little%20French%20Bistro%2009%20Memories%20Of%20Paris.mp3" TargetMode="Externa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76.pn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171.gif"/><Relationship Id="rId5" Type="http://schemas.openxmlformats.org/officeDocument/2006/relationships/image" Target="../media/image23.png"/><Relationship Id="rId4" Type="http://schemas.openxmlformats.org/officeDocument/2006/relationships/image" Target="../media/image75.png"/></Relationships>
</file>

<file path=ppt/slides/_rels/slide101.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20.png"/><Relationship Id="rId7" Type="http://schemas.openxmlformats.org/officeDocument/2006/relationships/image" Target="../media/image177.pn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171.gif"/><Relationship Id="rId5" Type="http://schemas.openxmlformats.org/officeDocument/2006/relationships/image" Target="../media/image23.png"/><Relationship Id="rId4" Type="http://schemas.openxmlformats.org/officeDocument/2006/relationships/image" Target="../media/image7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80.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179.png"/><Relationship Id="rId5" Type="http://schemas.openxmlformats.org/officeDocument/2006/relationships/image" Target="../media/image23.png"/><Relationship Id="rId4" Type="http://schemas.openxmlformats.org/officeDocument/2006/relationships/image" Target="../media/image75.png"/></Relationships>
</file>

<file path=ppt/slides/_rels/slide10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55.jpeg"/><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171.gif"/><Relationship Id="rId5" Type="http://schemas.openxmlformats.org/officeDocument/2006/relationships/image" Target="../media/image23.png"/><Relationship Id="rId4" Type="http://schemas.openxmlformats.org/officeDocument/2006/relationships/image" Target="../media/image75.png"/></Relationships>
</file>

<file path=ppt/slides/_rels/slide10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81.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171.gif"/><Relationship Id="rId5" Type="http://schemas.openxmlformats.org/officeDocument/2006/relationships/image" Target="../media/image23.png"/><Relationship Id="rId4" Type="http://schemas.openxmlformats.org/officeDocument/2006/relationships/image" Target="../media/image75.png"/></Relationships>
</file>

<file path=ppt/slides/_rels/slide10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171.gif"/><Relationship Id="rId5" Type="http://schemas.openxmlformats.org/officeDocument/2006/relationships/image" Target="../media/image23.png"/><Relationship Id="rId4" Type="http://schemas.openxmlformats.org/officeDocument/2006/relationships/image" Target="../media/image75.png"/></Relationships>
</file>

<file path=ppt/slides/_rels/slide10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8.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75.png"/></Relationships>
</file>

<file path=ppt/slides/_rels/slide10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9.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75.png"/></Relationships>
</file>

<file path=ppt/slides/_rels/slide10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image" Target="../media/image182.gif"/><Relationship Id="rId5" Type="http://schemas.openxmlformats.org/officeDocument/2006/relationships/image" Target="../media/image23.png"/><Relationship Id="rId4" Type="http://schemas.openxmlformats.org/officeDocument/2006/relationships/image" Target="../media/image75.png"/></Relationships>
</file>

<file path=ppt/slides/_rels/slide1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1.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75.png"/></Relationships>
</file>

<file path=ppt/slides/_rels/slide1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75.png"/></Relationships>
</file>

<file path=ppt/slides/_rels/slide1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3.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75.png"/></Relationships>
</file>

<file path=ppt/slides/_rels/slide1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4.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75.png"/></Relationships>
</file>

<file path=ppt/slides/_rels/slide114.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3.png"/><Relationship Id="rId7" Type="http://schemas.openxmlformats.org/officeDocument/2006/relationships/hyperlink" Target="Evangeline/(1655)%20Evangeline%20-%20YouTube%20-%20Google%20Chrome%202020-01-22%2021-19-25.mp4" TargetMode="External"/><Relationship Id="rId2" Type="http://schemas.openxmlformats.org/officeDocument/2006/relationships/slideLayout" Target="../slideLayouts/slideLayout12.xml"/><Relationship Id="rId1" Type="http://schemas.openxmlformats.org/officeDocument/2006/relationships/video" Target="file:///E:\SAGE-NOVA\(1655)%20Evangeline%20-%20YouTube%20-%20Google%20Chrome%202020-01-22%2021-19-25.mp4" TargetMode="Externa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hyperlink" Target="https://www.youtube.com/watch?v=r0t04TVrzS0&amp;ab_channel=DonnieBulliard" TargetMode="External"/><Relationship Id="rId9" Type="http://schemas.openxmlformats.org/officeDocument/2006/relationships/image" Target="../media/image187.png"/></Relationships>
</file>

<file path=ppt/slides/_rels/slide11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pn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6" Type="http://schemas.openxmlformats.org/officeDocument/2006/relationships/hyperlink" Target="http://www.quora.com/Where-did-French-Acadians-originally-come-from" TargetMode="External"/><Relationship Id="rId117" Type="http://schemas.openxmlformats.org/officeDocument/2006/relationships/hyperlink" Target="https://www.cwjefferys.ca/fishing-boats-17th-and-18th-centuries" TargetMode="External"/><Relationship Id="rId21" Type="http://schemas.openxmlformats.org/officeDocument/2006/relationships/hyperlink" Target="http://www.n.wikipedia.org/wiki/Timeline_of_First_Nations_history" TargetMode="External"/><Relationship Id="rId42" Type="http://schemas.openxmlformats.org/officeDocument/2006/relationships/hyperlink" Target="http://www.acadian-cajun.com/stcroix.htm" TargetMode="External"/><Relationship Id="rId47" Type="http://schemas.openxmlformats.org/officeDocument/2006/relationships/hyperlink" Target="http://www.biographi.ca/en/bio/grave_du_pont_francois_1E.html" TargetMode="External"/><Relationship Id="rId63" Type="http://schemas.openxmlformats.org/officeDocument/2006/relationships/hyperlink" Target="https://en.wikipedia.org/wiki/Charles_de_Saint-%C3%89tienne_de_la_Tour" TargetMode="External"/><Relationship Id="rId68" Type="http://schemas.openxmlformats.org/officeDocument/2006/relationships/hyperlink" Target="https://en.wikipedia.org/wiki/Expulsion_of_the_Acadians" TargetMode="External"/><Relationship Id="rId84" Type="http://schemas.openxmlformats.org/officeDocument/2006/relationships/hyperlink" Target="https://en.wikipedia.org/wiki/Seven_Years'_War" TargetMode="External"/><Relationship Id="rId89" Type="http://schemas.openxmlformats.org/officeDocument/2006/relationships/hyperlink" Target="https://fr.wikipedia.org/wiki/Acadie_(Nouvelle-France)" TargetMode="External"/><Relationship Id="rId112" Type="http://schemas.openxmlformats.org/officeDocument/2006/relationships/hyperlink" Target="https://www.acadienouvelle.com/actualites/2017/10/19/piece-daboiteau-tricentenaire-exposee-a-lu-de-m/" TargetMode="External"/><Relationship Id="rId133" Type="http://schemas.openxmlformats.org/officeDocument/2006/relationships/hyperlink" Target="https://www.youtube.com/watch?v=PcxeH-SW5-0&amp;ab_channel=WandaHaugen" TargetMode="External"/><Relationship Id="rId138" Type="http://schemas.openxmlformats.org/officeDocument/2006/relationships/image" Target="../media/image192.png"/><Relationship Id="rId16" Type="http://schemas.openxmlformats.org/officeDocument/2006/relationships/hyperlink" Target="http://www.hosted.learnquebec.ca/societies/societies/mikmaq-around-1980/the-mikmaq-gaspes-first-settlers/" TargetMode="External"/><Relationship Id="rId107" Type="http://schemas.openxmlformats.org/officeDocument/2006/relationships/hyperlink" Target="https://tylerdechamplain.weebly.com/timeline.html" TargetMode="External"/><Relationship Id="rId11" Type="http://schemas.openxmlformats.org/officeDocument/2006/relationships/hyperlink" Target="http://www.en.wikipedia.org/wiki/Timeline_of_First_Nations_history" TargetMode="External"/><Relationship Id="rId32" Type="http://schemas.openxmlformats.org/officeDocument/2006/relationships/hyperlink" Target="http://www.utpjournals.press/doi/abs/10.3138/9616-83R9-8772-1G2J" TargetMode="External"/><Relationship Id="rId37" Type="http://schemas.openxmlformats.org/officeDocument/2006/relationships/hyperlink" Target="http://inquestiatimes.blogspot.com/2013/04/acadian-prehistory-medieval-religion.html" TargetMode="External"/><Relationship Id="rId53" Type="http://schemas.openxmlformats.org/officeDocument/2006/relationships/hyperlink" Target="http://www.uppercanadahistory.ca/finna/finna6a.html" TargetMode="External"/><Relationship Id="rId58" Type="http://schemas.openxmlformats.org/officeDocument/2006/relationships/hyperlink" Target="https://en.wikipedia.org/wiki/Acadian_Civil_War" TargetMode="External"/><Relationship Id="rId74" Type="http://schemas.openxmlformats.org/officeDocument/2006/relationships/hyperlink" Target="https://en.wikipedia.org/wiki/Grand_Banks_of_Newfoundland" TargetMode="External"/><Relationship Id="rId79" Type="http://schemas.openxmlformats.org/officeDocument/2006/relationships/hyperlink" Target="https://en.wikipedia.org/wiki/Jean_Ribault" TargetMode="External"/><Relationship Id="rId102" Type="http://schemas.openxmlformats.org/officeDocument/2006/relationships/hyperlink" Target="https://opentextbc.ca/preconfederation/chapter/4-2-acadia/" TargetMode="External"/><Relationship Id="rId123" Type="http://schemas.openxmlformats.org/officeDocument/2006/relationships/hyperlink" Target="https://www.slideshare.net/trco78638/acadian-culture-and-cajun-music" TargetMode="External"/><Relationship Id="rId128" Type="http://schemas.openxmlformats.org/officeDocument/2006/relationships/hyperlink" Target="https://www.youtube.com/watch?v=CksFykEMEbI&amp;feature=share&amp;fbclid=IwAR2eZkRF8l5F0omOCuvKPvWaZxixICzKP0pjXtnZ57rjI_o2Jm0IWJ_ZGl0&amp;ab_channel=KatieReesandPelican212" TargetMode="External"/><Relationship Id="rId5" Type="http://schemas.openxmlformats.org/officeDocument/2006/relationships/hyperlink" Target="http://www.en.wikipedia.org/wiki/Jacques_Cartier" TargetMode="External"/><Relationship Id="rId90" Type="http://schemas.openxmlformats.org/officeDocument/2006/relationships/hyperlink" Target="https://fr.wikipedia.org/wiki/Charles_de_Menou_d'Aulnay" TargetMode="External"/><Relationship Id="rId95" Type="http://schemas.openxmlformats.org/officeDocument/2006/relationships/hyperlink" Target="https://fr.wikipedia.org/wiki/Vall%C3%A9e_d'Annapolis" TargetMode="External"/><Relationship Id="rId14" Type="http://schemas.openxmlformats.org/officeDocument/2006/relationships/hyperlink" Target="http://www.heritage.nf.ca/articles/aboriginal/mikmaq-history.php" TargetMode="External"/><Relationship Id="rId22" Type="http://schemas.openxmlformats.org/officeDocument/2006/relationships/hyperlink" Target="http://www.nationalhumanitiescenter.org/pds/amerbegin/contact/text4/norse.pdf" TargetMode="External"/><Relationship Id="rId27" Type="http://schemas.openxmlformats.org/officeDocument/2006/relationships/hyperlink" Target="http://www.thecanadianencyclopedia.ca/en/article/aboriginal-people-eastern-woodlands" TargetMode="External"/><Relationship Id="rId30" Type="http://schemas.openxmlformats.org/officeDocument/2006/relationships/hyperlink" Target="http://www.thecanadianencyclopedia.ca/en/article/micmac-mikmaq" TargetMode="External"/><Relationship Id="rId35" Type="http://schemas.openxmlformats.org/officeDocument/2006/relationships/hyperlink" Target="http://geo.msu.edu/extra/geogmich/french_explorers.html" TargetMode="External"/><Relationship Id="rId43" Type="http://schemas.openxmlformats.org/officeDocument/2006/relationships/hyperlink" Target="http://www.acadian-home.org/frames.html" TargetMode="External"/><Relationship Id="rId48" Type="http://schemas.openxmlformats.org/officeDocument/2006/relationships/hyperlink" Target="http://www.biographi.ca/en/bio/razilly_isaac_de_1E.html" TargetMode="External"/><Relationship Id="rId56" Type="http://schemas.openxmlformats.org/officeDocument/2006/relationships/hyperlink" Target="https://dictionary.reverso.net/french-english/" TargetMode="External"/><Relationship Id="rId64" Type="http://schemas.openxmlformats.org/officeDocument/2006/relationships/hyperlink" Target="https://en.wikipedia.org/wiki/Charles_Lawrence_(British_Army_officer)" TargetMode="External"/><Relationship Id="rId69" Type="http://schemas.openxmlformats.org/officeDocument/2006/relationships/hyperlink" Target="https://en.wikipedia.org/wiki/Father_Le_Loutre's_War" TargetMode="External"/><Relationship Id="rId77" Type="http://schemas.openxmlformats.org/officeDocument/2006/relationships/hyperlink" Target="https://en.wikipedia.org/wiki/Huguenot_rebellions" TargetMode="External"/><Relationship Id="rId100" Type="http://schemas.openxmlformats.org/officeDocument/2006/relationships/hyperlink" Target="https://novascotia.ca/agri/programs-and-services/industry-protection/" TargetMode="External"/><Relationship Id="rId105" Type="http://schemas.openxmlformats.org/officeDocument/2006/relationships/hyperlink" Target="https://smu.ca/academics/departments/geography-faculty-and-staff.html" TargetMode="External"/><Relationship Id="rId113" Type="http://schemas.openxmlformats.org/officeDocument/2006/relationships/hyperlink" Target="https://www.ancient-origins.net/history-important-events/trailing-mayflower-iconic-ship-pilgrim-voyage-new-world-005954" TargetMode="External"/><Relationship Id="rId118" Type="http://schemas.openxmlformats.org/officeDocument/2006/relationships/hyperlink" Target="https://www.facebook.com/photo.php?fbid=10213702281225337&amp;set=gm.2721276904601113&amp;type=3&amp;theater&amp;ifg=1" TargetMode="External"/><Relationship Id="rId126" Type="http://schemas.openxmlformats.org/officeDocument/2006/relationships/hyperlink" Target="https://www.thestar.com/news/insight/2017/10/14/how-champlain-put-eastern-canada-on-the-map.html" TargetMode="External"/><Relationship Id="rId134" Type="http://schemas.openxmlformats.org/officeDocument/2006/relationships/hyperlink" Target="https://www.youtube.com/watch?v=r0t04TVrzS0&amp;ab_channel=DonnieBulliard" TargetMode="External"/><Relationship Id="rId8" Type="http://schemas.openxmlformats.org/officeDocument/2006/relationships/hyperlink" Target="http://www.en.wikipedia.org/wiki/Pierre_Dugua,_Sieur_de_Mons" TargetMode="External"/><Relationship Id="rId51" Type="http://schemas.openxmlformats.org/officeDocument/2006/relationships/hyperlink" Target="http://www.pngmart.com/image/3204" TargetMode="External"/><Relationship Id="rId72" Type="http://schemas.openxmlformats.org/officeDocument/2006/relationships/hyperlink" Target="https://en.wikipedia.org/wiki/France%E2%80%93United_Kingdom_relations" TargetMode="External"/><Relationship Id="rId80" Type="http://schemas.openxmlformats.org/officeDocument/2006/relationships/hyperlink" Target="https://en.wikipedia.org/wiki/Joseph_Broussard" TargetMode="External"/><Relationship Id="rId85" Type="http://schemas.openxmlformats.org/officeDocument/2006/relationships/hyperlink" Target="https://en.wikipedia.org/wiki/Siege_of_Louisbourg_(1758)" TargetMode="External"/><Relationship Id="rId93" Type="http://schemas.openxmlformats.org/officeDocument/2006/relationships/hyperlink" Target="https://fr.wikipedia.org/wiki/New_Minas_(Nouvelle-%C3%89cosse)" TargetMode="External"/><Relationship Id="rId98" Type="http://schemas.openxmlformats.org/officeDocument/2006/relationships/hyperlink" Target="https://newfranceblog.wordpress.com/" TargetMode="External"/><Relationship Id="rId121" Type="http://schemas.openxmlformats.org/officeDocument/2006/relationships/hyperlink" Target="https://www.medschool.lsuhsc.edu/genetics_center/louisiana/article_cajunhistory.htm" TargetMode="External"/><Relationship Id="rId3" Type="http://schemas.openxmlformats.org/officeDocument/2006/relationships/hyperlink" Target="mailto:Perrin@plddo.com" TargetMode="External"/><Relationship Id="rId12" Type="http://schemas.openxmlformats.org/officeDocument/2006/relationships/hyperlink" Target="http://www.everyculture.com/multi/A-Br/Acadians.html" TargetMode="External"/><Relationship Id="rId17" Type="http://schemas.openxmlformats.org/officeDocument/2006/relationships/hyperlink" Target="http://www.inquestiatimes.blogspot.com/2013/04/acadian-prehistory-medieval-religion.html" TargetMode="External"/><Relationship Id="rId25" Type="http://schemas.openxmlformats.org/officeDocument/2006/relationships/hyperlink" Target="http://www.poets.org/poem/evangeline-tale-acadie" TargetMode="External"/><Relationship Id="rId33" Type="http://schemas.openxmlformats.org/officeDocument/2006/relationships/hyperlink" Target="http://www.youtube.com/watch?v=cpvNH3jLuJA" TargetMode="External"/><Relationship Id="rId38" Type="http://schemas.openxmlformats.org/officeDocument/2006/relationships/hyperlink" Target="http://memory.loc.gov/cgi-bin/map_item.pl?data=/home/www/data/gmd/gmd3/g3321/g3321p/np000002.sid&amp;style=gmd&amp;itemLink=D?gmd:3:./temp/~ammem_YXlj::@@@mdb=aaodyssey,gmd,fmuever,mmorse,upboverbib&amp;title=Map%20of%20the%20northeast%20coast%20of%20North%20America,%201607,%20drawn%20by%20Samuel%20de%20Champlain%20:%20a%20facsimile%20from%20the%20Library%20of%20Congress" TargetMode="External"/><Relationship Id="rId46" Type="http://schemas.openxmlformats.org/officeDocument/2006/relationships/hyperlink" Target="http://www.biographi.ca/en/bio/du_gua_de_monts_pierre_1E.html" TargetMode="External"/><Relationship Id="rId59" Type="http://schemas.openxmlformats.org/officeDocument/2006/relationships/hyperlink" Target="https://en.wikipedia.org/wiki/Beaver_Wars" TargetMode="External"/><Relationship Id="rId67" Type="http://schemas.openxmlformats.org/officeDocument/2006/relationships/hyperlink" Target="https://en.wikipedia.org/wiki/Empire" TargetMode="External"/><Relationship Id="rId103" Type="http://schemas.openxmlformats.org/officeDocument/2006/relationships/hyperlink" Target="https://opentextbc.ca/preconfederation/chapter/4-8-louisiana-and-the-pays-den-haut/" TargetMode="External"/><Relationship Id="rId108" Type="http://schemas.openxmlformats.org/officeDocument/2006/relationships/hyperlink" Target="https://umaine.edu/canam/publications/st-croix/acadian-deportation-migration-resettlement/" TargetMode="External"/><Relationship Id="rId116" Type="http://schemas.openxmlformats.org/officeDocument/2006/relationships/hyperlink" Target="https://www.cbc.ca/news/canada/new-brunswick/aboiteau-acadian-university-moncton-1.4361016" TargetMode="External"/><Relationship Id="rId124" Type="http://schemas.openxmlformats.org/officeDocument/2006/relationships/hyperlink" Target="https://www.thecanadianencyclopedia.ca/en/article/isaac-de-razilly" TargetMode="External"/><Relationship Id="rId129" Type="http://schemas.openxmlformats.org/officeDocument/2006/relationships/hyperlink" Target="https://www.youtube.com/watch?v=ddmp0hMLT8o&amp;ab_channel=JasonM%C3%A9lan%C3%A7on" TargetMode="External"/><Relationship Id="rId137" Type="http://schemas.openxmlformats.org/officeDocument/2006/relationships/image" Target="../media/image191.png"/><Relationship Id="rId20" Type="http://schemas.openxmlformats.org/officeDocument/2006/relationships/hyperlink" Target="http://www.mikmaweydebert.ca/home/wp-content/uploads/2015/06/Mikmawel_Tan_Telikinamuemk_Final_Online.pdf" TargetMode="External"/><Relationship Id="rId41" Type="http://schemas.openxmlformats.org/officeDocument/2006/relationships/hyperlink" Target="http://www.acadian-cajun.com/colorig.htm" TargetMode="External"/><Relationship Id="rId54" Type="http://schemas.openxmlformats.org/officeDocument/2006/relationships/hyperlink" Target="https://acadian.org/picard.html" TargetMode="External"/><Relationship Id="rId62" Type="http://schemas.openxmlformats.org/officeDocument/2006/relationships/hyperlink" Target="https://en.wikipedia.org/wiki/Charles_de_Menou_d'Aulnay" TargetMode="External"/><Relationship Id="rId70" Type="http://schemas.openxmlformats.org/officeDocument/2006/relationships/hyperlink" Target="https://en.wikipedia.org/wiki/Fort_Pentagouet" TargetMode="External"/><Relationship Id="rId75" Type="http://schemas.openxmlformats.org/officeDocument/2006/relationships/hyperlink" Target="https://en.wikipedia.org/wiki/History_of_Nova_Scotia" TargetMode="External"/><Relationship Id="rId83" Type="http://schemas.openxmlformats.org/officeDocument/2006/relationships/hyperlink" Target="https://en.wikipedia.org/wiki/Port-Royal_(Acadia)" TargetMode="External"/><Relationship Id="rId88" Type="http://schemas.openxmlformats.org/officeDocument/2006/relationships/hyperlink" Target="https://en.wikipedia.org/wiki/Timeline_of_the_European_colonization_of_North_America" TargetMode="External"/><Relationship Id="rId91" Type="http://schemas.openxmlformats.org/officeDocument/2006/relationships/hyperlink" Target="https://fr.wikipedia.org/wiki/Fichier:French_possessions_in_the_Americas_(1534-1803).png" TargetMode="External"/><Relationship Id="rId96" Type="http://schemas.openxmlformats.org/officeDocument/2006/relationships/hyperlink" Target="https://ici.radio-canada.ca/recherche?pageNumber=1&amp;q=aboiteau&amp;sort=-relevance" TargetMode="External"/><Relationship Id="rId111" Type="http://schemas.openxmlformats.org/officeDocument/2006/relationships/hyperlink" Target="https://www.acadian.org/genealogy/families/trahan/" TargetMode="External"/><Relationship Id="rId132" Type="http://schemas.openxmlformats.org/officeDocument/2006/relationships/hyperlink" Target="https://www.youtube.com/watch?v=KbjrUAl3yBs&amp;ab_channel=LearnLiberty" TargetMode="External"/><Relationship Id="rId1" Type="http://schemas.openxmlformats.org/officeDocument/2006/relationships/audio" Target="file:///D:\Academic\Senior%20U\Geology\Classes\2020%20History%20of%20Cajuns\SAGE-NOVA\Class%202-A%20Little%20French%20Bistro%2009%20Memories%20Of%20Paris.mp3" TargetMode="External"/><Relationship Id="rId6" Type="http://schemas.openxmlformats.org/officeDocument/2006/relationships/hyperlink" Target="http://www.en.wikipedia.org/wiki/John_Cabot" TargetMode="External"/><Relationship Id="rId15" Type="http://schemas.openxmlformats.org/officeDocument/2006/relationships/hyperlink" Target="http://www.historymuseum.ca/cmc/exhibitions/aborig/fp/fpz3c01e.html" TargetMode="External"/><Relationship Id="rId23" Type="http://schemas.openxmlformats.org/officeDocument/2006/relationships/hyperlink" Target="http://www.novascotia.ca/abor/aboriginal-people/community-info/" TargetMode="External"/><Relationship Id="rId28" Type="http://schemas.openxmlformats.org/officeDocument/2006/relationships/hyperlink" Target="http://www.thecanadianencyclopedia.ca/en/article/beothuk" TargetMode="External"/><Relationship Id="rId36" Type="http://schemas.openxmlformats.org/officeDocument/2006/relationships/hyperlink" Target="http://homes.chass.utoronto.ca/~echist/lecnotes/hi4_am.htm" TargetMode="External"/><Relationship Id="rId49" Type="http://schemas.openxmlformats.org/officeDocument/2006/relationships/hyperlink" Target="http://www.landscapeofgrandpre.ca/the-acadians-and-the-creation-of-the-dykeland-1680ndash1755.html" TargetMode="External"/><Relationship Id="rId57" Type="http://schemas.openxmlformats.org/officeDocument/2006/relationships/hyperlink" Target="https://en.wikipedia.org/wiki/Acadia" TargetMode="External"/><Relationship Id="rId106" Type="http://schemas.openxmlformats.org/officeDocument/2006/relationships/hyperlink" Target="https://txpub.usgs.gov/DSS/streamer/web/" TargetMode="External"/><Relationship Id="rId114" Type="http://schemas.openxmlformats.org/officeDocument/2006/relationships/hyperlink" Target="https://www.britannica.com/biography/Charles-La-Tour" TargetMode="External"/><Relationship Id="rId119" Type="http://schemas.openxmlformats.org/officeDocument/2006/relationships/hyperlink" Target="https://www.lcbp.org/" TargetMode="External"/><Relationship Id="rId127" Type="http://schemas.openxmlformats.org/officeDocument/2006/relationships/hyperlink" Target="https://www.timetoast.com/timelines/exploration-and-colonization-5e31f2b1-c820-49c6-bddb-137e2c8d820c" TargetMode="External"/><Relationship Id="rId10" Type="http://schemas.openxmlformats.org/officeDocument/2006/relationships/hyperlink" Target="http://www.en.wikipedia.org/wiki/St._Lawrence_Iroquoians" TargetMode="External"/><Relationship Id="rId31" Type="http://schemas.openxmlformats.org/officeDocument/2006/relationships/hyperlink" Target="http://www.thecanadianencyclopedia.ca/en/article/pierre-du-gua-de-monts" TargetMode="External"/><Relationship Id="rId44" Type="http://schemas.openxmlformats.org/officeDocument/2006/relationships/hyperlink" Target="http://www.axl.cefan.ulaval.ca/francophonie/Acadie-frontieres.htm" TargetMode="External"/><Relationship Id="rId52" Type="http://schemas.openxmlformats.org/officeDocument/2006/relationships/hyperlink" Target="http://www.portroyal.org/201/Port-Royal-History" TargetMode="External"/><Relationship Id="rId60" Type="http://schemas.openxmlformats.org/officeDocument/2006/relationships/hyperlink" Target="https://en.wikipedia.org/wiki/Cajuns" TargetMode="External"/><Relationship Id="rId65" Type="http://schemas.openxmlformats.org/officeDocument/2006/relationships/hyperlink" Target="https://en.wikipedia.org/wiki/Colonial_empire" TargetMode="External"/><Relationship Id="rId73" Type="http://schemas.openxmlformats.org/officeDocument/2006/relationships/hyperlink" Target="https://en.wikipedia.org/wiki/French_and_Indian_War" TargetMode="External"/><Relationship Id="rId78" Type="http://schemas.openxmlformats.org/officeDocument/2006/relationships/hyperlink" Target="https://en.wikipedia.org/wiki/Jamestown,_Virginia" TargetMode="External"/><Relationship Id="rId81" Type="http://schemas.openxmlformats.org/officeDocument/2006/relationships/hyperlink" Target="https://en.wikipedia.org/wiki/Louis_H%C3%A9bert" TargetMode="External"/><Relationship Id="rId86" Type="http://schemas.openxmlformats.org/officeDocument/2006/relationships/hyperlink" Target="https://en.wikipedia.org/wiki/St._Augustine,_Florida" TargetMode="External"/><Relationship Id="rId94" Type="http://schemas.openxmlformats.org/officeDocument/2006/relationships/hyperlink" Target="https://fr.wikipedia.org/wiki/Tadoussac" TargetMode="External"/><Relationship Id="rId99" Type="http://schemas.openxmlformats.org/officeDocument/2006/relationships/hyperlink" Target="https://novascotia.ca/agri/documents/Background-of-Dykelands.pdf" TargetMode="External"/><Relationship Id="rId101" Type="http://schemas.openxmlformats.org/officeDocument/2006/relationships/hyperlink" Target="https://novascotia.ca/natr/wildlife/habitats/dykelands/" TargetMode="External"/><Relationship Id="rId122" Type="http://schemas.openxmlformats.org/officeDocument/2006/relationships/hyperlink" Target="https://www.sizes.com/units/arpent-quebec.htm" TargetMode="External"/><Relationship Id="rId130" Type="http://schemas.openxmlformats.org/officeDocument/2006/relationships/hyperlink" Target="https://www.youtube.com/watch?v=ihwnTAFgaOA&amp;ab_channel=Eileen" TargetMode="External"/><Relationship Id="rId135" Type="http://schemas.openxmlformats.org/officeDocument/2006/relationships/hyperlink" Target="https://www.youtube.com/watch?v=xaAMCDvpOn8&amp;fbclid=IwAR31PSC-AxUdj8j0BZ4OW5ujb93QTRWuBHyYRcsthFXrSv162fxtt1yjTRo&amp;ab_channel=RayBreaux" TargetMode="External"/><Relationship Id="rId4" Type="http://schemas.openxmlformats.org/officeDocument/2006/relationships/hyperlink" Target="http://www.en.wikipedia.org/wiki/Huguenots" TargetMode="External"/><Relationship Id="rId9" Type="http://schemas.openxmlformats.org/officeDocument/2006/relationships/hyperlink" Target="http://www.en.wikipedia.org/wiki/Religion_in_France" TargetMode="External"/><Relationship Id="rId13" Type="http://schemas.openxmlformats.org/officeDocument/2006/relationships/hyperlink" Target="http://www.heritage.nf.ca/articles/aboriginal/beothuk.php" TargetMode="External"/><Relationship Id="rId18" Type="http://schemas.openxmlformats.org/officeDocument/2006/relationships/hyperlink" Target="http://www.mikmaweydebert.ca/home/ancestors-live-here/debert/an-ice-age-world/" TargetMode="External"/><Relationship Id="rId39" Type="http://schemas.openxmlformats.org/officeDocument/2006/relationships/hyperlink" Target="http://numerique.banq.qc.ca/ressources/details/cart?id=0005278852" TargetMode="External"/><Relationship Id="rId109" Type="http://schemas.openxmlformats.org/officeDocument/2006/relationships/hyperlink" Target="https://umaine.edu/canam/publications/st-croix/champlain-and-the-settlement-of-acadia-1604-1607/" TargetMode="External"/><Relationship Id="rId34" Type="http://schemas.openxmlformats.org/officeDocument/2006/relationships/hyperlink" Target="http://1755.ca/perrin/perrin.htm" TargetMode="External"/><Relationship Id="rId50" Type="http://schemas.openxmlformats.org/officeDocument/2006/relationships/hyperlink" Target="http://www.lexicolatry.com/2013_06_01_archive.html" TargetMode="External"/><Relationship Id="rId55" Type="http://schemas.openxmlformats.org/officeDocument/2006/relationships/hyperlink" Target="https://commons.wikimedia.org/wiki/Category:Old_maps_of_New_France" TargetMode="External"/><Relationship Id="rId76" Type="http://schemas.openxmlformats.org/officeDocument/2006/relationships/hyperlink" Target="https://en.wikipedia.org/wiki/History_of_the_Acadians" TargetMode="External"/><Relationship Id="rId97" Type="http://schemas.openxmlformats.org/officeDocument/2006/relationships/hyperlink" Target="https://images.radio-canada.ca/v1/ici-premiere/perso/hdp-aboiteaux-1.jpg" TargetMode="External"/><Relationship Id="rId104" Type="http://schemas.openxmlformats.org/officeDocument/2006/relationships/hyperlink" Target="https://riadzany.blogspot.com/2009/08/moorish-corsairs-history-of-sale.html" TargetMode="External"/><Relationship Id="rId120" Type="http://schemas.openxmlformats.org/officeDocument/2006/relationships/hyperlink" Target="https://www.mainehistory.org/PDF/poem_Evangeline.pdf" TargetMode="External"/><Relationship Id="rId125" Type="http://schemas.openxmlformats.org/officeDocument/2006/relationships/hyperlink" Target="https://www.thecanadianencyclopedia.ca/en/article/port-royal" TargetMode="External"/><Relationship Id="rId7" Type="http://schemas.openxmlformats.org/officeDocument/2006/relationships/hyperlink" Target="http://www.en.wikipedia.org/wiki/Mi%EA%9E%8Ckmaq" TargetMode="External"/><Relationship Id="rId71" Type="http://schemas.openxmlformats.org/officeDocument/2006/relationships/hyperlink" Target="https://en.wikipedia.org/wiki/Fran%C3%A7ois_Grav%C3%A9_Du_Pont" TargetMode="External"/><Relationship Id="rId92" Type="http://schemas.openxmlformats.org/officeDocument/2006/relationships/hyperlink" Target="https://fr.wikipedia.org/wiki/Isaac_de_Razilly" TargetMode="External"/><Relationship Id="rId2" Type="http://schemas.openxmlformats.org/officeDocument/2006/relationships/slideLayout" Target="../slideLayouts/slideLayout7.xml"/><Relationship Id="rId29" Type="http://schemas.openxmlformats.org/officeDocument/2006/relationships/hyperlink" Target="http://www.thecanadianencyclopedia.ca/en/article/history-of-acadia" TargetMode="External"/><Relationship Id="rId24" Type="http://schemas.openxmlformats.org/officeDocument/2006/relationships/hyperlink" Target="http://www.novascotia.ca/museum/mikmaq/default.asp?section=thumb&amp;page=17&amp;region=&amp;period=" TargetMode="External"/><Relationship Id="rId40" Type="http://schemas.openxmlformats.org/officeDocument/2006/relationships/hyperlink" Target="http://portroyalhistory.org/" TargetMode="External"/><Relationship Id="rId45" Type="http://schemas.openxmlformats.org/officeDocument/2006/relationships/hyperlink" Target="http://www.axl.cefan.ulaval.ca/francophonie/Nlle-France-Acadie.htm" TargetMode="External"/><Relationship Id="rId66" Type="http://schemas.openxmlformats.org/officeDocument/2006/relationships/hyperlink" Target="https://en.wikipedia.org/wiki/Dummer's_War" TargetMode="External"/><Relationship Id="rId87" Type="http://schemas.openxmlformats.org/officeDocument/2006/relationships/hyperlink" Target="https://en.wikipedia.org/wiki/St._John's,_Newfoundland_and_Labrador" TargetMode="External"/><Relationship Id="rId110" Type="http://schemas.openxmlformats.org/officeDocument/2006/relationships/hyperlink" Target="https://umaine.edu/canam/wp-content/uploads/sites/149/2009/10/Acadia-1750.jpg" TargetMode="External"/><Relationship Id="rId115" Type="http://schemas.openxmlformats.org/officeDocument/2006/relationships/hyperlink" Target="https://www.cbc.ca/acadian/timeline.html" TargetMode="External"/><Relationship Id="rId131" Type="http://schemas.openxmlformats.org/officeDocument/2006/relationships/hyperlink" Target="https://www.youtube.com/watch?v=J4QtS_n49GU&amp;ab_channel=PopFranco8090" TargetMode="External"/><Relationship Id="rId136" Type="http://schemas.openxmlformats.org/officeDocument/2006/relationships/hyperlink" Target="https://www.aadnc-aandc.gc.ca/eng/1100100019246/1100100019247" TargetMode="External"/><Relationship Id="rId61" Type="http://schemas.openxmlformats.org/officeDocument/2006/relationships/hyperlink" Target="https://en.wikipedia.org/wiki/Canada_(New_France)" TargetMode="External"/><Relationship Id="rId82" Type="http://schemas.openxmlformats.org/officeDocument/2006/relationships/hyperlink" Target="https://en.wikipedia.org/wiki/Penobscot_Bay" TargetMode="External"/><Relationship Id="rId19" Type="http://schemas.openxmlformats.org/officeDocument/2006/relationships/hyperlink" Target="http://www.mikmaweydebert.ca/home/ancestors-live-here/debert/understanding-and-protecting-the-sites/" TargetMode="External"/></Relationships>
</file>

<file path=ppt/slides/_rels/slide119.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hyperlink" Target="https://en.wikipedia.org/wiki/Henri_Membertou"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jpeg"/><Relationship Id="rId7" Type="http://schemas.openxmlformats.org/officeDocument/2006/relationships/image" Target="../media/image23.png"/><Relationship Id="rId12" Type="http://schemas.openxmlformats.org/officeDocument/2006/relationships/image" Target="../media/image72.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70.png"/><Relationship Id="rId11" Type="http://schemas.openxmlformats.org/officeDocument/2006/relationships/hyperlink" Target="https://en.wikipedia.org/wiki/Henri_Membertou" TargetMode="External"/><Relationship Id="rId5" Type="http://schemas.openxmlformats.org/officeDocument/2006/relationships/image" Target="../media/image69.png"/><Relationship Id="rId10" Type="http://schemas.openxmlformats.org/officeDocument/2006/relationships/hyperlink" Target="https://en.wikipedia.org/wiki/Mi'kmaq_people" TargetMode="External"/><Relationship Id="rId4" Type="http://schemas.openxmlformats.org/officeDocument/2006/relationships/image" Target="../media/image68.jpeg"/><Relationship Id="rId9" Type="http://schemas.openxmlformats.org/officeDocument/2006/relationships/hyperlink" Target="https://en.wikipedia.org/wiki/Charles_de_Biencourt_de_Saint-Just"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8.jpeg"/><Relationship Id="rId7" Type="http://schemas.openxmlformats.org/officeDocument/2006/relationships/image" Target="../media/image75.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74.png"/><Relationship Id="rId10" Type="http://schemas.openxmlformats.org/officeDocument/2006/relationships/hyperlink" Target="https://www.thecanadianencyclopedia.ca/article/treaty-of-saint-germain/" TargetMode="External"/><Relationship Id="rId4" Type="http://schemas.openxmlformats.org/officeDocument/2006/relationships/image" Target="../media/image73.png"/><Relationship Id="rId9" Type="http://schemas.openxmlformats.org/officeDocument/2006/relationships/hyperlink" Target="https://www.thecanadianencyclopedia.ca/article/william-alexander-earl-of-stirlin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12.xml"/><Relationship Id="rId5" Type="http://schemas.openxmlformats.org/officeDocument/2006/relationships/image" Target="../media/image77.jpe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1.png"/><Relationship Id="rId3" Type="http://schemas.openxmlformats.org/officeDocument/2006/relationships/image" Target="../media/image23.png"/><Relationship Id="rId7" Type="http://schemas.openxmlformats.org/officeDocument/2006/relationships/image" Target="../media/image69.png"/><Relationship Id="rId12" Type="http://schemas.openxmlformats.org/officeDocument/2006/relationships/image" Target="../media/image80.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68.jpeg"/><Relationship Id="rId11" Type="http://schemas.openxmlformats.org/officeDocument/2006/relationships/hyperlink" Target="https://www.thecanadianencyclopedia.ca/article/saint-john/" TargetMode="External"/><Relationship Id="rId5" Type="http://schemas.openxmlformats.org/officeDocument/2006/relationships/image" Target="../media/image78.png"/><Relationship Id="rId15" Type="http://schemas.openxmlformats.org/officeDocument/2006/relationships/image" Target="../media/image83.jpeg"/><Relationship Id="rId10" Type="http://schemas.openxmlformats.org/officeDocument/2006/relationships/hyperlink" Target="https://www.thecanadianencyclopedia.ca/article/saint-john-river/" TargetMode="External"/><Relationship Id="rId4" Type="http://schemas.openxmlformats.org/officeDocument/2006/relationships/image" Target="../media/image75.png"/><Relationship Id="rId9" Type="http://schemas.openxmlformats.org/officeDocument/2006/relationships/hyperlink" Target="https://www.thecanadianencyclopedia.ca/article/charles-de-saint-etienne-de-la-tour/" TargetMode="External"/><Relationship Id="rId14" Type="http://schemas.openxmlformats.org/officeDocument/2006/relationships/image" Target="../media/image82.jpeg"/></Relationships>
</file>

<file path=ppt/slides/_rels/slide4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3.png"/><Relationship Id="rId7" Type="http://schemas.openxmlformats.org/officeDocument/2006/relationships/image" Target="../media/image68.jpe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5.png"/><Relationship Id="rId9"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20.png"/><Relationship Id="rId7"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23.png"/><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20.png"/><Relationship Id="rId7" Type="http://schemas.openxmlformats.org/officeDocument/2006/relationships/image" Target="../media/image86.png"/><Relationship Id="rId12"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78.png"/><Relationship Id="rId11" Type="http://schemas.openxmlformats.org/officeDocument/2006/relationships/image" Target="../media/image69.png"/><Relationship Id="rId5" Type="http://schemas.openxmlformats.org/officeDocument/2006/relationships/image" Target="../media/image23.png"/><Relationship Id="rId10" Type="http://schemas.openxmlformats.org/officeDocument/2006/relationships/image" Target="../media/image68.jpeg"/><Relationship Id="rId4" Type="http://schemas.openxmlformats.org/officeDocument/2006/relationships/image" Target="../media/image75.png"/><Relationship Id="rId9" Type="http://schemas.openxmlformats.org/officeDocument/2006/relationships/image" Target="../media/image8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0.png"/><Relationship Id="rId7"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91.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94.png"/><Relationship Id="rId4" Type="http://schemas.openxmlformats.org/officeDocument/2006/relationships/image" Target="../media/image88.jpeg"/></Relationships>
</file>

<file path=ppt/slides/_rels/slide5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20.png"/><Relationship Id="rId7"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23.png"/><Relationship Id="rId10" Type="http://schemas.openxmlformats.org/officeDocument/2006/relationships/image" Target="../media/image95.jpeg"/><Relationship Id="rId4" Type="http://schemas.openxmlformats.org/officeDocument/2006/relationships/image" Target="../media/image75.png"/><Relationship Id="rId9" Type="http://schemas.openxmlformats.org/officeDocument/2006/relationships/image" Target="../media/image88.jpeg"/></Relationships>
</file>

<file path=ppt/slides/_rels/slide52.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20.png"/><Relationship Id="rId7"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23.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20.png"/><Relationship Id="rId7" Type="http://schemas.openxmlformats.org/officeDocument/2006/relationships/image" Target="../media/image96.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23.png"/><Relationship Id="rId4" Type="http://schemas.openxmlformats.org/officeDocument/2006/relationships/image" Target="../media/image75.png"/><Relationship Id="rId9" Type="http://schemas.openxmlformats.org/officeDocument/2006/relationships/image" Target="../media/image9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23.png"/><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20.png"/><Relationship Id="rId7" Type="http://schemas.openxmlformats.org/officeDocument/2006/relationships/image" Target="../media/image86.png"/><Relationship Id="rId12" Type="http://schemas.openxmlformats.org/officeDocument/2006/relationships/image" Target="../media/image106.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78.png"/><Relationship Id="rId11" Type="http://schemas.openxmlformats.org/officeDocument/2006/relationships/image" Target="../media/image105.png"/><Relationship Id="rId5" Type="http://schemas.openxmlformats.org/officeDocument/2006/relationships/image" Target="../media/image23.png"/><Relationship Id="rId10" Type="http://schemas.openxmlformats.org/officeDocument/2006/relationships/image" Target="../media/image104.png"/><Relationship Id="rId4" Type="http://schemas.openxmlformats.org/officeDocument/2006/relationships/image" Target="../media/image75.png"/><Relationship Id="rId9" Type="http://schemas.openxmlformats.org/officeDocument/2006/relationships/image" Target="../media/image69.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20.png"/><Relationship Id="rId7"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23.png"/><Relationship Id="rId4" Type="http://schemas.openxmlformats.org/officeDocument/2006/relationships/image" Target="../media/image75.png"/><Relationship Id="rId9" Type="http://schemas.openxmlformats.org/officeDocument/2006/relationships/image" Target="../media/image87.png"/></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108.jpeg"/><Relationship Id="rId5" Type="http://schemas.openxmlformats.org/officeDocument/2006/relationships/image" Target="../media/image23.png"/><Relationship Id="rId4" Type="http://schemas.openxmlformats.org/officeDocument/2006/relationships/image" Target="../media/image75.png"/></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08.jpeg"/><Relationship Id="rId5" Type="http://schemas.openxmlformats.org/officeDocument/2006/relationships/image" Target="../media/image23.png"/><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20.png"/><Relationship Id="rId7" Type="http://schemas.openxmlformats.org/officeDocument/2006/relationships/image" Target="../media/image109.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108.jpeg"/><Relationship Id="rId5" Type="http://schemas.openxmlformats.org/officeDocument/2006/relationships/image" Target="../media/image23.png"/><Relationship Id="rId4" Type="http://schemas.openxmlformats.org/officeDocument/2006/relationships/image" Target="../media/image75.png"/><Relationship Id="rId9" Type="http://schemas.openxmlformats.org/officeDocument/2006/relationships/image" Target="../media/image111.jpeg"/></Relationships>
</file>

<file path=ppt/slides/_rels/slide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108.jpeg"/><Relationship Id="rId5" Type="http://schemas.openxmlformats.org/officeDocument/2006/relationships/image" Target="../media/image23.png"/><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108.jpeg"/><Relationship Id="rId5" Type="http://schemas.openxmlformats.org/officeDocument/2006/relationships/image" Target="../media/image23.png"/><Relationship Id="rId4" Type="http://schemas.openxmlformats.org/officeDocument/2006/relationships/image" Target="../media/image75.png"/></Relationships>
</file>

<file path=ppt/slides/_rels/slide66.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20.png"/><Relationship Id="rId7" Type="http://schemas.openxmlformats.org/officeDocument/2006/relationships/image" Target="../media/image112.jpe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08.jpeg"/><Relationship Id="rId5" Type="http://schemas.openxmlformats.org/officeDocument/2006/relationships/image" Target="../media/image23.png"/><Relationship Id="rId4" Type="http://schemas.openxmlformats.org/officeDocument/2006/relationships/image" Target="../media/image75.png"/></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113.jpeg"/><Relationship Id="rId5" Type="http://schemas.openxmlformats.org/officeDocument/2006/relationships/image" Target="../media/image23.png"/><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12.xml"/><Relationship Id="rId6" Type="http://schemas.openxmlformats.org/officeDocument/2006/relationships/image" Target="../media/image118.jpeg"/><Relationship Id="rId5" Type="http://schemas.openxmlformats.org/officeDocument/2006/relationships/image" Target="../media/image117.png"/><Relationship Id="rId4" Type="http://schemas.openxmlformats.org/officeDocument/2006/relationships/image" Target="../media/image116.png"/></Relationships>
</file>

<file path=ppt/slides/_rels/slide71.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8.jpeg"/><Relationship Id="rId3" Type="http://schemas.openxmlformats.org/officeDocument/2006/relationships/image" Target="../media/image116.png"/><Relationship Id="rId7" Type="http://schemas.openxmlformats.org/officeDocument/2006/relationships/image" Target="../media/image123.png"/><Relationship Id="rId12" Type="http://schemas.openxmlformats.org/officeDocument/2006/relationships/image" Target="../media/image127.jpeg"/><Relationship Id="rId2" Type="http://schemas.openxmlformats.org/officeDocument/2006/relationships/image" Target="../media/image119.png"/><Relationship Id="rId1" Type="http://schemas.openxmlformats.org/officeDocument/2006/relationships/slideLayout" Target="../slideLayouts/slideLayout12.xml"/><Relationship Id="rId6" Type="http://schemas.openxmlformats.org/officeDocument/2006/relationships/image" Target="../media/image122.png"/><Relationship Id="rId11" Type="http://schemas.openxmlformats.org/officeDocument/2006/relationships/image" Target="../media/image113.jpeg"/><Relationship Id="rId5" Type="http://schemas.openxmlformats.org/officeDocument/2006/relationships/image" Target="../media/image121.png"/><Relationship Id="rId15" Type="http://schemas.openxmlformats.org/officeDocument/2006/relationships/image" Target="../media/image130.png"/><Relationship Id="rId10" Type="http://schemas.openxmlformats.org/officeDocument/2006/relationships/image" Target="../media/image126.jpeg"/><Relationship Id="rId4" Type="http://schemas.openxmlformats.org/officeDocument/2006/relationships/image" Target="../media/image120.png"/><Relationship Id="rId9" Type="http://schemas.openxmlformats.org/officeDocument/2006/relationships/image" Target="../media/image125.png"/><Relationship Id="rId14" Type="http://schemas.openxmlformats.org/officeDocument/2006/relationships/image" Target="../media/image129.jpeg"/></Relationships>
</file>

<file path=ppt/slides/_rels/slide72.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png"/><Relationship Id="rId3" Type="http://schemas.openxmlformats.org/officeDocument/2006/relationships/image" Target="../media/image132.jpeg"/><Relationship Id="rId7" Type="http://schemas.openxmlformats.org/officeDocument/2006/relationships/image" Target="../media/image116.png"/><Relationship Id="rId12" Type="http://schemas.openxmlformats.org/officeDocument/2006/relationships/image" Target="../media/image139.png"/><Relationship Id="rId17" Type="http://schemas.openxmlformats.org/officeDocument/2006/relationships/image" Target="../media/image144.png"/><Relationship Id="rId2" Type="http://schemas.openxmlformats.org/officeDocument/2006/relationships/image" Target="../media/image131.jpeg"/><Relationship Id="rId16" Type="http://schemas.openxmlformats.org/officeDocument/2006/relationships/image" Target="../media/image143.png"/><Relationship Id="rId1" Type="http://schemas.openxmlformats.org/officeDocument/2006/relationships/slideLayout" Target="../slideLayouts/slideLayout12.xml"/><Relationship Id="rId6" Type="http://schemas.openxmlformats.org/officeDocument/2006/relationships/image" Target="../media/image119.png"/><Relationship Id="rId11" Type="http://schemas.openxmlformats.org/officeDocument/2006/relationships/image" Target="../media/image138.png"/><Relationship Id="rId5" Type="http://schemas.openxmlformats.org/officeDocument/2006/relationships/image" Target="../media/image134.jpeg"/><Relationship Id="rId15" Type="http://schemas.openxmlformats.org/officeDocument/2006/relationships/image" Target="../media/image142.jpeg"/><Relationship Id="rId10" Type="http://schemas.openxmlformats.org/officeDocument/2006/relationships/image" Target="../media/image137.jpeg"/><Relationship Id="rId4" Type="http://schemas.openxmlformats.org/officeDocument/2006/relationships/image" Target="../media/image133.jpeg"/><Relationship Id="rId9" Type="http://schemas.openxmlformats.org/officeDocument/2006/relationships/image" Target="../media/image136.png"/><Relationship Id="rId14" Type="http://schemas.openxmlformats.org/officeDocument/2006/relationships/image" Target="../media/image141.png"/></Relationships>
</file>

<file path=ppt/slides/_rels/slide7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6.png"/><Relationship Id="rId7" Type="http://schemas.openxmlformats.org/officeDocument/2006/relationships/image" Target="../media/image123.png"/><Relationship Id="rId2" Type="http://schemas.openxmlformats.org/officeDocument/2006/relationships/image" Target="../media/image119.png"/><Relationship Id="rId1" Type="http://schemas.openxmlformats.org/officeDocument/2006/relationships/slideLayout" Target="../slideLayouts/slideLayout1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5.png"/></Relationships>
</file>

<file path=ppt/slides/_rels/slide75.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6.png"/><Relationship Id="rId7" Type="http://schemas.openxmlformats.org/officeDocument/2006/relationships/image" Target="../media/image134.jpe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149.jpeg"/><Relationship Id="rId11" Type="http://schemas.openxmlformats.org/officeDocument/2006/relationships/image" Target="../media/image133.jpeg"/><Relationship Id="rId5" Type="http://schemas.openxmlformats.org/officeDocument/2006/relationships/image" Target="../media/image148.png"/><Relationship Id="rId10" Type="http://schemas.openxmlformats.org/officeDocument/2006/relationships/image" Target="../media/image152.png"/><Relationship Id="rId4" Type="http://schemas.openxmlformats.org/officeDocument/2006/relationships/image" Target="../media/image147.jpeg"/><Relationship Id="rId9" Type="http://schemas.openxmlformats.org/officeDocument/2006/relationships/image" Target="../media/image151.jpeg"/></Relationships>
</file>

<file path=ppt/slides/_rels/slide7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75.png"/></Relationships>
</file>

<file path=ppt/slides/_rels/slide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75.png"/></Relationships>
</file>

<file path=ppt/slides/_rels/slide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155.jpeg"/><Relationship Id="rId5" Type="http://schemas.openxmlformats.org/officeDocument/2006/relationships/image" Target="../media/image23.png"/><Relationship Id="rId4" Type="http://schemas.openxmlformats.org/officeDocument/2006/relationships/image" Target="../media/image75.png"/></Relationships>
</file>

<file path=ppt/slides/_rels/slide8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75.png"/></Relationships>
</file>

<file path=ppt/slides/_rels/slide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75.png"/></Relationships>
</file>

<file path=ppt/slides/_rels/slide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156.png"/><Relationship Id="rId5" Type="http://schemas.openxmlformats.org/officeDocument/2006/relationships/image" Target="../media/image23.png"/><Relationship Id="rId4" Type="http://schemas.openxmlformats.org/officeDocument/2006/relationships/image" Target="../media/image75.png"/></Relationships>
</file>

<file path=ppt/slides/_rels/slide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157.png"/><Relationship Id="rId5" Type="http://schemas.openxmlformats.org/officeDocument/2006/relationships/image" Target="../media/image23.png"/><Relationship Id="rId4" Type="http://schemas.openxmlformats.org/officeDocument/2006/relationships/image" Target="../media/image75.png"/></Relationships>
</file>

<file path=ppt/slides/_rels/slide8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75.png"/></Relationships>
</file>

<file path=ppt/slides/_rels/slide8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hyperlink" Target="http://www.acadian-home.org/Pre-Deport-Villages.html" TargetMode="External"/><Relationship Id="rId5" Type="http://schemas.openxmlformats.org/officeDocument/2006/relationships/image" Target="../media/image23.png"/><Relationship Id="rId4" Type="http://schemas.openxmlformats.org/officeDocument/2006/relationships/image" Target="../media/image75.png"/></Relationships>
</file>

<file path=ppt/slides/_rels/slide8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75.png"/></Relationships>
</file>

<file path=ppt/slides/_rels/slide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75.png"/></Relationships>
</file>

<file path=ppt/slides/_rels/slide8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png"/><Relationship Id="rId1" Type="http://schemas.openxmlformats.org/officeDocument/2006/relationships/slideLayout" Target="../slideLayouts/slideLayout12.xml"/><Relationship Id="rId4" Type="http://schemas.openxmlformats.org/officeDocument/2006/relationships/image" Target="../media/image160.jpeg"/></Relationships>
</file>

<file path=ppt/slides/_rels/slide9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png"/><Relationship Id="rId1" Type="http://schemas.openxmlformats.org/officeDocument/2006/relationships/slideLayout" Target="../slideLayouts/slideLayout12.xml"/><Relationship Id="rId5" Type="http://schemas.openxmlformats.org/officeDocument/2006/relationships/image" Target="../media/image161.jpeg"/><Relationship Id="rId4" Type="http://schemas.openxmlformats.org/officeDocument/2006/relationships/image" Target="../media/image160.jpeg"/></Relationships>
</file>

<file path=ppt/slides/_rels/slide93.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59.jpeg"/><Relationship Id="rId7" Type="http://schemas.openxmlformats.org/officeDocument/2006/relationships/image" Target="../media/image163.jpeg"/><Relationship Id="rId2" Type="http://schemas.openxmlformats.org/officeDocument/2006/relationships/image" Target="../media/image158.png"/><Relationship Id="rId1" Type="http://schemas.openxmlformats.org/officeDocument/2006/relationships/slideLayout" Target="../slideLayouts/slideLayout12.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94.xml.rels><?xml version="1.0" encoding="UTF-8" standalone="yes"?>
<Relationships xmlns="http://schemas.openxmlformats.org/package/2006/relationships"><Relationship Id="rId3" Type="http://schemas.openxmlformats.org/officeDocument/2006/relationships/image" Target="../media/image166.gif"/><Relationship Id="rId2" Type="http://schemas.openxmlformats.org/officeDocument/2006/relationships/image" Target="../media/image165.gif"/><Relationship Id="rId1" Type="http://schemas.openxmlformats.org/officeDocument/2006/relationships/slideLayout" Target="../slideLayouts/slideLayout12.xml"/><Relationship Id="rId6" Type="http://schemas.openxmlformats.org/officeDocument/2006/relationships/image" Target="../media/image169.png"/><Relationship Id="rId5" Type="http://schemas.openxmlformats.org/officeDocument/2006/relationships/image" Target="../media/image168.gif"/><Relationship Id="rId4" Type="http://schemas.openxmlformats.org/officeDocument/2006/relationships/image" Target="../media/image167.gif"/></Relationships>
</file>

<file path=ppt/slides/_rels/slide9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170.png"/><Relationship Id="rId5" Type="http://schemas.openxmlformats.org/officeDocument/2006/relationships/image" Target="../media/image23.png"/><Relationship Id="rId4" Type="http://schemas.openxmlformats.org/officeDocument/2006/relationships/image" Target="../media/image75.png"/></Relationships>
</file>

<file path=ppt/slides/_rels/slide9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72.jpe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171.gif"/><Relationship Id="rId5" Type="http://schemas.openxmlformats.org/officeDocument/2006/relationships/image" Target="../media/image23.png"/><Relationship Id="rId4" Type="http://schemas.openxmlformats.org/officeDocument/2006/relationships/image" Target="../media/image75.png"/></Relationships>
</file>

<file path=ppt/slides/_rels/slide9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72.jpe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171.gif"/><Relationship Id="rId5" Type="http://schemas.openxmlformats.org/officeDocument/2006/relationships/image" Target="../media/image23.png"/><Relationship Id="rId4" Type="http://schemas.openxmlformats.org/officeDocument/2006/relationships/image" Target="../media/image75.png"/></Relationships>
</file>

<file path=ppt/slides/_rels/slide98.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image" Target="../media/image20.png"/><Relationship Id="rId7" Type="http://schemas.openxmlformats.org/officeDocument/2006/relationships/image" Target="../media/image173.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171.gif"/><Relationship Id="rId5" Type="http://schemas.openxmlformats.org/officeDocument/2006/relationships/image" Target="../media/image23.png"/><Relationship Id="rId4" Type="http://schemas.openxmlformats.org/officeDocument/2006/relationships/image" Target="../media/image75.png"/></Relationships>
</file>

<file path=ppt/slides/_rels/slide9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75.pn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171.gif"/><Relationship Id="rId5" Type="http://schemas.openxmlformats.org/officeDocument/2006/relationships/image" Target="../media/image23.png"/><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3" cstate="print"/>
          <a:srcRect/>
          <a:stretch>
            <a:fillRect/>
          </a:stretch>
        </p:blipFill>
        <p:spPr bwMode="auto">
          <a:xfrm>
            <a:off x="0" y="1"/>
            <a:ext cx="9144000" cy="6858000"/>
          </a:xfrm>
          <a:prstGeom prst="rect">
            <a:avLst/>
          </a:prstGeom>
          <a:noFill/>
          <a:ln w="9525">
            <a:noFill/>
            <a:miter lim="800000"/>
            <a:headEnd/>
            <a:tailEnd/>
          </a:ln>
          <a:effectLst/>
        </p:spPr>
      </p:pic>
      <p:sp>
        <p:nvSpPr>
          <p:cNvPr id="14" name="Rectangle 13"/>
          <p:cNvSpPr/>
          <p:nvPr/>
        </p:nvSpPr>
        <p:spPr>
          <a:xfrm>
            <a:off x="0" y="0"/>
            <a:ext cx="9144000" cy="6858000"/>
          </a:xfrm>
          <a:prstGeom prst="rect">
            <a:avLst/>
          </a:prstGeom>
          <a:blipFill dpi="0" rotWithShape="1">
            <a:blip r:embed="rId4" cstate="print">
              <a:alphaModFix amt="75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0" y="0"/>
            <a:ext cx="9220200" cy="120032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4800" b="1" dirty="0" smtClean="0">
                <a:solidFill>
                  <a:schemeClr val="accent6">
                    <a:lumMod val="50000"/>
                  </a:schemeClr>
                </a:solidFill>
              </a:rPr>
              <a:t>				   </a:t>
            </a:r>
            <a:r>
              <a:rPr lang="en-US" sz="4800" b="1" dirty="0" smtClean="0">
                <a:solidFill>
                  <a:srgbClr val="0070C0"/>
                </a:solidFill>
                <a:effectLst>
                  <a:outerShdw dist="50800" dir="7200000" algn="ctr" rotWithShape="0">
                    <a:schemeClr val="tx1"/>
                  </a:outerShdw>
                </a:effectLst>
              </a:rPr>
              <a:t>Migration Encore</a:t>
            </a:r>
          </a:p>
          <a:p>
            <a:pPr algn="ctr" fontAlgn="auto">
              <a:spcBef>
                <a:spcPts val="0"/>
              </a:spcBef>
              <a:spcAft>
                <a:spcPts val="0"/>
              </a:spcAft>
              <a:defRPr/>
            </a:pPr>
            <a:endParaRPr lang="en-US" sz="2400" b="1" dirty="0" smtClean="0">
              <a:solidFill>
                <a:schemeClr val="accent3">
                  <a:lumMod val="40000"/>
                  <a:lumOff val="60000"/>
                </a:schemeClr>
              </a:solidFill>
            </a:endParaRPr>
          </a:p>
        </p:txBody>
      </p:sp>
      <p:sp>
        <p:nvSpPr>
          <p:cNvPr id="5" name="Rectangle 4"/>
          <p:cNvSpPr/>
          <p:nvPr/>
        </p:nvSpPr>
        <p:spPr>
          <a:xfrm>
            <a:off x="0" y="1143000"/>
            <a:ext cx="9144000" cy="5586145"/>
          </a:xfrm>
          <a:prstGeom prst="rect">
            <a:avLst/>
          </a:prstGeom>
        </p:spPr>
        <p:txBody>
          <a:bodyPr wrap="square">
            <a:spAutoFit/>
          </a:bodyPr>
          <a:lstStyle/>
          <a:p>
            <a:pPr>
              <a:lnSpc>
                <a:spcPct val="150000"/>
              </a:lnSpc>
            </a:pPr>
            <a:r>
              <a:rPr lang="en-US" sz="6000" b="1" spc="200" dirty="0" smtClean="0">
                <a:solidFill>
                  <a:schemeClr val="accent6">
                    <a:lumMod val="50000"/>
                  </a:schemeClr>
                </a:solidFill>
                <a:effectLst>
                  <a:outerShdw dist="50800" dir="7200000" algn="ctr" rotWithShape="0">
                    <a:schemeClr val="tx1"/>
                  </a:outerShdw>
                </a:effectLst>
                <a:latin typeface="Tempus Sans ITC" pitchFamily="82" charset="0"/>
              </a:rPr>
              <a:t>    </a:t>
            </a:r>
            <a:r>
              <a:rPr lang="en-US" sz="6000" spc="200" dirty="0" smtClean="0">
                <a:ln>
                  <a:solidFill>
                    <a:schemeClr val="accent6">
                      <a:lumMod val="50000"/>
                    </a:schemeClr>
                  </a:solidFill>
                </a:ln>
                <a:solidFill>
                  <a:schemeClr val="accent6">
                    <a:lumMod val="50000"/>
                  </a:schemeClr>
                </a:solidFill>
                <a:effectLst>
                  <a:outerShdw dist="50800" dir="7200000" algn="ctr" rotWithShape="0">
                    <a:schemeClr val="tx1"/>
                  </a:outerShdw>
                </a:effectLst>
                <a:latin typeface="Tempus Sans ITC" pitchFamily="82" charset="0"/>
              </a:rPr>
              <a:t>Evangeline: </a:t>
            </a:r>
          </a:p>
          <a:p>
            <a:pPr algn="ctr">
              <a:lnSpc>
                <a:spcPct val="150000"/>
              </a:lnSpc>
            </a:pPr>
            <a:r>
              <a:rPr lang="en-US" sz="6000" spc="200" dirty="0" smtClean="0">
                <a:ln>
                  <a:solidFill>
                    <a:schemeClr val="accent6">
                      <a:lumMod val="50000"/>
                    </a:schemeClr>
                  </a:solidFill>
                </a:ln>
                <a:solidFill>
                  <a:schemeClr val="accent6">
                    <a:lumMod val="50000"/>
                  </a:schemeClr>
                </a:solidFill>
                <a:effectLst>
                  <a:outerShdw dist="50800" dir="7200000" algn="ctr" rotWithShape="0">
                    <a:schemeClr val="tx1"/>
                  </a:outerShdw>
                </a:effectLst>
                <a:latin typeface="Tempus Sans ITC" pitchFamily="82" charset="0"/>
              </a:rPr>
              <a:t>A Tale of Acadie</a:t>
            </a:r>
          </a:p>
          <a:p>
            <a:pPr algn="ctr">
              <a:lnSpc>
                <a:spcPct val="150000"/>
              </a:lnSpc>
            </a:pPr>
            <a:endParaRPr lang="en-US" sz="4400" b="1" spc="200" dirty="0" smtClean="0">
              <a:solidFill>
                <a:schemeClr val="accent6">
                  <a:lumMod val="50000"/>
                </a:schemeClr>
              </a:solidFill>
              <a:latin typeface="Tempus Sans ITC" pitchFamily="82" charset="0"/>
            </a:endParaRPr>
          </a:p>
          <a:p>
            <a:pPr algn="ctr">
              <a:lnSpc>
                <a:spcPct val="150000"/>
              </a:lnSpc>
            </a:pPr>
            <a:endParaRPr lang="en-US" sz="2800" b="1" spc="200" dirty="0" smtClean="0">
              <a:solidFill>
                <a:schemeClr val="accent6">
                  <a:lumMod val="50000"/>
                </a:schemeClr>
              </a:solidFill>
              <a:latin typeface="Tempus Sans ITC" pitchFamily="82" charset="0"/>
            </a:endParaRPr>
          </a:p>
          <a:p>
            <a:pPr algn="ctr">
              <a:lnSpc>
                <a:spcPct val="150000"/>
              </a:lnSpc>
            </a:pPr>
            <a:endParaRPr lang="en-US" sz="1000" b="1" spc="200" dirty="0" smtClean="0">
              <a:solidFill>
                <a:schemeClr val="accent6">
                  <a:lumMod val="50000"/>
                </a:schemeClr>
              </a:solidFill>
              <a:latin typeface="Tempus Sans ITC" pitchFamily="82" charset="0"/>
            </a:endParaRPr>
          </a:p>
          <a:p>
            <a:pPr>
              <a:lnSpc>
                <a:spcPct val="150000"/>
              </a:lnSpc>
            </a:pPr>
            <a:r>
              <a:rPr lang="en-US" sz="3600" dirty="0" smtClean="0">
                <a:solidFill>
                  <a:schemeClr val="accent6">
                    <a:lumMod val="50000"/>
                  </a:schemeClr>
                </a:solidFill>
              </a:rPr>
              <a:t>  	</a:t>
            </a:r>
            <a:r>
              <a:rPr lang="en-US" sz="3600" dirty="0" smtClean="0">
                <a:solidFill>
                  <a:schemeClr val="accent6">
                    <a:lumMod val="50000"/>
                  </a:schemeClr>
                </a:solidFill>
                <a:effectLst>
                  <a:outerShdw dist="50800" dir="7200000" algn="ctr" rotWithShape="0">
                    <a:schemeClr val="tx1"/>
                  </a:outerShdw>
                </a:effectLst>
              </a:rPr>
              <a:t>		</a:t>
            </a:r>
            <a:r>
              <a:rPr lang="en-US" sz="3600" b="1" dirty="0" smtClean="0">
                <a:solidFill>
                  <a:schemeClr val="accent6">
                    <a:lumMod val="50000"/>
                  </a:schemeClr>
                </a:solidFill>
                <a:effectLst>
                  <a:outerShdw dist="50800" dir="7200000" algn="ctr" rotWithShape="0">
                    <a:schemeClr val="tx1"/>
                  </a:outerShdw>
                </a:effectLst>
              </a:rPr>
              <a:t>  - </a:t>
            </a:r>
            <a:r>
              <a:rPr lang="en-US" sz="2800" b="1" dirty="0" smtClean="0">
                <a:solidFill>
                  <a:schemeClr val="accent6">
                    <a:lumMod val="50000"/>
                  </a:schemeClr>
                </a:solidFill>
                <a:effectLst>
                  <a:outerShdw dist="50800" dir="7200000" algn="ctr" rotWithShape="0">
                    <a:schemeClr val="tx1"/>
                  </a:outerShdw>
                </a:effectLst>
              </a:rPr>
              <a:t>Henry Wadsworth Longfellow</a:t>
            </a:r>
            <a:endParaRPr lang="en-US" sz="2800" b="1" dirty="0">
              <a:solidFill>
                <a:schemeClr val="accent6">
                  <a:lumMod val="50000"/>
                </a:schemeClr>
              </a:solidFill>
              <a:effectLst>
                <a:outerShdw dist="50800" dir="7200000" algn="ctr" rotWithShape="0">
                  <a:schemeClr val="tx1"/>
                </a:outerShdw>
              </a:effectLst>
            </a:endParaRPr>
          </a:p>
        </p:txBody>
      </p:sp>
      <p:sp>
        <p:nvSpPr>
          <p:cNvPr id="1028" name="AutoShape 4" descr="Image result for evening oce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30" name="AutoShape 6" descr="Image result for evening oce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 name="Rectangle 10"/>
          <p:cNvSpPr/>
          <p:nvPr/>
        </p:nvSpPr>
        <p:spPr>
          <a:xfrm>
            <a:off x="0" y="5496089"/>
            <a:ext cx="5029200" cy="1234953"/>
          </a:xfrm>
          <a:prstGeom prst="rect">
            <a:avLst/>
          </a:prstGeom>
        </p:spPr>
        <p:txBody>
          <a:bodyPr wrap="square">
            <a:spAutoFit/>
          </a:bodyPr>
          <a:lstStyle/>
          <a:p>
            <a:pPr>
              <a:lnSpc>
                <a:spcPct val="150000"/>
              </a:lnSpc>
            </a:pPr>
            <a:r>
              <a:rPr lang="en-US" sz="5400" b="1" spc="200" dirty="0" smtClean="0">
                <a:solidFill>
                  <a:schemeClr val="accent6">
                    <a:lumMod val="50000"/>
                  </a:schemeClr>
                </a:solidFill>
                <a:effectLst>
                  <a:outerShdw dist="50800" dir="7200000" algn="ctr" rotWithShape="0">
                    <a:schemeClr val="tx1"/>
                  </a:outerShdw>
                </a:effectLst>
                <a:latin typeface="Tempus Sans ITC" pitchFamily="82" charset="0"/>
              </a:rPr>
              <a:t>The Acadians</a:t>
            </a:r>
            <a:endParaRPr lang="en-US" sz="5400" dirty="0">
              <a:solidFill>
                <a:schemeClr val="accent6">
                  <a:lumMod val="50000"/>
                </a:schemeClr>
              </a:solidFill>
              <a:effectLst>
                <a:outerShdw dist="50800" dir="7200000" algn="ctr" rotWithShape="0">
                  <a:schemeClr val="tx1"/>
                </a:outerShdw>
              </a:effectLst>
            </a:endParaRPr>
          </a:p>
        </p:txBody>
      </p:sp>
      <p:sp>
        <p:nvSpPr>
          <p:cNvPr id="2" name="Rectangle 1"/>
          <p:cNvSpPr/>
          <p:nvPr/>
        </p:nvSpPr>
        <p:spPr>
          <a:xfrm>
            <a:off x="-228600" y="6400800"/>
            <a:ext cx="9144000" cy="22806243"/>
          </a:xfrm>
          <a:prstGeom prst="rect">
            <a:avLst/>
          </a:prstGeom>
        </p:spPr>
        <p:txBody>
          <a:bodyPr wrap="square">
            <a:spAutoFit/>
          </a:bodyPr>
          <a:lstStyle/>
          <a:p>
            <a:pPr algn="ctr">
              <a:lnSpc>
                <a:spcPct val="150000"/>
              </a:lnSpc>
            </a:pP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Distant, secluded, still, </a:t>
            </a:r>
          </a:p>
          <a:p>
            <a:pPr algn="ctr">
              <a:lnSpc>
                <a:spcPct val="150000"/>
              </a:lnSpc>
            </a:pP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the little village of Grand-Pré</a:t>
            </a:r>
            <a:b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b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Lay in the fruitful valley.  </a:t>
            </a:r>
          </a:p>
          <a:p>
            <a:pPr algn="ctr">
              <a:lnSpc>
                <a:spcPct val="150000"/>
              </a:lnSpc>
            </a:pP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Vast meadows stretched to the eastward,</a:t>
            </a:r>
            <a:b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b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Giving the village its name, </a:t>
            </a:r>
          </a:p>
          <a:p>
            <a:pPr algn="ctr">
              <a:lnSpc>
                <a:spcPct val="150000"/>
              </a:lnSpc>
            </a:pP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and pasture to flocks without number.</a:t>
            </a:r>
          </a:p>
          <a:p>
            <a:pPr algn="ctr">
              <a:lnSpc>
                <a:spcPct val="150000"/>
              </a:lnSpc>
            </a:pPr>
            <a:r>
              <a:rPr lang="en-US" sz="2400" b="1" dirty="0" smtClean="0">
                <a:solidFill>
                  <a:schemeClr val="accent6">
                    <a:lumMod val="50000"/>
                  </a:schemeClr>
                </a:solidFill>
                <a:effectLst>
                  <a:outerShdw dist="50800" dir="7200000" algn="ctr" rotWithShape="0">
                    <a:schemeClr val="tx1"/>
                  </a:outerShdw>
                </a:effectLst>
                <a:latin typeface="Tempus Sans ITC" pitchFamily="82" charset="0"/>
              </a:rPr>
              <a:t/>
            </a:r>
            <a:br>
              <a:rPr lang="en-US" sz="2400" b="1" dirty="0" smtClean="0">
                <a:solidFill>
                  <a:schemeClr val="accent6">
                    <a:lumMod val="50000"/>
                  </a:schemeClr>
                </a:solidFill>
                <a:effectLst>
                  <a:outerShdw dist="50800" dir="7200000" algn="ctr" rotWithShape="0">
                    <a:schemeClr val="tx1"/>
                  </a:outerShdw>
                </a:effectLst>
                <a:latin typeface="Tempus Sans ITC" pitchFamily="82" charset="0"/>
              </a:rPr>
            </a:b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Dikes, that the hands of the farmers </a:t>
            </a:r>
          </a:p>
          <a:p>
            <a:pPr algn="ctr">
              <a:lnSpc>
                <a:spcPct val="150000"/>
              </a:lnSpc>
            </a:pP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had raised with labor incessant,</a:t>
            </a:r>
            <a:b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b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Shut out the turbulent tides; </a:t>
            </a:r>
          </a:p>
          <a:p>
            <a:pPr algn="ctr">
              <a:lnSpc>
                <a:spcPct val="150000"/>
              </a:lnSpc>
            </a:pP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but at stated seasons the flood-gates</a:t>
            </a:r>
            <a:b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b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Opened, and welcomed the sea </a:t>
            </a:r>
          </a:p>
          <a:p>
            <a:pPr algn="ctr">
              <a:lnSpc>
                <a:spcPct val="150000"/>
              </a:lnSpc>
            </a:pP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to wander at will o'er the meadows.</a:t>
            </a:r>
          </a:p>
          <a:p>
            <a:pPr algn="ctr">
              <a:lnSpc>
                <a:spcPct val="150000"/>
              </a:lnSpc>
            </a:pPr>
            <a:r>
              <a:rPr lang="en-US" sz="2400" b="1" dirty="0" smtClean="0">
                <a:solidFill>
                  <a:schemeClr val="accent6">
                    <a:lumMod val="50000"/>
                  </a:schemeClr>
                </a:solidFill>
                <a:effectLst>
                  <a:outerShdw dist="50800" dir="7200000" algn="ctr" rotWithShape="0">
                    <a:schemeClr val="tx1"/>
                  </a:outerShdw>
                </a:effectLst>
                <a:latin typeface="Tempus Sans ITC" pitchFamily="82" charset="0"/>
              </a:rPr>
              <a:t/>
            </a:r>
            <a:br>
              <a:rPr lang="en-US" sz="2400" b="1" dirty="0" smtClean="0">
                <a:solidFill>
                  <a:schemeClr val="accent6">
                    <a:lumMod val="50000"/>
                  </a:schemeClr>
                </a:solidFill>
                <a:effectLst>
                  <a:outerShdw dist="50800" dir="7200000" algn="ctr" rotWithShape="0">
                    <a:schemeClr val="tx1"/>
                  </a:outerShdw>
                </a:effectLst>
                <a:latin typeface="Tempus Sans ITC" pitchFamily="82" charset="0"/>
              </a:rPr>
            </a:b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West and south there were fields of flax, </a:t>
            </a:r>
          </a:p>
          <a:p>
            <a:pPr algn="ctr">
              <a:lnSpc>
                <a:spcPct val="150000"/>
              </a:lnSpc>
            </a:pP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and orchards and cornfields</a:t>
            </a:r>
            <a:b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b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Spreading afar and unfenced </a:t>
            </a:r>
          </a:p>
          <a:p>
            <a:pPr algn="ctr">
              <a:lnSpc>
                <a:spcPct val="150000"/>
              </a:lnSpc>
            </a:pP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o'er the plain.</a:t>
            </a:r>
          </a:p>
          <a:p>
            <a:pPr algn="ctr">
              <a:lnSpc>
                <a:spcPct val="150000"/>
              </a:lnSpc>
            </a:pPr>
            <a:r>
              <a:rPr lang="en-US" sz="2400" b="1" dirty="0" smtClean="0">
                <a:solidFill>
                  <a:schemeClr val="accent6">
                    <a:lumMod val="50000"/>
                  </a:schemeClr>
                </a:solidFill>
                <a:effectLst>
                  <a:outerShdw dist="50800" dir="7200000" algn="ctr" rotWithShape="0">
                    <a:schemeClr val="tx1"/>
                  </a:outerShdw>
                </a:effectLst>
                <a:latin typeface="Tempus Sans ITC" pitchFamily="82" charset="0"/>
              </a:rPr>
              <a:t> </a:t>
            </a:r>
          </a:p>
          <a:p>
            <a:pPr algn="ctr">
              <a:lnSpc>
                <a:spcPct val="150000"/>
              </a:lnSpc>
            </a:pP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And away to the northward Blomidon rose, and the forests old, </a:t>
            </a:r>
          </a:p>
          <a:p>
            <a:pPr algn="ctr">
              <a:lnSpc>
                <a:spcPct val="150000"/>
              </a:lnSpc>
            </a:pP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and aloft on the mountains</a:t>
            </a:r>
            <a:b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b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Sea-fogs pitched their tents, </a:t>
            </a:r>
          </a:p>
          <a:p>
            <a:pPr algn="ctr">
              <a:lnSpc>
                <a:spcPct val="150000"/>
              </a:lnSpc>
            </a:pP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and mists from the mighty Atlantic</a:t>
            </a:r>
            <a:b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b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Looked on the happy valley, </a:t>
            </a:r>
          </a:p>
          <a:p>
            <a:pPr algn="ctr">
              <a:lnSpc>
                <a:spcPct val="150000"/>
              </a:lnSpc>
            </a:pPr>
            <a:r>
              <a:rPr lang="en-US" sz="3600" b="1" dirty="0" smtClean="0">
                <a:solidFill>
                  <a:schemeClr val="accent6">
                    <a:lumMod val="50000"/>
                  </a:schemeClr>
                </a:solidFill>
                <a:effectLst>
                  <a:outerShdw dist="50800" dir="7200000" algn="ctr" rotWithShape="0">
                    <a:schemeClr val="tx1"/>
                  </a:outerShdw>
                </a:effectLst>
                <a:latin typeface="Tempus Sans ITC" pitchFamily="82" charset="0"/>
              </a:rPr>
              <a:t>but ne'er from their station descended.</a:t>
            </a:r>
          </a:p>
          <a:p>
            <a:pPr algn="ctr">
              <a:lnSpc>
                <a:spcPct val="150000"/>
              </a:lnSpc>
            </a:pPr>
            <a:endParaRPr lang="en-US" sz="3600" dirty="0" smtClean="0">
              <a:solidFill>
                <a:schemeClr val="accent6">
                  <a:lumMod val="50000"/>
                </a:schemeClr>
              </a:solidFill>
              <a:effectLst>
                <a:outerShdw dist="50800" dir="7200000" algn="ctr" rotWithShape="0">
                  <a:schemeClr val="tx1"/>
                </a:outerShdw>
              </a:effectLst>
            </a:endParaRPr>
          </a:p>
          <a:p>
            <a:pPr algn="ctr">
              <a:lnSpc>
                <a:spcPct val="150000"/>
              </a:lnSpc>
            </a:pPr>
            <a:r>
              <a:rPr lang="en-US" sz="3600" dirty="0" smtClean="0">
                <a:solidFill>
                  <a:schemeClr val="accent6">
                    <a:lumMod val="50000"/>
                  </a:schemeClr>
                </a:solidFill>
                <a:effectLst>
                  <a:outerShdw dist="50800" dir="7200000" algn="ctr" rotWithShape="0">
                    <a:schemeClr val="tx1"/>
                  </a:outerShdw>
                </a:effectLst>
              </a:rPr>
              <a:t>		- </a:t>
            </a:r>
            <a:r>
              <a:rPr lang="en-US" sz="2800" dirty="0" smtClean="0">
                <a:solidFill>
                  <a:schemeClr val="accent6">
                    <a:lumMod val="50000"/>
                  </a:schemeClr>
                </a:solidFill>
                <a:effectLst>
                  <a:outerShdw dist="50800" dir="7200000" algn="ctr" rotWithShape="0">
                    <a:schemeClr val="tx1"/>
                  </a:outerShdw>
                </a:effectLst>
              </a:rPr>
              <a:t>Henry Wadsworth Longfellow</a:t>
            </a:r>
            <a:endParaRPr lang="en-US" sz="2800" dirty="0">
              <a:solidFill>
                <a:schemeClr val="accent6">
                  <a:lumMod val="50000"/>
                </a:schemeClr>
              </a:solidFill>
              <a:effectLst>
                <a:outerShdw dist="50800" dir="7200000" algn="ctr" rotWithShape="0">
                  <a:schemeClr val="tx1"/>
                </a:outerShdw>
              </a:effectLst>
            </a:endParaRPr>
          </a:p>
        </p:txBody>
      </p:sp>
      <p:pic>
        <p:nvPicPr>
          <p:cNvPr id="13" name="Class 2-A Little French Bistro 09 Memories Of Paris.mp3">
            <a:hlinkClick r:id="" action="ppaction://media"/>
          </p:cNvPr>
          <p:cNvPicPr>
            <a:picLocks noRot="1" noChangeAspect="1"/>
          </p:cNvPicPr>
          <p:nvPr>
            <a:audioFile r:link="rId1"/>
          </p:nvPr>
        </p:nvPicPr>
        <p:blipFill>
          <a:blip r:embed="rId5" cstate="print"/>
          <a:stretch>
            <a:fillRect/>
          </a:stretch>
        </p:blipFill>
        <p:spPr>
          <a:xfrm>
            <a:off x="9737725" y="3306763"/>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780" fill="hold"/>
                                        <p:tgtEl>
                                          <p:spTgt spid="13"/>
                                        </p:tgtEl>
                                      </p:cBhvr>
                                    </p:cmd>
                                  </p:childTnLst>
                                </p:cTn>
                              </p:par>
                              <p:par>
                                <p:cTn id="7" presetID="10" presetClass="exit" presetSubtype="0" fill="hold" grpId="0" nodeType="withEffect">
                                  <p:stCondLst>
                                    <p:cond delay="3000"/>
                                  </p:stCondLst>
                                  <p:childTnLst>
                                    <p:animEffect transition="out" filter="fade">
                                      <p:cBhvr>
                                        <p:cTn id="8" dur="3000"/>
                                        <p:tgtEl>
                                          <p:spTgt spid="11"/>
                                        </p:tgtEl>
                                      </p:cBhvr>
                                    </p:animEffect>
                                    <p:set>
                                      <p:cBhvr>
                                        <p:cTn id="9" dur="1" fill="hold">
                                          <p:stCondLst>
                                            <p:cond delay="2999"/>
                                          </p:stCondLst>
                                        </p:cTn>
                                        <p:tgtEl>
                                          <p:spTgt spid="11"/>
                                        </p:tgtEl>
                                        <p:attrNameLst>
                                          <p:attrName>style.visibility</p:attrName>
                                        </p:attrNameLst>
                                      </p:cBhvr>
                                      <p:to>
                                        <p:strVal val="hidden"/>
                                      </p:to>
                                    </p:set>
                                  </p:childTnLst>
                                </p:cTn>
                              </p:par>
                              <p:par>
                                <p:cTn id="10" presetID="10" presetClass="exit" presetSubtype="0" fill="hold" grpId="0" nodeType="withEffect">
                                  <p:stCondLst>
                                    <p:cond delay="3000"/>
                                  </p:stCondLst>
                                  <p:childTnLst>
                                    <p:animEffect transition="out" filter="fade">
                                      <p:cBhvr>
                                        <p:cTn id="11" dur="3000"/>
                                        <p:tgtEl>
                                          <p:spTgt spid="4"/>
                                        </p:tgtEl>
                                      </p:cBhvr>
                                    </p:animEffect>
                                    <p:set>
                                      <p:cBhvr>
                                        <p:cTn id="12" dur="1" fill="hold">
                                          <p:stCondLst>
                                            <p:cond delay="2999"/>
                                          </p:stCondLst>
                                        </p:cTn>
                                        <p:tgtEl>
                                          <p:spTgt spid="4"/>
                                        </p:tgtEl>
                                        <p:attrNameLst>
                                          <p:attrName>style.visibility</p:attrName>
                                        </p:attrNameLst>
                                      </p:cBhvr>
                                      <p:to>
                                        <p:strVal val="hidden"/>
                                      </p:to>
                                    </p:set>
                                  </p:childTnLst>
                                </p:cTn>
                              </p:par>
                              <p:par>
                                <p:cTn id="13" presetID="10" presetClass="entr" presetSubtype="0" fill="hold" grpId="0" nodeType="withEffect">
                                  <p:stCondLst>
                                    <p:cond delay="30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3000"/>
                                        <p:tgtEl>
                                          <p:spTgt spid="14"/>
                                        </p:tgtEl>
                                      </p:cBhvr>
                                    </p:animEffect>
                                  </p:childTnLst>
                                </p:cTn>
                              </p:par>
                              <p:par>
                                <p:cTn id="16" presetID="10" presetClass="entr" presetSubtype="0" fill="hold" grpId="0" nodeType="withEffect">
                                  <p:stCondLst>
                                    <p:cond delay="60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0"/>
                                        <p:tgtEl>
                                          <p:spTgt spid="2"/>
                                        </p:tgtEl>
                                      </p:cBhvr>
                                    </p:animEffect>
                                  </p:childTnLst>
                                </p:cTn>
                              </p:par>
                              <p:par>
                                <p:cTn id="19" presetID="64" presetClass="path" presetSubtype="0" decel="50000" fill="hold" grpId="1" nodeType="withEffect">
                                  <p:stCondLst>
                                    <p:cond delay="6000"/>
                                  </p:stCondLst>
                                  <p:childTnLst>
                                    <p:animMotion origin="layout" path="M 0 1.13673E-6 L 0.00833 -3.21674 " pathEditMode="relative" rAng="0" ptsTypes="AA">
                                      <p:cBhvr>
                                        <p:cTn id="20" dur="120000" fill="hold"/>
                                        <p:tgtEl>
                                          <p:spTgt spid="2"/>
                                        </p:tgtEl>
                                        <p:attrNameLst>
                                          <p:attrName>ppt_x</p:attrName>
                                          <p:attrName>ppt_y</p:attrName>
                                        </p:attrNameLst>
                                      </p:cBhvr>
                                      <p:rCtr x="4" y="-1608"/>
                                    </p:animMotion>
                                  </p:childTnLst>
                                </p:cTn>
                              </p:par>
                              <p:par>
                                <p:cTn id="21" presetID="10" presetClass="exit" presetSubtype="0" fill="hold" grpId="2" nodeType="withEffect">
                                  <p:stCondLst>
                                    <p:cond delay="124000"/>
                                  </p:stCondLst>
                                  <p:childTnLst>
                                    <p:animEffect transition="out" filter="fade">
                                      <p:cBhvr>
                                        <p:cTn id="22" dur="5000"/>
                                        <p:tgtEl>
                                          <p:spTgt spid="2"/>
                                        </p:tgtEl>
                                      </p:cBhvr>
                                    </p:animEffect>
                                    <p:set>
                                      <p:cBhvr>
                                        <p:cTn id="23" dur="1" fill="hold">
                                          <p:stCondLst>
                                            <p:cond delay="4999"/>
                                          </p:stCondLst>
                                        </p:cTn>
                                        <p:tgtEl>
                                          <p:spTgt spid="2"/>
                                        </p:tgtEl>
                                        <p:attrNameLst>
                                          <p:attrName>style.visibility</p:attrName>
                                        </p:attrNameLst>
                                      </p:cBhvr>
                                      <p:to>
                                        <p:strVal val="hidden"/>
                                      </p:to>
                                    </p:set>
                                  </p:childTnLst>
                                </p:cTn>
                              </p:par>
                              <p:par>
                                <p:cTn id="24" presetID="10" presetClass="entr" presetSubtype="0" fill="hold" grpId="1" nodeType="withEffect">
                                  <p:stCondLst>
                                    <p:cond delay="1240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0"/>
                                        <p:tgtEl>
                                          <p:spTgt spid="5"/>
                                        </p:tgtEl>
                                      </p:cBhvr>
                                    </p:animEffect>
                                  </p:childTnLst>
                                </p:cTn>
                              </p:par>
                              <p:par>
                                <p:cTn id="27" presetID="10" presetClass="exit" presetSubtype="0" fill="hold" grpId="0" nodeType="withEffect">
                                  <p:stCondLst>
                                    <p:cond delay="138000"/>
                                  </p:stCondLst>
                                  <p:childTnLst>
                                    <p:animEffect transition="out" filter="fade">
                                      <p:cBhvr>
                                        <p:cTn id="28" dur="3000"/>
                                        <p:tgtEl>
                                          <p:spTgt spid="5"/>
                                        </p:tgtEl>
                                      </p:cBhvr>
                                    </p:animEffect>
                                    <p:set>
                                      <p:cBhvr>
                                        <p:cTn id="29" dur="1" fill="hold">
                                          <p:stCondLst>
                                            <p:cond delay="2999"/>
                                          </p:stCondLst>
                                        </p:cTn>
                                        <p:tgtEl>
                                          <p:spTgt spid="5"/>
                                        </p:tgtEl>
                                        <p:attrNameLst>
                                          <p:attrName>style.visibility</p:attrName>
                                        </p:attrNameLst>
                                      </p:cBhvr>
                                      <p:to>
                                        <p:strVal val="hidden"/>
                                      </p:to>
                                    </p:set>
                                  </p:childTnLst>
                                </p:cTn>
                              </p:par>
                              <p:par>
                                <p:cTn id="30" presetID="10" presetClass="exit" presetSubtype="0" fill="hold" grpId="1" nodeType="withEffect">
                                  <p:stCondLst>
                                    <p:cond delay="138000"/>
                                  </p:stCondLst>
                                  <p:childTnLst>
                                    <p:animEffect transition="out" filter="fade">
                                      <p:cBhvr>
                                        <p:cTn id="31" dur="3000"/>
                                        <p:tgtEl>
                                          <p:spTgt spid="14"/>
                                        </p:tgtEl>
                                      </p:cBhvr>
                                    </p:animEffect>
                                    <p:set>
                                      <p:cBhvr>
                                        <p:cTn id="32" dur="1" fill="hold">
                                          <p:stCondLst>
                                            <p:cond delay="2999"/>
                                          </p:stCondLst>
                                        </p:cTn>
                                        <p:tgtEl>
                                          <p:spTgt spid="14"/>
                                        </p:tgtEl>
                                        <p:attrNameLst>
                                          <p:attrName>style.visibility</p:attrName>
                                        </p:attrNameLst>
                                      </p:cBhvr>
                                      <p:to>
                                        <p:strVal val="hidden"/>
                                      </p:to>
                                    </p:set>
                                  </p:childTnLst>
                                </p:cTn>
                              </p:par>
                              <p:par>
                                <p:cTn id="33" presetID="10" presetClass="entr" presetSubtype="0" fill="hold" grpId="1" nodeType="withEffect">
                                  <p:stCondLst>
                                    <p:cond delay="13800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3000"/>
                                        <p:tgtEl>
                                          <p:spTgt spid="4"/>
                                        </p:tgtEl>
                                      </p:cBhvr>
                                    </p:animEffect>
                                  </p:childTnLst>
                                </p:cTn>
                              </p:par>
                              <p:par>
                                <p:cTn id="36" presetID="10" presetClass="entr" presetSubtype="0" fill="hold" grpId="1" nodeType="withEffect">
                                  <p:stCondLst>
                                    <p:cond delay="138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9"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4" grpId="0" animBg="1"/>
      <p:bldP spid="14" grpId="1" animBg="1"/>
      <p:bldP spid="4" grpId="0"/>
      <p:bldP spid="4" grpId="1"/>
      <p:bldP spid="5" grpId="0"/>
      <p:bldP spid="5" grpId="1"/>
      <p:bldP spid="11" grpId="0"/>
      <p:bldP spid="11" grpId="1"/>
      <p:bldP spid="2" grpId="0"/>
      <p:bldP spid="2" grpId="1"/>
      <p:bldP spid="2" grpId="2"/>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 FRANCE (NOUVELLE FRANCE)</a:t>
            </a:r>
            <a:endParaRPr lang="en-US" dirty="0"/>
          </a:p>
        </p:txBody>
      </p:sp>
      <p:sp>
        <p:nvSpPr>
          <p:cNvPr id="6" name="TextBox 5"/>
          <p:cNvSpPr txBox="1"/>
          <p:nvPr/>
        </p:nvSpPr>
        <p:spPr>
          <a:xfrm>
            <a:off x="5638800" y="685800"/>
            <a:ext cx="3505200" cy="5201424"/>
          </a:xfrm>
          <a:prstGeom prst="rect">
            <a:avLst/>
          </a:prstGeom>
          <a:noFill/>
        </p:spPr>
        <p:txBody>
          <a:bodyPr wrap="square" rtlCol="0">
            <a:spAutoFit/>
          </a:bodyPr>
          <a:lstStyle/>
          <a:p>
            <a:pPr marL="174625" indent="-174625">
              <a:spcAft>
                <a:spcPts val="1200"/>
              </a:spcAft>
              <a:buFont typeface="Arial" pitchFamily="34" charset="0"/>
              <a:buChar char="•"/>
            </a:pPr>
            <a:r>
              <a:rPr lang="en-US" sz="2800" dirty="0" smtClean="0"/>
              <a:t>Many references to New France but very hard to piece together what is being talked about</a:t>
            </a:r>
          </a:p>
          <a:p>
            <a:pPr marL="174625" indent="-174625">
              <a:spcAft>
                <a:spcPts val="1200"/>
              </a:spcAft>
              <a:buFont typeface="Arial" pitchFamily="34" charset="0"/>
              <a:buChar char="•"/>
            </a:pPr>
            <a:r>
              <a:rPr lang="en-US" sz="2800" dirty="0" smtClean="0"/>
              <a:t>The green highlight in this globe is the approx. extent of French influence in the New World – </a:t>
            </a:r>
          </a:p>
          <a:p>
            <a:pPr marL="174625" indent="-174625" algn="ctr">
              <a:spcAft>
                <a:spcPts val="1200"/>
              </a:spcAft>
            </a:pPr>
            <a:r>
              <a:rPr lang="en-US" sz="3200" b="1" dirty="0" smtClean="0"/>
              <a:t>New France</a:t>
            </a:r>
          </a:p>
        </p:txBody>
      </p:sp>
      <p:sp>
        <p:nvSpPr>
          <p:cNvPr id="7" name="TextBox 6"/>
          <p:cNvSpPr txBox="1"/>
          <p:nvPr/>
        </p:nvSpPr>
        <p:spPr>
          <a:xfrm>
            <a:off x="0" y="5903893"/>
            <a:ext cx="9144000" cy="954107"/>
          </a:xfrm>
          <a:prstGeom prst="rect">
            <a:avLst/>
          </a:prstGeom>
          <a:noFill/>
        </p:spPr>
        <p:txBody>
          <a:bodyPr wrap="square" rtlCol="0">
            <a:spAutoFit/>
          </a:bodyPr>
          <a:lstStyle/>
          <a:p>
            <a:pPr marL="174625" indent="-174625">
              <a:spcAft>
                <a:spcPts val="1200"/>
              </a:spcAft>
              <a:buFont typeface="Arial" pitchFamily="34" charset="0"/>
              <a:buChar char="•"/>
            </a:pPr>
            <a:r>
              <a:rPr lang="en-US" sz="2800" dirty="0" smtClean="0"/>
              <a:t>The area of “New France”  changed over time as France won and loss territory</a:t>
            </a:r>
          </a:p>
        </p:txBody>
      </p:sp>
      <p:pic>
        <p:nvPicPr>
          <p:cNvPr id="9" name="Picture 1"/>
          <p:cNvPicPr>
            <a:picLocks noChangeAspect="1" noChangeArrowheads="1"/>
          </p:cNvPicPr>
          <p:nvPr/>
        </p:nvPicPr>
        <p:blipFill>
          <a:blip r:embed="rId2" cstate="print"/>
          <a:srcRect/>
          <a:stretch>
            <a:fillRect/>
          </a:stretch>
        </p:blipFill>
        <p:spPr bwMode="auto">
          <a:xfrm>
            <a:off x="457200" y="2362200"/>
            <a:ext cx="4033241" cy="4495800"/>
          </a:xfrm>
          <a:prstGeom prst="rect">
            <a:avLst/>
          </a:prstGeom>
          <a:noFill/>
          <a:ln w="9525">
            <a:solidFill>
              <a:schemeClr val="tx1"/>
            </a:solidFill>
            <a:miter lim="800000"/>
            <a:headEnd/>
            <a:tailEnd/>
          </a:ln>
        </p:spPr>
      </p:pic>
      <p:pic>
        <p:nvPicPr>
          <p:cNvPr id="117764" name="Picture 4" descr="File: French possessions in the Americas (1534-1803) .png"/>
          <p:cNvPicPr>
            <a:picLocks noChangeAspect="1" noChangeArrowheads="1"/>
          </p:cNvPicPr>
          <p:nvPr/>
        </p:nvPicPr>
        <p:blipFill>
          <a:blip r:embed="rId3" cstate="print"/>
          <a:srcRect/>
          <a:stretch>
            <a:fillRect/>
          </a:stretch>
        </p:blipFill>
        <p:spPr bwMode="auto">
          <a:xfrm>
            <a:off x="0" y="609600"/>
            <a:ext cx="5715000" cy="5715000"/>
          </a:xfrm>
          <a:prstGeom prst="rect">
            <a:avLst/>
          </a:prstGeom>
          <a:noFill/>
          <a:ln>
            <a:solidFill>
              <a:schemeClr val="tx1"/>
            </a:solidFill>
          </a:ln>
        </p:spPr>
      </p:pic>
      <p:pic>
        <p:nvPicPr>
          <p:cNvPr id="117762" name="Picture 2"/>
          <p:cNvPicPr>
            <a:picLocks noChangeAspect="1" noChangeArrowheads="1"/>
          </p:cNvPicPr>
          <p:nvPr/>
        </p:nvPicPr>
        <p:blipFill>
          <a:blip r:embed="rId4" cstate="print"/>
          <a:srcRect/>
          <a:stretch>
            <a:fillRect/>
          </a:stretch>
        </p:blipFill>
        <p:spPr bwMode="auto">
          <a:xfrm>
            <a:off x="838200" y="990600"/>
            <a:ext cx="4772025" cy="4694808"/>
          </a:xfrm>
          <a:prstGeom prst="rect">
            <a:avLst/>
          </a:prstGeom>
          <a:noFill/>
          <a:ln w="9525">
            <a:solidFill>
              <a:schemeClr val="tx1"/>
            </a:solidFill>
            <a:miter lim="800000"/>
            <a:headEnd/>
            <a:tailEnd/>
          </a:ln>
        </p:spPr>
      </p:pic>
      <p:pic>
        <p:nvPicPr>
          <p:cNvPr id="10" name="Picture 2"/>
          <p:cNvPicPr>
            <a:picLocks noChangeAspect="1" noChangeArrowheads="1"/>
          </p:cNvPicPr>
          <p:nvPr/>
        </p:nvPicPr>
        <p:blipFill>
          <a:blip r:embed="rId5" cstate="print"/>
          <a:srcRect/>
          <a:stretch>
            <a:fillRect/>
          </a:stretch>
        </p:blipFill>
        <p:spPr bwMode="auto">
          <a:xfrm>
            <a:off x="-1295400" y="838200"/>
            <a:ext cx="7620000" cy="5429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2000"/>
                                        <p:tgtEl>
                                          <p:spTgt spid="6">
                                            <p:txEl>
                                              <p:pRg st="1" end="1"/>
                                            </p:txEl>
                                          </p:spTgt>
                                        </p:tgtEl>
                                      </p:cBhvr>
                                    </p:animEffect>
                                  </p:childTnLst>
                                </p:cTn>
                              </p:par>
                            </p:childTnLst>
                          </p:cTn>
                        </p:par>
                        <p:par>
                          <p:cTn id="13" fill="hold">
                            <p:stCondLst>
                              <p:cond delay="2000"/>
                            </p:stCondLst>
                            <p:childTnLst>
                              <p:par>
                                <p:cTn id="14" presetID="10" presetClass="exit" presetSubtype="0" fill="hold" nodeType="afterEffect">
                                  <p:stCondLst>
                                    <p:cond delay="0"/>
                                  </p:stCondLst>
                                  <p:childTnLst>
                                    <p:animEffect transition="out" filter="fade">
                                      <p:cBhvr>
                                        <p:cTn id="15" dur="1000"/>
                                        <p:tgtEl>
                                          <p:spTgt spid="9"/>
                                        </p:tgtEl>
                                      </p:cBhvr>
                                    </p:animEffect>
                                    <p:set>
                                      <p:cBhvr>
                                        <p:cTn id="16" dur="1" fill="hold">
                                          <p:stCondLst>
                                            <p:cond delay="999"/>
                                          </p:stCondLst>
                                        </p:cTn>
                                        <p:tgtEl>
                                          <p:spTgt spid="9"/>
                                        </p:tgtEl>
                                        <p:attrNameLst>
                                          <p:attrName>style.visibility</p:attrName>
                                        </p:attrNameLst>
                                      </p:cBhvr>
                                      <p:to>
                                        <p:strVal val="hidden"/>
                                      </p:to>
                                    </p:set>
                                  </p:childTnLst>
                                </p:cTn>
                              </p:par>
                              <p:par>
                                <p:cTn id="17" presetID="53" presetClass="entr" presetSubtype="0" fill="hold" nodeType="withEffect">
                                  <p:stCondLst>
                                    <p:cond delay="0"/>
                                  </p:stCondLst>
                                  <p:childTnLst>
                                    <p:set>
                                      <p:cBhvr>
                                        <p:cTn id="18" dur="1" fill="hold">
                                          <p:stCondLst>
                                            <p:cond delay="0"/>
                                          </p:stCondLst>
                                        </p:cTn>
                                        <p:tgtEl>
                                          <p:spTgt spid="117764"/>
                                        </p:tgtEl>
                                        <p:attrNameLst>
                                          <p:attrName>style.visibility</p:attrName>
                                        </p:attrNameLst>
                                      </p:cBhvr>
                                      <p:to>
                                        <p:strVal val="visible"/>
                                      </p:to>
                                    </p:set>
                                    <p:anim calcmode="lin" valueType="num">
                                      <p:cBhvr>
                                        <p:cTn id="19" dur="500" fill="hold"/>
                                        <p:tgtEl>
                                          <p:spTgt spid="117764"/>
                                        </p:tgtEl>
                                        <p:attrNameLst>
                                          <p:attrName>ppt_w</p:attrName>
                                        </p:attrNameLst>
                                      </p:cBhvr>
                                      <p:tavLst>
                                        <p:tav tm="0">
                                          <p:val>
                                            <p:fltVal val="0"/>
                                          </p:val>
                                        </p:tav>
                                        <p:tav tm="100000">
                                          <p:val>
                                            <p:strVal val="#ppt_w"/>
                                          </p:val>
                                        </p:tav>
                                      </p:tavLst>
                                    </p:anim>
                                    <p:anim calcmode="lin" valueType="num">
                                      <p:cBhvr>
                                        <p:cTn id="20" dur="500" fill="hold"/>
                                        <p:tgtEl>
                                          <p:spTgt spid="117764"/>
                                        </p:tgtEl>
                                        <p:attrNameLst>
                                          <p:attrName>ppt_h</p:attrName>
                                        </p:attrNameLst>
                                      </p:cBhvr>
                                      <p:tavLst>
                                        <p:tav tm="0">
                                          <p:val>
                                            <p:fltVal val="0"/>
                                          </p:val>
                                        </p:tav>
                                        <p:tav tm="100000">
                                          <p:val>
                                            <p:strVal val="#ppt_h"/>
                                          </p:val>
                                        </p:tav>
                                      </p:tavLst>
                                    </p:anim>
                                    <p:animEffect transition="in" filter="fade">
                                      <p:cBhvr>
                                        <p:cTn id="21" dur="500"/>
                                        <p:tgtEl>
                                          <p:spTgt spid="11776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up)">
                                      <p:cBhvr>
                                        <p:cTn id="26" dur="2000"/>
                                        <p:tgtEl>
                                          <p:spTgt spid="6">
                                            <p:txEl>
                                              <p:pRg st="2" end="2"/>
                                            </p:txEl>
                                          </p:spTgt>
                                        </p:tgtEl>
                                      </p:cBhvr>
                                    </p:animEffect>
                                  </p:childTnLst>
                                </p:cTn>
                              </p:par>
                              <p:par>
                                <p:cTn id="27" presetID="53" presetClass="entr" presetSubtype="0" fill="hold" nodeType="withEffect">
                                  <p:stCondLst>
                                    <p:cond delay="0"/>
                                  </p:stCondLst>
                                  <p:childTnLst>
                                    <p:set>
                                      <p:cBhvr>
                                        <p:cTn id="28" dur="1" fill="hold">
                                          <p:stCondLst>
                                            <p:cond delay="0"/>
                                          </p:stCondLst>
                                        </p:cTn>
                                        <p:tgtEl>
                                          <p:spTgt spid="117762"/>
                                        </p:tgtEl>
                                        <p:attrNameLst>
                                          <p:attrName>style.visibility</p:attrName>
                                        </p:attrNameLst>
                                      </p:cBhvr>
                                      <p:to>
                                        <p:strVal val="visible"/>
                                      </p:to>
                                    </p:set>
                                    <p:anim calcmode="lin" valueType="num">
                                      <p:cBhvr>
                                        <p:cTn id="29" dur="500" fill="hold"/>
                                        <p:tgtEl>
                                          <p:spTgt spid="117762"/>
                                        </p:tgtEl>
                                        <p:attrNameLst>
                                          <p:attrName>ppt_w</p:attrName>
                                        </p:attrNameLst>
                                      </p:cBhvr>
                                      <p:tavLst>
                                        <p:tav tm="0">
                                          <p:val>
                                            <p:fltVal val="0"/>
                                          </p:val>
                                        </p:tav>
                                        <p:tav tm="100000">
                                          <p:val>
                                            <p:strVal val="#ppt_w"/>
                                          </p:val>
                                        </p:tav>
                                      </p:tavLst>
                                    </p:anim>
                                    <p:anim calcmode="lin" valueType="num">
                                      <p:cBhvr>
                                        <p:cTn id="30" dur="500" fill="hold"/>
                                        <p:tgtEl>
                                          <p:spTgt spid="117762"/>
                                        </p:tgtEl>
                                        <p:attrNameLst>
                                          <p:attrName>ppt_h</p:attrName>
                                        </p:attrNameLst>
                                      </p:cBhvr>
                                      <p:tavLst>
                                        <p:tav tm="0">
                                          <p:val>
                                            <p:fltVal val="0"/>
                                          </p:val>
                                        </p:tav>
                                        <p:tav tm="100000">
                                          <p:val>
                                            <p:strVal val="#ppt_h"/>
                                          </p:val>
                                        </p:tav>
                                      </p:tavLst>
                                    </p:anim>
                                    <p:animEffect transition="in" filter="fade">
                                      <p:cBhvr>
                                        <p:cTn id="31" dur="500"/>
                                        <p:tgtEl>
                                          <p:spTgt spid="11776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2000" fill="hold"/>
                                        <p:tgtEl>
                                          <p:spTgt spid="10"/>
                                        </p:tgtEl>
                                        <p:attrNameLst>
                                          <p:attrName>ppt_w</p:attrName>
                                        </p:attrNameLst>
                                      </p:cBhvr>
                                      <p:tavLst>
                                        <p:tav tm="0">
                                          <p:val>
                                            <p:fltVal val="0"/>
                                          </p:val>
                                        </p:tav>
                                        <p:tav tm="100000">
                                          <p:val>
                                            <p:strVal val="#ppt_w"/>
                                          </p:val>
                                        </p:tav>
                                      </p:tavLst>
                                    </p:anim>
                                    <p:anim calcmode="lin" valueType="num">
                                      <p:cBhvr>
                                        <p:cTn id="37" dur="2000" fill="hold"/>
                                        <p:tgtEl>
                                          <p:spTgt spid="10"/>
                                        </p:tgtEl>
                                        <p:attrNameLst>
                                          <p:attrName>ppt_h</p:attrName>
                                        </p:attrNameLst>
                                      </p:cBhvr>
                                      <p:tavLst>
                                        <p:tav tm="0">
                                          <p:val>
                                            <p:fltVal val="0"/>
                                          </p:val>
                                        </p:tav>
                                        <p:tav tm="100000">
                                          <p:val>
                                            <p:strVal val="#ppt_h"/>
                                          </p:val>
                                        </p:tav>
                                      </p:tavLst>
                                    </p:anim>
                                    <p:animEffect transition="in" filter="fade">
                                      <p:cBhvr>
                                        <p:cTn id="38" dur="2000"/>
                                        <p:tgtEl>
                                          <p:spTgt spid="10"/>
                                        </p:tgtEl>
                                      </p:cBhvr>
                                    </p:animEffect>
                                  </p:childTnLst>
                                </p:cTn>
                              </p:par>
                              <p:par>
                                <p:cTn id="39" presetID="63" presetClass="path" presetSubtype="0" accel="50000" decel="50000" fill="hold" nodeType="withEffect">
                                  <p:stCondLst>
                                    <p:cond delay="0"/>
                                  </p:stCondLst>
                                  <p:childTnLst>
                                    <p:animMotion origin="layout" path="M -0.05833 0.00416 L 0.19167 0.00416 " pathEditMode="relative" rAng="0" ptsTypes="AA">
                                      <p:cBhvr>
                                        <p:cTn id="40" dur="2000" fill="hold"/>
                                        <p:tgtEl>
                                          <p:spTgt spid="10"/>
                                        </p:tgtEl>
                                        <p:attrNameLst>
                                          <p:attrName>ppt_x</p:attrName>
                                          <p:attrName>ppt_y</p:attrName>
                                        </p:attrNameLst>
                                      </p:cBhvr>
                                      <p:rCtr x="125" y="0"/>
                                    </p:animMotion>
                                  </p:childTnLst>
                                </p:cTn>
                              </p:par>
                            </p:childTnLst>
                          </p:cTn>
                        </p:par>
                      </p:childTnLst>
                    </p:cTn>
                  </p:par>
                  <p:par>
                    <p:cTn id="41" fill="hold">
                      <p:stCondLst>
                        <p:cond delay="indefinite"/>
                      </p:stCondLst>
                      <p:childTnLst>
                        <p:par>
                          <p:cTn id="42" fill="hold">
                            <p:stCondLst>
                              <p:cond delay="0"/>
                            </p:stCondLst>
                            <p:childTnLst>
                              <p:par>
                                <p:cTn id="43" presetID="53" presetClass="exit" presetSubtype="0" fill="hold" nodeType="clickEffect">
                                  <p:stCondLst>
                                    <p:cond delay="0"/>
                                  </p:stCondLst>
                                  <p:childTnLst>
                                    <p:anim calcmode="lin" valueType="num">
                                      <p:cBhvr>
                                        <p:cTn id="44" dur="500"/>
                                        <p:tgtEl>
                                          <p:spTgt spid="10"/>
                                        </p:tgtEl>
                                        <p:attrNameLst>
                                          <p:attrName>ppt_w</p:attrName>
                                        </p:attrNameLst>
                                      </p:cBhvr>
                                      <p:tavLst>
                                        <p:tav tm="0">
                                          <p:val>
                                            <p:strVal val="ppt_w"/>
                                          </p:val>
                                        </p:tav>
                                        <p:tav tm="100000">
                                          <p:val>
                                            <p:fltVal val="0"/>
                                          </p:val>
                                        </p:tav>
                                      </p:tavLst>
                                    </p:anim>
                                    <p:anim calcmode="lin" valueType="num">
                                      <p:cBhvr>
                                        <p:cTn id="45" dur="500"/>
                                        <p:tgtEl>
                                          <p:spTgt spid="10"/>
                                        </p:tgtEl>
                                        <p:attrNameLst>
                                          <p:attrName>ppt_h</p:attrName>
                                        </p:attrNameLst>
                                      </p:cBhvr>
                                      <p:tavLst>
                                        <p:tav tm="0">
                                          <p:val>
                                            <p:strVal val="ppt_h"/>
                                          </p:val>
                                        </p:tav>
                                        <p:tav tm="100000">
                                          <p:val>
                                            <p:fltVal val="0"/>
                                          </p:val>
                                        </p:tav>
                                      </p:tavLst>
                                    </p:anim>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53" presetClass="exit" presetSubtype="0" fill="hold" nodeType="withEffect">
                                  <p:stCondLst>
                                    <p:cond delay="0"/>
                                  </p:stCondLst>
                                  <p:childTnLst>
                                    <p:anim calcmode="lin" valueType="num">
                                      <p:cBhvr>
                                        <p:cTn id="49" dur="500"/>
                                        <p:tgtEl>
                                          <p:spTgt spid="117764"/>
                                        </p:tgtEl>
                                        <p:attrNameLst>
                                          <p:attrName>ppt_w</p:attrName>
                                        </p:attrNameLst>
                                      </p:cBhvr>
                                      <p:tavLst>
                                        <p:tav tm="0">
                                          <p:val>
                                            <p:strVal val="ppt_w"/>
                                          </p:val>
                                        </p:tav>
                                        <p:tav tm="100000">
                                          <p:val>
                                            <p:fltVal val="0"/>
                                          </p:val>
                                        </p:tav>
                                      </p:tavLst>
                                    </p:anim>
                                    <p:anim calcmode="lin" valueType="num">
                                      <p:cBhvr>
                                        <p:cTn id="50" dur="500"/>
                                        <p:tgtEl>
                                          <p:spTgt spid="117764"/>
                                        </p:tgtEl>
                                        <p:attrNameLst>
                                          <p:attrName>ppt_h</p:attrName>
                                        </p:attrNameLst>
                                      </p:cBhvr>
                                      <p:tavLst>
                                        <p:tav tm="0">
                                          <p:val>
                                            <p:strVal val="ppt_h"/>
                                          </p:val>
                                        </p:tav>
                                        <p:tav tm="100000">
                                          <p:val>
                                            <p:fltVal val="0"/>
                                          </p:val>
                                        </p:tav>
                                      </p:tavLst>
                                    </p:anim>
                                    <p:animEffect transition="out" filter="fade">
                                      <p:cBhvr>
                                        <p:cTn id="51" dur="500"/>
                                        <p:tgtEl>
                                          <p:spTgt spid="117764"/>
                                        </p:tgtEl>
                                      </p:cBhvr>
                                    </p:animEffect>
                                    <p:set>
                                      <p:cBhvr>
                                        <p:cTn id="52" dur="1" fill="hold">
                                          <p:stCondLst>
                                            <p:cond delay="499"/>
                                          </p:stCondLst>
                                        </p:cTn>
                                        <p:tgtEl>
                                          <p:spTgt spid="117764"/>
                                        </p:tgtEl>
                                        <p:attrNameLst>
                                          <p:attrName>style.visibility</p:attrName>
                                        </p:attrNameLst>
                                      </p:cBhvr>
                                      <p:to>
                                        <p:strVal val="hidden"/>
                                      </p:to>
                                    </p:set>
                                  </p:childTnLst>
                                </p:cTn>
                              </p:par>
                              <p:par>
                                <p:cTn id="53" presetID="22" presetClass="entr" presetSubtype="1" fill="hold" nodeType="withEffect">
                                  <p:stCondLst>
                                    <p:cond delay="0"/>
                                  </p:stCondLst>
                                  <p:childTnLst>
                                    <p:set>
                                      <p:cBhvr>
                                        <p:cTn id="54" dur="1" fill="hold">
                                          <p:stCondLst>
                                            <p:cond delay="0"/>
                                          </p:stCondLst>
                                        </p:cTn>
                                        <p:tgtEl>
                                          <p:spTgt spid="7">
                                            <p:txEl>
                                              <p:pRg st="0" end="0"/>
                                            </p:txEl>
                                          </p:spTgt>
                                        </p:tgtEl>
                                        <p:attrNameLst>
                                          <p:attrName>style.visibility</p:attrName>
                                        </p:attrNameLst>
                                      </p:cBhvr>
                                      <p:to>
                                        <p:strVal val="visible"/>
                                      </p:to>
                                    </p:set>
                                    <p:animEffect transition="in" filter="wipe(up)">
                                      <p:cBhvr>
                                        <p:cTn id="55"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7-ACADIA: 1670-1710 </a:t>
            </a:r>
            <a:r>
              <a:rPr lang="en-US" b="0" dirty="0" smtClean="0"/>
              <a:t>(40)</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77300"/>
          </a:xfrm>
          <a:prstGeom prst="rect">
            <a:avLst/>
          </a:prstGeom>
        </p:spPr>
        <p:txBody>
          <a:bodyPr wrap="square">
            <a:spAutoFit/>
          </a:bodyPr>
          <a:lstStyle/>
          <a:p>
            <a:pPr marL="174625" indent="-174625">
              <a:buFont typeface="Arial" pitchFamily="34" charset="0"/>
              <a:buChar char="•"/>
            </a:pPr>
            <a:r>
              <a:rPr lang="en-US" sz="2800" dirty="0" smtClean="0">
                <a:solidFill>
                  <a:srgbClr val="FF0000"/>
                </a:solidFill>
                <a:effectLst>
                  <a:outerShdw blurRad="38100" dist="38100" dir="2700000" algn="tl">
                    <a:srgbClr val="000000"/>
                  </a:outerShdw>
                </a:effectLst>
              </a:rPr>
              <a:t>British retaliate </a:t>
            </a:r>
            <a:r>
              <a:rPr lang="en-US" sz="2750" dirty="0" smtClean="0"/>
              <a:t>and this </a:t>
            </a:r>
            <a:r>
              <a:rPr lang="en-US" sz="2800" dirty="0" smtClean="0">
                <a:solidFill>
                  <a:srgbClr val="FF0000"/>
                </a:solidFill>
                <a:effectLst>
                  <a:outerShdw blurRad="38100" dist="38100" dir="2700000" algn="tl">
                    <a:srgbClr val="000000"/>
                  </a:outerShdw>
                </a:effectLst>
              </a:rPr>
              <a:t>leads to war with the British of New England</a:t>
            </a:r>
            <a:r>
              <a:rPr lang="en-US" sz="2750" dirty="0" smtClean="0"/>
              <a:t> as shown in this example. Knowing that the </a:t>
            </a:r>
            <a:r>
              <a:rPr lang="en-US" sz="2800" dirty="0" smtClean="0">
                <a:solidFill>
                  <a:srgbClr val="FF0000"/>
                </a:solidFill>
                <a:effectLst>
                  <a:outerShdw blurRad="38100" dist="38100" dir="2700000" algn="tl">
                    <a:srgbClr val="000000"/>
                  </a:outerShdw>
                </a:effectLst>
              </a:rPr>
              <a:t>Acadians are friends with the Mi’kmaqs</a:t>
            </a:r>
            <a:r>
              <a:rPr lang="en-US" sz="2750" dirty="0" smtClean="0"/>
              <a:t> means </a:t>
            </a:r>
            <a:r>
              <a:rPr lang="en-US" sz="2800" dirty="0" smtClean="0">
                <a:solidFill>
                  <a:srgbClr val="FF0000"/>
                </a:solidFill>
                <a:effectLst>
                  <a:outerShdw blurRad="38100" dist="38100" dir="2700000" algn="tl">
                    <a:srgbClr val="000000"/>
                  </a:outerShdw>
                </a:effectLst>
              </a:rPr>
              <a:t>also attacking Acadia</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pic>
        <p:nvPicPr>
          <p:cNvPr id="16" name="Picture 2" descr="Flag of The Netherlands"/>
          <p:cNvPicPr>
            <a:picLocks noChangeAspect="1" noChangeArrowheads="1"/>
          </p:cNvPicPr>
          <p:nvPr/>
        </p:nvPicPr>
        <p:blipFill>
          <a:blip r:embed="rId6" cstate="print"/>
          <a:srcRect/>
          <a:stretch>
            <a:fillRect/>
          </a:stretch>
        </p:blipFill>
        <p:spPr bwMode="auto">
          <a:xfrm>
            <a:off x="8229600" y="0"/>
            <a:ext cx="914400" cy="585216"/>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18"/>
          <p:cNvGrpSpPr/>
          <p:nvPr/>
        </p:nvGrpSpPr>
        <p:grpSpPr>
          <a:xfrm>
            <a:off x="1097881" y="609600"/>
            <a:ext cx="6948238" cy="4956048"/>
            <a:chOff x="1097881" y="609600"/>
            <a:chExt cx="6948238" cy="4956048"/>
          </a:xfrm>
        </p:grpSpPr>
        <p:pic>
          <p:nvPicPr>
            <p:cNvPr id="17" name="Picture 2"/>
            <p:cNvPicPr>
              <a:picLocks noChangeAspect="1" noChangeArrowheads="1"/>
            </p:cNvPicPr>
            <p:nvPr/>
          </p:nvPicPr>
          <p:blipFill>
            <a:blip r:embed="rId7" cstate="print"/>
            <a:srcRect/>
            <a:stretch>
              <a:fillRect/>
            </a:stretch>
          </p:blipFill>
          <p:spPr bwMode="auto">
            <a:xfrm>
              <a:off x="1097881" y="609600"/>
              <a:ext cx="6948238" cy="4956048"/>
            </a:xfrm>
            <a:prstGeom prst="rect">
              <a:avLst/>
            </a:prstGeom>
            <a:noFill/>
            <a:ln w="9525">
              <a:solidFill>
                <a:schemeClr val="tx1"/>
              </a:solidFill>
              <a:miter lim="800000"/>
              <a:headEnd/>
              <a:tailEnd/>
            </a:ln>
          </p:spPr>
        </p:pic>
        <p:sp>
          <p:nvSpPr>
            <p:cNvPr id="18" name="TextBox 17"/>
            <p:cNvSpPr txBox="1"/>
            <p:nvPr/>
          </p:nvSpPr>
          <p:spPr>
            <a:xfrm>
              <a:off x="1143000" y="609600"/>
              <a:ext cx="2895600" cy="954107"/>
            </a:xfrm>
            <a:prstGeom prst="rect">
              <a:avLst/>
            </a:prstGeom>
            <a:solidFill>
              <a:schemeClr val="bg1"/>
            </a:solidFill>
            <a:ln>
              <a:solidFill>
                <a:schemeClr val="tx1"/>
              </a:solidFill>
            </a:ln>
          </p:spPr>
          <p:txBody>
            <a:bodyPr wrap="square" rtlCol="0">
              <a:spAutoFit/>
            </a:bodyPr>
            <a:lstStyle/>
            <a:p>
              <a:pPr algn="ctr"/>
              <a:r>
                <a:rPr lang="en-US" sz="2800" dirty="0" smtClean="0"/>
                <a:t>King Williams War</a:t>
              </a:r>
            </a:p>
            <a:p>
              <a:pPr algn="ctr"/>
              <a:r>
                <a:rPr lang="en-US" sz="2800" dirty="0" smtClean="0"/>
                <a:t>(1688-1697)</a:t>
              </a:r>
              <a:endParaRPr lang="en-US" sz="2800" dirty="0"/>
            </a:p>
          </p:txBody>
        </p:sp>
      </p:grpSp>
      <p:sp>
        <p:nvSpPr>
          <p:cNvPr id="20" name="Oval 19"/>
          <p:cNvSpPr/>
          <p:nvPr/>
        </p:nvSpPr>
        <p:spPr>
          <a:xfrm>
            <a:off x="5105400" y="2819400"/>
            <a:ext cx="914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6324600" y="2743200"/>
            <a:ext cx="685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28" name="TextBox 27"/>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ET=66YRS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290">
                                          <p:stCondLst>
                                            <p:cond delay="0"/>
                                          </p:stCondLst>
                                        </p:cTn>
                                        <p:tgtEl>
                                          <p:spTgt spid="20"/>
                                        </p:tgtEl>
                                      </p:cBhvr>
                                    </p:animEffect>
                                    <p:anim calcmode="lin" valueType="num">
                                      <p:cBhvr>
                                        <p:cTn id="19" dur="911"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20"/>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20"/>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20"/>
                                        </p:tgtEl>
                                        <p:attrNameLst>
                                          <p:attrName>ppt_y</p:attrName>
                                        </p:attrNameLst>
                                      </p:cBhvr>
                                      <p:tavLst>
                                        <p:tav tm="0" fmla="#ppt_y-sin(pi*$)/81">
                                          <p:val>
                                            <p:fltVal val="0"/>
                                          </p:val>
                                        </p:tav>
                                        <p:tav tm="100000">
                                          <p:val>
                                            <p:fltVal val="1"/>
                                          </p:val>
                                        </p:tav>
                                      </p:tavLst>
                                    </p:anim>
                                    <p:animScale>
                                      <p:cBhvr>
                                        <p:cTn id="24" dur="13">
                                          <p:stCondLst>
                                            <p:cond delay="325"/>
                                          </p:stCondLst>
                                        </p:cTn>
                                        <p:tgtEl>
                                          <p:spTgt spid="20"/>
                                        </p:tgtEl>
                                      </p:cBhvr>
                                      <p:to x="100000" y="60000"/>
                                    </p:animScale>
                                    <p:animScale>
                                      <p:cBhvr>
                                        <p:cTn id="25" dur="83" decel="50000">
                                          <p:stCondLst>
                                            <p:cond delay="338"/>
                                          </p:stCondLst>
                                        </p:cTn>
                                        <p:tgtEl>
                                          <p:spTgt spid="20"/>
                                        </p:tgtEl>
                                      </p:cBhvr>
                                      <p:to x="100000" y="100000"/>
                                    </p:animScale>
                                    <p:animScale>
                                      <p:cBhvr>
                                        <p:cTn id="26" dur="13">
                                          <p:stCondLst>
                                            <p:cond delay="656"/>
                                          </p:stCondLst>
                                        </p:cTn>
                                        <p:tgtEl>
                                          <p:spTgt spid="20"/>
                                        </p:tgtEl>
                                      </p:cBhvr>
                                      <p:to x="100000" y="80000"/>
                                    </p:animScale>
                                    <p:animScale>
                                      <p:cBhvr>
                                        <p:cTn id="27" dur="83" decel="50000">
                                          <p:stCondLst>
                                            <p:cond delay="669"/>
                                          </p:stCondLst>
                                        </p:cTn>
                                        <p:tgtEl>
                                          <p:spTgt spid="20"/>
                                        </p:tgtEl>
                                      </p:cBhvr>
                                      <p:to x="100000" y="100000"/>
                                    </p:animScale>
                                    <p:animScale>
                                      <p:cBhvr>
                                        <p:cTn id="28" dur="13">
                                          <p:stCondLst>
                                            <p:cond delay="821"/>
                                          </p:stCondLst>
                                        </p:cTn>
                                        <p:tgtEl>
                                          <p:spTgt spid="20"/>
                                        </p:tgtEl>
                                      </p:cBhvr>
                                      <p:to x="100000" y="90000"/>
                                    </p:animScale>
                                    <p:animScale>
                                      <p:cBhvr>
                                        <p:cTn id="29" dur="83" decel="50000">
                                          <p:stCondLst>
                                            <p:cond delay="834"/>
                                          </p:stCondLst>
                                        </p:cTn>
                                        <p:tgtEl>
                                          <p:spTgt spid="20"/>
                                        </p:tgtEl>
                                      </p:cBhvr>
                                      <p:to x="100000" y="100000"/>
                                    </p:animScale>
                                    <p:animScale>
                                      <p:cBhvr>
                                        <p:cTn id="30" dur="13">
                                          <p:stCondLst>
                                            <p:cond delay="904"/>
                                          </p:stCondLst>
                                        </p:cTn>
                                        <p:tgtEl>
                                          <p:spTgt spid="20"/>
                                        </p:tgtEl>
                                      </p:cBhvr>
                                      <p:to x="100000" y="95000"/>
                                    </p:animScale>
                                    <p:animScale>
                                      <p:cBhvr>
                                        <p:cTn id="31" dur="83" decel="50000">
                                          <p:stCondLst>
                                            <p:cond delay="917"/>
                                          </p:stCondLst>
                                        </p:cTn>
                                        <p:tgtEl>
                                          <p:spTgt spid="20"/>
                                        </p:tgtEl>
                                      </p:cBhvr>
                                      <p:to x="100000" y="100000"/>
                                    </p:animScale>
                                  </p:childTnLst>
                                </p:cTn>
                              </p:par>
                            </p:childTnLst>
                          </p:cTn>
                        </p:par>
                        <p:par>
                          <p:cTn id="32" fill="hold">
                            <p:stCondLst>
                              <p:cond delay="1000"/>
                            </p:stCondLst>
                            <p:childTnLst>
                              <p:par>
                                <p:cTn id="33" presetID="26"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290">
                                          <p:stCondLst>
                                            <p:cond delay="0"/>
                                          </p:stCondLst>
                                        </p:cTn>
                                        <p:tgtEl>
                                          <p:spTgt spid="21"/>
                                        </p:tgtEl>
                                      </p:cBhvr>
                                    </p:animEffect>
                                    <p:anim calcmode="lin" valueType="num">
                                      <p:cBhvr>
                                        <p:cTn id="36"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7"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8"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39"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40"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41" dur="13">
                                          <p:stCondLst>
                                            <p:cond delay="325"/>
                                          </p:stCondLst>
                                        </p:cTn>
                                        <p:tgtEl>
                                          <p:spTgt spid="21"/>
                                        </p:tgtEl>
                                      </p:cBhvr>
                                      <p:to x="100000" y="60000"/>
                                    </p:animScale>
                                    <p:animScale>
                                      <p:cBhvr>
                                        <p:cTn id="42" dur="83" decel="50000">
                                          <p:stCondLst>
                                            <p:cond delay="338"/>
                                          </p:stCondLst>
                                        </p:cTn>
                                        <p:tgtEl>
                                          <p:spTgt spid="21"/>
                                        </p:tgtEl>
                                      </p:cBhvr>
                                      <p:to x="100000" y="100000"/>
                                    </p:animScale>
                                    <p:animScale>
                                      <p:cBhvr>
                                        <p:cTn id="43" dur="13">
                                          <p:stCondLst>
                                            <p:cond delay="656"/>
                                          </p:stCondLst>
                                        </p:cTn>
                                        <p:tgtEl>
                                          <p:spTgt spid="21"/>
                                        </p:tgtEl>
                                      </p:cBhvr>
                                      <p:to x="100000" y="80000"/>
                                    </p:animScale>
                                    <p:animScale>
                                      <p:cBhvr>
                                        <p:cTn id="44" dur="83" decel="50000">
                                          <p:stCondLst>
                                            <p:cond delay="669"/>
                                          </p:stCondLst>
                                        </p:cTn>
                                        <p:tgtEl>
                                          <p:spTgt spid="21"/>
                                        </p:tgtEl>
                                      </p:cBhvr>
                                      <p:to x="100000" y="100000"/>
                                    </p:animScale>
                                    <p:animScale>
                                      <p:cBhvr>
                                        <p:cTn id="45" dur="13">
                                          <p:stCondLst>
                                            <p:cond delay="821"/>
                                          </p:stCondLst>
                                        </p:cTn>
                                        <p:tgtEl>
                                          <p:spTgt spid="21"/>
                                        </p:tgtEl>
                                      </p:cBhvr>
                                      <p:to x="100000" y="90000"/>
                                    </p:animScale>
                                    <p:animScale>
                                      <p:cBhvr>
                                        <p:cTn id="46" dur="83" decel="50000">
                                          <p:stCondLst>
                                            <p:cond delay="834"/>
                                          </p:stCondLst>
                                        </p:cTn>
                                        <p:tgtEl>
                                          <p:spTgt spid="21"/>
                                        </p:tgtEl>
                                      </p:cBhvr>
                                      <p:to x="100000" y="100000"/>
                                    </p:animScale>
                                    <p:animScale>
                                      <p:cBhvr>
                                        <p:cTn id="47" dur="13">
                                          <p:stCondLst>
                                            <p:cond delay="904"/>
                                          </p:stCondLst>
                                        </p:cTn>
                                        <p:tgtEl>
                                          <p:spTgt spid="21"/>
                                        </p:tgtEl>
                                      </p:cBhvr>
                                      <p:to x="100000" y="95000"/>
                                    </p:animScale>
                                    <p:animScale>
                                      <p:cBhvr>
                                        <p:cTn id="48" dur="83" decel="50000">
                                          <p:stCondLst>
                                            <p:cond delay="917"/>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20" grpId="0" animBg="1"/>
      <p:bldP spid="2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7-ACADIA: 1670-1710 </a:t>
            </a:r>
            <a:r>
              <a:rPr lang="en-US" b="0" dirty="0" smtClean="0"/>
              <a:t>(40)</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smtClean="0"/>
              <a:t>By the end of the war, natives are successful in </a:t>
            </a:r>
            <a:r>
              <a:rPr lang="en-US" sz="2800" dirty="0" smtClean="0">
                <a:solidFill>
                  <a:srgbClr val="FF0000"/>
                </a:solidFill>
                <a:effectLst>
                  <a:outerShdw blurRad="38100" dist="38100" dir="2700000" algn="tl">
                    <a:srgbClr val="000000"/>
                  </a:outerShdw>
                </a:effectLst>
              </a:rPr>
              <a:t>killing more than 700 English and capturing over 250 </a:t>
            </a:r>
            <a:r>
              <a:rPr lang="en-US" sz="2800" dirty="0" smtClean="0"/>
              <a:t>along the Acadia/ New England border</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pic>
        <p:nvPicPr>
          <p:cNvPr id="16" name="Picture 2" descr="Flag of The Netherlands"/>
          <p:cNvPicPr>
            <a:picLocks noChangeAspect="1" noChangeArrowheads="1"/>
          </p:cNvPicPr>
          <p:nvPr/>
        </p:nvPicPr>
        <p:blipFill>
          <a:blip r:embed="rId6" cstate="print"/>
          <a:srcRect/>
          <a:stretch>
            <a:fillRect/>
          </a:stretch>
        </p:blipFill>
        <p:spPr bwMode="auto">
          <a:xfrm>
            <a:off x="8229600" y="0"/>
            <a:ext cx="914400" cy="585216"/>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2273" name="Picture 1"/>
          <p:cNvPicPr>
            <a:picLocks noChangeAspect="1" noChangeArrowheads="1"/>
          </p:cNvPicPr>
          <p:nvPr/>
        </p:nvPicPr>
        <p:blipFill>
          <a:blip r:embed="rId7" cstate="print"/>
          <a:srcRect/>
          <a:stretch>
            <a:fillRect/>
          </a:stretch>
        </p:blipFill>
        <p:spPr bwMode="auto">
          <a:xfrm>
            <a:off x="2617964" y="609600"/>
            <a:ext cx="3908073" cy="4956048"/>
          </a:xfrm>
          <a:prstGeom prst="rect">
            <a:avLst/>
          </a:prstGeom>
          <a:noFill/>
          <a:ln w="9525">
            <a:noFill/>
            <a:miter lim="800000"/>
            <a:headEnd/>
            <a:tailEnd/>
          </a:ln>
        </p:spPr>
      </p:pic>
      <p:pic>
        <p:nvPicPr>
          <p:cNvPr id="182274" name="Picture 2" descr="C:\Users\romerrr\AppData\Local\Microsoft\Windows\INetCache\IE\XVMJL0M7\crossbones[1].png"/>
          <p:cNvPicPr>
            <a:picLocks noChangeAspect="1" noChangeArrowheads="1"/>
          </p:cNvPicPr>
          <p:nvPr/>
        </p:nvPicPr>
        <p:blipFill>
          <a:blip r:embed="rId8" cstate="print"/>
          <a:srcRect/>
          <a:stretch>
            <a:fillRect/>
          </a:stretch>
        </p:blipFill>
        <p:spPr bwMode="auto">
          <a:xfrm>
            <a:off x="3429000" y="2743200"/>
            <a:ext cx="533400" cy="429552"/>
          </a:xfrm>
          <a:prstGeom prst="rect">
            <a:avLst/>
          </a:prstGeom>
          <a:noFill/>
        </p:spPr>
      </p:pic>
      <p:pic>
        <p:nvPicPr>
          <p:cNvPr id="21" name="Picture 2" descr="C:\Users\romerrr\AppData\Local\Microsoft\Windows\INetCache\IE\XVMJL0M7\crossbones[1].png"/>
          <p:cNvPicPr>
            <a:picLocks noChangeAspect="1" noChangeArrowheads="1"/>
          </p:cNvPicPr>
          <p:nvPr/>
        </p:nvPicPr>
        <p:blipFill>
          <a:blip r:embed="rId8" cstate="print"/>
          <a:srcRect/>
          <a:stretch>
            <a:fillRect/>
          </a:stretch>
        </p:blipFill>
        <p:spPr bwMode="auto">
          <a:xfrm>
            <a:off x="4038600" y="3048000"/>
            <a:ext cx="533400" cy="429552"/>
          </a:xfrm>
          <a:prstGeom prst="rect">
            <a:avLst/>
          </a:prstGeom>
          <a:noFill/>
        </p:spPr>
      </p:pic>
      <p:pic>
        <p:nvPicPr>
          <p:cNvPr id="27" name="Picture 2" descr="C:\Users\romerrr\AppData\Local\Microsoft\Windows\INetCache\IE\XVMJL0M7\crossbones[1].png"/>
          <p:cNvPicPr>
            <a:picLocks noChangeAspect="1" noChangeArrowheads="1"/>
          </p:cNvPicPr>
          <p:nvPr/>
        </p:nvPicPr>
        <p:blipFill>
          <a:blip r:embed="rId8" cstate="print"/>
          <a:srcRect/>
          <a:stretch>
            <a:fillRect/>
          </a:stretch>
        </p:blipFill>
        <p:spPr bwMode="auto">
          <a:xfrm>
            <a:off x="3352800" y="3505200"/>
            <a:ext cx="533400" cy="429552"/>
          </a:xfrm>
          <a:prstGeom prst="rect">
            <a:avLst/>
          </a:prstGeom>
          <a:noFill/>
        </p:spPr>
      </p:pic>
      <p:pic>
        <p:nvPicPr>
          <p:cNvPr id="28" name="Picture 2" descr="C:\Users\romerrr\AppData\Local\Microsoft\Windows\INetCache\IE\XVMJL0M7\crossbones[1].png"/>
          <p:cNvPicPr>
            <a:picLocks noChangeAspect="1" noChangeArrowheads="1"/>
          </p:cNvPicPr>
          <p:nvPr/>
        </p:nvPicPr>
        <p:blipFill>
          <a:blip r:embed="rId8" cstate="print"/>
          <a:srcRect/>
          <a:stretch>
            <a:fillRect/>
          </a:stretch>
        </p:blipFill>
        <p:spPr bwMode="auto">
          <a:xfrm>
            <a:off x="4191000" y="3657600"/>
            <a:ext cx="533400" cy="429552"/>
          </a:xfrm>
          <a:prstGeom prst="rect">
            <a:avLst/>
          </a:prstGeom>
          <a:noFill/>
        </p:spPr>
      </p:pic>
      <p:pic>
        <p:nvPicPr>
          <p:cNvPr id="29" name="Picture 2" descr="C:\Users\romerrr\AppData\Local\Microsoft\Windows\INetCache\IE\XVMJL0M7\crossbones[1].png"/>
          <p:cNvPicPr>
            <a:picLocks noChangeAspect="1" noChangeArrowheads="1"/>
          </p:cNvPicPr>
          <p:nvPr/>
        </p:nvPicPr>
        <p:blipFill>
          <a:blip r:embed="rId8" cstate="print"/>
          <a:srcRect/>
          <a:stretch>
            <a:fillRect/>
          </a:stretch>
        </p:blipFill>
        <p:spPr bwMode="auto">
          <a:xfrm>
            <a:off x="3505200" y="4038600"/>
            <a:ext cx="533400" cy="429552"/>
          </a:xfrm>
          <a:prstGeom prst="rect">
            <a:avLst/>
          </a:prstGeom>
          <a:noFill/>
        </p:spPr>
      </p:pic>
      <p:pic>
        <p:nvPicPr>
          <p:cNvPr id="30" name="Picture 2" descr="C:\Users\romerrr\AppData\Local\Microsoft\Windows\INetCache\IE\XVMJL0M7\crossbones[1].png"/>
          <p:cNvPicPr>
            <a:picLocks noChangeAspect="1" noChangeArrowheads="1"/>
          </p:cNvPicPr>
          <p:nvPr/>
        </p:nvPicPr>
        <p:blipFill>
          <a:blip r:embed="rId8" cstate="print"/>
          <a:srcRect/>
          <a:stretch>
            <a:fillRect/>
          </a:stretch>
        </p:blipFill>
        <p:spPr bwMode="auto">
          <a:xfrm>
            <a:off x="4114800" y="4343400"/>
            <a:ext cx="533400" cy="429552"/>
          </a:xfrm>
          <a:prstGeom prst="rect">
            <a:avLst/>
          </a:prstGeom>
          <a:noFill/>
        </p:spPr>
      </p:pic>
      <p:sp>
        <p:nvSpPr>
          <p:cNvPr id="31" name="Rectangle 30"/>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32" name="TextBox 31"/>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ET=66YRS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82273"/>
                                        </p:tgtEl>
                                        <p:attrNameLst>
                                          <p:attrName>style.visibility</p:attrName>
                                        </p:attrNameLst>
                                      </p:cBhvr>
                                      <p:to>
                                        <p:strVal val="visible"/>
                                      </p:to>
                                    </p:set>
                                    <p:anim calcmode="lin" valueType="num">
                                      <p:cBhvr>
                                        <p:cTn id="11" dur="500" fill="hold"/>
                                        <p:tgtEl>
                                          <p:spTgt spid="182273"/>
                                        </p:tgtEl>
                                        <p:attrNameLst>
                                          <p:attrName>ppt_w</p:attrName>
                                        </p:attrNameLst>
                                      </p:cBhvr>
                                      <p:tavLst>
                                        <p:tav tm="0">
                                          <p:val>
                                            <p:fltVal val="0"/>
                                          </p:val>
                                        </p:tav>
                                        <p:tav tm="100000">
                                          <p:val>
                                            <p:strVal val="#ppt_w"/>
                                          </p:val>
                                        </p:tav>
                                      </p:tavLst>
                                    </p:anim>
                                    <p:anim calcmode="lin" valueType="num">
                                      <p:cBhvr>
                                        <p:cTn id="12" dur="500" fill="hold"/>
                                        <p:tgtEl>
                                          <p:spTgt spid="182273"/>
                                        </p:tgtEl>
                                        <p:attrNameLst>
                                          <p:attrName>ppt_h</p:attrName>
                                        </p:attrNameLst>
                                      </p:cBhvr>
                                      <p:tavLst>
                                        <p:tav tm="0">
                                          <p:val>
                                            <p:fltVal val="0"/>
                                          </p:val>
                                        </p:tav>
                                        <p:tav tm="100000">
                                          <p:val>
                                            <p:strVal val="#ppt_h"/>
                                          </p:val>
                                        </p:tav>
                                      </p:tavLst>
                                    </p:anim>
                                    <p:animEffect transition="in" filter="fade">
                                      <p:cBhvr>
                                        <p:cTn id="13" dur="500"/>
                                        <p:tgtEl>
                                          <p:spTgt spid="182273"/>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182274"/>
                                        </p:tgtEl>
                                        <p:attrNameLst>
                                          <p:attrName>style.visibility</p:attrName>
                                        </p:attrNameLst>
                                      </p:cBhvr>
                                      <p:to>
                                        <p:strVal val="visible"/>
                                      </p:to>
                                    </p:set>
                                    <p:animEffect transition="in" filter="wipe(down)">
                                      <p:cBhvr>
                                        <p:cTn id="18" dur="290">
                                          <p:stCondLst>
                                            <p:cond delay="0"/>
                                          </p:stCondLst>
                                        </p:cTn>
                                        <p:tgtEl>
                                          <p:spTgt spid="182274"/>
                                        </p:tgtEl>
                                      </p:cBhvr>
                                    </p:animEffect>
                                    <p:anim calcmode="lin" valueType="num">
                                      <p:cBhvr>
                                        <p:cTn id="19" dur="911" tmFilter="0,0; 0.14,0.36; 0.43,0.73; 0.71,0.91; 1.0,1.0">
                                          <p:stCondLst>
                                            <p:cond delay="0"/>
                                          </p:stCondLst>
                                        </p:cTn>
                                        <p:tgtEl>
                                          <p:spTgt spid="182274"/>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182274"/>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182274"/>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182274"/>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182274"/>
                                        </p:tgtEl>
                                        <p:attrNameLst>
                                          <p:attrName>ppt_y</p:attrName>
                                        </p:attrNameLst>
                                      </p:cBhvr>
                                      <p:tavLst>
                                        <p:tav tm="0" fmla="#ppt_y-sin(pi*$)/81">
                                          <p:val>
                                            <p:fltVal val="0"/>
                                          </p:val>
                                        </p:tav>
                                        <p:tav tm="100000">
                                          <p:val>
                                            <p:fltVal val="1"/>
                                          </p:val>
                                        </p:tav>
                                      </p:tavLst>
                                    </p:anim>
                                    <p:animScale>
                                      <p:cBhvr>
                                        <p:cTn id="24" dur="13">
                                          <p:stCondLst>
                                            <p:cond delay="325"/>
                                          </p:stCondLst>
                                        </p:cTn>
                                        <p:tgtEl>
                                          <p:spTgt spid="182274"/>
                                        </p:tgtEl>
                                      </p:cBhvr>
                                      <p:to x="100000" y="60000"/>
                                    </p:animScale>
                                    <p:animScale>
                                      <p:cBhvr>
                                        <p:cTn id="25" dur="83" decel="50000">
                                          <p:stCondLst>
                                            <p:cond delay="338"/>
                                          </p:stCondLst>
                                        </p:cTn>
                                        <p:tgtEl>
                                          <p:spTgt spid="182274"/>
                                        </p:tgtEl>
                                      </p:cBhvr>
                                      <p:to x="100000" y="100000"/>
                                    </p:animScale>
                                    <p:animScale>
                                      <p:cBhvr>
                                        <p:cTn id="26" dur="13">
                                          <p:stCondLst>
                                            <p:cond delay="656"/>
                                          </p:stCondLst>
                                        </p:cTn>
                                        <p:tgtEl>
                                          <p:spTgt spid="182274"/>
                                        </p:tgtEl>
                                      </p:cBhvr>
                                      <p:to x="100000" y="80000"/>
                                    </p:animScale>
                                    <p:animScale>
                                      <p:cBhvr>
                                        <p:cTn id="27" dur="83" decel="50000">
                                          <p:stCondLst>
                                            <p:cond delay="669"/>
                                          </p:stCondLst>
                                        </p:cTn>
                                        <p:tgtEl>
                                          <p:spTgt spid="182274"/>
                                        </p:tgtEl>
                                      </p:cBhvr>
                                      <p:to x="100000" y="100000"/>
                                    </p:animScale>
                                    <p:animScale>
                                      <p:cBhvr>
                                        <p:cTn id="28" dur="13">
                                          <p:stCondLst>
                                            <p:cond delay="821"/>
                                          </p:stCondLst>
                                        </p:cTn>
                                        <p:tgtEl>
                                          <p:spTgt spid="182274"/>
                                        </p:tgtEl>
                                      </p:cBhvr>
                                      <p:to x="100000" y="90000"/>
                                    </p:animScale>
                                    <p:animScale>
                                      <p:cBhvr>
                                        <p:cTn id="29" dur="83" decel="50000">
                                          <p:stCondLst>
                                            <p:cond delay="834"/>
                                          </p:stCondLst>
                                        </p:cTn>
                                        <p:tgtEl>
                                          <p:spTgt spid="182274"/>
                                        </p:tgtEl>
                                      </p:cBhvr>
                                      <p:to x="100000" y="100000"/>
                                    </p:animScale>
                                    <p:animScale>
                                      <p:cBhvr>
                                        <p:cTn id="30" dur="13">
                                          <p:stCondLst>
                                            <p:cond delay="904"/>
                                          </p:stCondLst>
                                        </p:cTn>
                                        <p:tgtEl>
                                          <p:spTgt spid="182274"/>
                                        </p:tgtEl>
                                      </p:cBhvr>
                                      <p:to x="100000" y="95000"/>
                                    </p:animScale>
                                    <p:animScale>
                                      <p:cBhvr>
                                        <p:cTn id="31" dur="83" decel="50000">
                                          <p:stCondLst>
                                            <p:cond delay="917"/>
                                          </p:stCondLst>
                                        </p:cTn>
                                        <p:tgtEl>
                                          <p:spTgt spid="182274"/>
                                        </p:tgtEl>
                                      </p:cBhvr>
                                      <p:to x="100000" y="100000"/>
                                    </p:animScale>
                                  </p:childTnLst>
                                </p:cTn>
                              </p:par>
                            </p:childTnLst>
                          </p:cTn>
                        </p:par>
                        <p:par>
                          <p:cTn id="32" fill="hold">
                            <p:stCondLst>
                              <p:cond delay="1000"/>
                            </p:stCondLst>
                            <p:childTnLst>
                              <p:par>
                                <p:cTn id="33" presetID="26"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290">
                                          <p:stCondLst>
                                            <p:cond delay="0"/>
                                          </p:stCondLst>
                                        </p:cTn>
                                        <p:tgtEl>
                                          <p:spTgt spid="21"/>
                                        </p:tgtEl>
                                      </p:cBhvr>
                                    </p:animEffect>
                                    <p:anim calcmode="lin" valueType="num">
                                      <p:cBhvr>
                                        <p:cTn id="36"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7"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8"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39"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40"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41" dur="13">
                                          <p:stCondLst>
                                            <p:cond delay="325"/>
                                          </p:stCondLst>
                                        </p:cTn>
                                        <p:tgtEl>
                                          <p:spTgt spid="21"/>
                                        </p:tgtEl>
                                      </p:cBhvr>
                                      <p:to x="100000" y="60000"/>
                                    </p:animScale>
                                    <p:animScale>
                                      <p:cBhvr>
                                        <p:cTn id="42" dur="83" decel="50000">
                                          <p:stCondLst>
                                            <p:cond delay="338"/>
                                          </p:stCondLst>
                                        </p:cTn>
                                        <p:tgtEl>
                                          <p:spTgt spid="21"/>
                                        </p:tgtEl>
                                      </p:cBhvr>
                                      <p:to x="100000" y="100000"/>
                                    </p:animScale>
                                    <p:animScale>
                                      <p:cBhvr>
                                        <p:cTn id="43" dur="13">
                                          <p:stCondLst>
                                            <p:cond delay="656"/>
                                          </p:stCondLst>
                                        </p:cTn>
                                        <p:tgtEl>
                                          <p:spTgt spid="21"/>
                                        </p:tgtEl>
                                      </p:cBhvr>
                                      <p:to x="100000" y="80000"/>
                                    </p:animScale>
                                    <p:animScale>
                                      <p:cBhvr>
                                        <p:cTn id="44" dur="83" decel="50000">
                                          <p:stCondLst>
                                            <p:cond delay="669"/>
                                          </p:stCondLst>
                                        </p:cTn>
                                        <p:tgtEl>
                                          <p:spTgt spid="21"/>
                                        </p:tgtEl>
                                      </p:cBhvr>
                                      <p:to x="100000" y="100000"/>
                                    </p:animScale>
                                    <p:animScale>
                                      <p:cBhvr>
                                        <p:cTn id="45" dur="13">
                                          <p:stCondLst>
                                            <p:cond delay="821"/>
                                          </p:stCondLst>
                                        </p:cTn>
                                        <p:tgtEl>
                                          <p:spTgt spid="21"/>
                                        </p:tgtEl>
                                      </p:cBhvr>
                                      <p:to x="100000" y="90000"/>
                                    </p:animScale>
                                    <p:animScale>
                                      <p:cBhvr>
                                        <p:cTn id="46" dur="83" decel="50000">
                                          <p:stCondLst>
                                            <p:cond delay="834"/>
                                          </p:stCondLst>
                                        </p:cTn>
                                        <p:tgtEl>
                                          <p:spTgt spid="21"/>
                                        </p:tgtEl>
                                      </p:cBhvr>
                                      <p:to x="100000" y="100000"/>
                                    </p:animScale>
                                    <p:animScale>
                                      <p:cBhvr>
                                        <p:cTn id="47" dur="13">
                                          <p:stCondLst>
                                            <p:cond delay="904"/>
                                          </p:stCondLst>
                                        </p:cTn>
                                        <p:tgtEl>
                                          <p:spTgt spid="21"/>
                                        </p:tgtEl>
                                      </p:cBhvr>
                                      <p:to x="100000" y="95000"/>
                                    </p:animScale>
                                    <p:animScale>
                                      <p:cBhvr>
                                        <p:cTn id="48" dur="83" decel="50000">
                                          <p:stCondLst>
                                            <p:cond delay="917"/>
                                          </p:stCondLst>
                                        </p:cTn>
                                        <p:tgtEl>
                                          <p:spTgt spid="21"/>
                                        </p:tgtEl>
                                      </p:cBhvr>
                                      <p:to x="100000" y="100000"/>
                                    </p:animScale>
                                  </p:childTnLst>
                                </p:cTn>
                              </p:par>
                            </p:childTnLst>
                          </p:cTn>
                        </p:par>
                        <p:par>
                          <p:cTn id="49" fill="hold">
                            <p:stCondLst>
                              <p:cond delay="2000"/>
                            </p:stCondLst>
                            <p:childTnLst>
                              <p:par>
                                <p:cTn id="50" presetID="26" presetClass="entr" presetSubtype="0" fill="hold"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290">
                                          <p:stCondLst>
                                            <p:cond delay="0"/>
                                          </p:stCondLst>
                                        </p:cTn>
                                        <p:tgtEl>
                                          <p:spTgt spid="27"/>
                                        </p:tgtEl>
                                      </p:cBhvr>
                                    </p:animEffect>
                                    <p:anim calcmode="lin" valueType="num">
                                      <p:cBhvr>
                                        <p:cTn id="53" dur="911"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54" dur="332"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55" dur="332" tmFilter="0, 0; 0.125,0.2665; 0.25,0.4; 0.375,0.465; 0.5,0.5;  0.625,0.535; 0.75,0.6; 0.875,0.7335; 1,1">
                                          <p:stCondLst>
                                            <p:cond delay="332"/>
                                          </p:stCondLst>
                                        </p:cTn>
                                        <p:tgtEl>
                                          <p:spTgt spid="27"/>
                                        </p:tgtEl>
                                        <p:attrNameLst>
                                          <p:attrName>ppt_y</p:attrName>
                                        </p:attrNameLst>
                                      </p:cBhvr>
                                      <p:tavLst>
                                        <p:tav tm="0" fmla="#ppt_y-sin(pi*$)/9">
                                          <p:val>
                                            <p:fltVal val="0"/>
                                          </p:val>
                                        </p:tav>
                                        <p:tav tm="100000">
                                          <p:val>
                                            <p:fltVal val="1"/>
                                          </p:val>
                                        </p:tav>
                                      </p:tavLst>
                                    </p:anim>
                                    <p:anim calcmode="lin" valueType="num">
                                      <p:cBhvr>
                                        <p:cTn id="56" dur="166" tmFilter="0, 0; 0.125,0.2665; 0.25,0.4; 0.375,0.465; 0.5,0.5;  0.625,0.535; 0.75,0.6; 0.875,0.7335; 1,1">
                                          <p:stCondLst>
                                            <p:cond delay="662"/>
                                          </p:stCondLst>
                                        </p:cTn>
                                        <p:tgtEl>
                                          <p:spTgt spid="27"/>
                                        </p:tgtEl>
                                        <p:attrNameLst>
                                          <p:attrName>ppt_y</p:attrName>
                                        </p:attrNameLst>
                                      </p:cBhvr>
                                      <p:tavLst>
                                        <p:tav tm="0" fmla="#ppt_y-sin(pi*$)/27">
                                          <p:val>
                                            <p:fltVal val="0"/>
                                          </p:val>
                                        </p:tav>
                                        <p:tav tm="100000">
                                          <p:val>
                                            <p:fltVal val="1"/>
                                          </p:val>
                                        </p:tav>
                                      </p:tavLst>
                                    </p:anim>
                                    <p:anim calcmode="lin" valueType="num">
                                      <p:cBhvr>
                                        <p:cTn id="57" dur="82" tmFilter="0, 0; 0.125,0.2665; 0.25,0.4; 0.375,0.465; 0.5,0.5;  0.625,0.535; 0.75,0.6; 0.875,0.7335; 1,1">
                                          <p:stCondLst>
                                            <p:cond delay="828"/>
                                          </p:stCondLst>
                                        </p:cTn>
                                        <p:tgtEl>
                                          <p:spTgt spid="27"/>
                                        </p:tgtEl>
                                        <p:attrNameLst>
                                          <p:attrName>ppt_y</p:attrName>
                                        </p:attrNameLst>
                                      </p:cBhvr>
                                      <p:tavLst>
                                        <p:tav tm="0" fmla="#ppt_y-sin(pi*$)/81">
                                          <p:val>
                                            <p:fltVal val="0"/>
                                          </p:val>
                                        </p:tav>
                                        <p:tav tm="100000">
                                          <p:val>
                                            <p:fltVal val="1"/>
                                          </p:val>
                                        </p:tav>
                                      </p:tavLst>
                                    </p:anim>
                                    <p:animScale>
                                      <p:cBhvr>
                                        <p:cTn id="58" dur="13">
                                          <p:stCondLst>
                                            <p:cond delay="325"/>
                                          </p:stCondLst>
                                        </p:cTn>
                                        <p:tgtEl>
                                          <p:spTgt spid="27"/>
                                        </p:tgtEl>
                                      </p:cBhvr>
                                      <p:to x="100000" y="60000"/>
                                    </p:animScale>
                                    <p:animScale>
                                      <p:cBhvr>
                                        <p:cTn id="59" dur="83" decel="50000">
                                          <p:stCondLst>
                                            <p:cond delay="338"/>
                                          </p:stCondLst>
                                        </p:cTn>
                                        <p:tgtEl>
                                          <p:spTgt spid="27"/>
                                        </p:tgtEl>
                                      </p:cBhvr>
                                      <p:to x="100000" y="100000"/>
                                    </p:animScale>
                                    <p:animScale>
                                      <p:cBhvr>
                                        <p:cTn id="60" dur="13">
                                          <p:stCondLst>
                                            <p:cond delay="656"/>
                                          </p:stCondLst>
                                        </p:cTn>
                                        <p:tgtEl>
                                          <p:spTgt spid="27"/>
                                        </p:tgtEl>
                                      </p:cBhvr>
                                      <p:to x="100000" y="80000"/>
                                    </p:animScale>
                                    <p:animScale>
                                      <p:cBhvr>
                                        <p:cTn id="61" dur="83" decel="50000">
                                          <p:stCondLst>
                                            <p:cond delay="669"/>
                                          </p:stCondLst>
                                        </p:cTn>
                                        <p:tgtEl>
                                          <p:spTgt spid="27"/>
                                        </p:tgtEl>
                                      </p:cBhvr>
                                      <p:to x="100000" y="100000"/>
                                    </p:animScale>
                                    <p:animScale>
                                      <p:cBhvr>
                                        <p:cTn id="62" dur="13">
                                          <p:stCondLst>
                                            <p:cond delay="821"/>
                                          </p:stCondLst>
                                        </p:cTn>
                                        <p:tgtEl>
                                          <p:spTgt spid="27"/>
                                        </p:tgtEl>
                                      </p:cBhvr>
                                      <p:to x="100000" y="90000"/>
                                    </p:animScale>
                                    <p:animScale>
                                      <p:cBhvr>
                                        <p:cTn id="63" dur="83" decel="50000">
                                          <p:stCondLst>
                                            <p:cond delay="834"/>
                                          </p:stCondLst>
                                        </p:cTn>
                                        <p:tgtEl>
                                          <p:spTgt spid="27"/>
                                        </p:tgtEl>
                                      </p:cBhvr>
                                      <p:to x="100000" y="100000"/>
                                    </p:animScale>
                                    <p:animScale>
                                      <p:cBhvr>
                                        <p:cTn id="64" dur="13">
                                          <p:stCondLst>
                                            <p:cond delay="904"/>
                                          </p:stCondLst>
                                        </p:cTn>
                                        <p:tgtEl>
                                          <p:spTgt spid="27"/>
                                        </p:tgtEl>
                                      </p:cBhvr>
                                      <p:to x="100000" y="95000"/>
                                    </p:animScale>
                                    <p:animScale>
                                      <p:cBhvr>
                                        <p:cTn id="65" dur="83" decel="50000">
                                          <p:stCondLst>
                                            <p:cond delay="917"/>
                                          </p:stCondLst>
                                        </p:cTn>
                                        <p:tgtEl>
                                          <p:spTgt spid="27"/>
                                        </p:tgtEl>
                                      </p:cBhvr>
                                      <p:to x="100000" y="100000"/>
                                    </p:animScale>
                                  </p:childTnLst>
                                </p:cTn>
                              </p:par>
                            </p:childTnLst>
                          </p:cTn>
                        </p:par>
                        <p:par>
                          <p:cTn id="66" fill="hold">
                            <p:stCondLst>
                              <p:cond delay="3000"/>
                            </p:stCondLst>
                            <p:childTnLst>
                              <p:par>
                                <p:cTn id="67" presetID="26" presetClass="entr" presetSubtype="0" fill="hold" nodeType="after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down)">
                                      <p:cBhvr>
                                        <p:cTn id="69" dur="290">
                                          <p:stCondLst>
                                            <p:cond delay="0"/>
                                          </p:stCondLst>
                                        </p:cTn>
                                        <p:tgtEl>
                                          <p:spTgt spid="28"/>
                                        </p:tgtEl>
                                      </p:cBhvr>
                                    </p:animEffect>
                                    <p:anim calcmode="lin" valueType="num">
                                      <p:cBhvr>
                                        <p:cTn id="70" dur="911"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71" dur="332"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72" dur="332" tmFilter="0, 0; 0.125,0.2665; 0.25,0.4; 0.375,0.465; 0.5,0.5;  0.625,0.535; 0.75,0.6; 0.875,0.7335; 1,1">
                                          <p:stCondLst>
                                            <p:cond delay="332"/>
                                          </p:stCondLst>
                                        </p:cTn>
                                        <p:tgtEl>
                                          <p:spTgt spid="28"/>
                                        </p:tgtEl>
                                        <p:attrNameLst>
                                          <p:attrName>ppt_y</p:attrName>
                                        </p:attrNameLst>
                                      </p:cBhvr>
                                      <p:tavLst>
                                        <p:tav tm="0" fmla="#ppt_y-sin(pi*$)/9">
                                          <p:val>
                                            <p:fltVal val="0"/>
                                          </p:val>
                                        </p:tav>
                                        <p:tav tm="100000">
                                          <p:val>
                                            <p:fltVal val="1"/>
                                          </p:val>
                                        </p:tav>
                                      </p:tavLst>
                                    </p:anim>
                                    <p:anim calcmode="lin" valueType="num">
                                      <p:cBhvr>
                                        <p:cTn id="73" dur="166" tmFilter="0, 0; 0.125,0.2665; 0.25,0.4; 0.375,0.465; 0.5,0.5;  0.625,0.535; 0.75,0.6; 0.875,0.7335; 1,1">
                                          <p:stCondLst>
                                            <p:cond delay="662"/>
                                          </p:stCondLst>
                                        </p:cTn>
                                        <p:tgtEl>
                                          <p:spTgt spid="28"/>
                                        </p:tgtEl>
                                        <p:attrNameLst>
                                          <p:attrName>ppt_y</p:attrName>
                                        </p:attrNameLst>
                                      </p:cBhvr>
                                      <p:tavLst>
                                        <p:tav tm="0" fmla="#ppt_y-sin(pi*$)/27">
                                          <p:val>
                                            <p:fltVal val="0"/>
                                          </p:val>
                                        </p:tav>
                                        <p:tav tm="100000">
                                          <p:val>
                                            <p:fltVal val="1"/>
                                          </p:val>
                                        </p:tav>
                                      </p:tavLst>
                                    </p:anim>
                                    <p:anim calcmode="lin" valueType="num">
                                      <p:cBhvr>
                                        <p:cTn id="74" dur="82" tmFilter="0, 0; 0.125,0.2665; 0.25,0.4; 0.375,0.465; 0.5,0.5;  0.625,0.535; 0.75,0.6; 0.875,0.7335; 1,1">
                                          <p:stCondLst>
                                            <p:cond delay="828"/>
                                          </p:stCondLst>
                                        </p:cTn>
                                        <p:tgtEl>
                                          <p:spTgt spid="28"/>
                                        </p:tgtEl>
                                        <p:attrNameLst>
                                          <p:attrName>ppt_y</p:attrName>
                                        </p:attrNameLst>
                                      </p:cBhvr>
                                      <p:tavLst>
                                        <p:tav tm="0" fmla="#ppt_y-sin(pi*$)/81">
                                          <p:val>
                                            <p:fltVal val="0"/>
                                          </p:val>
                                        </p:tav>
                                        <p:tav tm="100000">
                                          <p:val>
                                            <p:fltVal val="1"/>
                                          </p:val>
                                        </p:tav>
                                      </p:tavLst>
                                    </p:anim>
                                    <p:animScale>
                                      <p:cBhvr>
                                        <p:cTn id="75" dur="13">
                                          <p:stCondLst>
                                            <p:cond delay="325"/>
                                          </p:stCondLst>
                                        </p:cTn>
                                        <p:tgtEl>
                                          <p:spTgt spid="28"/>
                                        </p:tgtEl>
                                      </p:cBhvr>
                                      <p:to x="100000" y="60000"/>
                                    </p:animScale>
                                    <p:animScale>
                                      <p:cBhvr>
                                        <p:cTn id="76" dur="83" decel="50000">
                                          <p:stCondLst>
                                            <p:cond delay="338"/>
                                          </p:stCondLst>
                                        </p:cTn>
                                        <p:tgtEl>
                                          <p:spTgt spid="28"/>
                                        </p:tgtEl>
                                      </p:cBhvr>
                                      <p:to x="100000" y="100000"/>
                                    </p:animScale>
                                    <p:animScale>
                                      <p:cBhvr>
                                        <p:cTn id="77" dur="13">
                                          <p:stCondLst>
                                            <p:cond delay="656"/>
                                          </p:stCondLst>
                                        </p:cTn>
                                        <p:tgtEl>
                                          <p:spTgt spid="28"/>
                                        </p:tgtEl>
                                      </p:cBhvr>
                                      <p:to x="100000" y="80000"/>
                                    </p:animScale>
                                    <p:animScale>
                                      <p:cBhvr>
                                        <p:cTn id="78" dur="83" decel="50000">
                                          <p:stCondLst>
                                            <p:cond delay="669"/>
                                          </p:stCondLst>
                                        </p:cTn>
                                        <p:tgtEl>
                                          <p:spTgt spid="28"/>
                                        </p:tgtEl>
                                      </p:cBhvr>
                                      <p:to x="100000" y="100000"/>
                                    </p:animScale>
                                    <p:animScale>
                                      <p:cBhvr>
                                        <p:cTn id="79" dur="13">
                                          <p:stCondLst>
                                            <p:cond delay="821"/>
                                          </p:stCondLst>
                                        </p:cTn>
                                        <p:tgtEl>
                                          <p:spTgt spid="28"/>
                                        </p:tgtEl>
                                      </p:cBhvr>
                                      <p:to x="100000" y="90000"/>
                                    </p:animScale>
                                    <p:animScale>
                                      <p:cBhvr>
                                        <p:cTn id="80" dur="83" decel="50000">
                                          <p:stCondLst>
                                            <p:cond delay="834"/>
                                          </p:stCondLst>
                                        </p:cTn>
                                        <p:tgtEl>
                                          <p:spTgt spid="28"/>
                                        </p:tgtEl>
                                      </p:cBhvr>
                                      <p:to x="100000" y="100000"/>
                                    </p:animScale>
                                    <p:animScale>
                                      <p:cBhvr>
                                        <p:cTn id="81" dur="13">
                                          <p:stCondLst>
                                            <p:cond delay="904"/>
                                          </p:stCondLst>
                                        </p:cTn>
                                        <p:tgtEl>
                                          <p:spTgt spid="28"/>
                                        </p:tgtEl>
                                      </p:cBhvr>
                                      <p:to x="100000" y="95000"/>
                                    </p:animScale>
                                    <p:animScale>
                                      <p:cBhvr>
                                        <p:cTn id="82" dur="83" decel="50000">
                                          <p:stCondLst>
                                            <p:cond delay="917"/>
                                          </p:stCondLst>
                                        </p:cTn>
                                        <p:tgtEl>
                                          <p:spTgt spid="28"/>
                                        </p:tgtEl>
                                      </p:cBhvr>
                                      <p:to x="100000" y="100000"/>
                                    </p:animScale>
                                  </p:childTnLst>
                                </p:cTn>
                              </p:par>
                            </p:childTnLst>
                          </p:cTn>
                        </p:par>
                        <p:par>
                          <p:cTn id="83" fill="hold">
                            <p:stCondLst>
                              <p:cond delay="4000"/>
                            </p:stCondLst>
                            <p:childTnLst>
                              <p:par>
                                <p:cTn id="84" presetID="26" presetClass="entr" presetSubtype="0" fill="hold" nodeType="after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wipe(down)">
                                      <p:cBhvr>
                                        <p:cTn id="86" dur="290">
                                          <p:stCondLst>
                                            <p:cond delay="0"/>
                                          </p:stCondLst>
                                        </p:cTn>
                                        <p:tgtEl>
                                          <p:spTgt spid="29"/>
                                        </p:tgtEl>
                                      </p:cBhvr>
                                    </p:animEffect>
                                    <p:anim calcmode="lin" valueType="num">
                                      <p:cBhvr>
                                        <p:cTn id="87" dur="911"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88" dur="332"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89" dur="332" tmFilter="0, 0; 0.125,0.2665; 0.25,0.4; 0.375,0.465; 0.5,0.5;  0.625,0.535; 0.75,0.6; 0.875,0.7335; 1,1">
                                          <p:stCondLst>
                                            <p:cond delay="332"/>
                                          </p:stCondLst>
                                        </p:cTn>
                                        <p:tgtEl>
                                          <p:spTgt spid="29"/>
                                        </p:tgtEl>
                                        <p:attrNameLst>
                                          <p:attrName>ppt_y</p:attrName>
                                        </p:attrNameLst>
                                      </p:cBhvr>
                                      <p:tavLst>
                                        <p:tav tm="0" fmla="#ppt_y-sin(pi*$)/9">
                                          <p:val>
                                            <p:fltVal val="0"/>
                                          </p:val>
                                        </p:tav>
                                        <p:tav tm="100000">
                                          <p:val>
                                            <p:fltVal val="1"/>
                                          </p:val>
                                        </p:tav>
                                      </p:tavLst>
                                    </p:anim>
                                    <p:anim calcmode="lin" valueType="num">
                                      <p:cBhvr>
                                        <p:cTn id="90" dur="166" tmFilter="0, 0; 0.125,0.2665; 0.25,0.4; 0.375,0.465; 0.5,0.5;  0.625,0.535; 0.75,0.6; 0.875,0.7335; 1,1">
                                          <p:stCondLst>
                                            <p:cond delay="662"/>
                                          </p:stCondLst>
                                        </p:cTn>
                                        <p:tgtEl>
                                          <p:spTgt spid="29"/>
                                        </p:tgtEl>
                                        <p:attrNameLst>
                                          <p:attrName>ppt_y</p:attrName>
                                        </p:attrNameLst>
                                      </p:cBhvr>
                                      <p:tavLst>
                                        <p:tav tm="0" fmla="#ppt_y-sin(pi*$)/27">
                                          <p:val>
                                            <p:fltVal val="0"/>
                                          </p:val>
                                        </p:tav>
                                        <p:tav tm="100000">
                                          <p:val>
                                            <p:fltVal val="1"/>
                                          </p:val>
                                        </p:tav>
                                      </p:tavLst>
                                    </p:anim>
                                    <p:anim calcmode="lin" valueType="num">
                                      <p:cBhvr>
                                        <p:cTn id="91" dur="82" tmFilter="0, 0; 0.125,0.2665; 0.25,0.4; 0.375,0.465; 0.5,0.5;  0.625,0.535; 0.75,0.6; 0.875,0.7335; 1,1">
                                          <p:stCondLst>
                                            <p:cond delay="828"/>
                                          </p:stCondLst>
                                        </p:cTn>
                                        <p:tgtEl>
                                          <p:spTgt spid="29"/>
                                        </p:tgtEl>
                                        <p:attrNameLst>
                                          <p:attrName>ppt_y</p:attrName>
                                        </p:attrNameLst>
                                      </p:cBhvr>
                                      <p:tavLst>
                                        <p:tav tm="0" fmla="#ppt_y-sin(pi*$)/81">
                                          <p:val>
                                            <p:fltVal val="0"/>
                                          </p:val>
                                        </p:tav>
                                        <p:tav tm="100000">
                                          <p:val>
                                            <p:fltVal val="1"/>
                                          </p:val>
                                        </p:tav>
                                      </p:tavLst>
                                    </p:anim>
                                    <p:animScale>
                                      <p:cBhvr>
                                        <p:cTn id="92" dur="13">
                                          <p:stCondLst>
                                            <p:cond delay="325"/>
                                          </p:stCondLst>
                                        </p:cTn>
                                        <p:tgtEl>
                                          <p:spTgt spid="29"/>
                                        </p:tgtEl>
                                      </p:cBhvr>
                                      <p:to x="100000" y="60000"/>
                                    </p:animScale>
                                    <p:animScale>
                                      <p:cBhvr>
                                        <p:cTn id="93" dur="83" decel="50000">
                                          <p:stCondLst>
                                            <p:cond delay="338"/>
                                          </p:stCondLst>
                                        </p:cTn>
                                        <p:tgtEl>
                                          <p:spTgt spid="29"/>
                                        </p:tgtEl>
                                      </p:cBhvr>
                                      <p:to x="100000" y="100000"/>
                                    </p:animScale>
                                    <p:animScale>
                                      <p:cBhvr>
                                        <p:cTn id="94" dur="13">
                                          <p:stCondLst>
                                            <p:cond delay="656"/>
                                          </p:stCondLst>
                                        </p:cTn>
                                        <p:tgtEl>
                                          <p:spTgt spid="29"/>
                                        </p:tgtEl>
                                      </p:cBhvr>
                                      <p:to x="100000" y="80000"/>
                                    </p:animScale>
                                    <p:animScale>
                                      <p:cBhvr>
                                        <p:cTn id="95" dur="83" decel="50000">
                                          <p:stCondLst>
                                            <p:cond delay="669"/>
                                          </p:stCondLst>
                                        </p:cTn>
                                        <p:tgtEl>
                                          <p:spTgt spid="29"/>
                                        </p:tgtEl>
                                      </p:cBhvr>
                                      <p:to x="100000" y="100000"/>
                                    </p:animScale>
                                    <p:animScale>
                                      <p:cBhvr>
                                        <p:cTn id="96" dur="13">
                                          <p:stCondLst>
                                            <p:cond delay="821"/>
                                          </p:stCondLst>
                                        </p:cTn>
                                        <p:tgtEl>
                                          <p:spTgt spid="29"/>
                                        </p:tgtEl>
                                      </p:cBhvr>
                                      <p:to x="100000" y="90000"/>
                                    </p:animScale>
                                    <p:animScale>
                                      <p:cBhvr>
                                        <p:cTn id="97" dur="83" decel="50000">
                                          <p:stCondLst>
                                            <p:cond delay="834"/>
                                          </p:stCondLst>
                                        </p:cTn>
                                        <p:tgtEl>
                                          <p:spTgt spid="29"/>
                                        </p:tgtEl>
                                      </p:cBhvr>
                                      <p:to x="100000" y="100000"/>
                                    </p:animScale>
                                    <p:animScale>
                                      <p:cBhvr>
                                        <p:cTn id="98" dur="13">
                                          <p:stCondLst>
                                            <p:cond delay="904"/>
                                          </p:stCondLst>
                                        </p:cTn>
                                        <p:tgtEl>
                                          <p:spTgt spid="29"/>
                                        </p:tgtEl>
                                      </p:cBhvr>
                                      <p:to x="100000" y="95000"/>
                                    </p:animScale>
                                    <p:animScale>
                                      <p:cBhvr>
                                        <p:cTn id="99" dur="83" decel="50000">
                                          <p:stCondLst>
                                            <p:cond delay="917"/>
                                          </p:stCondLst>
                                        </p:cTn>
                                        <p:tgtEl>
                                          <p:spTgt spid="29"/>
                                        </p:tgtEl>
                                      </p:cBhvr>
                                      <p:to x="100000" y="100000"/>
                                    </p:animScale>
                                  </p:childTnLst>
                                </p:cTn>
                              </p:par>
                            </p:childTnLst>
                          </p:cTn>
                        </p:par>
                        <p:par>
                          <p:cTn id="100" fill="hold">
                            <p:stCondLst>
                              <p:cond delay="5000"/>
                            </p:stCondLst>
                            <p:childTnLst>
                              <p:par>
                                <p:cTn id="101" presetID="26" presetClass="entr" presetSubtype="0" fill="hold" nodeType="afterEffect">
                                  <p:stCondLst>
                                    <p:cond delay="0"/>
                                  </p:stCondLst>
                                  <p:childTnLst>
                                    <p:set>
                                      <p:cBhvr>
                                        <p:cTn id="102" dur="1" fill="hold">
                                          <p:stCondLst>
                                            <p:cond delay="0"/>
                                          </p:stCondLst>
                                        </p:cTn>
                                        <p:tgtEl>
                                          <p:spTgt spid="30"/>
                                        </p:tgtEl>
                                        <p:attrNameLst>
                                          <p:attrName>style.visibility</p:attrName>
                                        </p:attrNameLst>
                                      </p:cBhvr>
                                      <p:to>
                                        <p:strVal val="visible"/>
                                      </p:to>
                                    </p:set>
                                    <p:animEffect transition="in" filter="wipe(down)">
                                      <p:cBhvr>
                                        <p:cTn id="103" dur="290">
                                          <p:stCondLst>
                                            <p:cond delay="0"/>
                                          </p:stCondLst>
                                        </p:cTn>
                                        <p:tgtEl>
                                          <p:spTgt spid="30"/>
                                        </p:tgtEl>
                                      </p:cBhvr>
                                    </p:animEffect>
                                    <p:anim calcmode="lin" valueType="num">
                                      <p:cBhvr>
                                        <p:cTn id="104" dur="911"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05" dur="332"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6" dur="332" tmFilter="0, 0; 0.125,0.2665; 0.25,0.4; 0.375,0.465; 0.5,0.5;  0.625,0.535; 0.75,0.6; 0.875,0.7335; 1,1">
                                          <p:stCondLst>
                                            <p:cond delay="332"/>
                                          </p:stCondLst>
                                        </p:cTn>
                                        <p:tgtEl>
                                          <p:spTgt spid="30"/>
                                        </p:tgtEl>
                                        <p:attrNameLst>
                                          <p:attrName>ppt_y</p:attrName>
                                        </p:attrNameLst>
                                      </p:cBhvr>
                                      <p:tavLst>
                                        <p:tav tm="0" fmla="#ppt_y-sin(pi*$)/9">
                                          <p:val>
                                            <p:fltVal val="0"/>
                                          </p:val>
                                        </p:tav>
                                        <p:tav tm="100000">
                                          <p:val>
                                            <p:fltVal val="1"/>
                                          </p:val>
                                        </p:tav>
                                      </p:tavLst>
                                    </p:anim>
                                    <p:anim calcmode="lin" valueType="num">
                                      <p:cBhvr>
                                        <p:cTn id="107" dur="166" tmFilter="0, 0; 0.125,0.2665; 0.25,0.4; 0.375,0.465; 0.5,0.5;  0.625,0.535; 0.75,0.6; 0.875,0.7335; 1,1">
                                          <p:stCondLst>
                                            <p:cond delay="662"/>
                                          </p:stCondLst>
                                        </p:cTn>
                                        <p:tgtEl>
                                          <p:spTgt spid="30"/>
                                        </p:tgtEl>
                                        <p:attrNameLst>
                                          <p:attrName>ppt_y</p:attrName>
                                        </p:attrNameLst>
                                      </p:cBhvr>
                                      <p:tavLst>
                                        <p:tav tm="0" fmla="#ppt_y-sin(pi*$)/27">
                                          <p:val>
                                            <p:fltVal val="0"/>
                                          </p:val>
                                        </p:tav>
                                        <p:tav tm="100000">
                                          <p:val>
                                            <p:fltVal val="1"/>
                                          </p:val>
                                        </p:tav>
                                      </p:tavLst>
                                    </p:anim>
                                    <p:anim calcmode="lin" valueType="num">
                                      <p:cBhvr>
                                        <p:cTn id="108" dur="82" tmFilter="0, 0; 0.125,0.2665; 0.25,0.4; 0.375,0.465; 0.5,0.5;  0.625,0.535; 0.75,0.6; 0.875,0.7335; 1,1">
                                          <p:stCondLst>
                                            <p:cond delay="828"/>
                                          </p:stCondLst>
                                        </p:cTn>
                                        <p:tgtEl>
                                          <p:spTgt spid="30"/>
                                        </p:tgtEl>
                                        <p:attrNameLst>
                                          <p:attrName>ppt_y</p:attrName>
                                        </p:attrNameLst>
                                      </p:cBhvr>
                                      <p:tavLst>
                                        <p:tav tm="0" fmla="#ppt_y-sin(pi*$)/81">
                                          <p:val>
                                            <p:fltVal val="0"/>
                                          </p:val>
                                        </p:tav>
                                        <p:tav tm="100000">
                                          <p:val>
                                            <p:fltVal val="1"/>
                                          </p:val>
                                        </p:tav>
                                      </p:tavLst>
                                    </p:anim>
                                    <p:animScale>
                                      <p:cBhvr>
                                        <p:cTn id="109" dur="13">
                                          <p:stCondLst>
                                            <p:cond delay="325"/>
                                          </p:stCondLst>
                                        </p:cTn>
                                        <p:tgtEl>
                                          <p:spTgt spid="30"/>
                                        </p:tgtEl>
                                      </p:cBhvr>
                                      <p:to x="100000" y="60000"/>
                                    </p:animScale>
                                    <p:animScale>
                                      <p:cBhvr>
                                        <p:cTn id="110" dur="83" decel="50000">
                                          <p:stCondLst>
                                            <p:cond delay="338"/>
                                          </p:stCondLst>
                                        </p:cTn>
                                        <p:tgtEl>
                                          <p:spTgt spid="30"/>
                                        </p:tgtEl>
                                      </p:cBhvr>
                                      <p:to x="100000" y="100000"/>
                                    </p:animScale>
                                    <p:animScale>
                                      <p:cBhvr>
                                        <p:cTn id="111" dur="13">
                                          <p:stCondLst>
                                            <p:cond delay="656"/>
                                          </p:stCondLst>
                                        </p:cTn>
                                        <p:tgtEl>
                                          <p:spTgt spid="30"/>
                                        </p:tgtEl>
                                      </p:cBhvr>
                                      <p:to x="100000" y="80000"/>
                                    </p:animScale>
                                    <p:animScale>
                                      <p:cBhvr>
                                        <p:cTn id="112" dur="83" decel="50000">
                                          <p:stCondLst>
                                            <p:cond delay="669"/>
                                          </p:stCondLst>
                                        </p:cTn>
                                        <p:tgtEl>
                                          <p:spTgt spid="30"/>
                                        </p:tgtEl>
                                      </p:cBhvr>
                                      <p:to x="100000" y="100000"/>
                                    </p:animScale>
                                    <p:animScale>
                                      <p:cBhvr>
                                        <p:cTn id="113" dur="13">
                                          <p:stCondLst>
                                            <p:cond delay="821"/>
                                          </p:stCondLst>
                                        </p:cTn>
                                        <p:tgtEl>
                                          <p:spTgt spid="30"/>
                                        </p:tgtEl>
                                      </p:cBhvr>
                                      <p:to x="100000" y="90000"/>
                                    </p:animScale>
                                    <p:animScale>
                                      <p:cBhvr>
                                        <p:cTn id="114" dur="83" decel="50000">
                                          <p:stCondLst>
                                            <p:cond delay="834"/>
                                          </p:stCondLst>
                                        </p:cTn>
                                        <p:tgtEl>
                                          <p:spTgt spid="30"/>
                                        </p:tgtEl>
                                      </p:cBhvr>
                                      <p:to x="100000" y="100000"/>
                                    </p:animScale>
                                    <p:animScale>
                                      <p:cBhvr>
                                        <p:cTn id="115" dur="13">
                                          <p:stCondLst>
                                            <p:cond delay="904"/>
                                          </p:stCondLst>
                                        </p:cTn>
                                        <p:tgtEl>
                                          <p:spTgt spid="30"/>
                                        </p:tgtEl>
                                      </p:cBhvr>
                                      <p:to x="100000" y="95000"/>
                                    </p:animScale>
                                    <p:animScale>
                                      <p:cBhvr>
                                        <p:cTn id="116" dur="83" decel="50000">
                                          <p:stCondLst>
                                            <p:cond delay="917"/>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sp>
        <p:nvSpPr>
          <p:cNvPr id="3" name="Rectangle 2"/>
          <p:cNvSpPr/>
          <p:nvPr/>
        </p:nvSpPr>
        <p:spPr>
          <a:xfrm>
            <a:off x="0" y="671691"/>
            <a:ext cx="9144000" cy="6186309"/>
          </a:xfrm>
          <a:prstGeom prst="rect">
            <a:avLst/>
          </a:prstGeom>
        </p:spPr>
        <p:txBody>
          <a:bodyPr wrap="square">
            <a:spAutoFit/>
          </a:bodyPr>
          <a:lstStyle/>
          <a:p>
            <a:r>
              <a:rPr lang="en-US" dirty="0"/>
              <a:t>Port Royal fell into English hands</a:t>
            </a:r>
          </a:p>
          <a:p>
            <a:r>
              <a:rPr lang="en-US" dirty="0"/>
              <a:t>Acadians at Mines &amp; Beaubassin successfully engaged in guerrilla warfare against the British.</a:t>
            </a:r>
          </a:p>
          <a:p>
            <a:r>
              <a:rPr lang="en-US" dirty="0"/>
              <a:t>1713 France ceded Acadia to Britain through the Treaty of Utrecht</a:t>
            </a:r>
          </a:p>
          <a:p>
            <a:r>
              <a:rPr lang="en-US" dirty="0"/>
              <a:t>Under the terms of the Treaty, Acadians were permitted to leave the colony within one year and to transport their movable property to “any other place they shall think fit”</a:t>
            </a:r>
          </a:p>
          <a:p>
            <a:r>
              <a:rPr lang="en-US" dirty="0"/>
              <a:t>Those remaining under British Rule were guaranteed freedom of religion and full title to their lands and moveable possessions</a:t>
            </a:r>
          </a:p>
          <a:p>
            <a:r>
              <a:rPr lang="en-US" dirty="0"/>
              <a:t>In 1717, Acadians agreed upon terms under which they would accept British rule. Acadians generally believed that the colony’s destiny had not been resolved by the Treaty, that the English occupation would be short lived as it had before, and that French rule would ultimately be restored.</a:t>
            </a:r>
          </a:p>
          <a:p>
            <a:r>
              <a:rPr lang="en-US" dirty="0"/>
              <a:t>Hence, Acadians agreed to pledge their loyalty to England and to remain in the colony, which the English renamed Nova Scotia, under the following conditions:</a:t>
            </a:r>
          </a:p>
          <a:p>
            <a:r>
              <a:rPr lang="en-US" dirty="0"/>
              <a:t>Freedom to exercise their religion</a:t>
            </a:r>
          </a:p>
          <a:p>
            <a:r>
              <a:rPr lang="en-US" dirty="0"/>
              <a:t>Guaranteed neutrality in the inevitable future Franco-English colonial wars in order to avoid retributive raids by local French-allied Indians</a:t>
            </a:r>
          </a:p>
          <a:p>
            <a:r>
              <a:rPr lang="en-US" dirty="0"/>
              <a:t>Recognition by the colonial gov’t that the Acadians were, in fact, a distinct community.</a:t>
            </a:r>
          </a:p>
          <a:p>
            <a:r>
              <a:rPr lang="en-US" dirty="0"/>
              <a:t>Rather than decide to disagree and risk having to rule a hostile population of 2500 with only 500 men or agreeing to keep the Acadians around to provide supplies to the British garrison, the provincial governor, Richard Phillips, sailed to England in 1723</a:t>
            </a:r>
          </a:p>
          <a:p>
            <a:r>
              <a:rPr lang="en-US" dirty="0"/>
              <a:t>1726 Phillips’ surrogate, Lt. Gov Lawrence Armstrong demands unconditional oath of allegiance from the Acadian population.</a:t>
            </a:r>
          </a:p>
        </p:txBody>
      </p:sp>
      <p:sp>
        <p:nvSpPr>
          <p:cNvPr id="4" name="Rectangle 3"/>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8-ACADIA: 1710-1726 </a:t>
            </a:r>
            <a:r>
              <a:rPr lang="en-US" b="0" dirty="0" smtClean="0"/>
              <a:t>(16)</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77300"/>
          </a:xfrm>
          <a:prstGeom prst="rect">
            <a:avLst/>
          </a:prstGeom>
        </p:spPr>
        <p:txBody>
          <a:bodyPr wrap="square">
            <a:spAutoFit/>
          </a:bodyPr>
          <a:lstStyle/>
          <a:p>
            <a:pPr marL="174625" indent="-174625">
              <a:buFont typeface="Arial" pitchFamily="34" charset="0"/>
              <a:buChar char="•"/>
            </a:pPr>
            <a:r>
              <a:rPr lang="en-US" sz="2750" dirty="0" smtClean="0"/>
              <a:t>The European War of the Spanish Succession renews </a:t>
            </a:r>
            <a:r>
              <a:rPr lang="en-US" sz="2800" dirty="0" smtClean="0">
                <a:solidFill>
                  <a:srgbClr val="FF0000"/>
                </a:solidFill>
                <a:effectLst>
                  <a:outerShdw blurRad="38100" dist="38100" dir="2700000" algn="tl">
                    <a:srgbClr val="000000"/>
                  </a:outerShdw>
                </a:effectLst>
              </a:rPr>
              <a:t>European empire desires </a:t>
            </a:r>
            <a:r>
              <a:rPr lang="en-US" sz="2750" dirty="0" smtClean="0"/>
              <a:t>and in </a:t>
            </a:r>
            <a:r>
              <a:rPr lang="en-US" sz="2800" dirty="0" smtClean="0">
                <a:solidFill>
                  <a:srgbClr val="FF0000"/>
                </a:solidFill>
                <a:effectLst>
                  <a:outerShdw blurRad="38100" dist="38100" dir="2700000" algn="tl">
                    <a:srgbClr val="000000"/>
                  </a:outerShdw>
                </a:effectLst>
              </a:rPr>
              <a:t>1710 Port Royal falls into British hands again</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7397" name="Picture 5"/>
          <p:cNvPicPr>
            <a:picLocks noChangeAspect="1" noChangeArrowheads="1"/>
          </p:cNvPicPr>
          <p:nvPr/>
        </p:nvPicPr>
        <p:blipFill>
          <a:blip r:embed="rId6" cstate="print"/>
          <a:srcRect/>
          <a:stretch>
            <a:fillRect/>
          </a:stretch>
        </p:blipFill>
        <p:spPr bwMode="auto">
          <a:xfrm>
            <a:off x="1359979" y="609600"/>
            <a:ext cx="6424042" cy="4956048"/>
          </a:xfrm>
          <a:prstGeom prst="rect">
            <a:avLst/>
          </a:prstGeom>
          <a:noFill/>
          <a:ln w="9525">
            <a:noFill/>
            <a:miter lim="800000"/>
            <a:headEnd/>
            <a:tailEnd/>
          </a:ln>
        </p:spPr>
      </p:pic>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grpSp>
        <p:nvGrpSpPr>
          <p:cNvPr id="5" name="Group 27"/>
          <p:cNvGrpSpPr/>
          <p:nvPr/>
        </p:nvGrpSpPr>
        <p:grpSpPr>
          <a:xfrm>
            <a:off x="2359023" y="1255192"/>
            <a:ext cx="4425955" cy="3838540"/>
            <a:chOff x="2438400" y="1255192"/>
            <a:chExt cx="4425955" cy="3838540"/>
          </a:xfrm>
        </p:grpSpPr>
        <p:pic>
          <p:nvPicPr>
            <p:cNvPr id="187399" name="Picture 7" descr="https://upload.wikimedia.org/wikipedia/commons/b/b5/EvacutionOfPortRoyal1710byCWJefferys.png"/>
            <p:cNvPicPr>
              <a:picLocks noChangeAspect="1" noChangeArrowheads="1"/>
            </p:cNvPicPr>
            <p:nvPr/>
          </p:nvPicPr>
          <p:blipFill>
            <a:blip r:embed="rId7" cstate="print"/>
            <a:srcRect/>
            <a:stretch>
              <a:fillRect/>
            </a:stretch>
          </p:blipFill>
          <p:spPr bwMode="auto">
            <a:xfrm>
              <a:off x="2438400" y="1255192"/>
              <a:ext cx="4419600" cy="3478733"/>
            </a:xfrm>
            <a:prstGeom prst="rect">
              <a:avLst/>
            </a:prstGeom>
            <a:noFill/>
          </p:spPr>
        </p:pic>
        <p:sp>
          <p:nvSpPr>
            <p:cNvPr id="27" name="Rectangle 26"/>
            <p:cNvSpPr/>
            <p:nvPr/>
          </p:nvSpPr>
          <p:spPr>
            <a:xfrm>
              <a:off x="2438400" y="4724400"/>
              <a:ext cx="4425955" cy="369332"/>
            </a:xfrm>
            <a:prstGeom prst="rect">
              <a:avLst/>
            </a:prstGeom>
            <a:solidFill>
              <a:schemeClr val="bg1"/>
            </a:solidFill>
          </p:spPr>
          <p:txBody>
            <a:bodyPr wrap="none">
              <a:spAutoFit/>
            </a:bodyPr>
            <a:lstStyle/>
            <a:p>
              <a:r>
                <a:rPr lang="en-US" dirty="0"/>
                <a:t>Evacuation </a:t>
              </a:r>
              <a:r>
                <a:rPr lang="en-US" dirty="0" smtClean="0"/>
                <a:t>of </a:t>
              </a:r>
              <a:r>
                <a:rPr lang="en-US" dirty="0"/>
                <a:t>Port Royal 1710 by CW Jefferys</a:t>
              </a:r>
            </a:p>
          </p:txBody>
        </p:sp>
      </p:grpSp>
      <p:sp>
        <p:nvSpPr>
          <p:cNvPr id="18" name="Rectangle 17"/>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wipe(left)">
                                      <p:cBhvr>
                                        <p:cTn id="14" dur="1000"/>
                                        <p:tgtEl>
                                          <p:spTgt spid="54"/>
                                        </p:tgtEl>
                                      </p:cBhvr>
                                    </p:animEffect>
                                  </p:childTnLst>
                                </p:cTn>
                              </p:par>
                            </p:childTnLst>
                          </p:cTn>
                        </p:par>
                        <p:par>
                          <p:cTn id="15" fill="hold">
                            <p:stCondLst>
                              <p:cond delay="2000"/>
                            </p:stCondLst>
                            <p:childTnLst>
                              <p:par>
                                <p:cTn id="16" presetID="53" presetClass="entr" presetSubtype="0" fill="hold" nodeType="afterEffect">
                                  <p:stCondLst>
                                    <p:cond delay="0"/>
                                  </p:stCondLst>
                                  <p:childTnLst>
                                    <p:set>
                                      <p:cBhvr>
                                        <p:cTn id="17" dur="1" fill="hold">
                                          <p:stCondLst>
                                            <p:cond delay="0"/>
                                          </p:stCondLst>
                                        </p:cTn>
                                        <p:tgtEl>
                                          <p:spTgt spid="187397"/>
                                        </p:tgtEl>
                                        <p:attrNameLst>
                                          <p:attrName>style.visibility</p:attrName>
                                        </p:attrNameLst>
                                      </p:cBhvr>
                                      <p:to>
                                        <p:strVal val="visible"/>
                                      </p:to>
                                    </p:set>
                                    <p:anim calcmode="lin" valueType="num">
                                      <p:cBhvr>
                                        <p:cTn id="18" dur="500" fill="hold"/>
                                        <p:tgtEl>
                                          <p:spTgt spid="187397"/>
                                        </p:tgtEl>
                                        <p:attrNameLst>
                                          <p:attrName>ppt_w</p:attrName>
                                        </p:attrNameLst>
                                      </p:cBhvr>
                                      <p:tavLst>
                                        <p:tav tm="0">
                                          <p:val>
                                            <p:fltVal val="0"/>
                                          </p:val>
                                        </p:tav>
                                        <p:tav tm="100000">
                                          <p:val>
                                            <p:strVal val="#ppt_w"/>
                                          </p:val>
                                        </p:tav>
                                      </p:tavLst>
                                    </p:anim>
                                    <p:anim calcmode="lin" valueType="num">
                                      <p:cBhvr>
                                        <p:cTn id="19" dur="500" fill="hold"/>
                                        <p:tgtEl>
                                          <p:spTgt spid="187397"/>
                                        </p:tgtEl>
                                        <p:attrNameLst>
                                          <p:attrName>ppt_h</p:attrName>
                                        </p:attrNameLst>
                                      </p:cBhvr>
                                      <p:tavLst>
                                        <p:tav tm="0">
                                          <p:val>
                                            <p:fltVal val="0"/>
                                          </p:val>
                                        </p:tav>
                                        <p:tav tm="100000">
                                          <p:val>
                                            <p:strVal val="#ppt_h"/>
                                          </p:val>
                                        </p:tav>
                                      </p:tavLst>
                                    </p:anim>
                                    <p:animEffect transition="in" filter="fade">
                                      <p:cBhvr>
                                        <p:cTn id="20" dur="500"/>
                                        <p:tgtEl>
                                          <p:spTgt spid="187397"/>
                                        </p:tgtEl>
                                      </p:cBhvr>
                                    </p:animEffect>
                                  </p:childTnLst>
                                </p:cTn>
                              </p:par>
                            </p:childTnLst>
                          </p:cTn>
                        </p:par>
                      </p:childTnLst>
                    </p:cTn>
                  </p:par>
                  <p:par>
                    <p:cTn id="21" fill="hold">
                      <p:stCondLst>
                        <p:cond delay="indefinite"/>
                      </p:stCondLst>
                      <p:childTnLst>
                        <p:par>
                          <p:cTn id="22" fill="hold">
                            <p:stCondLst>
                              <p:cond delay="0"/>
                            </p:stCondLst>
                            <p:childTnLst>
                              <p:par>
                                <p:cTn id="23" presetID="51"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770" decel="100000"/>
                                        <p:tgtEl>
                                          <p:spTgt spid="33"/>
                                        </p:tgtEl>
                                      </p:cBhvr>
                                    </p:animEffect>
                                    <p:animScale>
                                      <p:cBhvr>
                                        <p:cTn id="26" dur="770" decel="100000"/>
                                        <p:tgtEl>
                                          <p:spTgt spid="33"/>
                                        </p:tgtEl>
                                      </p:cBhvr>
                                      <p:from x="10000" y="10000"/>
                                      <p:to x="200000" y="450000"/>
                                    </p:animScale>
                                    <p:animScale>
                                      <p:cBhvr>
                                        <p:cTn id="27" dur="1230" accel="100000" fill="hold">
                                          <p:stCondLst>
                                            <p:cond delay="770"/>
                                          </p:stCondLst>
                                        </p:cTn>
                                        <p:tgtEl>
                                          <p:spTgt spid="33"/>
                                        </p:tgtEl>
                                      </p:cBhvr>
                                      <p:from x="200000" y="450000"/>
                                      <p:to x="100000" y="100000"/>
                                    </p:animScale>
                                    <p:set>
                                      <p:cBhvr>
                                        <p:cTn id="28" dur="770" fill="hold"/>
                                        <p:tgtEl>
                                          <p:spTgt spid="33"/>
                                        </p:tgtEl>
                                        <p:attrNameLst>
                                          <p:attrName>ppt_x</p:attrName>
                                        </p:attrNameLst>
                                      </p:cBhvr>
                                      <p:to>
                                        <p:strVal val="(0.5)"/>
                                      </p:to>
                                    </p:set>
                                    <p:anim from="(0.5)" to="(#ppt_x)" calcmode="lin" valueType="num">
                                      <p:cBhvr>
                                        <p:cTn id="29" dur="1230" accel="100000" fill="hold">
                                          <p:stCondLst>
                                            <p:cond delay="770"/>
                                          </p:stCondLst>
                                        </p:cTn>
                                        <p:tgtEl>
                                          <p:spTgt spid="33"/>
                                        </p:tgtEl>
                                        <p:attrNameLst>
                                          <p:attrName>ppt_x</p:attrName>
                                        </p:attrNameLst>
                                      </p:cBhvr>
                                    </p:anim>
                                    <p:set>
                                      <p:cBhvr>
                                        <p:cTn id="30" dur="770" fill="hold"/>
                                        <p:tgtEl>
                                          <p:spTgt spid="33"/>
                                        </p:tgtEl>
                                        <p:attrNameLst>
                                          <p:attrName>ppt_y</p:attrName>
                                        </p:attrNameLst>
                                      </p:cBhvr>
                                      <p:to>
                                        <p:strVal val="(#ppt_y+0.4)"/>
                                      </p:to>
                                    </p:set>
                                    <p:anim from="(#ppt_y+0.4)" to="(#ppt_y)" calcmode="lin" valueType="num">
                                      <p:cBhvr>
                                        <p:cTn id="31" dur="1230" accel="100000" fill="hold">
                                          <p:stCondLst>
                                            <p:cond delay="770"/>
                                          </p:stCondLst>
                                        </p:cTn>
                                        <p:tgtEl>
                                          <p:spTgt spid="33"/>
                                        </p:tgtEl>
                                        <p:attrNameLst>
                                          <p:attrName>ppt_y</p:attrName>
                                        </p:attrNameLst>
                                      </p:cBhvr>
                                    </p:anim>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8-ACADIA: 1710-1726 </a:t>
            </a:r>
            <a:r>
              <a:rPr lang="en-US" b="0" dirty="0" smtClean="0"/>
              <a:t>(16)</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smtClean="0"/>
              <a:t>Once again as the British take control and </a:t>
            </a:r>
            <a:r>
              <a:rPr lang="en-US" sz="2800" dirty="0" smtClean="0">
                <a:solidFill>
                  <a:srgbClr val="FF0000"/>
                </a:solidFill>
                <a:effectLst>
                  <a:outerShdw blurRad="38100" dist="38100" dir="2700000" algn="tl">
                    <a:srgbClr val="000000"/>
                  </a:outerShdw>
                </a:effectLst>
              </a:rPr>
              <a:t>demand that the Acadians take an oath of loyalty to the Crown</a:t>
            </a:r>
            <a:r>
              <a:rPr lang="en-US" sz="2800" dirty="0" smtClean="0"/>
              <a:t>; the </a:t>
            </a:r>
            <a:r>
              <a:rPr lang="en-US" sz="2800" dirty="0" smtClean="0">
                <a:solidFill>
                  <a:srgbClr val="FF0000"/>
                </a:solidFill>
                <a:effectLst>
                  <a:outerShdw blurRad="38100" dist="38100" dir="2700000" algn="tl">
                    <a:srgbClr val="000000"/>
                  </a:outerShdw>
                </a:effectLst>
              </a:rPr>
              <a:t>Acadians decline</a:t>
            </a:r>
            <a:r>
              <a:rPr lang="en-US" sz="2800" dirty="0" smtClean="0"/>
              <a:t> but </a:t>
            </a:r>
            <a:r>
              <a:rPr lang="en-US" sz="2800" dirty="0" smtClean="0">
                <a:solidFill>
                  <a:srgbClr val="FF0000"/>
                </a:solidFill>
                <a:effectLst>
                  <a:outerShdw blurRad="38100" dist="38100" dir="2700000" algn="tl">
                    <a:srgbClr val="000000"/>
                  </a:outerShdw>
                </a:effectLst>
              </a:rPr>
              <a:t>promise NEUTRALITY</a:t>
            </a:r>
            <a:r>
              <a:rPr lang="en-US" sz="2800" dirty="0" smtClean="0"/>
              <a:t> in any fight against French</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pic>
        <p:nvPicPr>
          <p:cNvPr id="16" name="Picture 2" descr="Flag of The Netherlands"/>
          <p:cNvPicPr>
            <a:picLocks noChangeAspect="1" noChangeArrowheads="1"/>
          </p:cNvPicPr>
          <p:nvPr/>
        </p:nvPicPr>
        <p:blipFill>
          <a:blip r:embed="rId6" cstate="print"/>
          <a:srcRect/>
          <a:stretch>
            <a:fillRect/>
          </a:stretch>
        </p:blipFill>
        <p:spPr bwMode="auto">
          <a:xfrm>
            <a:off x="8229600" y="0"/>
            <a:ext cx="914400" cy="585216"/>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8" name="Rectangle 17"/>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pic>
        <p:nvPicPr>
          <p:cNvPr id="31746" name="Picture 2" descr="http://www.acadian-cajun.com/csdecl.jpg"/>
          <p:cNvPicPr>
            <a:picLocks noChangeAspect="1" noChangeArrowheads="1"/>
          </p:cNvPicPr>
          <p:nvPr/>
        </p:nvPicPr>
        <p:blipFill>
          <a:blip r:embed="rId7" cstate="print">
            <a:lum contrast="30000"/>
          </a:blip>
          <a:srcRect/>
          <a:stretch>
            <a:fillRect/>
          </a:stretch>
        </p:blipFill>
        <p:spPr bwMode="auto">
          <a:xfrm>
            <a:off x="2209800" y="1371600"/>
            <a:ext cx="4724400" cy="337925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31746"/>
                                        </p:tgtEl>
                                        <p:attrNameLst>
                                          <p:attrName>style.visibility</p:attrName>
                                        </p:attrNameLst>
                                      </p:cBhvr>
                                      <p:to>
                                        <p:strVal val="visible"/>
                                      </p:to>
                                    </p:set>
                                    <p:anim calcmode="lin" valueType="num">
                                      <p:cBhvr>
                                        <p:cTn id="11" dur="500" fill="hold"/>
                                        <p:tgtEl>
                                          <p:spTgt spid="31746"/>
                                        </p:tgtEl>
                                        <p:attrNameLst>
                                          <p:attrName>ppt_w</p:attrName>
                                        </p:attrNameLst>
                                      </p:cBhvr>
                                      <p:tavLst>
                                        <p:tav tm="0">
                                          <p:val>
                                            <p:fltVal val="0"/>
                                          </p:val>
                                        </p:tav>
                                        <p:tav tm="100000">
                                          <p:val>
                                            <p:strVal val="#ppt_w"/>
                                          </p:val>
                                        </p:tav>
                                      </p:tavLst>
                                    </p:anim>
                                    <p:anim calcmode="lin" valueType="num">
                                      <p:cBhvr>
                                        <p:cTn id="12" dur="500" fill="hold"/>
                                        <p:tgtEl>
                                          <p:spTgt spid="31746"/>
                                        </p:tgtEl>
                                        <p:attrNameLst>
                                          <p:attrName>ppt_h</p:attrName>
                                        </p:attrNameLst>
                                      </p:cBhvr>
                                      <p:tavLst>
                                        <p:tav tm="0">
                                          <p:val>
                                            <p:fltVal val="0"/>
                                          </p:val>
                                        </p:tav>
                                        <p:tav tm="100000">
                                          <p:val>
                                            <p:strVal val="#ppt_h"/>
                                          </p:val>
                                        </p:tav>
                                      </p:tavLst>
                                    </p:anim>
                                    <p:animEffect transition="in" filter="fade">
                                      <p:cBhvr>
                                        <p:cTn id="13" dur="5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8-ACADIA: 1710-1726 </a:t>
            </a:r>
            <a:r>
              <a:rPr lang="en-US" b="0" dirty="0" smtClean="0"/>
              <a:t>(16)</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smtClean="0"/>
              <a:t>This </a:t>
            </a:r>
            <a:r>
              <a:rPr lang="en-US" sz="2800" dirty="0" smtClean="0">
                <a:solidFill>
                  <a:srgbClr val="FF0000"/>
                </a:solidFill>
                <a:effectLst>
                  <a:outerShdw blurRad="38100" dist="38100" dir="2700000" algn="tl">
                    <a:srgbClr val="000000"/>
                  </a:outerShdw>
                </a:effectLst>
              </a:rPr>
              <a:t>constant threat is developing the social fabric of the Acadians</a:t>
            </a:r>
            <a:r>
              <a:rPr lang="en-US" sz="2800" dirty="0" smtClean="0"/>
              <a:t>; they’re </a:t>
            </a:r>
            <a:r>
              <a:rPr lang="en-US" sz="2800" dirty="0" smtClean="0">
                <a:solidFill>
                  <a:srgbClr val="FF0000"/>
                </a:solidFill>
                <a:effectLst>
                  <a:outerShdw blurRad="38100" dist="38100" dir="2700000" algn="tl">
                    <a:srgbClr val="000000"/>
                  </a:outerShdw>
                </a:effectLst>
              </a:rPr>
              <a:t>becoming tighter knit</a:t>
            </a:r>
            <a:r>
              <a:rPr lang="en-US" sz="2800" dirty="0" smtClean="0"/>
              <a:t>, </a:t>
            </a:r>
            <a:r>
              <a:rPr lang="en-US" sz="2800" dirty="0" smtClean="0">
                <a:solidFill>
                  <a:srgbClr val="FF0000"/>
                </a:solidFill>
                <a:effectLst>
                  <a:outerShdw blurRad="38100" dist="38100" dir="2700000" algn="tl">
                    <a:srgbClr val="000000"/>
                  </a:outerShdw>
                </a:effectLst>
              </a:rPr>
              <a:t>more clan-like</a:t>
            </a:r>
            <a:r>
              <a:rPr lang="en-US" sz="2800" dirty="0" smtClean="0"/>
              <a:t>, </a:t>
            </a:r>
            <a:r>
              <a:rPr lang="en-US" sz="2800" dirty="0" smtClean="0">
                <a:solidFill>
                  <a:srgbClr val="FF0000"/>
                </a:solidFill>
                <a:effectLst>
                  <a:outerShdw blurRad="38100" dist="38100" dir="2700000" algn="tl">
                    <a:srgbClr val="000000"/>
                  </a:outerShdw>
                </a:effectLst>
              </a:rPr>
              <a:t>a people united</a:t>
            </a:r>
            <a:r>
              <a:rPr lang="en-US" sz="2800" dirty="0" smtClean="0"/>
              <a:t> by blood ties with </a:t>
            </a:r>
            <a:r>
              <a:rPr lang="en-US" sz="2800" dirty="0" smtClean="0">
                <a:solidFill>
                  <a:srgbClr val="FF0000"/>
                </a:solidFill>
                <a:effectLst>
                  <a:outerShdw blurRad="38100" dist="38100" dir="2700000" algn="tl">
                    <a:srgbClr val="000000"/>
                  </a:outerShdw>
                </a:effectLst>
              </a:rPr>
              <a:t>common beliefs &amp; aims</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pic>
        <p:nvPicPr>
          <p:cNvPr id="16" name="Picture 2" descr="Flag of The Netherlands"/>
          <p:cNvPicPr>
            <a:picLocks noChangeAspect="1" noChangeArrowheads="1"/>
          </p:cNvPicPr>
          <p:nvPr/>
        </p:nvPicPr>
        <p:blipFill>
          <a:blip r:embed="rId6" cstate="print"/>
          <a:srcRect/>
          <a:stretch>
            <a:fillRect/>
          </a:stretch>
        </p:blipFill>
        <p:spPr bwMode="auto">
          <a:xfrm>
            <a:off x="8229600" y="0"/>
            <a:ext cx="914400" cy="585216"/>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0228" name="Picture 4"/>
          <p:cNvPicPr>
            <a:picLocks noChangeAspect="1" noChangeArrowheads="1"/>
          </p:cNvPicPr>
          <p:nvPr/>
        </p:nvPicPr>
        <p:blipFill>
          <a:blip r:embed="rId7" cstate="print"/>
          <a:srcRect/>
          <a:stretch>
            <a:fillRect/>
          </a:stretch>
        </p:blipFill>
        <p:spPr bwMode="auto">
          <a:xfrm>
            <a:off x="1261360" y="609600"/>
            <a:ext cx="6621280" cy="4956048"/>
          </a:xfrm>
          <a:prstGeom prst="rect">
            <a:avLst/>
          </a:prstGeom>
          <a:noFill/>
          <a:ln w="9525">
            <a:noFill/>
            <a:miter lim="800000"/>
            <a:headEnd/>
            <a:tailEnd/>
          </a:ln>
        </p:spPr>
      </p:pic>
      <p:pic>
        <p:nvPicPr>
          <p:cNvPr id="21"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8" name="Rectangle 17"/>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80228"/>
                                        </p:tgtEl>
                                        <p:attrNameLst>
                                          <p:attrName>style.visibility</p:attrName>
                                        </p:attrNameLst>
                                      </p:cBhvr>
                                      <p:to>
                                        <p:strVal val="visible"/>
                                      </p:to>
                                    </p:set>
                                    <p:anim calcmode="lin" valueType="num">
                                      <p:cBhvr>
                                        <p:cTn id="11" dur="2000" fill="hold"/>
                                        <p:tgtEl>
                                          <p:spTgt spid="180228"/>
                                        </p:tgtEl>
                                        <p:attrNameLst>
                                          <p:attrName>ppt_w</p:attrName>
                                        </p:attrNameLst>
                                      </p:cBhvr>
                                      <p:tavLst>
                                        <p:tav tm="0">
                                          <p:val>
                                            <p:fltVal val="0"/>
                                          </p:val>
                                        </p:tav>
                                        <p:tav tm="100000">
                                          <p:val>
                                            <p:strVal val="#ppt_w"/>
                                          </p:val>
                                        </p:tav>
                                      </p:tavLst>
                                    </p:anim>
                                    <p:anim calcmode="lin" valueType="num">
                                      <p:cBhvr>
                                        <p:cTn id="12" dur="2000" fill="hold"/>
                                        <p:tgtEl>
                                          <p:spTgt spid="180228"/>
                                        </p:tgtEl>
                                        <p:attrNameLst>
                                          <p:attrName>ppt_h</p:attrName>
                                        </p:attrNameLst>
                                      </p:cBhvr>
                                      <p:tavLst>
                                        <p:tav tm="0">
                                          <p:val>
                                            <p:fltVal val="0"/>
                                          </p:val>
                                        </p:tav>
                                        <p:tav tm="100000">
                                          <p:val>
                                            <p:strVal val="#ppt_h"/>
                                          </p:val>
                                        </p:tav>
                                      </p:tavLst>
                                    </p:anim>
                                    <p:animEffect transition="in" filter="fade">
                                      <p:cBhvr>
                                        <p:cTn id="13" dur="2000"/>
                                        <p:tgtEl>
                                          <p:spTgt spid="180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8-ACADIA: 1710-1726 </a:t>
            </a:r>
            <a:r>
              <a:rPr lang="en-US" b="0" dirty="0" smtClean="0"/>
              <a:t>(16)</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smtClean="0"/>
              <a:t>Over the next two years, </a:t>
            </a:r>
            <a:r>
              <a:rPr lang="en-US" sz="2800" dirty="0" smtClean="0">
                <a:solidFill>
                  <a:srgbClr val="FF0000"/>
                </a:solidFill>
                <a:effectLst>
                  <a:outerShdw blurRad="38100" dist="38100" dir="2700000" algn="tl">
                    <a:srgbClr val="000000"/>
                  </a:outerShdw>
                </a:effectLst>
              </a:rPr>
              <a:t>Acadians at LesMines &amp; Beaubassin </a:t>
            </a:r>
            <a:r>
              <a:rPr lang="en-US" sz="2800" dirty="0" smtClean="0"/>
              <a:t>successfully engage in </a:t>
            </a:r>
            <a:r>
              <a:rPr lang="en-US" sz="2800" dirty="0" smtClean="0">
                <a:solidFill>
                  <a:srgbClr val="FF0000"/>
                </a:solidFill>
                <a:effectLst>
                  <a:outerShdw blurRad="38100" dist="38100" dir="2700000" algn="tl">
                    <a:srgbClr val="000000"/>
                  </a:outerShdw>
                </a:effectLst>
              </a:rPr>
              <a:t>guerrilla warfare against the invaders</a:t>
            </a:r>
            <a:r>
              <a:rPr lang="en-US" sz="2800" dirty="0" smtClean="0"/>
              <a:t>. </a:t>
            </a:r>
            <a:r>
              <a:rPr lang="en-US" sz="2800" dirty="0" smtClean="0">
                <a:solidFill>
                  <a:srgbClr val="FF0000"/>
                </a:solidFill>
                <a:effectLst>
                  <a:outerShdw blurRad="38100" dist="38100" dir="2700000" algn="tl">
                    <a:srgbClr val="000000"/>
                  </a:outerShdw>
                </a:effectLst>
              </a:rPr>
              <a:t>Acadians conduct a failed siege </a:t>
            </a:r>
            <a:r>
              <a:rPr lang="en-US" sz="2800" dirty="0" smtClean="0"/>
              <a:t>of their capital Port Royal</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pic>
        <p:nvPicPr>
          <p:cNvPr id="16" name="Picture 2" descr="Flag of The Netherlands"/>
          <p:cNvPicPr>
            <a:picLocks noChangeAspect="1" noChangeArrowheads="1"/>
          </p:cNvPicPr>
          <p:nvPr/>
        </p:nvPicPr>
        <p:blipFill>
          <a:blip r:embed="rId6" cstate="print"/>
          <a:srcRect/>
          <a:stretch>
            <a:fillRect/>
          </a:stretch>
        </p:blipFill>
        <p:spPr bwMode="auto">
          <a:xfrm>
            <a:off x="8229600" y="0"/>
            <a:ext cx="914400" cy="585216"/>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grpSp>
        <p:nvGrpSpPr>
          <p:cNvPr id="5" name="Group 13"/>
          <p:cNvGrpSpPr/>
          <p:nvPr/>
        </p:nvGrpSpPr>
        <p:grpSpPr>
          <a:xfrm>
            <a:off x="4767942" y="1981200"/>
            <a:ext cx="1404258" cy="609600"/>
            <a:chOff x="3276600" y="3048000"/>
            <a:chExt cx="1404258" cy="609600"/>
          </a:xfrm>
        </p:grpSpPr>
        <p:sp>
          <p:nvSpPr>
            <p:cNvPr id="19" name="Rounded Rectangle 18"/>
            <p:cNvSpPr/>
            <p:nvPr/>
          </p:nvSpPr>
          <p:spPr>
            <a:xfrm>
              <a:off x="3461658" y="3200400"/>
              <a:ext cx="12192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Les Mines</a:t>
              </a:r>
            </a:p>
            <a:p>
              <a:pPr algn="ctr"/>
              <a:r>
                <a:rPr lang="en-US" sz="1400" b="1" dirty="0" smtClean="0"/>
                <a:t>1682</a:t>
              </a:r>
            </a:p>
          </p:txBody>
        </p:sp>
        <p:sp>
          <p:nvSpPr>
            <p:cNvPr id="20" name="Oval 19"/>
            <p:cNvSpPr>
              <a:spLocks noChangeAspect="1"/>
            </p:cNvSpPr>
            <p:nvPr/>
          </p:nvSpPr>
          <p:spPr>
            <a:xfrm>
              <a:off x="3276600" y="3048000"/>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13"/>
          <p:cNvGrpSpPr/>
          <p:nvPr/>
        </p:nvGrpSpPr>
        <p:grpSpPr>
          <a:xfrm>
            <a:off x="3429000" y="1371600"/>
            <a:ext cx="1566672" cy="576072"/>
            <a:chOff x="533400" y="2895600"/>
            <a:chExt cx="1566672" cy="576072"/>
          </a:xfrm>
        </p:grpSpPr>
        <p:sp>
          <p:nvSpPr>
            <p:cNvPr id="27" name="Rounded Rectangle 26"/>
            <p:cNvSpPr/>
            <p:nvPr/>
          </p:nvSpPr>
          <p:spPr>
            <a:xfrm>
              <a:off x="533400" y="2895600"/>
              <a:ext cx="14478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Beaubassin</a:t>
              </a:r>
            </a:p>
            <a:p>
              <a:pPr algn="ctr"/>
              <a:r>
                <a:rPr lang="en-US" sz="1400" b="1" dirty="0" smtClean="0"/>
                <a:t>1671</a:t>
              </a:r>
            </a:p>
          </p:txBody>
        </p:sp>
        <p:sp>
          <p:nvSpPr>
            <p:cNvPr id="28" name="Oval 27"/>
            <p:cNvSpPr>
              <a:spLocks noChangeAspect="1"/>
            </p:cNvSpPr>
            <p:nvPr/>
          </p:nvSpPr>
          <p:spPr>
            <a:xfrm>
              <a:off x="1981200" y="3352800"/>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Rectangle 28"/>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30" name="TextBox 29"/>
          <p:cNvSpPr txBox="1"/>
          <p:nvPr/>
        </p:nvSpPr>
        <p:spPr>
          <a:xfrm>
            <a:off x="2209800" y="2090172"/>
            <a:ext cx="4724400" cy="2677656"/>
          </a:xfrm>
          <a:prstGeom prst="rect">
            <a:avLst/>
          </a:prstGeom>
          <a:solidFill>
            <a:schemeClr val="bg1"/>
          </a:solidFill>
        </p:spPr>
        <p:txBody>
          <a:bodyPr wrap="square" rtlCol="0">
            <a:spAutoFit/>
          </a:bodyPr>
          <a:lstStyle/>
          <a:p>
            <a:pPr algn="ctr"/>
            <a:r>
              <a:rPr lang="en-US" sz="2800" dirty="0" smtClean="0"/>
              <a:t>Trying to </a:t>
            </a:r>
            <a:r>
              <a:rPr lang="en-US" sz="2800" dirty="0" smtClean="0">
                <a:solidFill>
                  <a:srgbClr val="FF0000"/>
                </a:solidFill>
                <a:effectLst>
                  <a:outerShdw blurRad="38100" dist="38100" dir="2700000" algn="tl">
                    <a:srgbClr val="000000"/>
                  </a:outerShdw>
                </a:effectLst>
              </a:rPr>
              <a:t>stay neutral </a:t>
            </a:r>
            <a:r>
              <a:rPr lang="en-US" sz="2800" dirty="0" smtClean="0"/>
              <a:t>is </a:t>
            </a:r>
            <a:r>
              <a:rPr lang="en-US" sz="2800" dirty="0" smtClean="0">
                <a:solidFill>
                  <a:srgbClr val="FF0000"/>
                </a:solidFill>
                <a:effectLst>
                  <a:outerShdw blurRad="38100" dist="38100" dir="2700000" algn="tl">
                    <a:srgbClr val="000000"/>
                  </a:outerShdw>
                </a:effectLst>
              </a:rPr>
              <a:t>becoming almost impossible</a:t>
            </a:r>
            <a:r>
              <a:rPr lang="en-US" sz="2800" dirty="0" smtClean="0"/>
              <a:t>. The Acadians are finally realizing that they need to </a:t>
            </a:r>
            <a:r>
              <a:rPr lang="en-US" sz="2800" dirty="0" smtClean="0">
                <a:solidFill>
                  <a:srgbClr val="FF0000"/>
                </a:solidFill>
                <a:effectLst>
                  <a:outerShdw blurRad="38100" dist="38100" dir="2700000" algn="tl">
                    <a:srgbClr val="000000"/>
                  </a:outerShdw>
                </a:effectLst>
              </a:rPr>
              <a:t>take matters in their own hands</a:t>
            </a:r>
            <a:r>
              <a:rPr lang="en-US" sz="2800" dirty="0" smtClean="0"/>
              <a:t>, to </a:t>
            </a:r>
            <a:r>
              <a:rPr lang="en-US" sz="2800" dirty="0" smtClean="0">
                <a:solidFill>
                  <a:srgbClr val="FF0000"/>
                </a:solidFill>
                <a:effectLst>
                  <a:outerShdw blurRad="38100" dist="38100" dir="2700000" algn="tl">
                    <a:srgbClr val="000000"/>
                  </a:outerShdw>
                </a:effectLst>
              </a:rPr>
              <a:t>create their own fate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 from="(-#ppt_w/2)" to="(#ppt_x)" calcmode="lin" valueType="num">
                                      <p:cBhvr>
                                        <p:cTn id="12" dur="600" fill="hold">
                                          <p:stCondLst>
                                            <p:cond delay="0"/>
                                          </p:stCondLst>
                                        </p:cTn>
                                        <p:tgtEl>
                                          <p:spTgt spid="30"/>
                                        </p:tgtEl>
                                        <p:attrNameLst>
                                          <p:attrName>ppt_x</p:attrName>
                                        </p:attrNameLst>
                                      </p:cBhvr>
                                    </p:anim>
                                    <p:anim from="0" to="-1.0" calcmode="lin" valueType="num">
                                      <p:cBhvr>
                                        <p:cTn id="13" dur="200" decel="50000" autoRev="1" fill="hold">
                                          <p:stCondLst>
                                            <p:cond delay="600"/>
                                          </p:stCondLst>
                                        </p:cTn>
                                        <p:tgtEl>
                                          <p:spTgt spid="30"/>
                                        </p:tgtEl>
                                        <p:attrNameLst>
                                          <p:attrName>xshear</p:attrName>
                                        </p:attrNameLst>
                                      </p:cBhvr>
                                    </p:anim>
                                    <p:animScale>
                                      <p:cBhvr>
                                        <p:cTn id="14" dur="200" decel="100000" autoRev="1" fill="hold">
                                          <p:stCondLst>
                                            <p:cond delay="600"/>
                                          </p:stCondLst>
                                        </p:cTn>
                                        <p:tgtEl>
                                          <p:spTgt spid="30"/>
                                        </p:tgtEl>
                                      </p:cBhvr>
                                      <p:from x="100000" y="100000"/>
                                      <p:to x="80000" y="100000"/>
                                    </p:animScale>
                                    <p:anim by="(#ppt_h/3+#ppt_w*0.1)" calcmode="lin" valueType="num">
                                      <p:cBhvr additive="sum">
                                        <p:cTn id="15" dur="200" decel="100000" autoRev="1" fill="hold">
                                          <p:stCondLst>
                                            <p:cond delay="600"/>
                                          </p:stCondLst>
                                        </p:cTn>
                                        <p:tgtEl>
                                          <p:spTgt spid="3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30"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8-ACADIA: 1710-1726 </a:t>
            </a:r>
            <a:r>
              <a:rPr lang="en-US" b="0" dirty="0" smtClean="0"/>
              <a:t>(16)</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38828"/>
          </a:xfrm>
          <a:prstGeom prst="rect">
            <a:avLst/>
          </a:prstGeom>
        </p:spPr>
        <p:txBody>
          <a:bodyPr wrap="square">
            <a:spAutoFit/>
          </a:bodyPr>
          <a:lstStyle/>
          <a:p>
            <a:r>
              <a:rPr lang="en-US" sz="2700" dirty="0" smtClean="0">
                <a:solidFill>
                  <a:srgbClr val="FF0000"/>
                </a:solidFill>
                <a:effectLst>
                  <a:outerShdw blurRad="38100" dist="38100" dir="2700000" algn="tl">
                    <a:srgbClr val="000000"/>
                  </a:outerShdw>
                </a:effectLst>
              </a:rPr>
              <a:t>In 1713, France cedes all of Acadia to Britain through the Treaty of Utrecht</a:t>
            </a:r>
            <a:r>
              <a:rPr lang="en-US" sz="2700" dirty="0" smtClean="0"/>
              <a:t>. Terms of the Treaty, </a:t>
            </a:r>
            <a:r>
              <a:rPr lang="en-US" sz="2700" dirty="0" smtClean="0">
                <a:solidFill>
                  <a:srgbClr val="FF0000"/>
                </a:solidFill>
                <a:effectLst>
                  <a:outerShdw blurRad="38100" dist="38100" dir="2700000" algn="tl">
                    <a:srgbClr val="000000"/>
                  </a:outerShdw>
                </a:effectLst>
              </a:rPr>
              <a:t>Acadians are permitted to leave within 1 yr and take all moveable possessions w/them</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7" name="TextBox 16"/>
          <p:cNvSpPr txBox="1"/>
          <p:nvPr/>
        </p:nvSpPr>
        <p:spPr>
          <a:xfrm>
            <a:off x="2209800" y="2090172"/>
            <a:ext cx="4724400" cy="2123658"/>
          </a:xfrm>
          <a:prstGeom prst="rect">
            <a:avLst/>
          </a:prstGeom>
          <a:solidFill>
            <a:schemeClr val="bg1"/>
          </a:solidFill>
        </p:spPr>
        <p:txBody>
          <a:bodyPr wrap="square" rtlCol="0">
            <a:spAutoFit/>
          </a:bodyPr>
          <a:lstStyle/>
          <a:p>
            <a:pPr algn="ctr"/>
            <a:r>
              <a:rPr lang="en-US" sz="6600" dirty="0" smtClean="0"/>
              <a:t>BUT IT’S </a:t>
            </a:r>
          </a:p>
          <a:p>
            <a:pPr algn="ctr"/>
            <a:r>
              <a:rPr lang="en-US" sz="6600" dirty="0" smtClean="0">
                <a:solidFill>
                  <a:srgbClr val="FF0000"/>
                </a:solidFill>
                <a:effectLst>
                  <a:outerShdw blurRad="38100" dist="38100" dir="2700000" algn="tl">
                    <a:srgbClr val="000000"/>
                  </a:outerShdw>
                </a:effectLst>
              </a:rPr>
              <a:t>TOO LATE</a:t>
            </a:r>
            <a:r>
              <a:rPr lang="en-US" sz="6600" dirty="0" smtClean="0"/>
              <a:t>!</a:t>
            </a:r>
            <a:endParaRPr lang="en-US" sz="6600" dirty="0" smtClean="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from="(-#ppt_w/2)" to="(#ppt_x)" calcmode="lin" valueType="num">
                                      <p:cBhvr>
                                        <p:cTn id="7" dur="600" fill="hold">
                                          <p:stCondLst>
                                            <p:cond delay="0"/>
                                          </p:stCondLst>
                                        </p:cTn>
                                        <p:tgtEl>
                                          <p:spTgt spid="17"/>
                                        </p:tgtEl>
                                        <p:attrNameLst>
                                          <p:attrName>ppt_x</p:attrName>
                                        </p:attrNameLst>
                                      </p:cBhvr>
                                    </p:anim>
                                    <p:anim from="0" to="-1.0" calcmode="lin" valueType="num">
                                      <p:cBhvr>
                                        <p:cTn id="8" dur="200" decel="50000" autoRev="1" fill="hold">
                                          <p:stCondLst>
                                            <p:cond delay="600"/>
                                          </p:stCondLst>
                                        </p:cTn>
                                        <p:tgtEl>
                                          <p:spTgt spid="17"/>
                                        </p:tgtEl>
                                        <p:attrNameLst>
                                          <p:attrName>xshear</p:attrName>
                                        </p:attrNameLst>
                                      </p:cBhvr>
                                    </p:anim>
                                    <p:animScale>
                                      <p:cBhvr>
                                        <p:cTn id="9" dur="200" decel="100000" autoRev="1" fill="hold">
                                          <p:stCondLst>
                                            <p:cond delay="600"/>
                                          </p:stCondLst>
                                        </p:cTn>
                                        <p:tgtEl>
                                          <p:spTgt spid="17"/>
                                        </p:tgtEl>
                                      </p:cBhvr>
                                      <p:from x="100000" y="100000"/>
                                      <p:to x="80000" y="100000"/>
                                    </p:animScale>
                                    <p:anim by="(#ppt_h/3+#ppt_w*0.1)" calcmode="lin" valueType="num">
                                      <p:cBhvr additive="sum">
                                        <p:cTn id="10" dur="200" decel="100000" autoRev="1" fill="hold">
                                          <p:stCondLst>
                                            <p:cond delay="600"/>
                                          </p:stCondLst>
                                        </p:cTn>
                                        <p:tgtEl>
                                          <p:spTgt spid="17"/>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wipe(left)">
                                      <p:cBhvr>
                                        <p:cTn id="15"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8-ACADIA: 1710-1726 </a:t>
            </a:r>
            <a:r>
              <a:rPr lang="en-US" b="0" dirty="0" smtClean="0"/>
              <a:t>(16)</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815882"/>
          </a:xfrm>
          <a:prstGeom prst="rect">
            <a:avLst/>
          </a:prstGeom>
        </p:spPr>
        <p:txBody>
          <a:bodyPr wrap="square">
            <a:spAutoFit/>
          </a:bodyPr>
          <a:lstStyle/>
          <a:p>
            <a:pPr marL="174625" indent="-174625">
              <a:buFont typeface="Arial" pitchFamily="34" charset="0"/>
              <a:buChar char="•"/>
            </a:pPr>
            <a:r>
              <a:rPr lang="en-US" sz="2800" dirty="0" smtClean="0"/>
              <a:t>Furthermore, </a:t>
            </a:r>
            <a:r>
              <a:rPr lang="en-US" sz="2800" dirty="0" smtClean="0">
                <a:solidFill>
                  <a:srgbClr val="FF0000"/>
                </a:solidFill>
                <a:effectLst>
                  <a:outerShdw blurRad="38100" dist="38100" dir="2700000" algn="tl">
                    <a:srgbClr val="000000"/>
                  </a:outerShdw>
                </a:effectLst>
              </a:rPr>
              <a:t>those who stay</a:t>
            </a:r>
            <a:r>
              <a:rPr lang="en-US" sz="2800" dirty="0" smtClean="0"/>
              <a:t>, </a:t>
            </a:r>
            <a:r>
              <a:rPr lang="en-US" sz="2800" dirty="0" smtClean="0">
                <a:solidFill>
                  <a:srgbClr val="FF0000"/>
                </a:solidFill>
                <a:effectLst>
                  <a:outerShdw blurRad="38100" dist="38100" dir="2700000" algn="tl">
                    <a:srgbClr val="000000"/>
                  </a:outerShdw>
                </a:effectLst>
              </a:rPr>
              <a:t>supposedly</a:t>
            </a:r>
            <a:r>
              <a:rPr lang="en-US" sz="2800" dirty="0" smtClean="0"/>
              <a:t>, are </a:t>
            </a:r>
            <a:r>
              <a:rPr lang="en-US" sz="2800" dirty="0" smtClean="0">
                <a:solidFill>
                  <a:srgbClr val="FF0000"/>
                </a:solidFill>
                <a:effectLst>
                  <a:outerShdw blurRad="38100" dist="38100" dir="2700000" algn="tl">
                    <a:srgbClr val="000000"/>
                  </a:outerShdw>
                </a:effectLst>
              </a:rPr>
              <a:t>guaranteed religious freedom &amp; full title </a:t>
            </a:r>
            <a:r>
              <a:rPr lang="en-US" sz="2800" dirty="0" smtClean="0"/>
              <a:t>to their lands &amp; possessions if they take the dreaded oath of allegiance to the Crown</a:t>
            </a:r>
          </a:p>
          <a:p>
            <a:pPr marL="174625" indent="-174625">
              <a:buFont typeface="Arial" pitchFamily="34" charset="0"/>
              <a:buChar char="•"/>
            </a:pPr>
            <a:endParaRPr lang="en-US" sz="2800" dirty="0" smtClean="0"/>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8-ACADIA: 1710-1726 </a:t>
            </a:r>
            <a:r>
              <a:rPr lang="en-US" b="0" dirty="0" smtClean="0"/>
              <a:t>(16)</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smtClean="0">
                <a:solidFill>
                  <a:srgbClr val="FF0000"/>
                </a:solidFill>
                <a:effectLst>
                  <a:outerShdw blurRad="38100" dist="38100" dir="2700000" algn="tl">
                    <a:srgbClr val="000000"/>
                  </a:outerShdw>
                </a:effectLst>
              </a:rPr>
              <a:t> The Peninsula is renamed “Nova Scotia”; Acadians foolishly believe </a:t>
            </a:r>
            <a:r>
              <a:rPr lang="en-US" sz="2700" dirty="0" smtClean="0"/>
              <a:t>that British occupation this time </a:t>
            </a:r>
            <a:r>
              <a:rPr lang="en-US" sz="2700" u="sng" dirty="0" smtClean="0"/>
              <a:t>will be like all past occupations</a:t>
            </a:r>
            <a:r>
              <a:rPr lang="en-US" sz="2700" dirty="0" smtClean="0"/>
              <a:t> and that </a:t>
            </a:r>
            <a:r>
              <a:rPr lang="en-US" sz="2800" dirty="0" smtClean="0">
                <a:solidFill>
                  <a:srgbClr val="FF0000"/>
                </a:solidFill>
                <a:effectLst>
                  <a:outerShdw blurRad="38100" dist="38100" dir="2700000" algn="tl">
                    <a:srgbClr val="000000"/>
                  </a:outerShdw>
                </a:effectLst>
              </a:rPr>
              <a:t>French rule will ultimately be restored</a:t>
            </a:r>
            <a:endParaRPr lang="en-US" sz="2800" dirty="0" smtClean="0"/>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pic>
        <p:nvPicPr>
          <p:cNvPr id="16" name="Picture 2" descr="http://www.acadian.org/images/Acadia_Map.gif"/>
          <p:cNvPicPr>
            <a:picLocks noChangeAspect="1" noChangeArrowheads="1"/>
          </p:cNvPicPr>
          <p:nvPr/>
        </p:nvPicPr>
        <p:blipFill>
          <a:blip r:embed="rId6" cstate="print"/>
          <a:srcRect/>
          <a:stretch>
            <a:fillRect/>
          </a:stretch>
        </p:blipFill>
        <p:spPr bwMode="auto">
          <a:xfrm>
            <a:off x="1394015" y="625032"/>
            <a:ext cx="6355970" cy="4956048"/>
          </a:xfrm>
          <a:prstGeom prst="rect">
            <a:avLst/>
          </a:prstGeom>
          <a:noFill/>
        </p:spPr>
      </p:pic>
      <p:sp>
        <p:nvSpPr>
          <p:cNvPr id="17" name="Freeform 16"/>
          <p:cNvSpPr/>
          <p:nvPr/>
        </p:nvSpPr>
        <p:spPr>
          <a:xfrm>
            <a:off x="2307771" y="2710543"/>
            <a:ext cx="3722915" cy="1937657"/>
          </a:xfrm>
          <a:custGeom>
            <a:avLst/>
            <a:gdLst>
              <a:gd name="connsiteX0" fmla="*/ 0 w 3722915"/>
              <a:gd name="connsiteY0" fmla="*/ 1687286 h 1937657"/>
              <a:gd name="connsiteX1" fmla="*/ 283029 w 3722915"/>
              <a:gd name="connsiteY1" fmla="*/ 1937657 h 1937657"/>
              <a:gd name="connsiteX2" fmla="*/ 859972 w 3722915"/>
              <a:gd name="connsiteY2" fmla="*/ 1436914 h 1937657"/>
              <a:gd name="connsiteX3" fmla="*/ 1382486 w 3722915"/>
              <a:gd name="connsiteY3" fmla="*/ 1132114 h 1937657"/>
              <a:gd name="connsiteX4" fmla="*/ 2209800 w 3722915"/>
              <a:gd name="connsiteY4" fmla="*/ 816428 h 1937657"/>
              <a:gd name="connsiteX5" fmla="*/ 2819400 w 3722915"/>
              <a:gd name="connsiteY5" fmla="*/ 631371 h 1937657"/>
              <a:gd name="connsiteX6" fmla="*/ 3722915 w 3722915"/>
              <a:gd name="connsiteY6" fmla="*/ 293914 h 1937657"/>
              <a:gd name="connsiteX7" fmla="*/ 3505200 w 3722915"/>
              <a:gd name="connsiteY7" fmla="*/ 0 h 1937657"/>
              <a:gd name="connsiteX8" fmla="*/ 2950029 w 3722915"/>
              <a:gd name="connsiteY8" fmla="*/ 152400 h 1937657"/>
              <a:gd name="connsiteX9" fmla="*/ 2351315 w 3722915"/>
              <a:gd name="connsiteY9" fmla="*/ 359228 h 1937657"/>
              <a:gd name="connsiteX10" fmla="*/ 1730829 w 3722915"/>
              <a:gd name="connsiteY10" fmla="*/ 609600 h 1937657"/>
              <a:gd name="connsiteX11" fmla="*/ 990600 w 3722915"/>
              <a:gd name="connsiteY11" fmla="*/ 903514 h 1937657"/>
              <a:gd name="connsiteX12" fmla="*/ 566058 w 3722915"/>
              <a:gd name="connsiteY12" fmla="*/ 1164771 h 1937657"/>
              <a:gd name="connsiteX13" fmla="*/ 152400 w 3722915"/>
              <a:gd name="connsiteY13" fmla="*/ 1491343 h 1937657"/>
              <a:gd name="connsiteX14" fmla="*/ 0 w 3722915"/>
              <a:gd name="connsiteY14" fmla="*/ 1687286 h 19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2915" h="1937657">
                <a:moveTo>
                  <a:pt x="0" y="1687286"/>
                </a:moveTo>
                <a:lnTo>
                  <a:pt x="283029" y="1937657"/>
                </a:lnTo>
                <a:lnTo>
                  <a:pt x="859972" y="1436914"/>
                </a:lnTo>
                <a:lnTo>
                  <a:pt x="1382486" y="1132114"/>
                </a:lnTo>
                <a:lnTo>
                  <a:pt x="2209800" y="816428"/>
                </a:lnTo>
                <a:lnTo>
                  <a:pt x="2819400" y="631371"/>
                </a:lnTo>
                <a:lnTo>
                  <a:pt x="3722915" y="293914"/>
                </a:lnTo>
                <a:lnTo>
                  <a:pt x="3505200" y="0"/>
                </a:lnTo>
                <a:lnTo>
                  <a:pt x="2950029" y="152400"/>
                </a:lnTo>
                <a:lnTo>
                  <a:pt x="2351315" y="359228"/>
                </a:lnTo>
                <a:lnTo>
                  <a:pt x="1730829" y="609600"/>
                </a:lnTo>
                <a:lnTo>
                  <a:pt x="990600" y="903514"/>
                </a:lnTo>
                <a:lnTo>
                  <a:pt x="566058" y="1164771"/>
                </a:lnTo>
                <a:lnTo>
                  <a:pt x="152400" y="1491343"/>
                </a:lnTo>
                <a:lnTo>
                  <a:pt x="0" y="1687286"/>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par>
                                <p:cTn id="8" presetID="53"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1000" fill="hold"/>
                                        <p:tgtEl>
                                          <p:spTgt spid="16"/>
                                        </p:tgtEl>
                                        <p:attrNameLst>
                                          <p:attrName>ppt_w</p:attrName>
                                        </p:attrNameLst>
                                      </p:cBhvr>
                                      <p:tavLst>
                                        <p:tav tm="0">
                                          <p:val>
                                            <p:fltVal val="0"/>
                                          </p:val>
                                        </p:tav>
                                        <p:tav tm="100000">
                                          <p:val>
                                            <p:strVal val="#ppt_w"/>
                                          </p:val>
                                        </p:tav>
                                      </p:tavLst>
                                    </p:anim>
                                    <p:anim calcmode="lin" valueType="num">
                                      <p:cBhvr>
                                        <p:cTn id="11" dur="1000" fill="hold"/>
                                        <p:tgtEl>
                                          <p:spTgt spid="16"/>
                                        </p:tgtEl>
                                        <p:attrNameLst>
                                          <p:attrName>ppt_h</p:attrName>
                                        </p:attrNameLst>
                                      </p:cBhvr>
                                      <p:tavLst>
                                        <p:tav tm="0">
                                          <p:val>
                                            <p:fltVal val="0"/>
                                          </p:val>
                                        </p:tav>
                                        <p:tav tm="100000">
                                          <p:val>
                                            <p:strVal val="#ppt_h"/>
                                          </p:val>
                                        </p:tav>
                                      </p:tavLst>
                                    </p:anim>
                                    <p:animEffect transition="in" filter="fade">
                                      <p:cBhvr>
                                        <p:cTn id="12" dur="1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pic>
        <p:nvPicPr>
          <p:cNvPr id="3074" name="Picture 2" descr="http://www.axl.cefan.ulaval.ca/amnord/images/Quebec1-1700.gif"/>
          <p:cNvPicPr>
            <a:picLocks noChangeAspect="1" noChangeArrowheads="1"/>
          </p:cNvPicPr>
          <p:nvPr/>
        </p:nvPicPr>
        <p:blipFill>
          <a:blip r:embed="rId2" cstate="print"/>
          <a:srcRect/>
          <a:stretch>
            <a:fillRect/>
          </a:stretch>
        </p:blipFill>
        <p:spPr bwMode="auto">
          <a:xfrm>
            <a:off x="3810000" y="762000"/>
            <a:ext cx="5219700" cy="5237099"/>
          </a:xfrm>
          <a:prstGeom prst="rect">
            <a:avLst/>
          </a:prstGeom>
          <a:noFill/>
        </p:spPr>
      </p:pic>
      <p:sp>
        <p:nvSpPr>
          <p:cNvPr id="4" name="Rectangle 3"/>
          <p:cNvSpPr/>
          <p:nvPr/>
        </p:nvSpPr>
        <p:spPr>
          <a:xfrm>
            <a:off x="0" y="609600"/>
            <a:ext cx="3810000" cy="6170920"/>
          </a:xfrm>
          <a:prstGeom prst="rect">
            <a:avLst/>
          </a:prstGeom>
        </p:spPr>
        <p:txBody>
          <a:bodyPr wrap="square">
            <a:spAutoFit/>
          </a:bodyPr>
          <a:lstStyle/>
          <a:p>
            <a:pPr marL="171450" lvl="1" indent="-171450">
              <a:spcBef>
                <a:spcPts val="600"/>
              </a:spcBef>
            </a:pPr>
            <a:r>
              <a:rPr lang="en-US" sz="3200" b="1" dirty="0" smtClean="0">
                <a:solidFill>
                  <a:schemeClr val="tx2">
                    <a:lumMod val="60000"/>
                    <a:lumOff val="40000"/>
                  </a:schemeClr>
                </a:solidFill>
                <a:effectLst>
                  <a:outerShdw blurRad="38100" dist="38100" dir="2700000" algn="tl">
                    <a:srgbClr val="000000"/>
                  </a:outerShdw>
                </a:effectLst>
              </a:rPr>
              <a:t>“NEW FRANCE”</a:t>
            </a:r>
          </a:p>
          <a:p>
            <a:pPr marL="171450" lvl="1" indent="-171450">
              <a:spcBef>
                <a:spcPts val="600"/>
              </a:spcBef>
            </a:pPr>
            <a:r>
              <a:rPr lang="en-US" sz="2800" b="1" dirty="0" smtClean="0">
                <a:solidFill>
                  <a:schemeClr val="tx2">
                    <a:lumMod val="60000"/>
                    <a:lumOff val="40000"/>
                  </a:schemeClr>
                </a:solidFill>
                <a:effectLst>
                  <a:outerShdw blurRad="38100" dist="38100" dir="2700000" algn="tl">
                    <a:srgbClr val="000000"/>
                  </a:outerShdw>
                </a:effectLst>
              </a:rPr>
              <a:t>(Nouvelle-France)</a:t>
            </a:r>
          </a:p>
          <a:p>
            <a:pPr marL="228600" lvl="1" indent="-228600">
              <a:spcAft>
                <a:spcPts val="1200"/>
              </a:spcAft>
              <a:buFont typeface="Arial" pitchFamily="34" charset="0"/>
              <a:buChar char="•"/>
            </a:pPr>
            <a:r>
              <a:rPr lang="en-US" sz="2800" dirty="0" smtClean="0"/>
              <a:t>Composed of 5 regions:</a:t>
            </a:r>
          </a:p>
          <a:p>
            <a:pPr marL="631825" lvl="2" indent="-347663">
              <a:spcAft>
                <a:spcPts val="1200"/>
              </a:spcAft>
              <a:buFont typeface="+mj-lt"/>
              <a:buAutoNum type="arabicPeriod"/>
            </a:pPr>
            <a:r>
              <a:rPr lang="en-US" sz="2800" dirty="0" smtClean="0"/>
              <a:t>Louisiana</a:t>
            </a:r>
          </a:p>
          <a:p>
            <a:pPr marL="631825" lvl="2" indent="-347663">
              <a:spcAft>
                <a:spcPts val="1200"/>
              </a:spcAft>
              <a:buFont typeface="+mj-lt"/>
              <a:buAutoNum type="arabicPeriod"/>
            </a:pPr>
            <a:r>
              <a:rPr lang="en-US" sz="2800" dirty="0" smtClean="0"/>
              <a:t>Hudson Bay</a:t>
            </a:r>
          </a:p>
          <a:p>
            <a:pPr marL="631825" lvl="2" indent="-347663">
              <a:spcAft>
                <a:spcPts val="1200"/>
              </a:spcAft>
              <a:buFont typeface="+mj-lt"/>
              <a:buAutoNum type="arabicPeriod"/>
            </a:pPr>
            <a:r>
              <a:rPr lang="en-US" sz="2800" dirty="0" smtClean="0"/>
              <a:t>“Canada”</a:t>
            </a:r>
          </a:p>
          <a:p>
            <a:pPr marL="631825" lvl="2" indent="-347663">
              <a:spcAft>
                <a:spcPts val="1200"/>
              </a:spcAft>
              <a:buFont typeface="+mj-lt"/>
              <a:buAutoNum type="arabicPeriod"/>
            </a:pPr>
            <a:r>
              <a:rPr lang="en-US" sz="2800" dirty="0" smtClean="0"/>
              <a:t>Newfoundland (shared with GB; referred to as “Plaisance”)</a:t>
            </a:r>
          </a:p>
          <a:p>
            <a:pPr marL="631825" lvl="2" indent="-347663">
              <a:spcAft>
                <a:spcPts val="1200"/>
              </a:spcAft>
              <a:buFont typeface="+mj-lt"/>
              <a:buAutoNum type="arabicPeriod"/>
            </a:pPr>
            <a:r>
              <a:rPr lang="en-US" sz="2800" dirty="0" smtClean="0"/>
              <a:t>Acadie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1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1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1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up)">
                                      <p:cBhvr>
                                        <p:cTn id="27" dur="10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up)">
                                      <p:cBhvr>
                                        <p:cTn id="32" dur="10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up)">
                                      <p:cBhvr>
                                        <p:cTn id="37" dur="10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up)">
                                      <p:cBhvr>
                                        <p:cTn id="42" dur="1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8-ACADIA: 1710-1726 </a:t>
            </a:r>
            <a:r>
              <a:rPr lang="en-US" b="0" dirty="0" smtClean="0"/>
              <a:t>(16)</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smtClean="0">
                <a:solidFill>
                  <a:srgbClr val="FF0000"/>
                </a:solidFill>
                <a:effectLst>
                  <a:outerShdw blurRad="38100" dist="38100" dir="2700000" algn="tl">
                    <a:srgbClr val="000000"/>
                  </a:outerShdw>
                </a:effectLst>
              </a:rPr>
              <a:t>1717 - Acadians provide their list of demands </a:t>
            </a:r>
            <a:r>
              <a:rPr lang="en-US" sz="2800" dirty="0" smtClean="0"/>
              <a:t>if they </a:t>
            </a:r>
            <a:r>
              <a:rPr lang="en-US" sz="2800" dirty="0"/>
              <a:t>would accept British </a:t>
            </a:r>
            <a:r>
              <a:rPr lang="en-US" sz="2800" dirty="0" smtClean="0"/>
              <a:t>rule (</a:t>
            </a:r>
            <a:r>
              <a:rPr lang="en-US" sz="2800" dirty="0" smtClean="0">
                <a:solidFill>
                  <a:srgbClr val="FF0000"/>
                </a:solidFill>
                <a:effectLst>
                  <a:outerShdw blurRad="38100" dist="38100" dir="2700000" algn="tl">
                    <a:srgbClr val="000000"/>
                  </a:outerShdw>
                </a:effectLst>
              </a:rPr>
              <a:t>assuming English occupation would be short-lived</a:t>
            </a:r>
            <a:r>
              <a:rPr lang="en-US" sz="2800" dirty="0" smtClean="0"/>
              <a:t>):</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8-ACADIA: 1710-1726 </a:t>
            </a:r>
            <a:r>
              <a:rPr lang="en-US" b="0" dirty="0" smtClean="0"/>
              <a:t>(16)</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457200" indent="-457200">
              <a:buAutoNum type="arabicParenR"/>
            </a:pPr>
            <a:r>
              <a:rPr lang="en-US" sz="2400" dirty="0" smtClean="0"/>
              <a:t>Freedom </a:t>
            </a:r>
            <a:r>
              <a:rPr lang="en-US" sz="2400" dirty="0"/>
              <a:t>to exercise their </a:t>
            </a:r>
            <a:r>
              <a:rPr lang="en-US" sz="2800" dirty="0" smtClean="0">
                <a:solidFill>
                  <a:srgbClr val="FF0000"/>
                </a:solidFill>
                <a:effectLst>
                  <a:outerShdw blurRad="38100" dist="38100" dir="2700000" algn="tl">
                    <a:srgbClr val="000000"/>
                  </a:outerShdw>
                </a:effectLst>
              </a:rPr>
              <a:t>religion</a:t>
            </a:r>
            <a:r>
              <a:rPr lang="en-US" sz="2400" dirty="0" smtClean="0"/>
              <a:t>, </a:t>
            </a:r>
          </a:p>
          <a:p>
            <a:pPr marL="457200" indent="-457200">
              <a:buAutoNum type="arabicParenR"/>
            </a:pPr>
            <a:r>
              <a:rPr lang="en-US" sz="2800" dirty="0" smtClean="0">
                <a:solidFill>
                  <a:srgbClr val="FF0000"/>
                </a:solidFill>
                <a:effectLst>
                  <a:outerShdw blurRad="38100" dist="38100" dir="2700000" algn="tl">
                    <a:srgbClr val="000000"/>
                  </a:outerShdw>
                </a:effectLst>
              </a:rPr>
              <a:t>Guaranteed</a:t>
            </a:r>
            <a:r>
              <a:rPr lang="en-US" sz="2400" dirty="0" smtClean="0"/>
              <a:t> </a:t>
            </a:r>
            <a:r>
              <a:rPr lang="en-US" sz="2800" dirty="0" smtClean="0">
                <a:solidFill>
                  <a:srgbClr val="FF0000"/>
                </a:solidFill>
                <a:effectLst>
                  <a:outerShdw blurRad="38100" dist="38100" dir="2700000" algn="tl">
                    <a:srgbClr val="000000"/>
                  </a:outerShdw>
                </a:effectLst>
              </a:rPr>
              <a:t>neutrality </a:t>
            </a:r>
            <a:r>
              <a:rPr lang="en-US" sz="2400" dirty="0"/>
              <a:t>in </a:t>
            </a:r>
            <a:r>
              <a:rPr lang="en-US" sz="2400" dirty="0" smtClean="0"/>
              <a:t>case future </a:t>
            </a:r>
            <a:r>
              <a:rPr lang="en-US" sz="2400" dirty="0"/>
              <a:t>Franco-English colonial wars </a:t>
            </a:r>
            <a:r>
              <a:rPr lang="en-US" sz="2800" dirty="0">
                <a:solidFill>
                  <a:srgbClr val="FF0000"/>
                </a:solidFill>
                <a:effectLst>
                  <a:outerShdw blurRad="38100" dist="38100" dir="2700000" algn="tl">
                    <a:srgbClr val="000000"/>
                  </a:outerShdw>
                </a:effectLst>
              </a:rPr>
              <a:t>in order to avoid retributive raids </a:t>
            </a:r>
            <a:r>
              <a:rPr lang="en-US" sz="2400" dirty="0"/>
              <a:t>by local French-allied </a:t>
            </a:r>
            <a:r>
              <a:rPr lang="en-US" sz="2400" dirty="0" smtClean="0"/>
              <a:t>Indians</a:t>
            </a:r>
            <a:endParaRPr lang="en-US" sz="2800" dirty="0" smtClean="0"/>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8-ACADIA: 1710-1726 </a:t>
            </a:r>
            <a:r>
              <a:rPr lang="en-US" b="0" dirty="0" smtClean="0"/>
              <a:t>(16)</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954107"/>
          </a:xfrm>
          <a:prstGeom prst="rect">
            <a:avLst/>
          </a:prstGeom>
        </p:spPr>
        <p:txBody>
          <a:bodyPr wrap="square">
            <a:spAutoFit/>
          </a:bodyPr>
          <a:lstStyle/>
          <a:p>
            <a:pPr marL="342900" indent="-342900"/>
            <a:r>
              <a:rPr lang="en-US" sz="2400" dirty="0" smtClean="0"/>
              <a:t>3) </a:t>
            </a:r>
            <a:r>
              <a:rPr lang="en-US" sz="2800" dirty="0" smtClean="0">
                <a:solidFill>
                  <a:srgbClr val="FF0000"/>
                </a:solidFill>
                <a:effectLst>
                  <a:outerShdw blurRad="38100" dist="38100" dir="2700000" algn="tl">
                    <a:srgbClr val="000000"/>
                  </a:outerShdw>
                </a:effectLst>
              </a:rPr>
              <a:t>Recognition </a:t>
            </a:r>
            <a:r>
              <a:rPr lang="en-US" sz="2800" dirty="0">
                <a:solidFill>
                  <a:srgbClr val="FF0000"/>
                </a:solidFill>
                <a:effectLst>
                  <a:outerShdw blurRad="38100" dist="38100" dir="2700000" algn="tl">
                    <a:srgbClr val="000000"/>
                  </a:outerShdw>
                </a:effectLst>
              </a:rPr>
              <a:t>by the colonial gov’t that the Acadians </a:t>
            </a:r>
            <a:r>
              <a:rPr lang="en-US" sz="2800" dirty="0" smtClean="0">
                <a:solidFill>
                  <a:srgbClr val="FF0000"/>
                </a:solidFill>
                <a:effectLst>
                  <a:outerShdw blurRad="38100" dist="38100" dir="2700000" algn="tl">
                    <a:srgbClr val="000000"/>
                  </a:outerShdw>
                </a:effectLst>
              </a:rPr>
              <a:t>are now, </a:t>
            </a:r>
            <a:r>
              <a:rPr lang="en-US" sz="2800" dirty="0">
                <a:solidFill>
                  <a:srgbClr val="FF0000"/>
                </a:solidFill>
                <a:effectLst>
                  <a:outerShdw blurRad="38100" dist="38100" dir="2700000" algn="tl">
                    <a:srgbClr val="000000"/>
                  </a:outerShdw>
                </a:effectLst>
              </a:rPr>
              <a:t>in fact, a distinct </a:t>
            </a:r>
            <a:r>
              <a:rPr lang="en-US" sz="2800" dirty="0" smtClean="0">
                <a:solidFill>
                  <a:srgbClr val="FF0000"/>
                </a:solidFill>
                <a:effectLst>
                  <a:outerShdw blurRad="38100" dist="38100" dir="2700000" algn="tl">
                    <a:srgbClr val="000000"/>
                  </a:outerShdw>
                </a:effectLst>
              </a:rPr>
              <a:t>community – </a:t>
            </a:r>
            <a:r>
              <a:rPr lang="en-US" sz="2800" u="sng" dirty="0" smtClean="0">
                <a:solidFill>
                  <a:srgbClr val="FF0000"/>
                </a:solidFill>
                <a:effectLst>
                  <a:outerShdw blurRad="38100" dist="38100" dir="2700000" algn="tl">
                    <a:srgbClr val="000000"/>
                  </a:outerShdw>
                </a:effectLst>
              </a:rPr>
              <a:t>a distinct people</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8-ACADIA: 1710-1726 </a:t>
            </a:r>
            <a:r>
              <a:rPr lang="en-US" b="0" dirty="0" smtClean="0"/>
              <a:t>(16)</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38828"/>
          </a:xfrm>
          <a:prstGeom prst="rect">
            <a:avLst/>
          </a:prstGeom>
        </p:spPr>
        <p:txBody>
          <a:bodyPr wrap="square">
            <a:spAutoFit/>
          </a:bodyPr>
          <a:lstStyle/>
          <a:p>
            <a:r>
              <a:rPr lang="en-US" sz="2700" dirty="0" smtClean="0"/>
              <a:t>Local British governor </a:t>
            </a:r>
            <a:r>
              <a:rPr lang="en-US" sz="2700" dirty="0" smtClean="0">
                <a:solidFill>
                  <a:srgbClr val="FF0000"/>
                </a:solidFill>
                <a:effectLst>
                  <a:outerShdw blurRad="38100" dist="38100" dir="2700000" algn="tl">
                    <a:srgbClr val="000000"/>
                  </a:outerShdw>
                </a:effectLst>
              </a:rPr>
              <a:t>accepts but doesn’t send the demand list to London</a:t>
            </a:r>
            <a:r>
              <a:rPr lang="en-US" sz="2700" dirty="0" smtClean="0"/>
              <a:t>. </a:t>
            </a:r>
            <a:r>
              <a:rPr lang="en-US" sz="2700" dirty="0" smtClean="0">
                <a:solidFill>
                  <a:srgbClr val="FF0000"/>
                </a:solidFill>
                <a:effectLst>
                  <a:outerShdw blurRad="38100" dist="38100" dir="2700000" algn="tl">
                    <a:srgbClr val="000000"/>
                  </a:outerShdw>
                </a:effectLst>
              </a:rPr>
              <a:t>England is completely unaware </a:t>
            </a:r>
            <a:r>
              <a:rPr lang="en-US" sz="2700" dirty="0" smtClean="0"/>
              <a:t>of what their local governor has agreed to and </a:t>
            </a:r>
            <a:r>
              <a:rPr lang="en-US" sz="2700" dirty="0" smtClean="0">
                <a:solidFill>
                  <a:srgbClr val="FF0000"/>
                </a:solidFill>
                <a:effectLst>
                  <a:outerShdw blurRad="38100" dist="38100" dir="2700000" algn="tl">
                    <a:srgbClr val="000000"/>
                  </a:outerShdw>
                </a:effectLst>
              </a:rPr>
              <a:t>ENGLAND HAS A DIFFERENT PLAN!</a:t>
            </a:r>
          </a:p>
        </p:txBody>
      </p:sp>
      <p:sp>
        <p:nvSpPr>
          <p:cNvPr id="24" name="TextBox 23"/>
          <p:cNvSpPr txBox="1"/>
          <p:nvPr/>
        </p:nvSpPr>
        <p:spPr>
          <a:xfrm>
            <a:off x="0" y="38500"/>
            <a:ext cx="1792542"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ET=106YRS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6" name="TextBox 15"/>
          <p:cNvSpPr txBox="1"/>
          <p:nvPr/>
        </p:nvSpPr>
        <p:spPr>
          <a:xfrm>
            <a:off x="2819400" y="1828800"/>
            <a:ext cx="3505200" cy="2585323"/>
          </a:xfrm>
          <a:prstGeom prst="rect">
            <a:avLst/>
          </a:prstGeom>
          <a:solidFill>
            <a:schemeClr val="bg1"/>
          </a:solidFill>
        </p:spPr>
        <p:txBody>
          <a:bodyPr wrap="square" rtlCol="0">
            <a:spAutoFit/>
          </a:bodyPr>
          <a:lstStyle/>
          <a:p>
            <a:pPr algn="ctr"/>
            <a:r>
              <a:rPr lang="en-US" sz="5400" dirty="0" smtClean="0"/>
              <a:t>What will happen next??</a:t>
            </a:r>
            <a:endParaRPr lang="en-US" sz="7200" dirty="0" smtClean="0"/>
          </a:p>
        </p:txBody>
      </p:sp>
      <p:sp>
        <p:nvSpPr>
          <p:cNvPr id="17" name="TextBox 16"/>
          <p:cNvSpPr txBox="1"/>
          <p:nvPr/>
        </p:nvSpPr>
        <p:spPr>
          <a:xfrm>
            <a:off x="2057400" y="1371600"/>
            <a:ext cx="4648200" cy="3416320"/>
          </a:xfrm>
          <a:prstGeom prst="rect">
            <a:avLst/>
          </a:prstGeom>
          <a:solidFill>
            <a:srgbClr val="FFFF00"/>
          </a:solidFill>
        </p:spPr>
        <p:txBody>
          <a:bodyPr wrap="square" rtlCol="0">
            <a:spAutoFit/>
          </a:bodyPr>
          <a:lstStyle/>
          <a:p>
            <a:pPr algn="ctr"/>
            <a:r>
              <a:rPr lang="en-US" sz="7200" dirty="0" smtClean="0"/>
              <a:t>Find out NEXT WEEK!</a:t>
            </a:r>
          </a:p>
        </p:txBody>
      </p:sp>
      <p:sp>
        <p:nvSpPr>
          <p:cNvPr id="18" name="Rectangle 17"/>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34" presetClass="entr" presetSubtype="0" fill="hold" grpId="1" nodeType="clickEffect">
                                  <p:stCondLst>
                                    <p:cond delay="0"/>
                                  </p:stCondLst>
                                  <p:childTnLst>
                                    <p:set>
                                      <p:cBhvr>
                                        <p:cTn id="18" dur="1" fill="hold">
                                          <p:stCondLst>
                                            <p:cond delay="0"/>
                                          </p:stCondLst>
                                        </p:cTn>
                                        <p:tgtEl>
                                          <p:spTgt spid="17"/>
                                        </p:tgtEl>
                                        <p:attrNameLst>
                                          <p:attrName>style.visibility</p:attrName>
                                        </p:attrNameLst>
                                      </p:cBhvr>
                                      <p:to>
                                        <p:strVal val="visible"/>
                                      </p:to>
                                    </p:set>
                                    <p:anim from="(-#ppt_w/2)" to="(#ppt_x)" calcmode="lin" valueType="num">
                                      <p:cBhvr>
                                        <p:cTn id="19" dur="600" fill="hold">
                                          <p:stCondLst>
                                            <p:cond delay="0"/>
                                          </p:stCondLst>
                                        </p:cTn>
                                        <p:tgtEl>
                                          <p:spTgt spid="17"/>
                                        </p:tgtEl>
                                        <p:attrNameLst>
                                          <p:attrName>ppt_x</p:attrName>
                                        </p:attrNameLst>
                                      </p:cBhvr>
                                    </p:anim>
                                    <p:anim from="0" to="-1.0" calcmode="lin" valueType="num">
                                      <p:cBhvr>
                                        <p:cTn id="20" dur="200" decel="50000" autoRev="1" fill="hold">
                                          <p:stCondLst>
                                            <p:cond delay="600"/>
                                          </p:stCondLst>
                                        </p:cTn>
                                        <p:tgtEl>
                                          <p:spTgt spid="17"/>
                                        </p:tgtEl>
                                        <p:attrNameLst>
                                          <p:attrName>xshear</p:attrName>
                                        </p:attrNameLst>
                                      </p:cBhvr>
                                    </p:anim>
                                    <p:animScale>
                                      <p:cBhvr>
                                        <p:cTn id="21" dur="200" decel="100000" autoRev="1" fill="hold">
                                          <p:stCondLst>
                                            <p:cond delay="600"/>
                                          </p:stCondLst>
                                        </p:cTn>
                                        <p:tgtEl>
                                          <p:spTgt spid="17"/>
                                        </p:tgtEl>
                                      </p:cBhvr>
                                      <p:from x="100000" y="100000"/>
                                      <p:to x="80000" y="100000"/>
                                    </p:animScale>
                                    <p:anim by="(#ppt_h/3+#ppt_w*0.1)" calcmode="lin" valueType="num">
                                      <p:cBhvr additive="sum">
                                        <p:cTn id="22" dur="200" decel="100000" autoRev="1" fill="hold">
                                          <p:stCondLst>
                                            <p:cond delay="600"/>
                                          </p:stCondLst>
                                        </p:cTn>
                                        <p:tgtEl>
                                          <p:spTgt spid="17"/>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6" grpId="0" animBg="1"/>
      <p:bldP spid="17" grpId="1"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1655) Evangeline - YouTube - Google Chrome 2020-01-22 21-19-25.mp4">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
        <p:nvSpPr>
          <p:cNvPr id="2" name="Title 1"/>
          <p:cNvSpPr>
            <a:spLocks noGrp="1"/>
          </p:cNvSpPr>
          <p:nvPr>
            <p:ph type="title"/>
          </p:nvPr>
        </p:nvSpPr>
        <p:spPr/>
        <p:txBody>
          <a:bodyPr>
            <a:normAutofit fontScale="90000"/>
          </a:bodyPr>
          <a:lstStyle/>
          <a:p>
            <a:r>
              <a:rPr lang="en-US" dirty="0" smtClean="0"/>
              <a:t>IN CLOSING</a:t>
            </a:r>
            <a:endParaRPr lang="en-US" dirty="0"/>
          </a:p>
        </p:txBody>
      </p:sp>
      <p:sp>
        <p:nvSpPr>
          <p:cNvPr id="4" name="Rectangle 3"/>
          <p:cNvSpPr/>
          <p:nvPr/>
        </p:nvSpPr>
        <p:spPr>
          <a:xfrm>
            <a:off x="0" y="6488668"/>
            <a:ext cx="9144000" cy="369332"/>
          </a:xfrm>
          <a:prstGeom prst="rect">
            <a:avLst/>
          </a:prstGeom>
        </p:spPr>
        <p:txBody>
          <a:bodyPr wrap="square">
            <a:spAutoFit/>
          </a:bodyPr>
          <a:lstStyle/>
          <a:p>
            <a:r>
              <a:rPr lang="en-US" dirty="0" smtClean="0">
                <a:hlinkClick r:id="rId4"/>
              </a:rPr>
              <a:t>https://www.youtube.com/watch?v=r0t04TVrzS0&amp;ab_channel=DonnieBulliard</a:t>
            </a:r>
            <a:endParaRPr lang="en-US" dirty="0"/>
          </a:p>
        </p:txBody>
      </p:sp>
      <p:sp>
        <p:nvSpPr>
          <p:cNvPr id="5" name="Rectangle 4"/>
          <p:cNvSpPr/>
          <p:nvPr/>
        </p:nvSpPr>
        <p:spPr>
          <a:xfrm>
            <a:off x="0" y="609600"/>
            <a:ext cx="9144000" cy="1569660"/>
          </a:xfrm>
          <a:prstGeom prst="rect">
            <a:avLst/>
          </a:prstGeom>
        </p:spPr>
        <p:txBody>
          <a:bodyPr wrap="square">
            <a:spAutoFit/>
          </a:bodyPr>
          <a:lstStyle/>
          <a:p>
            <a:pPr algn="ctr"/>
            <a:r>
              <a:rPr lang="en-US" sz="3200" dirty="0">
                <a:solidFill>
                  <a:schemeClr val="bg1"/>
                </a:solidFill>
              </a:rPr>
              <a:t>Expulsion of the Acadians enshrined in Longfellow's Poem, </a:t>
            </a:r>
            <a:r>
              <a:rPr lang="en-US" sz="3200" dirty="0" smtClean="0">
                <a:solidFill>
                  <a:schemeClr val="bg1"/>
                </a:solidFill>
              </a:rPr>
              <a:t>Evangeline, and is set in 1755 </a:t>
            </a:r>
            <a:r>
              <a:rPr lang="en-US" sz="3200" dirty="0">
                <a:solidFill>
                  <a:schemeClr val="bg1"/>
                </a:solidFill>
              </a:rPr>
              <a:t>when the British </a:t>
            </a:r>
            <a:r>
              <a:rPr lang="en-US" sz="3200" dirty="0" smtClean="0">
                <a:solidFill>
                  <a:schemeClr val="bg1"/>
                </a:solidFill>
              </a:rPr>
              <a:t>forced the </a:t>
            </a:r>
            <a:r>
              <a:rPr lang="en-US" sz="3200" dirty="0">
                <a:solidFill>
                  <a:schemeClr val="bg1"/>
                </a:solidFill>
              </a:rPr>
              <a:t>Acadians </a:t>
            </a:r>
            <a:r>
              <a:rPr lang="en-US" sz="3200" dirty="0" smtClean="0">
                <a:solidFill>
                  <a:schemeClr val="bg1"/>
                </a:solidFill>
              </a:rPr>
              <a:t>out of Nova Scotia. </a:t>
            </a:r>
            <a:endParaRPr lang="en-US" sz="3200" dirty="0">
              <a:solidFill>
                <a:schemeClr val="bg1"/>
              </a:solidFill>
            </a:endParaRPr>
          </a:p>
        </p:txBody>
      </p:sp>
      <p:grpSp>
        <p:nvGrpSpPr>
          <p:cNvPr id="3" name="Group 8"/>
          <p:cNvGrpSpPr/>
          <p:nvPr/>
        </p:nvGrpSpPr>
        <p:grpSpPr>
          <a:xfrm>
            <a:off x="7696200" y="5486400"/>
            <a:ext cx="1447800" cy="1371600"/>
            <a:chOff x="7696200" y="5486400"/>
            <a:chExt cx="1447800" cy="1371600"/>
          </a:xfrm>
        </p:grpSpPr>
        <p:pic>
          <p:nvPicPr>
            <p:cNvPr id="7171" name="Picture 3"/>
            <p:cNvPicPr>
              <a:picLocks noChangeAspect="1" noChangeArrowheads="1"/>
            </p:cNvPicPr>
            <p:nvPr/>
          </p:nvPicPr>
          <p:blipFill>
            <a:blip r:embed="rId5" cstate="print"/>
            <a:srcRect r="41126"/>
            <a:stretch>
              <a:fillRect/>
            </a:stretch>
          </p:blipFill>
          <p:spPr bwMode="auto">
            <a:xfrm>
              <a:off x="7696200" y="5486400"/>
              <a:ext cx="1295400" cy="276225"/>
            </a:xfrm>
            <a:prstGeom prst="rect">
              <a:avLst/>
            </a:prstGeom>
            <a:noFill/>
            <a:ln w="9525">
              <a:noFill/>
              <a:miter lim="800000"/>
              <a:headEnd/>
              <a:tailEnd/>
            </a:ln>
          </p:spPr>
        </p:pic>
        <p:pic>
          <p:nvPicPr>
            <p:cNvPr id="7172" name="Picture 4"/>
            <p:cNvPicPr>
              <a:picLocks noChangeAspect="1" noChangeArrowheads="1"/>
            </p:cNvPicPr>
            <p:nvPr/>
          </p:nvPicPr>
          <p:blipFill>
            <a:blip r:embed="rId6" cstate="print"/>
            <a:srcRect/>
            <a:stretch>
              <a:fillRect/>
            </a:stretch>
          </p:blipFill>
          <p:spPr bwMode="auto">
            <a:xfrm>
              <a:off x="7715250" y="5743575"/>
              <a:ext cx="1428750" cy="1114425"/>
            </a:xfrm>
            <a:prstGeom prst="rect">
              <a:avLst/>
            </a:prstGeom>
            <a:noFill/>
            <a:ln w="9525">
              <a:noFill/>
              <a:miter lim="800000"/>
              <a:headEnd/>
              <a:tailEnd/>
            </a:ln>
          </p:spPr>
        </p:pic>
        <p:sp>
          <p:nvSpPr>
            <p:cNvPr id="8" name="Rectangle 7"/>
            <p:cNvSpPr/>
            <p:nvPr/>
          </p:nvSpPr>
          <p:spPr>
            <a:xfrm>
              <a:off x="8934450" y="5486400"/>
              <a:ext cx="20955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10"/>
          <p:cNvGrpSpPr/>
          <p:nvPr/>
        </p:nvGrpSpPr>
        <p:grpSpPr>
          <a:xfrm>
            <a:off x="1833563" y="2133600"/>
            <a:ext cx="5024437" cy="4201731"/>
            <a:chOff x="1828800" y="1676400"/>
            <a:chExt cx="5476875" cy="4658931"/>
          </a:xfrm>
        </p:grpSpPr>
        <p:pic>
          <p:nvPicPr>
            <p:cNvPr id="7170" name="Picture 2">
              <a:hlinkClick r:id="rId7" action="ppaction://hlinkfile"/>
            </p:cNvPr>
            <p:cNvPicPr>
              <a:picLocks noChangeAspect="1" noChangeArrowheads="1"/>
            </p:cNvPicPr>
            <p:nvPr/>
          </p:nvPicPr>
          <p:blipFill>
            <a:blip r:embed="rId8" cstate="print"/>
            <a:srcRect/>
            <a:stretch>
              <a:fillRect/>
            </a:stretch>
          </p:blipFill>
          <p:spPr bwMode="auto">
            <a:xfrm>
              <a:off x="1828800" y="2209800"/>
              <a:ext cx="5476875" cy="4125531"/>
            </a:xfrm>
            <a:prstGeom prst="rect">
              <a:avLst/>
            </a:prstGeom>
            <a:noFill/>
            <a:ln w="9525">
              <a:noFill/>
              <a:miter lim="800000"/>
              <a:headEnd/>
              <a:tailEnd/>
            </a:ln>
          </p:spPr>
        </p:pic>
        <p:pic>
          <p:nvPicPr>
            <p:cNvPr id="7173" name="Picture 5"/>
            <p:cNvPicPr>
              <a:picLocks noChangeAspect="1" noChangeArrowheads="1"/>
            </p:cNvPicPr>
            <p:nvPr/>
          </p:nvPicPr>
          <p:blipFill>
            <a:blip r:embed="rId9" cstate="print"/>
            <a:srcRect/>
            <a:stretch>
              <a:fillRect/>
            </a:stretch>
          </p:blipFill>
          <p:spPr bwMode="auto">
            <a:xfrm>
              <a:off x="1828800" y="1676400"/>
              <a:ext cx="2362200" cy="539026"/>
            </a:xfrm>
            <a:prstGeom prst="rect">
              <a:avLst/>
            </a:prstGeom>
            <a:noFill/>
            <a:ln w="9525">
              <a:noFill/>
              <a:miter lim="800000"/>
              <a:headEnd/>
              <a:tailEnd/>
            </a:ln>
          </p:spPr>
        </p:pic>
      </p:grpSp>
      <p:sp>
        <p:nvSpPr>
          <p:cNvPr id="13" name="Rectangle 12"/>
          <p:cNvSpPr/>
          <p:nvPr/>
        </p:nvSpPr>
        <p:spPr>
          <a:xfrm>
            <a:off x="3124200" y="3581400"/>
            <a:ext cx="9144000" cy="369332"/>
          </a:xfrm>
          <a:prstGeom prst="rect">
            <a:avLst/>
          </a:prstGeom>
        </p:spPr>
        <p:txBody>
          <a:bodyPr wrap="square">
            <a:spAutoFit/>
          </a:bodyPr>
          <a:lstStyle/>
          <a:p>
            <a:endParaRPr lang="en-US" dirty="0">
              <a:solidFill>
                <a:schemeClr val="bg1"/>
              </a:solidFill>
            </a:endParaRPr>
          </a:p>
        </p:txBody>
      </p:sp>
      <p:sp>
        <p:nvSpPr>
          <p:cNvPr id="14" name="Rectangle 13"/>
          <p:cNvSpPr/>
          <p:nvPr/>
        </p:nvSpPr>
        <p:spPr>
          <a:xfrm>
            <a:off x="0" y="1143000"/>
            <a:ext cx="9144000" cy="584775"/>
          </a:xfrm>
          <a:prstGeom prst="rect">
            <a:avLst/>
          </a:prstGeom>
        </p:spPr>
        <p:txBody>
          <a:bodyPr wrap="square">
            <a:spAutoFit/>
          </a:bodyPr>
          <a:lstStyle/>
          <a:p>
            <a:pPr algn="ctr"/>
            <a:r>
              <a:rPr lang="en-US" sz="3200" dirty="0" smtClean="0">
                <a:solidFill>
                  <a:schemeClr val="bg1"/>
                </a:solidFill>
              </a:rPr>
              <a:t>This video is in French with English sub-titles.</a:t>
            </a:r>
            <a:endParaRPr lang="en-US" sz="3200" dirty="0">
              <a:solidFill>
                <a:schemeClr val="bg1"/>
              </a:solidFill>
            </a:endParaRPr>
          </a:p>
        </p:txBody>
      </p:sp>
      <p:sp>
        <p:nvSpPr>
          <p:cNvPr id="15" name="Rectangle 14"/>
          <p:cNvSpPr/>
          <p:nvPr/>
        </p:nvSpPr>
        <p:spPr>
          <a:xfrm>
            <a:off x="0" y="609600"/>
            <a:ext cx="9144000" cy="1077218"/>
          </a:xfrm>
          <a:prstGeom prst="rect">
            <a:avLst/>
          </a:prstGeom>
        </p:spPr>
        <p:txBody>
          <a:bodyPr wrap="square">
            <a:spAutoFit/>
          </a:bodyPr>
          <a:lstStyle/>
          <a:p>
            <a:pPr algn="ctr"/>
            <a:r>
              <a:rPr lang="en-US" sz="3200" dirty="0" smtClean="0">
                <a:solidFill>
                  <a:schemeClr val="bg1"/>
                </a:solidFill>
              </a:rPr>
              <a:t>The story begins with </a:t>
            </a:r>
            <a:r>
              <a:rPr lang="en-US" sz="3200" dirty="0" err="1" smtClean="0">
                <a:solidFill>
                  <a:schemeClr val="bg1"/>
                </a:solidFill>
              </a:rPr>
              <a:t>Emmeline</a:t>
            </a:r>
            <a:r>
              <a:rPr lang="en-US" sz="3200" dirty="0" smtClean="0">
                <a:solidFill>
                  <a:schemeClr val="bg1"/>
                </a:solidFill>
              </a:rPr>
              <a:t> </a:t>
            </a:r>
            <a:r>
              <a:rPr lang="en-US" sz="3200" dirty="0" err="1" smtClean="0">
                <a:solidFill>
                  <a:schemeClr val="bg1"/>
                </a:solidFill>
              </a:rPr>
              <a:t>LaBiche's</a:t>
            </a:r>
            <a:r>
              <a:rPr lang="en-US" sz="3200" dirty="0" smtClean="0">
                <a:solidFill>
                  <a:schemeClr val="bg1"/>
                </a:solidFill>
              </a:rPr>
              <a:t> (Evangeline) wedding day.</a:t>
            </a:r>
            <a:endParaRPr lang="en-US" sz="3200" dirty="0">
              <a:solidFill>
                <a:schemeClr val="bg1"/>
              </a:solidFill>
            </a:endParaRPr>
          </a:p>
        </p:txBody>
      </p:sp>
      <p:sp>
        <p:nvSpPr>
          <p:cNvPr id="16" name="Rectangle 15"/>
          <p:cNvSpPr/>
          <p:nvPr/>
        </p:nvSpPr>
        <p:spPr>
          <a:xfrm>
            <a:off x="0" y="609600"/>
            <a:ext cx="9144000" cy="1077218"/>
          </a:xfrm>
          <a:prstGeom prst="rect">
            <a:avLst/>
          </a:prstGeom>
        </p:spPr>
        <p:txBody>
          <a:bodyPr wrap="square">
            <a:spAutoFit/>
          </a:bodyPr>
          <a:lstStyle/>
          <a:p>
            <a:pPr algn="ctr"/>
            <a:r>
              <a:rPr lang="en-US" sz="3200" dirty="0" smtClean="0">
                <a:solidFill>
                  <a:schemeClr val="bg1"/>
                </a:solidFill>
              </a:rPr>
              <a:t>It is a very moving video depicting Longfellow’s poem which highlights the plight of the Acadian people</a:t>
            </a:r>
            <a:endParaRPr lang="en-US" sz="3200" dirty="0">
              <a:solidFill>
                <a:schemeClr val="bg1"/>
              </a:solidFill>
            </a:endParaRPr>
          </a:p>
        </p:txBody>
      </p:sp>
      <p:sp>
        <p:nvSpPr>
          <p:cNvPr id="18" name="Rectangle 17"/>
          <p:cNvSpPr/>
          <p:nvPr/>
        </p:nvSpPr>
        <p:spPr>
          <a:xfrm>
            <a:off x="0" y="609600"/>
            <a:ext cx="9144000" cy="1077218"/>
          </a:xfrm>
          <a:prstGeom prst="rect">
            <a:avLst/>
          </a:prstGeom>
        </p:spPr>
        <p:txBody>
          <a:bodyPr wrap="square">
            <a:spAutoFit/>
          </a:bodyPr>
          <a:lstStyle/>
          <a:p>
            <a:pPr algn="ctr"/>
            <a:r>
              <a:rPr lang="en-US" sz="3200" dirty="0" smtClean="0">
                <a:solidFill>
                  <a:schemeClr val="bg1"/>
                </a:solidFill>
              </a:rPr>
              <a:t>A couple are singled out; a couple deeply in love, who are caught up in the drama of the times. </a:t>
            </a:r>
            <a:endParaRPr lang="en-US" sz="3200" dirty="0">
              <a:solidFill>
                <a:schemeClr val="bg1"/>
              </a:solidFill>
            </a:endParaRPr>
          </a:p>
        </p:txBody>
      </p:sp>
      <p:sp>
        <p:nvSpPr>
          <p:cNvPr id="19" name="Rectangle 18"/>
          <p:cNvSpPr/>
          <p:nvPr/>
        </p:nvSpPr>
        <p:spPr>
          <a:xfrm>
            <a:off x="0" y="1143000"/>
            <a:ext cx="9144000" cy="584775"/>
          </a:xfrm>
          <a:prstGeom prst="rect">
            <a:avLst/>
          </a:prstGeom>
        </p:spPr>
        <p:txBody>
          <a:bodyPr wrap="square">
            <a:spAutoFit/>
          </a:bodyPr>
          <a:lstStyle/>
          <a:p>
            <a:pPr algn="ctr"/>
            <a:r>
              <a:rPr lang="en-US" sz="3200" dirty="0" smtClean="0">
                <a:solidFill>
                  <a:schemeClr val="bg1"/>
                </a:solidFill>
              </a:rPr>
              <a:t>Let’s see this legendary tale unfold…</a:t>
            </a:r>
            <a:endParaRPr lang="en-US" sz="3200" dirty="0">
              <a:solidFill>
                <a:schemeClr val="bg1"/>
              </a:solidFill>
            </a:endParaRPr>
          </a:p>
        </p:txBody>
      </p:sp>
      <p:sp>
        <p:nvSpPr>
          <p:cNvPr id="20" name="Rectangle 19"/>
          <p:cNvSpPr/>
          <p:nvPr/>
        </p:nvSpPr>
        <p:spPr>
          <a:xfrm>
            <a:off x="0" y="1066800"/>
            <a:ext cx="9144000" cy="584775"/>
          </a:xfrm>
          <a:prstGeom prst="rect">
            <a:avLst/>
          </a:prstGeom>
        </p:spPr>
        <p:txBody>
          <a:bodyPr wrap="square">
            <a:spAutoFit/>
          </a:bodyPr>
          <a:lstStyle/>
          <a:p>
            <a:pPr algn="ctr"/>
            <a:r>
              <a:rPr lang="en-US" sz="3200" dirty="0" smtClean="0">
                <a:solidFill>
                  <a:schemeClr val="bg1"/>
                </a:solidFill>
              </a:rPr>
              <a:t>Music &amp; Song are by Canadian singer Marie-Jo </a:t>
            </a:r>
            <a:r>
              <a:rPr lang="en-US" sz="3200" dirty="0" err="1" smtClean="0">
                <a:solidFill>
                  <a:schemeClr val="bg1"/>
                </a:solidFill>
              </a:rPr>
              <a:t>Th</a:t>
            </a:r>
            <a:r>
              <a:rPr lang="en-US" sz="3200" dirty="0" err="1" smtClean="0">
                <a:solidFill>
                  <a:schemeClr val="bg1"/>
                </a:solidFill>
                <a:latin typeface="Calibri"/>
                <a:cs typeface="Calibri"/>
              </a:rPr>
              <a:t>ério</a:t>
            </a:r>
            <a:endParaRPr lang="en-US" sz="3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par>
                                <p:cTn id="12" presetID="22" presetClass="entr" presetSubtype="1"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22" presetClass="entr" presetSubtype="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up)">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0"/>
                                        </p:tgtEl>
                                        <p:attrNameLst>
                                          <p:attrName>style.visibility</p:attrName>
                                        </p:attrNameLst>
                                      </p:cBhvr>
                                      <p:to>
                                        <p:strVal val="hidden"/>
                                      </p:to>
                                    </p:set>
                                  </p:childTnLst>
                                </p:cTn>
                              </p:par>
                              <p:par>
                                <p:cTn id="26" presetID="22" presetClass="entr" presetSubtype="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22" presetClass="entr" presetSubtype="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up)">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18"/>
                                        </p:tgtEl>
                                        <p:attrNameLst>
                                          <p:attrName>style.visibility</p:attrName>
                                        </p:attrNameLst>
                                      </p:cBhvr>
                                      <p:to>
                                        <p:strVal val="hidden"/>
                                      </p:to>
                                    </p:set>
                                  </p:childTnLst>
                                </p:cTn>
                              </p:par>
                              <p:par>
                                <p:cTn id="40" presetID="22" presetClass="entr" presetSubtype="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up)">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par>
                                <p:cTn id="47" presetID="22" presetClass="entr" presetSubtype="1"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up)">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9"/>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2000"/>
                                        <p:tgtEl>
                                          <p:spTgt spid="2"/>
                                        </p:tgtEl>
                                      </p:cBhvr>
                                    </p:animEffect>
                                    <p:set>
                                      <p:cBhvr>
                                        <p:cTn id="56"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21"/>
                                        </p:tgtEl>
                                      </p:cBhvr>
                                    </p:cmd>
                                  </p:childTnLst>
                                </p:cTn>
                              </p:par>
                            </p:childTnLst>
                          </p:cTn>
                        </p:par>
                      </p:childTnLst>
                    </p:cTn>
                  </p:par>
                </p:childTnLst>
              </p:cTn>
              <p:nextCondLst>
                <p:cond evt="onClick" delay="0">
                  <p:tgtEl>
                    <p:spTgt spid="21"/>
                  </p:tgtEl>
                </p:cond>
              </p:nextCondLst>
            </p:seq>
            <p:video>
              <p:cMediaNode>
                <p:cTn id="62" fill="hold" display="0">
                  <p:stCondLst>
                    <p:cond delay="indefinite"/>
                  </p:stCondLst>
                  <p:endCondLst>
                    <p:cond evt="onNext" delay="0">
                      <p:tgtEl>
                        <p:sldTgt/>
                      </p:tgtEl>
                    </p:cond>
                    <p:cond evt="onPrev" delay="0">
                      <p:tgtEl>
                        <p:sldTgt/>
                      </p:tgtEl>
                    </p:cond>
                  </p:endCondLst>
                </p:cTn>
                <p:tgtEl>
                  <p:spTgt spid="21"/>
                </p:tgtEl>
              </p:cMediaNode>
            </p:video>
          </p:childTnLst>
        </p:cTn>
      </p:par>
    </p:tnLst>
    <p:bldLst>
      <p:bldP spid="2" grpId="0" animBg="1"/>
      <p:bldP spid="5" grpId="0"/>
      <p:bldP spid="5" grpId="1"/>
      <p:bldP spid="14" grpId="0"/>
      <p:bldP spid="14" grpId="1"/>
      <p:bldP spid="15" grpId="0"/>
      <p:bldP spid="15" grpId="1"/>
      <p:bldP spid="16" grpId="0"/>
      <p:bldP spid="16" grpId="1"/>
      <p:bldP spid="18" grpId="0"/>
      <p:bldP spid="18" grpId="1"/>
      <p:bldP spid="19" grpId="0"/>
      <p:bldP spid="19" grpId="1"/>
      <p:bldP spid="20" grpId="0"/>
      <p:bldP spid="20" grpId="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cstate="print">
            <a:lum bright="-20000"/>
          </a:blip>
          <a:srcRect r="6571" b="11392"/>
          <a:stretch>
            <a:fillRect/>
          </a:stretch>
        </p:blipFill>
        <p:spPr bwMode="auto">
          <a:xfrm>
            <a:off x="0" y="685800"/>
            <a:ext cx="9144000" cy="6198751"/>
          </a:xfrm>
          <a:prstGeom prst="rect">
            <a:avLst/>
          </a:prstGeom>
          <a:noFill/>
          <a:ln w="9525">
            <a:noFill/>
            <a:miter lim="800000"/>
            <a:headEnd/>
            <a:tailEnd/>
          </a:ln>
          <a:effectLst/>
        </p:spPr>
      </p:pic>
      <p:sp>
        <p:nvSpPr>
          <p:cNvPr id="13" name="Title 12"/>
          <p:cNvSpPr>
            <a:spLocks noGrp="1"/>
          </p:cNvSpPr>
          <p:nvPr>
            <p:ph type="title"/>
          </p:nvPr>
        </p:nvSpPr>
        <p:spPr/>
        <p:txBody>
          <a:bodyPr>
            <a:normAutofit fontScale="90000"/>
          </a:bodyPr>
          <a:lstStyle/>
          <a:p>
            <a:endParaRPr lang="en-US" dirty="0"/>
          </a:p>
        </p:txBody>
      </p:sp>
      <p:sp>
        <p:nvSpPr>
          <p:cNvPr id="93188"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algn="l" fontAlgn="base">
              <a:spcBef>
                <a:spcPct val="0"/>
              </a:spcBef>
              <a:spcAft>
                <a:spcPct val="0"/>
              </a:spcAft>
            </a:pPr>
            <a:fld id="{5329C3E7-7038-407A-A9D5-C5F67869AA7C}" type="slidenum">
              <a:rPr lang="en-US" b="1">
                <a:solidFill>
                  <a:schemeClr val="tx1"/>
                </a:solidFill>
              </a:rPr>
              <a:pPr algn="l" fontAlgn="base">
                <a:spcBef>
                  <a:spcPct val="0"/>
                </a:spcBef>
                <a:spcAft>
                  <a:spcPct val="0"/>
                </a:spcAft>
              </a:pPr>
              <a:t>115</a:t>
            </a:fld>
            <a:endParaRPr lang="en-US" b="1" dirty="0">
              <a:solidFill>
                <a:schemeClr val="tx1"/>
              </a:solidFill>
            </a:endParaRPr>
          </a:p>
        </p:txBody>
      </p:sp>
      <p:sp>
        <p:nvSpPr>
          <p:cNvPr id="116738" name="TextBox 1"/>
          <p:cNvSpPr txBox="1">
            <a:spLocks noChangeArrowheads="1"/>
          </p:cNvSpPr>
          <p:nvPr/>
        </p:nvSpPr>
        <p:spPr bwMode="auto">
          <a:xfrm>
            <a:off x="0" y="1409338"/>
            <a:ext cx="9144000" cy="3631763"/>
          </a:xfrm>
          <a:prstGeom prst="rect">
            <a:avLst/>
          </a:prstGeom>
          <a:noFill/>
          <a:ln w="9525">
            <a:noFill/>
            <a:miter lim="800000"/>
            <a:headEnd/>
            <a:tailEnd/>
          </a:ln>
        </p:spPr>
        <p:txBody>
          <a:bodyPr wrap="square">
            <a:spAutoFit/>
          </a:bodyPr>
          <a:lstStyle/>
          <a:p>
            <a:pPr marL="225425" indent="-225425" algn="ctr" fontAlgn="auto">
              <a:spcBef>
                <a:spcPts val="0"/>
              </a:spcBef>
              <a:spcAft>
                <a:spcPts val="0"/>
              </a:spcAft>
              <a:defRPr/>
            </a:pPr>
            <a:endParaRPr lang="en-US" sz="4000" b="1" dirty="0" smtClean="0">
              <a:solidFill>
                <a:srgbClr val="FFFF00"/>
              </a:solidFill>
              <a:effectLst>
                <a:outerShdw blurRad="38100" dist="38100" dir="2700000" algn="tl">
                  <a:srgbClr val="000000">
                    <a:alpha val="43137"/>
                  </a:srgbClr>
                </a:outerShdw>
              </a:effectLst>
              <a:latin typeface="Corbel" pitchFamily="34" charset="0"/>
              <a:cs typeface="+mn-cs"/>
            </a:endParaRPr>
          </a:p>
          <a:p>
            <a:pPr marL="225425" indent="-225425" algn="ctr" fontAlgn="auto">
              <a:spcBef>
                <a:spcPts val="0"/>
              </a:spcBef>
              <a:spcAft>
                <a:spcPts val="0"/>
              </a:spcAft>
              <a:defRPr/>
            </a:pPr>
            <a:endParaRPr lang="en-US" sz="4000" b="1" dirty="0" smtClean="0">
              <a:solidFill>
                <a:srgbClr val="FFFF00"/>
              </a:solidFill>
              <a:effectLst>
                <a:outerShdw blurRad="38100" dist="38100" dir="2700000" algn="tl">
                  <a:srgbClr val="000000">
                    <a:alpha val="43137"/>
                  </a:srgbClr>
                </a:outerShdw>
              </a:effectLst>
              <a:latin typeface="Corbel" pitchFamily="34" charset="0"/>
              <a:cs typeface="+mn-cs"/>
            </a:endParaRPr>
          </a:p>
          <a:p>
            <a:pPr marL="225425" indent="-225425" algn="ctr" fontAlgn="auto">
              <a:spcBef>
                <a:spcPts val="0"/>
              </a:spcBef>
              <a:spcAft>
                <a:spcPts val="0"/>
              </a:spcAft>
              <a:defRPr/>
            </a:pPr>
            <a:r>
              <a:rPr lang="en-US" sz="4000" b="1" dirty="0" smtClean="0">
                <a:solidFill>
                  <a:srgbClr val="FFFF00"/>
                </a:solidFill>
                <a:effectLst>
                  <a:outerShdw blurRad="38100" dist="38100" dir="2700000" algn="tl">
                    <a:srgbClr val="000000">
                      <a:alpha val="43137"/>
                    </a:srgbClr>
                  </a:outerShdw>
                </a:effectLst>
                <a:latin typeface="Corbel" pitchFamily="34" charset="0"/>
                <a:cs typeface="+mn-cs"/>
              </a:rPr>
              <a:t>All </a:t>
            </a:r>
            <a:r>
              <a:rPr lang="en-US" sz="4000" b="1" dirty="0">
                <a:solidFill>
                  <a:srgbClr val="FFFF00"/>
                </a:solidFill>
                <a:effectLst>
                  <a:outerShdw blurRad="38100" dist="38100" dir="2700000" algn="tl">
                    <a:srgbClr val="000000">
                      <a:alpha val="43137"/>
                    </a:srgbClr>
                  </a:outerShdw>
                </a:effectLst>
                <a:latin typeface="Corbel" pitchFamily="34" charset="0"/>
                <a:cs typeface="+mn-cs"/>
              </a:rPr>
              <a:t>class material </a:t>
            </a:r>
            <a:r>
              <a:rPr lang="en-US" sz="4000" b="1" dirty="0" smtClean="0">
                <a:solidFill>
                  <a:srgbClr val="FFFF00"/>
                </a:solidFill>
                <a:effectLst>
                  <a:outerShdw blurRad="38100" dist="38100" dir="2700000" algn="tl">
                    <a:srgbClr val="000000">
                      <a:alpha val="43137"/>
                    </a:srgbClr>
                  </a:outerShdw>
                </a:effectLst>
                <a:latin typeface="Corbel" pitchFamily="34" charset="0"/>
                <a:cs typeface="+mn-cs"/>
              </a:rPr>
              <a:t>is</a:t>
            </a:r>
          </a:p>
          <a:p>
            <a:pPr marL="225425" indent="-225425" algn="ctr" fontAlgn="auto">
              <a:spcBef>
                <a:spcPts val="0"/>
              </a:spcBef>
              <a:spcAft>
                <a:spcPts val="0"/>
              </a:spcAft>
              <a:defRPr/>
            </a:pPr>
            <a:r>
              <a:rPr lang="en-US" sz="4000" b="1" dirty="0" smtClean="0">
                <a:solidFill>
                  <a:srgbClr val="FFFF00"/>
                </a:solidFill>
                <a:effectLst>
                  <a:outerShdw blurRad="38100" dist="38100" dir="2700000" algn="tl">
                    <a:srgbClr val="000000">
                      <a:alpha val="43137"/>
                    </a:srgbClr>
                  </a:outerShdw>
                </a:effectLst>
                <a:latin typeface="Corbel" pitchFamily="34" charset="0"/>
                <a:cs typeface="+mn-cs"/>
              </a:rPr>
              <a:t>on our </a:t>
            </a:r>
            <a:r>
              <a:rPr lang="en-US" sz="4000" b="1" dirty="0">
                <a:solidFill>
                  <a:srgbClr val="FFFF00"/>
                </a:solidFill>
                <a:effectLst>
                  <a:outerShdw blurRad="38100" dist="38100" dir="2700000" algn="tl">
                    <a:srgbClr val="000000">
                      <a:alpha val="43137"/>
                    </a:srgbClr>
                  </a:outerShdw>
                </a:effectLst>
                <a:latin typeface="Corbel" pitchFamily="34" charset="0"/>
                <a:cs typeface="+mn-cs"/>
              </a:rPr>
              <a:t>website at</a:t>
            </a:r>
            <a:r>
              <a:rPr lang="en-US" sz="4000" b="1" dirty="0" smtClean="0">
                <a:solidFill>
                  <a:srgbClr val="FFFF00"/>
                </a:solidFill>
                <a:effectLst>
                  <a:outerShdw blurRad="38100" dist="38100" dir="2700000" algn="tl">
                    <a:srgbClr val="000000">
                      <a:alpha val="43137"/>
                    </a:srgbClr>
                  </a:outerShdw>
                </a:effectLst>
                <a:latin typeface="Corbel" pitchFamily="34" charset="0"/>
                <a:cs typeface="+mn-cs"/>
              </a:rPr>
              <a:t>:</a:t>
            </a:r>
          </a:p>
          <a:p>
            <a:pPr marL="225425" indent="-225425" algn="ctr" fontAlgn="auto">
              <a:spcBef>
                <a:spcPts val="0"/>
              </a:spcBef>
              <a:spcAft>
                <a:spcPts val="0"/>
              </a:spcAft>
              <a:defRPr/>
            </a:pPr>
            <a:endParaRPr lang="en-US" sz="1600" b="1" dirty="0">
              <a:solidFill>
                <a:srgbClr val="FFFF00"/>
              </a:solidFill>
              <a:effectLst>
                <a:outerShdw blurRad="38100" dist="38100" dir="2700000" algn="tl">
                  <a:srgbClr val="000000">
                    <a:alpha val="43137"/>
                  </a:srgbClr>
                </a:outerShdw>
              </a:effectLst>
              <a:latin typeface="Corbel" pitchFamily="34" charset="0"/>
              <a:cs typeface="+mn-cs"/>
            </a:endParaRPr>
          </a:p>
          <a:p>
            <a:pPr marL="225425" indent="-225425" algn="ctr" fontAlgn="auto">
              <a:spcBef>
                <a:spcPts val="0"/>
              </a:spcBef>
              <a:spcAft>
                <a:spcPts val="0"/>
              </a:spcAft>
              <a:defRPr/>
            </a:pPr>
            <a:r>
              <a:rPr lang="en-US" sz="5400" b="1" dirty="0">
                <a:solidFill>
                  <a:schemeClr val="bg1"/>
                </a:solidFill>
                <a:effectLst>
                  <a:outerShdw blurRad="38100" dist="38100" dir="2700000" algn="tl">
                    <a:srgbClr val="000000">
                      <a:alpha val="43137"/>
                    </a:srgbClr>
                  </a:outerShdw>
                </a:effectLst>
                <a:latin typeface="Corbel" pitchFamily="34" charset="0"/>
                <a:cs typeface="+mn-cs"/>
              </a:rPr>
              <a:t>www.vagabondgeology.com</a:t>
            </a:r>
          </a:p>
        </p:txBody>
      </p:sp>
      <p:sp>
        <p:nvSpPr>
          <p:cNvPr id="93190" name="TextBox 4"/>
          <p:cNvSpPr txBox="1">
            <a:spLocks noChangeArrowheads="1"/>
          </p:cNvSpPr>
          <p:nvPr/>
        </p:nvSpPr>
        <p:spPr bwMode="auto">
          <a:xfrm>
            <a:off x="0" y="0"/>
            <a:ext cx="9144000" cy="677863"/>
          </a:xfrm>
          <a:prstGeom prst="rect">
            <a:avLst/>
          </a:prstGeom>
          <a:solidFill>
            <a:srgbClr val="FFFF00"/>
          </a:solidFill>
          <a:ln w="9525">
            <a:solidFill>
              <a:schemeClr val="bg1"/>
            </a:solidFill>
            <a:miter lim="800000"/>
            <a:headEnd/>
            <a:tailEnd/>
          </a:ln>
        </p:spPr>
        <p:txBody>
          <a:bodyPr>
            <a:spAutoFit/>
          </a:bodyPr>
          <a:lstStyle/>
          <a:p>
            <a:pPr algn="ctr"/>
            <a:r>
              <a:rPr lang="en-US" sz="3800" b="1" dirty="0">
                <a:latin typeface="Calibri" pitchFamily="34" charset="0"/>
              </a:rPr>
              <a:t>WANT TO SEE MORE…</a:t>
            </a:r>
          </a:p>
        </p:txBody>
      </p:sp>
      <p:grpSp>
        <p:nvGrpSpPr>
          <p:cNvPr id="2" name="Group 45"/>
          <p:cNvGrpSpPr>
            <a:grpSpLocks noChangeAspect="1"/>
          </p:cNvGrpSpPr>
          <p:nvPr/>
        </p:nvGrpSpPr>
        <p:grpSpPr>
          <a:xfrm>
            <a:off x="6639498" y="740579"/>
            <a:ext cx="2438400" cy="1678063"/>
            <a:chOff x="4495800" y="1676400"/>
            <a:chExt cx="3810000" cy="2621973"/>
          </a:xfrm>
        </p:grpSpPr>
        <p:pic>
          <p:nvPicPr>
            <p:cNvPr id="8" name="Picture 7" descr="christmas photo.jpg"/>
            <p:cNvPicPr>
              <a:picLocks noChangeAspect="1"/>
            </p:cNvPicPr>
            <p:nvPr/>
          </p:nvPicPr>
          <p:blipFill>
            <a:blip r:embed="rId3" cstate="print"/>
            <a:srcRect l="48842" t="5539" r="25675" b="48669"/>
            <a:stretch>
              <a:fillRect/>
            </a:stretch>
          </p:blipFill>
          <p:spPr>
            <a:xfrm>
              <a:off x="6096000" y="1676400"/>
              <a:ext cx="2209800" cy="2621973"/>
            </a:xfrm>
            <a:prstGeom prst="rect">
              <a:avLst/>
            </a:prstGeom>
            <a:ln w="50800">
              <a:noFill/>
            </a:ln>
          </p:spPr>
        </p:pic>
        <p:pic>
          <p:nvPicPr>
            <p:cNvPr id="9" name="Picture 8" descr="christmas photo.jpg"/>
            <p:cNvPicPr>
              <a:picLocks noChangeAspect="1"/>
            </p:cNvPicPr>
            <p:nvPr/>
          </p:nvPicPr>
          <p:blipFill>
            <a:blip r:embed="rId3" cstate="print"/>
            <a:srcRect l="18965" t="5539" r="58188" b="49213"/>
            <a:stretch>
              <a:fillRect/>
            </a:stretch>
          </p:blipFill>
          <p:spPr>
            <a:xfrm>
              <a:off x="4495800" y="1676400"/>
              <a:ext cx="1981200" cy="2590800"/>
            </a:xfrm>
            <a:prstGeom prst="rect">
              <a:avLst/>
            </a:prstGeom>
            <a:ln w="50800">
              <a:noFill/>
            </a:ln>
          </p:spPr>
        </p:pic>
        <p:sp>
          <p:nvSpPr>
            <p:cNvPr id="10" name="Rectangle 9"/>
            <p:cNvSpPr/>
            <p:nvPr/>
          </p:nvSpPr>
          <p:spPr>
            <a:xfrm>
              <a:off x="4495800" y="1676400"/>
              <a:ext cx="3810000" cy="2590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Box 10"/>
          <p:cNvSpPr txBox="1"/>
          <p:nvPr/>
        </p:nvSpPr>
        <p:spPr>
          <a:xfrm>
            <a:off x="3523562" y="1182676"/>
            <a:ext cx="3111818" cy="830997"/>
          </a:xfrm>
          <a:prstGeom prst="rect">
            <a:avLst/>
          </a:prstGeom>
          <a:noFill/>
        </p:spPr>
        <p:txBody>
          <a:bodyPr wrap="square" rtlCol="0">
            <a:spAutoFit/>
          </a:bodyPr>
          <a:lstStyle/>
          <a:p>
            <a:pPr algn="r"/>
            <a:r>
              <a:rPr lang="en-US" sz="2400" b="1" dirty="0" smtClean="0">
                <a:solidFill>
                  <a:schemeClr val="bg1"/>
                </a:solidFill>
              </a:rPr>
              <a:t>Sandi &amp; Rocky</a:t>
            </a:r>
          </a:p>
          <a:p>
            <a:pPr algn="r"/>
            <a:r>
              <a:rPr lang="en-US" sz="2400" b="1" dirty="0" smtClean="0">
                <a:solidFill>
                  <a:schemeClr val="bg1"/>
                </a:solidFill>
              </a:rPr>
              <a:t>The Vagabonds</a:t>
            </a:r>
            <a:endParaRPr lang="en-US" sz="24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3190"/>
                                        </p:tgtEl>
                                        <p:attrNameLst>
                                          <p:attrName>style.visibility</p:attrName>
                                        </p:attrNameLst>
                                      </p:cBhvr>
                                      <p:to>
                                        <p:strVal val="visible"/>
                                      </p:to>
                                    </p:set>
                                    <p:anim calcmode="lin" valueType="num">
                                      <p:cBhvr>
                                        <p:cTn id="7" dur="500" fill="hold"/>
                                        <p:tgtEl>
                                          <p:spTgt spid="93190"/>
                                        </p:tgtEl>
                                        <p:attrNameLst>
                                          <p:attrName>ppt_w</p:attrName>
                                        </p:attrNameLst>
                                      </p:cBhvr>
                                      <p:tavLst>
                                        <p:tav tm="0">
                                          <p:val>
                                            <p:fltVal val="0"/>
                                          </p:val>
                                        </p:tav>
                                        <p:tav tm="100000">
                                          <p:val>
                                            <p:strVal val="#ppt_w"/>
                                          </p:val>
                                        </p:tav>
                                      </p:tavLst>
                                    </p:anim>
                                    <p:anim calcmode="lin" valueType="num">
                                      <p:cBhvr>
                                        <p:cTn id="8" dur="500" fill="hold"/>
                                        <p:tgtEl>
                                          <p:spTgt spid="93190"/>
                                        </p:tgtEl>
                                        <p:attrNameLst>
                                          <p:attrName>ppt_h</p:attrName>
                                        </p:attrNameLst>
                                      </p:cBhvr>
                                      <p:tavLst>
                                        <p:tav tm="0">
                                          <p:val>
                                            <p:fltVal val="0"/>
                                          </p:val>
                                        </p:tav>
                                        <p:tav tm="100000">
                                          <p:val>
                                            <p:strVal val="#ppt_h"/>
                                          </p:val>
                                        </p:tav>
                                      </p:tavLst>
                                    </p:anim>
                                    <p:animEffect transition="in" filter="fade">
                                      <p:cBhvr>
                                        <p:cTn id="9" dur="500"/>
                                        <p:tgtEl>
                                          <p:spTgt spid="93190"/>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16738"/>
                                        </p:tgtEl>
                                        <p:attrNameLst>
                                          <p:attrName>style.visibility</p:attrName>
                                        </p:attrNameLst>
                                      </p:cBhvr>
                                      <p:to>
                                        <p:strVal val="visible"/>
                                      </p:to>
                                    </p:set>
                                    <p:anim calcmode="lin" valueType="num">
                                      <p:cBhvr>
                                        <p:cTn id="13" dur="500" fill="hold"/>
                                        <p:tgtEl>
                                          <p:spTgt spid="116738"/>
                                        </p:tgtEl>
                                        <p:attrNameLst>
                                          <p:attrName>ppt_w</p:attrName>
                                        </p:attrNameLst>
                                      </p:cBhvr>
                                      <p:tavLst>
                                        <p:tav tm="0">
                                          <p:val>
                                            <p:fltVal val="0"/>
                                          </p:val>
                                        </p:tav>
                                        <p:tav tm="100000">
                                          <p:val>
                                            <p:strVal val="#ppt_w"/>
                                          </p:val>
                                        </p:tav>
                                      </p:tavLst>
                                    </p:anim>
                                    <p:anim calcmode="lin" valueType="num">
                                      <p:cBhvr>
                                        <p:cTn id="14" dur="500" fill="hold"/>
                                        <p:tgtEl>
                                          <p:spTgt spid="116738"/>
                                        </p:tgtEl>
                                        <p:attrNameLst>
                                          <p:attrName>ppt_h</p:attrName>
                                        </p:attrNameLst>
                                      </p:cBhvr>
                                      <p:tavLst>
                                        <p:tav tm="0">
                                          <p:val>
                                            <p:fltVal val="0"/>
                                          </p:val>
                                        </p:tav>
                                        <p:tav tm="100000">
                                          <p:val>
                                            <p:strVal val="#ppt_h"/>
                                          </p:val>
                                        </p:tav>
                                      </p:tavLst>
                                    </p:anim>
                                    <p:animEffect transition="in" filter="fade">
                                      <p:cBhvr>
                                        <p:cTn id="15" dur="500"/>
                                        <p:tgtEl>
                                          <p:spTgt spid="116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p:bldP spid="93190"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endParaRPr lang="en-US" dirty="0"/>
          </a:p>
        </p:txBody>
      </p:sp>
      <p:sp>
        <p:nvSpPr>
          <p:cNvPr id="2" name="Slide Number Placeholder 1"/>
          <p:cNvSpPr>
            <a:spLocks noGrp="1"/>
          </p:cNvSpPr>
          <p:nvPr>
            <p:ph type="sldNum" sz="quarter" idx="12"/>
          </p:nvPr>
        </p:nvSpPr>
        <p:spPr/>
        <p:txBody>
          <a:bodyPr/>
          <a:lstStyle/>
          <a:p>
            <a:fld id="{90B4C22B-F94B-47BB-B82D-9BDF0893D61B}" type="slidenum">
              <a:rPr lang="en-US" smtClean="0"/>
              <a:pPr/>
              <a:t>116</a:t>
            </a:fld>
            <a:endParaRPr lang="en-US" dirty="0"/>
          </a:p>
        </p:txBody>
      </p:sp>
      <p:sp>
        <p:nvSpPr>
          <p:cNvPr id="3" name="TextBox 2"/>
          <p:cNvSpPr txBox="1"/>
          <p:nvPr/>
        </p:nvSpPr>
        <p:spPr>
          <a:xfrm>
            <a:off x="1440025" y="2705725"/>
            <a:ext cx="6263950" cy="1446550"/>
          </a:xfrm>
          <a:prstGeom prst="rect">
            <a:avLst/>
          </a:prstGeom>
          <a:noFill/>
        </p:spPr>
        <p:txBody>
          <a:bodyPr wrap="square" rtlCol="0">
            <a:spAutoFit/>
          </a:bodyPr>
          <a:lstStyle/>
          <a:p>
            <a:pPr algn="ctr"/>
            <a:r>
              <a:rPr lang="en-US" sz="8800" b="1" dirty="0" smtClean="0"/>
              <a:t>QUESTIONS?</a:t>
            </a:r>
            <a:endParaRPr lang="en-US" sz="3200" b="1" dirty="0" smtClean="0"/>
          </a:p>
        </p:txBody>
      </p:sp>
      <p:sp useBgFill="1">
        <p:nvSpPr>
          <p:cNvPr id="5" name="TextBox 4"/>
          <p:cNvSpPr txBox="1"/>
          <p:nvPr/>
        </p:nvSpPr>
        <p:spPr>
          <a:xfrm>
            <a:off x="0" y="0"/>
            <a:ext cx="9144000" cy="769441"/>
          </a:xfrm>
          <a:prstGeom prst="rect">
            <a:avLst/>
          </a:prstGeom>
        </p:spPr>
        <p:txBody>
          <a:bodyPr wrap="square" rtlCol="0">
            <a:spAutoFit/>
          </a:bodyPr>
          <a:lstStyle/>
          <a:p>
            <a:pPr algn="ctr"/>
            <a:r>
              <a:rPr lang="en-US" sz="4400" b="1" dirty="0" smtClean="0">
                <a:solidFill>
                  <a:srgbClr val="002060"/>
                </a:solidFill>
              </a:rPr>
              <a:t>Session 2: French Migration to Acadie</a:t>
            </a:r>
          </a:p>
        </p:txBody>
      </p:sp>
      <p:sp>
        <p:nvSpPr>
          <p:cNvPr id="6" name="TextBox 3"/>
          <p:cNvSpPr txBox="1">
            <a:spLocks noChangeArrowheads="1"/>
          </p:cNvSpPr>
          <p:nvPr/>
        </p:nvSpPr>
        <p:spPr bwMode="auto">
          <a:xfrm>
            <a:off x="0" y="732764"/>
            <a:ext cx="9144000" cy="646331"/>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600" b="1" dirty="0" smtClean="0"/>
              <a:t>1600-1717 </a:t>
            </a:r>
            <a:endParaRPr lang="en-US" sz="3600" b="1" dirty="0">
              <a:cs typeface="+mn-cs"/>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endParaRPr lang="en-US" dirty="0"/>
          </a:p>
        </p:txBody>
      </p:sp>
      <p:sp>
        <p:nvSpPr>
          <p:cNvPr id="2" name="Slide Number Placeholder 1"/>
          <p:cNvSpPr>
            <a:spLocks noGrp="1"/>
          </p:cNvSpPr>
          <p:nvPr>
            <p:ph type="sldNum" sz="quarter" idx="12"/>
          </p:nvPr>
        </p:nvSpPr>
        <p:spPr/>
        <p:txBody>
          <a:bodyPr/>
          <a:lstStyle/>
          <a:p>
            <a:fld id="{90B4C22B-F94B-47BB-B82D-9BDF0893D61B}" type="slidenum">
              <a:rPr lang="en-US" smtClean="0"/>
              <a:pPr/>
              <a:t>117</a:t>
            </a:fld>
            <a:endParaRPr lang="en-US" dirty="0"/>
          </a:p>
        </p:txBody>
      </p:sp>
      <p:sp>
        <p:nvSpPr>
          <p:cNvPr id="3" name="TextBox 2"/>
          <p:cNvSpPr txBox="1"/>
          <p:nvPr/>
        </p:nvSpPr>
        <p:spPr>
          <a:xfrm>
            <a:off x="3365770" y="2057400"/>
            <a:ext cx="5778230" cy="4154984"/>
          </a:xfrm>
          <a:prstGeom prst="rect">
            <a:avLst/>
          </a:prstGeom>
          <a:noFill/>
        </p:spPr>
        <p:txBody>
          <a:bodyPr wrap="square" rtlCol="0">
            <a:spAutoFit/>
          </a:bodyPr>
          <a:lstStyle/>
          <a:p>
            <a:pPr algn="ctr"/>
            <a:r>
              <a:rPr lang="en-US" sz="8800" b="1" dirty="0" smtClean="0"/>
              <a:t>Thank you for your attention</a:t>
            </a:r>
          </a:p>
        </p:txBody>
      </p:sp>
      <p:sp>
        <p:nvSpPr>
          <p:cNvPr id="5" name="TextBox 4"/>
          <p:cNvSpPr txBox="1"/>
          <p:nvPr/>
        </p:nvSpPr>
        <p:spPr>
          <a:xfrm>
            <a:off x="0" y="0"/>
            <a:ext cx="9144000" cy="707886"/>
          </a:xfrm>
          <a:prstGeom prst="rect">
            <a:avLst/>
          </a:prstGeom>
          <a:solidFill>
            <a:srgbClr val="FFFF00"/>
          </a:solidFill>
          <a:ln w="25400">
            <a:solidFill>
              <a:schemeClr val="tx1"/>
            </a:solidFill>
          </a:ln>
        </p:spPr>
        <p:txBody>
          <a:bodyPr wrap="square" rtlCol="0">
            <a:spAutoFit/>
          </a:bodyPr>
          <a:lstStyle/>
          <a:p>
            <a:pPr algn="ctr"/>
            <a:r>
              <a:rPr lang="en-US" sz="4000" b="1" dirty="0" smtClean="0"/>
              <a:t>WEBSITE:  www.VagabondGeology.com</a:t>
            </a:r>
          </a:p>
        </p:txBody>
      </p:sp>
      <p:pic>
        <p:nvPicPr>
          <p:cNvPr id="1026" name="Picture 2" descr="C:\Users\romer\AppData\Local\Microsoft\Windows\INetCache\IE\A8PXRSHW\thank-you[1].jpg"/>
          <p:cNvPicPr>
            <a:picLocks noChangeAspect="1" noChangeArrowheads="1"/>
          </p:cNvPicPr>
          <p:nvPr/>
        </p:nvPicPr>
        <p:blipFill>
          <a:blip r:embed="rId2" cstate="print"/>
          <a:srcRect/>
          <a:stretch>
            <a:fillRect/>
          </a:stretch>
        </p:blipFill>
        <p:spPr bwMode="auto">
          <a:xfrm>
            <a:off x="0" y="990600"/>
            <a:ext cx="3352800" cy="2235200"/>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TextBox 1"/>
          <p:cNvSpPr txBox="1"/>
          <p:nvPr/>
        </p:nvSpPr>
        <p:spPr>
          <a:xfrm>
            <a:off x="0" y="723126"/>
            <a:ext cx="9144000" cy="36409967"/>
          </a:xfrm>
          <a:prstGeom prst="rect">
            <a:avLst/>
          </a:prstGeom>
        </p:spPr>
        <p:txBody>
          <a:bodyPr wrap="square" rtlCol="0">
            <a:spAutoFit/>
          </a:bodyPr>
          <a:lstStyle/>
          <a:p>
            <a:pPr algn="ctr"/>
            <a:r>
              <a:rPr lang="en-US" b="1" dirty="0" smtClean="0"/>
              <a:t>REFERENCES</a:t>
            </a:r>
          </a:p>
          <a:p>
            <a:r>
              <a:rPr lang="en-US" sz="2000" b="1" dirty="0" smtClean="0"/>
              <a:t>			BOOKS</a:t>
            </a:r>
          </a:p>
          <a:p>
            <a:r>
              <a:rPr lang="en-US" sz="2000" u="sng" dirty="0" smtClean="0"/>
              <a:t>Acadian Redemption: From Beausoleil Broussard to the Queen’s Royal Proclamation</a:t>
            </a:r>
          </a:p>
          <a:p>
            <a:r>
              <a:rPr lang="en-US" sz="2000" dirty="0" smtClean="0"/>
              <a:t>	Warren Perrin, Andrepont Publishing, 2004</a:t>
            </a:r>
          </a:p>
          <a:p>
            <a:r>
              <a:rPr lang="en-US" sz="2000" u="sng" dirty="0" smtClean="0"/>
              <a:t>Acadie Then and Now</a:t>
            </a:r>
            <a:r>
              <a:rPr lang="en-US" sz="2000" dirty="0" smtClean="0"/>
              <a:t>   Warren &amp; Mary Perrin &amp; Phil Comeau, </a:t>
            </a:r>
          </a:p>
          <a:p>
            <a:r>
              <a:rPr lang="en-US" sz="2000" dirty="0" smtClean="0"/>
              <a:t>	Andrepont Publishing, 2014</a:t>
            </a:r>
          </a:p>
          <a:p>
            <a:r>
              <a:rPr lang="en-US" sz="2000" u="sng" dirty="0" smtClean="0"/>
              <a:t>Cajun Families of the Atchafalaya </a:t>
            </a:r>
            <a:r>
              <a:rPr lang="en-US" sz="2000" dirty="0" smtClean="0"/>
              <a:t>  Greg Guirard, Friesens of Canada, 1989</a:t>
            </a:r>
          </a:p>
          <a:p>
            <a:r>
              <a:rPr lang="en-US" sz="2000" u="sng" dirty="0" smtClean="0"/>
              <a:t>Evangeline, a Tale of Acadie</a:t>
            </a:r>
            <a:r>
              <a:rPr lang="en-US" sz="2000" dirty="0" smtClean="0"/>
              <a:t>  Henry Wadsworth Longfellow, </a:t>
            </a:r>
          </a:p>
          <a:p>
            <a:r>
              <a:rPr lang="en-US" sz="2000" dirty="0" smtClean="0"/>
              <a:t>	Nimbus Publishing, 2003</a:t>
            </a:r>
          </a:p>
          <a:p>
            <a:r>
              <a:rPr lang="en-US" sz="2000" u="sng" dirty="0" smtClean="0"/>
              <a:t>The Founding of New Acadia, the Beginnings of Acadian Life in Louisiana</a:t>
            </a:r>
          </a:p>
          <a:p>
            <a:r>
              <a:rPr lang="en-US" sz="2000" dirty="0" smtClean="0"/>
              <a:t>	Carl Brasseaux, Louisiana State University Press, 1987</a:t>
            </a:r>
          </a:p>
          <a:p>
            <a:r>
              <a:rPr lang="en-US" sz="2000" u="sng" dirty="0" smtClean="0"/>
              <a:t>If They Could Talk, Acadiana’s Buildings &amp; Their Biographies</a:t>
            </a:r>
            <a:r>
              <a:rPr lang="en-US" sz="2000" dirty="0" smtClean="0"/>
              <a:t>   Mario Mamalakis, 	Lafayette Centennial Commission, 1983</a:t>
            </a:r>
          </a:p>
          <a:p>
            <a:r>
              <a:rPr lang="en-US" sz="2000" u="sng" dirty="0" smtClean="0"/>
              <a:t>They Tasted Bayou Water</a:t>
            </a:r>
            <a:r>
              <a:rPr lang="en-US" sz="2000" dirty="0" smtClean="0"/>
              <a:t>  Maurine Bergerie,  Firebird Press, 2000</a:t>
            </a:r>
            <a:endParaRPr lang="en-US" sz="2000" b="1" dirty="0" smtClean="0"/>
          </a:p>
          <a:p>
            <a:r>
              <a:rPr lang="en-US" sz="2000" b="1" dirty="0" smtClean="0"/>
              <a:t>			CD MUSIC</a:t>
            </a:r>
          </a:p>
          <a:p>
            <a:r>
              <a:rPr lang="en-US" sz="2000" i="1" dirty="0" smtClean="0"/>
              <a:t>Afternoon in Paris,  </a:t>
            </a:r>
            <a:r>
              <a:rPr lang="en-US" sz="2000" dirty="0" smtClean="0"/>
              <a:t>Compass Productions 2005</a:t>
            </a:r>
          </a:p>
          <a:p>
            <a:r>
              <a:rPr lang="en-US" sz="2000" i="1" dirty="0" smtClean="0"/>
              <a:t>Bayou Deluxe – Best of Michael Doucet &amp; Beausoleil,  </a:t>
            </a:r>
            <a:r>
              <a:rPr lang="en-US" sz="2000" dirty="0" smtClean="0"/>
              <a:t>Rhino Records 1993</a:t>
            </a:r>
          </a:p>
          <a:p>
            <a:r>
              <a:rPr lang="en-US" sz="2000" i="1" dirty="0" smtClean="0"/>
              <a:t>Boudreau &amp; Tibodeau</a:t>
            </a:r>
            <a:r>
              <a:rPr lang="en-US" sz="2000" dirty="0" smtClean="0"/>
              <a:t>, Mel Poitier, Cajun Heritage Productions  1997</a:t>
            </a:r>
          </a:p>
          <a:p>
            <a:r>
              <a:rPr lang="en-US" sz="2000" i="1" dirty="0" smtClean="0"/>
              <a:t>A History of the Cajuns</a:t>
            </a:r>
            <a:r>
              <a:rPr lang="en-US" sz="2000" dirty="0" smtClean="0"/>
              <a:t>, Swallow Publications  2003</a:t>
            </a:r>
          </a:p>
          <a:p>
            <a:r>
              <a:rPr lang="en-US" sz="2000" i="1" dirty="0" smtClean="0"/>
              <a:t>Ma Petite Femme,  </a:t>
            </a:r>
            <a:r>
              <a:rPr lang="en-US" sz="2000" dirty="0" smtClean="0"/>
              <a:t>Lee Benoit, Old Man Records, 2005</a:t>
            </a:r>
          </a:p>
          <a:p>
            <a:r>
              <a:rPr lang="en-US" sz="2000" i="1" dirty="0" smtClean="0"/>
              <a:t>Feet Don’t Fail Me Now</a:t>
            </a:r>
            <a:r>
              <a:rPr lang="en-US" sz="2000" dirty="0" smtClean="0"/>
              <a:t>,  Rockin’ Dopsie &amp; Zydeco Twisters,  AIM  1995</a:t>
            </a:r>
          </a:p>
          <a:p>
            <a:r>
              <a:rPr lang="en-US" sz="2000" i="1" dirty="0" smtClean="0"/>
              <a:t>Roots of Cajun</a:t>
            </a:r>
            <a:r>
              <a:rPr lang="en-US" sz="2000" dirty="0" smtClean="0"/>
              <a:t>, Master Song 2000</a:t>
            </a:r>
          </a:p>
          <a:p>
            <a:r>
              <a:rPr lang="en-US" sz="2000" i="1" dirty="0" smtClean="0"/>
              <a:t>I’m a Woman</a:t>
            </a:r>
            <a:r>
              <a:rPr lang="en-US" sz="2000" dirty="0" smtClean="0"/>
              <a:t>, Rosie Ledet, Maison de Soul Records, 1999</a:t>
            </a:r>
          </a:p>
          <a:p>
            <a:r>
              <a:rPr lang="en-US" sz="2000" b="1" dirty="0" smtClean="0"/>
              <a:t>			DVD VIDEOS</a:t>
            </a:r>
          </a:p>
          <a:p>
            <a:r>
              <a:rPr lang="en-US" sz="2000" i="1" dirty="0" smtClean="0"/>
              <a:t>Against the Tide: The Cajun People of Louisiana, </a:t>
            </a:r>
            <a:r>
              <a:rPr lang="en-US" sz="2000" dirty="0" smtClean="0"/>
              <a:t>Louisiana Public Broadcasting</a:t>
            </a:r>
          </a:p>
          <a:p>
            <a:r>
              <a:rPr lang="en-US" sz="2000" i="1" dirty="0" smtClean="0"/>
              <a:t>Atchafalaya Swamp Revisited with Bill Rodman, </a:t>
            </a:r>
            <a:r>
              <a:rPr lang="en-US" sz="2000" dirty="0" smtClean="0"/>
              <a:t>Louisiana Public Broadcasting</a:t>
            </a:r>
          </a:p>
          <a:p>
            <a:r>
              <a:rPr lang="en-US" sz="2000" i="1" dirty="0" smtClean="0"/>
              <a:t>Danser Avec Nous, </a:t>
            </a:r>
            <a:r>
              <a:rPr lang="en-US" sz="2000" dirty="0" smtClean="0"/>
              <a:t>Cal and Lou Courville, 2003</a:t>
            </a:r>
          </a:p>
          <a:p>
            <a:r>
              <a:rPr lang="en-US" sz="2000" i="1" dirty="0" smtClean="0"/>
              <a:t>Grand-Pre’,  </a:t>
            </a:r>
            <a:r>
              <a:rPr lang="en-US" sz="2000" dirty="0" smtClean="0"/>
              <a:t>Society for Promotion of Grand Pre, www.grand-pre.com</a:t>
            </a:r>
          </a:p>
          <a:p>
            <a:r>
              <a:rPr lang="en-US" sz="2000" i="1" dirty="0" smtClean="0"/>
              <a:t>Where Tide and River Collide,  </a:t>
            </a:r>
            <a:r>
              <a:rPr lang="en-US" sz="2000" dirty="0" smtClean="0"/>
              <a:t>www.centralnovascotia.com</a:t>
            </a:r>
            <a:endParaRPr lang="en-US" sz="2000" b="1" dirty="0" smtClean="0"/>
          </a:p>
          <a:p>
            <a:r>
              <a:rPr lang="en-US" sz="2000" b="1" dirty="0" smtClean="0"/>
              <a:t>			CONTACTS</a:t>
            </a:r>
          </a:p>
          <a:p>
            <a:r>
              <a:rPr lang="en-US" sz="2000" dirty="0" smtClean="0"/>
              <a:t>Warren Perrin,  Acadian Museum  203 S. Broadway Erath, Louisiana</a:t>
            </a:r>
          </a:p>
          <a:p>
            <a:r>
              <a:rPr lang="en-US" sz="2000" dirty="0" smtClean="0"/>
              <a:t>		</a:t>
            </a:r>
            <a:r>
              <a:rPr lang="en-US" sz="2000" dirty="0" smtClean="0">
                <a:hlinkClick r:id="rId3"/>
              </a:rPr>
              <a:t>Perrin@plddo.com</a:t>
            </a:r>
            <a:r>
              <a:rPr lang="en-US" sz="2000" dirty="0" smtClean="0"/>
              <a:t>,  337-233-5832</a:t>
            </a:r>
          </a:p>
          <a:p>
            <a:r>
              <a:rPr lang="en-US" sz="2000" dirty="0" smtClean="0"/>
              <a:t> Deanna Soriez, Acadian Museum  203 S. Broadway Erath, Louisiana </a:t>
            </a:r>
          </a:p>
          <a:p>
            <a:r>
              <a:rPr lang="en-US" sz="2000" b="1" dirty="0" smtClean="0"/>
              <a:t>			MUSEUMS</a:t>
            </a:r>
          </a:p>
          <a:p>
            <a:r>
              <a:rPr lang="en-US" sz="2000" i="1" dirty="0" smtClean="0"/>
              <a:t>Acadian Culture Center of Jean Lafitte National Historic Park, </a:t>
            </a:r>
            <a:r>
              <a:rPr lang="en-US" sz="2000" dirty="0" smtClean="0"/>
              <a:t>501 Fisher Road,</a:t>
            </a:r>
          </a:p>
          <a:p>
            <a:r>
              <a:rPr lang="en-US" sz="2000" dirty="0" smtClean="0"/>
              <a:t>	 Lafayette, Louisiana</a:t>
            </a:r>
            <a:endParaRPr lang="en-US" sz="2000" i="1" dirty="0" smtClean="0"/>
          </a:p>
          <a:p>
            <a:r>
              <a:rPr lang="en-US" sz="2000" i="1" dirty="0" smtClean="0"/>
              <a:t>Acadian Museum, </a:t>
            </a:r>
            <a:r>
              <a:rPr lang="fr-FR" sz="2000" dirty="0" smtClean="0"/>
              <a:t>23 Main Dr E, Miscouche, Prince Edward Island, Canada</a:t>
            </a:r>
            <a:endParaRPr lang="fr-FR" sz="2000" i="1" dirty="0" smtClean="0"/>
          </a:p>
          <a:p>
            <a:r>
              <a:rPr lang="fr-FR" sz="2000" i="1" dirty="0" smtClean="0"/>
              <a:t>Acadian Museum, </a:t>
            </a:r>
            <a:r>
              <a:rPr lang="en-US" sz="2000" i="1" dirty="0" smtClean="0"/>
              <a:t>203 South Broadway St.  Erath, Louisiana </a:t>
            </a:r>
            <a:endParaRPr lang="fr-FR" sz="2000" i="1" dirty="0" smtClean="0"/>
          </a:p>
          <a:p>
            <a:r>
              <a:rPr lang="fr-FR" sz="2000" i="1" dirty="0" smtClean="0"/>
              <a:t>Acadian Village, </a:t>
            </a:r>
            <a:r>
              <a:rPr lang="fr-FR" sz="2000" dirty="0" smtClean="0"/>
              <a:t>200 Greenleaf Drive  Lafayette, Louisiana </a:t>
            </a:r>
          </a:p>
          <a:p>
            <a:r>
              <a:rPr lang="fr-FR" sz="2000" i="1" dirty="0" smtClean="0"/>
              <a:t>Capitol Park Museum,  </a:t>
            </a:r>
            <a:r>
              <a:rPr lang="fr-FR" sz="2000" dirty="0" smtClean="0"/>
              <a:t>660 N. Fourth St. Baton Rouge, Louisiana</a:t>
            </a:r>
          </a:p>
          <a:p>
            <a:r>
              <a:rPr lang="fr-FR" sz="2000" i="1" dirty="0" smtClean="0"/>
              <a:t>Musée Acadien, </a:t>
            </a:r>
            <a:r>
              <a:rPr lang="fr-FR" sz="2000" dirty="0" smtClean="0"/>
              <a:t>University of Moncton 18, avenue Antonine-Maillet, Moncton, Ca</a:t>
            </a:r>
          </a:p>
          <a:p>
            <a:r>
              <a:rPr lang="fr-FR" sz="2000" i="1" dirty="0" smtClean="0"/>
              <a:t>Grand-Pré National Historic Site</a:t>
            </a:r>
            <a:r>
              <a:rPr lang="fr-FR" sz="2000" dirty="0" smtClean="0"/>
              <a:t>, 2205 Grand Pré Rd, Grand Pré, Nova Scotia, Canada</a:t>
            </a:r>
          </a:p>
          <a:p>
            <a:r>
              <a:rPr lang="fr-FR" sz="2000" i="1" dirty="0" smtClean="0"/>
              <a:t>Prairie Acadian Cultural Center, </a:t>
            </a:r>
            <a:r>
              <a:rPr lang="fr-FR" sz="2000" dirty="0" smtClean="0"/>
              <a:t>250 Park Ave, Eunice, Louisiana</a:t>
            </a:r>
          </a:p>
          <a:p>
            <a:r>
              <a:rPr lang="fr-FR" sz="2000" i="1" dirty="0" smtClean="0"/>
              <a:t>Vermillonville Heritage &amp; Folklife Park, </a:t>
            </a:r>
            <a:r>
              <a:rPr lang="en-US" sz="2000" dirty="0" smtClean="0"/>
              <a:t>300 Fisher Road, Lafayette, Louisiana</a:t>
            </a:r>
            <a:endParaRPr lang="fr-FR" sz="2000" dirty="0" smtClean="0"/>
          </a:p>
          <a:p>
            <a:r>
              <a:rPr lang="en-US" sz="2000" b="1" dirty="0" smtClean="0"/>
              <a:t>			WEBSITES</a:t>
            </a:r>
          </a:p>
          <a:p>
            <a:r>
              <a:rPr lang="en-US" sz="1400" u="sng" dirty="0" smtClean="0">
                <a:hlinkClick r:id="rId4"/>
              </a:rPr>
              <a:t>www.en.wikipedia.org/wiki/Huguenots </a:t>
            </a:r>
            <a:r>
              <a:rPr lang="en-US" sz="1400" dirty="0" smtClean="0"/>
              <a:t> </a:t>
            </a:r>
          </a:p>
          <a:p>
            <a:r>
              <a:rPr lang="en-US" sz="1400" u="sng" dirty="0" smtClean="0">
                <a:hlinkClick r:id="rId5"/>
              </a:rPr>
              <a:t>www.en.wikipedia.org/wiki/Jacques_Cartier </a:t>
            </a:r>
            <a:r>
              <a:rPr lang="en-US" sz="1400" dirty="0" smtClean="0"/>
              <a:t> </a:t>
            </a:r>
          </a:p>
          <a:p>
            <a:r>
              <a:rPr lang="en-US" sz="1400" u="sng" dirty="0" smtClean="0">
                <a:hlinkClick r:id="rId6"/>
              </a:rPr>
              <a:t>www.en.wikipedia.org/wiki/John_Cabot </a:t>
            </a:r>
            <a:r>
              <a:rPr lang="en-US" sz="1400" dirty="0" smtClean="0"/>
              <a:t> </a:t>
            </a:r>
          </a:p>
          <a:p>
            <a:r>
              <a:rPr lang="en-US" sz="1400" u="sng" dirty="0" smtClean="0">
                <a:hlinkClick r:id="rId7"/>
              </a:rPr>
              <a:t>www.en.wikipedia.org/wiki/Mi%EA%9E%8Ckmaq </a:t>
            </a:r>
            <a:r>
              <a:rPr lang="en-US" sz="1400" dirty="0" smtClean="0"/>
              <a:t> </a:t>
            </a:r>
          </a:p>
          <a:p>
            <a:r>
              <a:rPr lang="en-US" sz="1400" u="sng" dirty="0" smtClean="0">
                <a:hlinkClick r:id="rId8"/>
              </a:rPr>
              <a:t>www.en.wikipedia.org/wiki/Pierre_Dugua,_Sieur_de_Mons </a:t>
            </a:r>
            <a:r>
              <a:rPr lang="en-US" sz="1400" dirty="0" smtClean="0"/>
              <a:t> </a:t>
            </a:r>
          </a:p>
          <a:p>
            <a:r>
              <a:rPr lang="en-US" sz="1400" u="sng" dirty="0" smtClean="0">
                <a:hlinkClick r:id="rId9"/>
              </a:rPr>
              <a:t>www.en.wikipedia.org/wiki/Religion_in_France </a:t>
            </a:r>
            <a:r>
              <a:rPr lang="en-US" sz="1400" dirty="0" smtClean="0"/>
              <a:t> </a:t>
            </a:r>
          </a:p>
          <a:p>
            <a:r>
              <a:rPr lang="en-US" sz="1400" u="sng" dirty="0" smtClean="0">
                <a:hlinkClick r:id="rId10"/>
              </a:rPr>
              <a:t>www.en.wikipedia.org/wiki/St._Lawrence_Iroquoians </a:t>
            </a:r>
            <a:r>
              <a:rPr lang="en-US" sz="1400" dirty="0" smtClean="0"/>
              <a:t> </a:t>
            </a:r>
          </a:p>
          <a:p>
            <a:r>
              <a:rPr lang="en-US" sz="1400" u="sng" dirty="0" smtClean="0">
                <a:hlinkClick r:id="rId11"/>
              </a:rPr>
              <a:t>www.en.wikipedia.org/wiki/Timeline_of_First_Nations_history </a:t>
            </a:r>
            <a:r>
              <a:rPr lang="en-US" sz="1400" dirty="0" smtClean="0"/>
              <a:t> </a:t>
            </a:r>
          </a:p>
          <a:p>
            <a:r>
              <a:rPr lang="en-US" sz="1400" u="sng" dirty="0" smtClean="0">
                <a:hlinkClick r:id="rId12"/>
              </a:rPr>
              <a:t>www.everyculture.com/multi/A-Br/Acadians.html </a:t>
            </a:r>
            <a:r>
              <a:rPr lang="en-US" sz="1400" dirty="0" smtClean="0"/>
              <a:t> </a:t>
            </a:r>
          </a:p>
          <a:p>
            <a:r>
              <a:rPr lang="en-US" sz="1400" u="sng" dirty="0" smtClean="0">
                <a:hlinkClick r:id="rId13"/>
              </a:rPr>
              <a:t>www.heritage.nf.ca/articles/aboriginal/beothuk.php </a:t>
            </a:r>
            <a:r>
              <a:rPr lang="en-US" sz="1400" dirty="0" smtClean="0"/>
              <a:t> </a:t>
            </a:r>
          </a:p>
          <a:p>
            <a:r>
              <a:rPr lang="en-US" sz="1400" u="sng" dirty="0" smtClean="0">
                <a:hlinkClick r:id="rId14"/>
              </a:rPr>
              <a:t>www.heritage.nf.ca/articles/aboriginal/mikmaq-history.php </a:t>
            </a:r>
            <a:r>
              <a:rPr lang="en-US" sz="1400" dirty="0" smtClean="0"/>
              <a:t> </a:t>
            </a:r>
          </a:p>
          <a:p>
            <a:r>
              <a:rPr lang="en-US" sz="1400" u="sng" dirty="0" smtClean="0">
                <a:hlinkClick r:id="rId15"/>
              </a:rPr>
              <a:t>www.historymuseum.ca/cmc/exhibitions/aborig/fp/fpz3c01e.html </a:t>
            </a:r>
            <a:endParaRPr lang="en-US" sz="1400" u="sng" dirty="0" smtClean="0"/>
          </a:p>
          <a:p>
            <a:r>
              <a:rPr lang="en-US" sz="1400" dirty="0" smtClean="0"/>
              <a:t> </a:t>
            </a:r>
            <a:r>
              <a:rPr lang="en-US" sz="1400" u="sng" dirty="0" smtClean="0">
                <a:hlinkClick r:id="rId16"/>
              </a:rPr>
              <a:t>www.hosted.learnquebec.ca/societies/societies/mikmaq-around-1980/the-mikmaq-gaspes-first-settlers/ </a:t>
            </a:r>
            <a:r>
              <a:rPr lang="en-US" sz="1400" dirty="0" smtClean="0"/>
              <a:t> </a:t>
            </a:r>
            <a:r>
              <a:rPr lang="en-US" sz="1400" u="sng" dirty="0" smtClean="0">
                <a:hlinkClick r:id="rId17"/>
              </a:rPr>
              <a:t>www.inquestiatimes.blogspot.com/2013/04/acadian-prehistory-medieval-religion.html </a:t>
            </a:r>
            <a:r>
              <a:rPr lang="en-US" sz="1400" dirty="0" smtClean="0"/>
              <a:t> </a:t>
            </a:r>
          </a:p>
          <a:p>
            <a:r>
              <a:rPr lang="en-US" sz="1400" u="sng" dirty="0" smtClean="0">
                <a:hlinkClick r:id="rId18"/>
              </a:rPr>
              <a:t>www.mikmaweydebert.ca/home/ancestors-live-here/debert/an-ice-age-world/ </a:t>
            </a:r>
            <a:r>
              <a:rPr lang="en-US" sz="1400" dirty="0" smtClean="0"/>
              <a:t> </a:t>
            </a:r>
          </a:p>
          <a:p>
            <a:r>
              <a:rPr lang="en-US" sz="1400" u="sng" dirty="0" smtClean="0">
                <a:hlinkClick r:id="rId19"/>
              </a:rPr>
              <a:t>www.mikmaweydebert.ca/home/ancestors-live-here/debert/understanding-and-protecting-the-sites/ </a:t>
            </a:r>
            <a:r>
              <a:rPr lang="en-US" sz="1400" dirty="0" smtClean="0"/>
              <a:t> </a:t>
            </a:r>
          </a:p>
          <a:p>
            <a:r>
              <a:rPr lang="en-US" sz="1400" u="sng" dirty="0" smtClean="0">
                <a:hlinkClick r:id="rId20"/>
              </a:rPr>
              <a:t>www.mikmaweydebert.ca/home/wp-content/uploads/2015/06/Mikmawel_Tan_Telikinamuemk_Final_Online.pdf </a:t>
            </a:r>
            <a:r>
              <a:rPr lang="en-US" sz="1400" dirty="0" smtClean="0"/>
              <a:t> </a:t>
            </a:r>
            <a:r>
              <a:rPr lang="en-US" sz="1400" u="sng" dirty="0" smtClean="0">
                <a:hlinkClick r:id="rId21"/>
              </a:rPr>
              <a:t>www.n.wikipedia.org/wiki/Timeline_of_First_Nations_history </a:t>
            </a:r>
            <a:r>
              <a:rPr lang="en-US" sz="1400" dirty="0" smtClean="0"/>
              <a:t> </a:t>
            </a:r>
          </a:p>
          <a:p>
            <a:r>
              <a:rPr lang="en-US" sz="1400" u="sng" dirty="0" smtClean="0">
                <a:hlinkClick r:id="rId22"/>
              </a:rPr>
              <a:t>www.nationalhumanitiescenter.org/pds/amerbegin/contact/text4/norse.pdf </a:t>
            </a:r>
            <a:r>
              <a:rPr lang="en-US" sz="1400" dirty="0" smtClean="0"/>
              <a:t> </a:t>
            </a:r>
          </a:p>
          <a:p>
            <a:r>
              <a:rPr lang="en-US" sz="1400" u="sng" dirty="0" smtClean="0">
                <a:hlinkClick r:id="rId23"/>
              </a:rPr>
              <a:t>www.novascotia.ca/abor/aboriginal-people/community-info/ </a:t>
            </a:r>
            <a:r>
              <a:rPr lang="en-US" sz="1400" dirty="0" smtClean="0"/>
              <a:t> </a:t>
            </a:r>
            <a:r>
              <a:rPr lang="en-US" sz="1400" u="sng" dirty="0" smtClean="0">
                <a:hlinkClick r:id="rId24"/>
              </a:rPr>
              <a:t>www.novascotia.ca/museum/mikmaq/default.asp?section=thumb&amp;page=17&amp;region=&amp;period= </a:t>
            </a:r>
            <a:r>
              <a:rPr lang="en-US" sz="1400" dirty="0" smtClean="0"/>
              <a:t> </a:t>
            </a:r>
          </a:p>
          <a:p>
            <a:r>
              <a:rPr lang="en-US" sz="1400" u="sng" dirty="0" smtClean="0">
                <a:hlinkClick r:id="rId25"/>
              </a:rPr>
              <a:t>www.poets.org/poem/evangeline-tale-acadie </a:t>
            </a:r>
            <a:r>
              <a:rPr lang="en-US" sz="1400" dirty="0" smtClean="0"/>
              <a:t> </a:t>
            </a:r>
            <a:r>
              <a:rPr lang="en-US" sz="1400" u="sng" dirty="0" smtClean="0">
                <a:hlinkClick r:id="rId26"/>
              </a:rPr>
              <a:t>www.quora.com/Where-did-French-Acadians-originally-come-from </a:t>
            </a:r>
            <a:r>
              <a:rPr lang="en-US" sz="1400" dirty="0" smtClean="0"/>
              <a:t> </a:t>
            </a:r>
            <a:r>
              <a:rPr lang="en-US" sz="1400" u="sng" dirty="0" smtClean="0">
                <a:hlinkClick r:id="rId27"/>
              </a:rPr>
              <a:t>www.thecanadianencyclopedia.ca/en/article/aboriginal-people-eastern-woodlands </a:t>
            </a:r>
            <a:r>
              <a:rPr lang="en-US" sz="1400" dirty="0" smtClean="0"/>
              <a:t> </a:t>
            </a:r>
          </a:p>
          <a:p>
            <a:r>
              <a:rPr lang="en-US" sz="1400" u="sng" dirty="0" smtClean="0">
                <a:hlinkClick r:id="rId28"/>
              </a:rPr>
              <a:t>www.thecanadianencyclopedia.ca/en/article/beothuk </a:t>
            </a:r>
            <a:r>
              <a:rPr lang="en-US" sz="1400" dirty="0" smtClean="0"/>
              <a:t> </a:t>
            </a:r>
          </a:p>
          <a:p>
            <a:r>
              <a:rPr lang="en-US" sz="1400" u="sng" dirty="0" smtClean="0">
                <a:hlinkClick r:id="rId29"/>
              </a:rPr>
              <a:t>www.thecanadianencyclopedia.ca/en/article/history-of-acadia </a:t>
            </a:r>
            <a:r>
              <a:rPr lang="en-US" sz="1400" dirty="0" smtClean="0"/>
              <a:t> </a:t>
            </a:r>
          </a:p>
          <a:p>
            <a:r>
              <a:rPr lang="en-US" sz="1400" u="sng" dirty="0" smtClean="0">
                <a:hlinkClick r:id="rId30"/>
              </a:rPr>
              <a:t>www.thecanadianencyclopedia.ca/en/article/micmac-mikmaq </a:t>
            </a:r>
            <a:r>
              <a:rPr lang="en-US" sz="1400" dirty="0" smtClean="0"/>
              <a:t> </a:t>
            </a:r>
          </a:p>
          <a:p>
            <a:r>
              <a:rPr lang="en-US" sz="1400" u="sng" dirty="0" smtClean="0">
                <a:hlinkClick r:id="rId31"/>
              </a:rPr>
              <a:t>www.thecanadianencyclopedia.ca/en/article/pierre-du-gua-de-monts </a:t>
            </a:r>
            <a:r>
              <a:rPr lang="en-US" sz="1400" dirty="0" smtClean="0"/>
              <a:t> </a:t>
            </a:r>
          </a:p>
          <a:p>
            <a:r>
              <a:rPr lang="en-US" sz="1400" u="sng" dirty="0" smtClean="0">
                <a:hlinkClick r:id="rId32"/>
              </a:rPr>
              <a:t>www.utpjournals.press/doi/abs/10.3138/9616-83R9-8772-1G2J </a:t>
            </a:r>
            <a:r>
              <a:rPr lang="en-US" sz="1400" dirty="0" smtClean="0"/>
              <a:t> </a:t>
            </a:r>
          </a:p>
          <a:p>
            <a:r>
              <a:rPr lang="en-US" sz="1400" u="sng" dirty="0" smtClean="0">
                <a:hlinkClick r:id="rId33"/>
              </a:rPr>
              <a:t>www.youtube.com/watch?v=cpvNH3jLuJA </a:t>
            </a:r>
            <a:endParaRPr lang="en-US" sz="1400" u="sng" dirty="0" smtClean="0"/>
          </a:p>
          <a:p>
            <a:r>
              <a:rPr lang="en-US" sz="1400" u="sng" dirty="0" smtClean="0">
                <a:hlinkClick r:id="rId34"/>
              </a:rPr>
              <a:t>http://1755.ca/perrin/perrin.htm</a:t>
            </a:r>
            <a:r>
              <a:rPr lang="en-US" sz="1400" dirty="0" smtClean="0"/>
              <a:t> </a:t>
            </a:r>
            <a:r>
              <a:rPr lang="en-US" sz="1400" u="sng" dirty="0" smtClean="0">
                <a:hlinkClick r:id="rId35"/>
              </a:rPr>
              <a:t>http://geo.msu.edu/extra/geogmich/french_explorers.html</a:t>
            </a:r>
            <a:r>
              <a:rPr lang="en-US" sz="1400" dirty="0" smtClean="0"/>
              <a:t> </a:t>
            </a:r>
            <a:r>
              <a:rPr lang="en-US" sz="1400" u="sng" dirty="0" smtClean="0">
                <a:hlinkClick r:id="rId36"/>
              </a:rPr>
              <a:t>http://homes.chass.utoronto.ca/~echist/lecnotes/hi4_am.htm</a:t>
            </a:r>
            <a:r>
              <a:rPr lang="en-US" sz="1400" dirty="0" smtClean="0"/>
              <a:t> </a:t>
            </a:r>
            <a:r>
              <a:rPr lang="en-US" sz="1400" u="sng" dirty="0" smtClean="0">
                <a:hlinkClick r:id="rId37"/>
              </a:rPr>
              <a:t>http://inquestiatimes.blogspot.com/2013/04/acadian-prehistory-medieval-religion.html</a:t>
            </a:r>
            <a:r>
              <a:rPr lang="en-US" sz="1400" dirty="0" smtClean="0"/>
              <a:t> </a:t>
            </a:r>
            <a:r>
              <a:rPr lang="en-US" sz="1400" u="sng" dirty="0" smtClean="0">
                <a:hlinkClick r:id="rId38"/>
              </a:rPr>
              <a:t>http://memory.loc.gov/cgi-bin/map_item.pl?data=/home/www/data/gmd/gmd3/g3321/g3321p/np000002.sid&amp;style=gmd&amp;itemLink=D?gmd:3:./temp/~ammem_YXlj::@@@mdb=aaodyssey,gmd,fmuever,mmorse,upboverbib&amp;title=Map%20of%20the%20northeast%20coast%20of%20North%20America,%201607,%20drawn%20by%20Samuel%20de%20Champlain%20%3a%20a%20facsimile%20from%20the%20Library%20of%20Congress</a:t>
            </a:r>
            <a:r>
              <a:rPr lang="en-US" sz="1400" dirty="0" smtClean="0"/>
              <a:t> </a:t>
            </a:r>
            <a:r>
              <a:rPr lang="en-US" sz="1400" u="sng" dirty="0" smtClean="0">
                <a:hlinkClick r:id="rId39"/>
              </a:rPr>
              <a:t>http://numerique.banq.qc.ca/ressources/details/cart?id=0005278852</a:t>
            </a:r>
            <a:r>
              <a:rPr lang="en-US" sz="1400" dirty="0" smtClean="0"/>
              <a:t> </a:t>
            </a:r>
            <a:r>
              <a:rPr lang="en-US" sz="1400" u="sng" dirty="0" smtClean="0">
                <a:hlinkClick r:id="rId40"/>
              </a:rPr>
              <a:t>http://portroyalhistory.org/</a:t>
            </a:r>
            <a:r>
              <a:rPr lang="en-US" sz="1400" dirty="0" smtClean="0"/>
              <a:t> </a:t>
            </a:r>
            <a:r>
              <a:rPr lang="en-US" sz="1400" u="sng" dirty="0" smtClean="0">
                <a:hlinkClick r:id="rId41"/>
              </a:rPr>
              <a:t>http://www.acadian-cajun.com/colorig.htm</a:t>
            </a:r>
            <a:r>
              <a:rPr lang="en-US" sz="1400" dirty="0" smtClean="0"/>
              <a:t> </a:t>
            </a:r>
            <a:r>
              <a:rPr lang="en-US" sz="1400" u="sng" dirty="0" smtClean="0">
                <a:hlinkClick r:id="rId42"/>
              </a:rPr>
              <a:t>http://www.acadian-cajun.com/stcroix.htm</a:t>
            </a:r>
            <a:r>
              <a:rPr lang="en-US" sz="1400" dirty="0" smtClean="0"/>
              <a:t> </a:t>
            </a:r>
            <a:r>
              <a:rPr lang="en-US" sz="1400" u="sng" dirty="0" smtClean="0">
                <a:hlinkClick r:id="rId43"/>
              </a:rPr>
              <a:t>http://www.acadian-home.org/frames.html</a:t>
            </a:r>
            <a:r>
              <a:rPr lang="en-US" sz="1400" dirty="0" smtClean="0"/>
              <a:t> </a:t>
            </a:r>
            <a:r>
              <a:rPr lang="en-US" sz="1400" u="sng" dirty="0" smtClean="0">
                <a:hlinkClick r:id="rId44"/>
              </a:rPr>
              <a:t>http://www.axl.cefan.ulaval.ca/francophonie/Acadie-frontieres.htm</a:t>
            </a:r>
            <a:r>
              <a:rPr lang="en-US" sz="1400" dirty="0" smtClean="0"/>
              <a:t> </a:t>
            </a:r>
            <a:r>
              <a:rPr lang="en-US" sz="1400" u="sng" dirty="0" smtClean="0">
                <a:hlinkClick r:id="rId45"/>
              </a:rPr>
              <a:t>http://www.axl.cefan.ulaval.ca/francophonie/Nlle-France-Acadie.htm</a:t>
            </a:r>
            <a:r>
              <a:rPr lang="en-US" sz="1400" dirty="0" smtClean="0"/>
              <a:t> </a:t>
            </a:r>
            <a:r>
              <a:rPr lang="en-US" sz="1400" u="sng" dirty="0" smtClean="0">
                <a:hlinkClick r:id="rId46"/>
              </a:rPr>
              <a:t>http://www.biographi.ca/en/bio/du_gua_de_monts_pierre_1E.html</a:t>
            </a:r>
            <a:r>
              <a:rPr lang="en-US" sz="1400" dirty="0" smtClean="0"/>
              <a:t> </a:t>
            </a:r>
            <a:r>
              <a:rPr lang="en-US" sz="1400" u="sng" dirty="0" smtClean="0">
                <a:hlinkClick r:id="rId47"/>
              </a:rPr>
              <a:t>http://www.biographi.ca/en/bio/grave_du_pont_francois_1E.html</a:t>
            </a:r>
            <a:r>
              <a:rPr lang="en-US" sz="1400" dirty="0" smtClean="0"/>
              <a:t> </a:t>
            </a:r>
            <a:r>
              <a:rPr lang="en-US" sz="1400" u="sng" dirty="0" smtClean="0">
                <a:hlinkClick r:id="rId48"/>
              </a:rPr>
              <a:t>http://www.biographi.ca/en/bio/razilly_isaac_de_1E.html</a:t>
            </a:r>
            <a:r>
              <a:rPr lang="en-US" sz="1400" dirty="0" smtClean="0"/>
              <a:t> </a:t>
            </a:r>
            <a:r>
              <a:rPr lang="en-US" sz="1400" u="sng" dirty="0" smtClean="0">
                <a:hlinkClick r:id="rId49"/>
              </a:rPr>
              <a:t>http://www.landscapeofgrandpre.ca/the-acadians-and-the-creation-of-the-dykeland-1680ndash1755.html</a:t>
            </a:r>
            <a:r>
              <a:rPr lang="en-US" sz="1400" dirty="0" smtClean="0"/>
              <a:t> </a:t>
            </a:r>
            <a:r>
              <a:rPr lang="en-US" sz="1400" u="sng" dirty="0" smtClean="0">
                <a:hlinkClick r:id="rId50"/>
              </a:rPr>
              <a:t>http://www.lexicolatry.com/2013_06_01_archive.html</a:t>
            </a:r>
            <a:r>
              <a:rPr lang="en-US" sz="1400" dirty="0" smtClean="0"/>
              <a:t> </a:t>
            </a:r>
            <a:r>
              <a:rPr lang="en-US" sz="1400" u="sng" dirty="0" smtClean="0">
                <a:hlinkClick r:id="rId51"/>
              </a:rPr>
              <a:t>http://www.pngmart.com/image/3204</a:t>
            </a:r>
            <a:r>
              <a:rPr lang="en-US" sz="1400" dirty="0" smtClean="0"/>
              <a:t> </a:t>
            </a:r>
            <a:r>
              <a:rPr lang="en-US" sz="1400" u="sng" dirty="0" smtClean="0">
                <a:hlinkClick r:id="rId52"/>
              </a:rPr>
              <a:t>http://www.portroyal.org/201/Port-Royal-History</a:t>
            </a:r>
            <a:r>
              <a:rPr lang="en-US" sz="1400" dirty="0" smtClean="0"/>
              <a:t> </a:t>
            </a:r>
            <a:r>
              <a:rPr lang="en-US" sz="1400" u="sng" dirty="0" smtClean="0">
                <a:hlinkClick r:id="rId53"/>
              </a:rPr>
              <a:t>http://www.uppercanadahistory.ca/finna/finna6a.html</a:t>
            </a:r>
            <a:r>
              <a:rPr lang="en-US" sz="1400" dirty="0" smtClean="0"/>
              <a:t> </a:t>
            </a:r>
            <a:r>
              <a:rPr lang="en-US" sz="1400" u="sng" dirty="0" smtClean="0">
                <a:hlinkClick r:id="rId54"/>
              </a:rPr>
              <a:t>https://acadian.org/picard.html</a:t>
            </a:r>
            <a:r>
              <a:rPr lang="en-US" sz="1400" dirty="0" smtClean="0"/>
              <a:t> </a:t>
            </a:r>
            <a:r>
              <a:rPr lang="en-US" sz="1400" u="sng" dirty="0" smtClean="0">
                <a:hlinkClick r:id="rId55"/>
              </a:rPr>
              <a:t>https://commons.wikimedia.org/wiki/Category:Old_maps_of_New_France</a:t>
            </a:r>
            <a:r>
              <a:rPr lang="en-US" sz="1400" dirty="0" smtClean="0"/>
              <a:t> </a:t>
            </a:r>
            <a:r>
              <a:rPr lang="en-US" sz="1400" u="sng" dirty="0" smtClean="0">
                <a:hlinkClick r:id="rId56"/>
              </a:rPr>
              <a:t>https://dictionary.reverso.net/french-english/</a:t>
            </a:r>
            <a:r>
              <a:rPr lang="en-US" sz="1400" dirty="0" smtClean="0"/>
              <a:t> </a:t>
            </a:r>
            <a:r>
              <a:rPr lang="en-US" sz="1400" u="sng" dirty="0" smtClean="0">
                <a:hlinkClick r:id="rId57"/>
              </a:rPr>
              <a:t>https://en.wikipedia.org/wiki/Acadia</a:t>
            </a:r>
            <a:r>
              <a:rPr lang="en-US" sz="1400" dirty="0" smtClean="0"/>
              <a:t> </a:t>
            </a:r>
            <a:r>
              <a:rPr lang="en-US" sz="1400" u="sng" dirty="0" smtClean="0">
                <a:hlinkClick r:id="rId58"/>
              </a:rPr>
              <a:t>https://en.wikipedia.org/wiki/Acadian_Civil_War</a:t>
            </a:r>
            <a:r>
              <a:rPr lang="en-US" sz="1400" dirty="0" smtClean="0"/>
              <a:t> </a:t>
            </a:r>
            <a:r>
              <a:rPr lang="en-US" sz="1400" u="sng" dirty="0" smtClean="0">
                <a:hlinkClick r:id="rId59"/>
              </a:rPr>
              <a:t>https://en.wikipedia.org/wiki/Beaver_Wars</a:t>
            </a:r>
            <a:r>
              <a:rPr lang="en-US" sz="1400" dirty="0" smtClean="0"/>
              <a:t> </a:t>
            </a:r>
            <a:r>
              <a:rPr lang="en-US" sz="1400" u="sng" dirty="0" smtClean="0">
                <a:hlinkClick r:id="rId60"/>
              </a:rPr>
              <a:t>https://en.wikipedia.org/wiki/Cajuns</a:t>
            </a:r>
            <a:r>
              <a:rPr lang="en-US" sz="1400" dirty="0" smtClean="0"/>
              <a:t> </a:t>
            </a:r>
            <a:r>
              <a:rPr lang="en-US" sz="1400" u="sng" dirty="0" smtClean="0">
                <a:hlinkClick r:id="rId60"/>
              </a:rPr>
              <a:t>https://en.wikipedia.org/wiki/Cajuns#cite_note-13</a:t>
            </a:r>
            <a:r>
              <a:rPr lang="en-US" sz="1400" dirty="0" smtClean="0"/>
              <a:t> </a:t>
            </a:r>
            <a:r>
              <a:rPr lang="en-US" sz="1400" u="sng" dirty="0" smtClean="0">
                <a:hlinkClick r:id="rId61"/>
              </a:rPr>
              <a:t>https://en.wikipedia.org/wiki/Canada_(New_France)</a:t>
            </a:r>
            <a:r>
              <a:rPr lang="en-US" sz="1400" dirty="0" smtClean="0"/>
              <a:t> </a:t>
            </a:r>
            <a:r>
              <a:rPr lang="en-US" sz="1400" u="sng" dirty="0" smtClean="0">
                <a:hlinkClick r:id="rId62"/>
              </a:rPr>
              <a:t>https://en.wikipedia.org/wiki/Charles_de_Menou_d%27Aulnay</a:t>
            </a:r>
            <a:r>
              <a:rPr lang="en-US" sz="1400" dirty="0" smtClean="0"/>
              <a:t> </a:t>
            </a:r>
            <a:r>
              <a:rPr lang="en-US" sz="1400" u="sng" dirty="0" smtClean="0">
                <a:hlinkClick r:id="rId63"/>
              </a:rPr>
              <a:t>https://en.wikipedia.org/wiki/Charles_de_Saint-%C3%89tienne_de_la_Tour</a:t>
            </a:r>
            <a:r>
              <a:rPr lang="en-US" sz="1400" dirty="0" smtClean="0"/>
              <a:t> </a:t>
            </a:r>
            <a:r>
              <a:rPr lang="en-US" sz="1400" u="sng" dirty="0" smtClean="0">
                <a:hlinkClick r:id="rId64"/>
              </a:rPr>
              <a:t>https://en.wikipedia.org/wiki/Charles_Lawrence_(British_Army_officer)</a:t>
            </a:r>
            <a:r>
              <a:rPr lang="en-US" sz="1400" dirty="0" smtClean="0"/>
              <a:t> </a:t>
            </a:r>
            <a:r>
              <a:rPr lang="en-US" sz="1400" u="sng" dirty="0" smtClean="0">
                <a:hlinkClick r:id="rId65"/>
              </a:rPr>
              <a:t>https://en.wikipedia.org/wiki/Colonial_empire</a:t>
            </a:r>
            <a:r>
              <a:rPr lang="en-US" sz="1400" dirty="0" smtClean="0"/>
              <a:t> </a:t>
            </a:r>
            <a:r>
              <a:rPr lang="en-US" sz="1400" u="sng" dirty="0" smtClean="0">
                <a:hlinkClick r:id="rId66"/>
              </a:rPr>
              <a:t>https://en.wikipedia.org/wiki/Dummer%27s_War</a:t>
            </a:r>
            <a:r>
              <a:rPr lang="en-US" sz="1400" dirty="0" smtClean="0"/>
              <a:t> </a:t>
            </a:r>
            <a:r>
              <a:rPr lang="en-US" sz="1400" u="sng" dirty="0" smtClean="0">
                <a:hlinkClick r:id="rId67"/>
              </a:rPr>
              <a:t>https://en.wikipedia.org/wiki/Empire</a:t>
            </a:r>
            <a:r>
              <a:rPr lang="en-US" sz="1400" dirty="0" smtClean="0"/>
              <a:t> </a:t>
            </a:r>
            <a:r>
              <a:rPr lang="en-US" sz="1400" u="sng" dirty="0" smtClean="0">
                <a:hlinkClick r:id="rId67"/>
              </a:rPr>
              <a:t>https://en.wikipedia.org/wiki/Empire#/media/File:Modern_Empires.svg</a:t>
            </a:r>
            <a:r>
              <a:rPr lang="en-US" sz="1400" dirty="0" smtClean="0"/>
              <a:t> </a:t>
            </a:r>
            <a:r>
              <a:rPr lang="en-US" sz="1400" u="sng" dirty="0" smtClean="0">
                <a:hlinkClick r:id="rId68"/>
              </a:rPr>
              <a:t>https://en.wikipedia.org/wiki/Expulsion_of_the_Acadians</a:t>
            </a:r>
            <a:r>
              <a:rPr lang="en-US" sz="1400" dirty="0" smtClean="0"/>
              <a:t> </a:t>
            </a:r>
            <a:r>
              <a:rPr lang="en-US" sz="1400" u="sng" dirty="0" smtClean="0">
                <a:hlinkClick r:id="rId69"/>
              </a:rPr>
              <a:t>https://en.wikipedia.org/wiki/Father_Le_Loutre%27s_War</a:t>
            </a:r>
            <a:r>
              <a:rPr lang="en-US" sz="1400" dirty="0" smtClean="0"/>
              <a:t> </a:t>
            </a:r>
            <a:r>
              <a:rPr lang="en-US" sz="1400" u="sng" dirty="0" smtClean="0">
                <a:hlinkClick r:id="rId70"/>
              </a:rPr>
              <a:t>https://en.wikipedia.org/wiki/Fort_Pentagouet</a:t>
            </a:r>
            <a:r>
              <a:rPr lang="en-US" sz="1400" dirty="0" smtClean="0"/>
              <a:t> </a:t>
            </a:r>
            <a:r>
              <a:rPr lang="en-US" sz="1400" u="sng" dirty="0" smtClean="0">
                <a:hlinkClick r:id="rId71"/>
              </a:rPr>
              <a:t>https://en.wikipedia.org/wiki/Fran%C3%A7ois_Grav%C3%A9_Du_Pont</a:t>
            </a:r>
            <a:r>
              <a:rPr lang="en-US" sz="1400" dirty="0" smtClean="0"/>
              <a:t> </a:t>
            </a:r>
            <a:r>
              <a:rPr lang="en-US" sz="1400" u="sng" dirty="0" smtClean="0">
                <a:hlinkClick r:id="rId72"/>
              </a:rPr>
              <a:t>https://en.wikipedia.org/wiki/France%E2%80%93United_Kingdom_relations</a:t>
            </a:r>
            <a:r>
              <a:rPr lang="en-US" sz="1400" dirty="0" smtClean="0"/>
              <a:t> </a:t>
            </a:r>
            <a:r>
              <a:rPr lang="en-US" sz="1400" u="sng" dirty="0" smtClean="0">
                <a:hlinkClick r:id="rId73"/>
              </a:rPr>
              <a:t>https://en.wikipedia.org/wiki/French_and_Indian_War</a:t>
            </a:r>
            <a:r>
              <a:rPr lang="en-US" sz="1400" dirty="0" smtClean="0"/>
              <a:t> </a:t>
            </a:r>
            <a:r>
              <a:rPr lang="en-US" sz="1400" u="sng" dirty="0" smtClean="0">
                <a:hlinkClick r:id="rId74"/>
              </a:rPr>
              <a:t>https://en.wikipedia.org/wiki/Grand_Banks_of_Newfoundland#/media/File:Grand_Banks.png</a:t>
            </a:r>
            <a:r>
              <a:rPr lang="en-US" sz="1400" dirty="0" smtClean="0"/>
              <a:t> </a:t>
            </a:r>
            <a:r>
              <a:rPr lang="en-US" sz="1400" u="sng" dirty="0" smtClean="0">
                <a:hlinkClick r:id="rId75"/>
              </a:rPr>
              <a:t>https://en.wikipedia.org/wiki/History_of_Nova_Scotia</a:t>
            </a:r>
            <a:r>
              <a:rPr lang="en-US" sz="1400" dirty="0" smtClean="0"/>
              <a:t> </a:t>
            </a:r>
            <a:r>
              <a:rPr lang="en-US" sz="1400" u="sng" dirty="0" smtClean="0">
                <a:hlinkClick r:id="rId76"/>
              </a:rPr>
              <a:t>https://en.wikipedia.org/wiki/History_of_the_Acadians</a:t>
            </a:r>
            <a:r>
              <a:rPr lang="en-US" sz="1400" dirty="0" smtClean="0"/>
              <a:t> </a:t>
            </a:r>
            <a:r>
              <a:rPr lang="en-US" sz="1400" u="sng" dirty="0" smtClean="0">
                <a:hlinkClick r:id="rId77"/>
              </a:rPr>
              <a:t>https://en.wikipedia.org/wiki/Huguenot_rebellions</a:t>
            </a:r>
            <a:r>
              <a:rPr lang="en-US" sz="1400" dirty="0" smtClean="0"/>
              <a:t> </a:t>
            </a:r>
            <a:r>
              <a:rPr lang="en-US" sz="1400" u="sng" dirty="0" smtClean="0">
                <a:hlinkClick r:id="rId78"/>
              </a:rPr>
              <a:t>https://en.wikipedia.org/wiki/Jamestown,_Virginia</a:t>
            </a:r>
            <a:r>
              <a:rPr lang="en-US" sz="1400" dirty="0" smtClean="0"/>
              <a:t> </a:t>
            </a:r>
            <a:r>
              <a:rPr lang="en-US" sz="1400" u="sng" dirty="0" smtClean="0">
                <a:hlinkClick r:id="rId79"/>
              </a:rPr>
              <a:t>https://en.wikipedia.org/wiki/Jean_Ribault</a:t>
            </a:r>
            <a:r>
              <a:rPr lang="en-US" sz="1400" dirty="0" smtClean="0"/>
              <a:t> </a:t>
            </a:r>
            <a:r>
              <a:rPr lang="en-US" sz="1400" u="sng" dirty="0" smtClean="0">
                <a:hlinkClick r:id="rId80"/>
              </a:rPr>
              <a:t>https://en.wikipedia.org/wiki/Joseph_Broussard</a:t>
            </a:r>
            <a:r>
              <a:rPr lang="en-US" sz="1400" dirty="0" smtClean="0"/>
              <a:t> </a:t>
            </a:r>
            <a:r>
              <a:rPr lang="en-US" sz="1400" u="sng" dirty="0" smtClean="0">
                <a:hlinkClick r:id="rId81"/>
              </a:rPr>
              <a:t>https://en.wikipedia.org/wiki/Louis_H%C3%A9bert</a:t>
            </a:r>
            <a:r>
              <a:rPr lang="en-US" sz="1400" dirty="0" smtClean="0"/>
              <a:t> </a:t>
            </a:r>
            <a:r>
              <a:rPr lang="en-US" sz="1400" u="sng" dirty="0" smtClean="0">
                <a:hlinkClick r:id="rId82"/>
              </a:rPr>
              <a:t>https://en.wikipedia.org/wiki/Penobscot_Bay</a:t>
            </a:r>
            <a:r>
              <a:rPr lang="en-US" sz="1400" dirty="0" smtClean="0"/>
              <a:t> </a:t>
            </a:r>
            <a:r>
              <a:rPr lang="en-US" sz="1400" u="sng" dirty="0" smtClean="0">
                <a:hlinkClick r:id="rId83"/>
              </a:rPr>
              <a:t>https://en.wikipedia.org/wiki/Port-Royal_(Acadia)</a:t>
            </a:r>
            <a:r>
              <a:rPr lang="en-US" sz="1400" dirty="0" smtClean="0"/>
              <a:t> </a:t>
            </a:r>
            <a:r>
              <a:rPr lang="en-US" sz="1400" u="sng" dirty="0" smtClean="0">
                <a:hlinkClick r:id="rId84"/>
              </a:rPr>
              <a:t>https://en.wikipedia.org/wiki/Seven_Years%27_War</a:t>
            </a:r>
            <a:r>
              <a:rPr lang="en-US" sz="1400" dirty="0" smtClean="0"/>
              <a:t> </a:t>
            </a:r>
            <a:r>
              <a:rPr lang="en-US" sz="1400" u="sng" dirty="0" smtClean="0">
                <a:hlinkClick r:id="rId85"/>
              </a:rPr>
              <a:t>https://en.wikipedia.org/wiki/Siege_of_Louisbourg_(1758)</a:t>
            </a:r>
            <a:r>
              <a:rPr lang="en-US" sz="1400" dirty="0" smtClean="0"/>
              <a:t> </a:t>
            </a:r>
            <a:r>
              <a:rPr lang="en-US" sz="1400" u="sng" dirty="0" smtClean="0">
                <a:hlinkClick r:id="rId86"/>
              </a:rPr>
              <a:t>https://en.wikipedia.org/wiki/St._Augustine,_Florida</a:t>
            </a:r>
            <a:r>
              <a:rPr lang="en-US" sz="1400" dirty="0" smtClean="0"/>
              <a:t> </a:t>
            </a:r>
            <a:r>
              <a:rPr lang="en-US" sz="1400" u="sng" dirty="0" smtClean="0">
                <a:hlinkClick r:id="rId87"/>
              </a:rPr>
              <a:t>https://en.wikipedia.org/wiki/St._John%27s,_Newfoundland_and_Labrador</a:t>
            </a:r>
            <a:r>
              <a:rPr lang="en-US" sz="1400" dirty="0" smtClean="0"/>
              <a:t> </a:t>
            </a:r>
            <a:r>
              <a:rPr lang="en-US" sz="1400" u="sng" dirty="0" smtClean="0">
                <a:hlinkClick r:id="rId88"/>
              </a:rPr>
              <a:t>https://en.wikipedia.org/wiki/Timeline_of_the_European_colonization_of_North_America</a:t>
            </a:r>
            <a:r>
              <a:rPr lang="en-US" sz="1400" dirty="0" smtClean="0"/>
              <a:t> </a:t>
            </a:r>
            <a:r>
              <a:rPr lang="en-US" sz="1400" u="sng" dirty="0" smtClean="0">
                <a:hlinkClick r:id="rId89"/>
              </a:rPr>
              <a:t>https://fr.wikipedia.org/wiki/Acadie_(Nouvelle-France)</a:t>
            </a:r>
            <a:r>
              <a:rPr lang="en-US" sz="1400" dirty="0" smtClean="0"/>
              <a:t> </a:t>
            </a:r>
            <a:r>
              <a:rPr lang="en-US" sz="1400" u="sng" dirty="0" smtClean="0">
                <a:hlinkClick r:id="rId90"/>
              </a:rPr>
              <a:t>https://fr.wikipedia.org/wiki/Charles_de_Menou_d%27Aulnay</a:t>
            </a:r>
            <a:r>
              <a:rPr lang="en-US" sz="1400" dirty="0" smtClean="0"/>
              <a:t> </a:t>
            </a:r>
            <a:r>
              <a:rPr lang="en-US" sz="1400" u="sng" dirty="0" smtClean="0">
                <a:hlinkClick r:id="rId91"/>
              </a:rPr>
              <a:t>https://fr.wikipedia.org/wiki/Fichier:French_possessions_in_the_Americas_(1534-1803).png</a:t>
            </a:r>
            <a:r>
              <a:rPr lang="en-US" sz="1400" dirty="0" smtClean="0"/>
              <a:t> </a:t>
            </a:r>
            <a:r>
              <a:rPr lang="en-US" sz="1400" u="sng" dirty="0" smtClean="0">
                <a:hlinkClick r:id="rId92"/>
              </a:rPr>
              <a:t>https://fr.wikipedia.org/wiki/Isaac_de_Razilly</a:t>
            </a:r>
            <a:r>
              <a:rPr lang="en-US" sz="1400" dirty="0" smtClean="0"/>
              <a:t> </a:t>
            </a:r>
            <a:r>
              <a:rPr lang="en-US" sz="1400" u="sng" dirty="0" smtClean="0">
                <a:hlinkClick r:id="rId93"/>
              </a:rPr>
              <a:t>https://fr.wikipedia.org/wiki/New_Minas_(Nouvelle-%C3%89cosse)</a:t>
            </a:r>
            <a:r>
              <a:rPr lang="en-US" sz="1400" dirty="0" smtClean="0"/>
              <a:t> </a:t>
            </a:r>
            <a:r>
              <a:rPr lang="en-US" sz="1400" u="sng" dirty="0" smtClean="0">
                <a:hlinkClick r:id="rId94"/>
              </a:rPr>
              <a:t>https://fr.wikipedia.org/wiki/Tadoussac</a:t>
            </a:r>
            <a:r>
              <a:rPr lang="en-US" sz="1400" dirty="0" smtClean="0"/>
              <a:t> </a:t>
            </a:r>
            <a:r>
              <a:rPr lang="en-US" sz="1400" u="sng" dirty="0" smtClean="0">
                <a:hlinkClick r:id="rId95"/>
              </a:rPr>
              <a:t>https://fr.wikipedia.org/wiki/Vall%C3%A9e_d%27Annapolis</a:t>
            </a:r>
            <a:r>
              <a:rPr lang="en-US" sz="1400" dirty="0" smtClean="0"/>
              <a:t> </a:t>
            </a:r>
            <a:r>
              <a:rPr lang="en-US" sz="1400" u="sng" dirty="0" smtClean="0">
                <a:hlinkClick r:id="rId96"/>
              </a:rPr>
              <a:t>https://ici.radio-canada.ca/recherche?pageNumber=1&amp;q=aboiteau&amp;sort=-relevance</a:t>
            </a:r>
            <a:r>
              <a:rPr lang="en-US" sz="1400" dirty="0" smtClean="0"/>
              <a:t> </a:t>
            </a:r>
            <a:r>
              <a:rPr lang="en-US" sz="1400" u="sng" dirty="0" smtClean="0">
                <a:hlinkClick r:id="rId97"/>
              </a:rPr>
              <a:t>https://images.radio-canada.ca/v1/ici-premiere/perso/hdp-aboiteaux-1.jpg</a:t>
            </a:r>
            <a:r>
              <a:rPr lang="en-US" sz="1400" dirty="0" smtClean="0"/>
              <a:t> </a:t>
            </a:r>
            <a:r>
              <a:rPr lang="en-US" sz="1400" u="sng" dirty="0" smtClean="0">
                <a:hlinkClick r:id="rId98"/>
              </a:rPr>
              <a:t>https://newfranceblog.wordpress.com/</a:t>
            </a:r>
            <a:r>
              <a:rPr lang="en-US" sz="1400" dirty="0" smtClean="0"/>
              <a:t> </a:t>
            </a:r>
            <a:r>
              <a:rPr lang="en-US" sz="1400" u="sng" dirty="0" smtClean="0">
                <a:hlinkClick r:id="rId99"/>
              </a:rPr>
              <a:t>https://novascotia.ca/agri/documents/Background-of-Dykelands.pdf</a:t>
            </a:r>
            <a:r>
              <a:rPr lang="en-US" sz="1400" dirty="0" smtClean="0"/>
              <a:t> </a:t>
            </a:r>
            <a:r>
              <a:rPr lang="en-US" sz="1400" u="sng" dirty="0" smtClean="0">
                <a:hlinkClick r:id="rId100"/>
              </a:rPr>
              <a:t>https://novascotia.ca/agri/programs-and-services/industry-protection/#marshlands</a:t>
            </a:r>
            <a:r>
              <a:rPr lang="en-US" sz="1400" dirty="0" smtClean="0"/>
              <a:t> </a:t>
            </a:r>
            <a:r>
              <a:rPr lang="en-US" sz="1400" u="sng" dirty="0" smtClean="0">
                <a:hlinkClick r:id="rId101"/>
              </a:rPr>
              <a:t>https://novascotia.ca/natr/wildlife/habitats/dykelands/</a:t>
            </a:r>
            <a:r>
              <a:rPr lang="en-US" sz="1400" dirty="0" smtClean="0"/>
              <a:t> </a:t>
            </a:r>
            <a:r>
              <a:rPr lang="en-US" sz="1400" u="sng" dirty="0" smtClean="0">
                <a:hlinkClick r:id="rId102"/>
              </a:rPr>
              <a:t>https://opentextbc.ca/preconfederation/chapter/4-2-acadia/</a:t>
            </a:r>
            <a:r>
              <a:rPr lang="en-US" sz="1400" dirty="0" smtClean="0"/>
              <a:t> </a:t>
            </a:r>
            <a:r>
              <a:rPr lang="en-US" sz="1400" u="sng" dirty="0" smtClean="0">
                <a:hlinkClick r:id="rId103"/>
              </a:rPr>
              <a:t>https://opentextbc.ca/preconfederation/chapter/4-8-louisiana-and-the-pays-den-haut/</a:t>
            </a:r>
            <a:r>
              <a:rPr lang="en-US" sz="1400" dirty="0" smtClean="0"/>
              <a:t> </a:t>
            </a:r>
            <a:r>
              <a:rPr lang="en-US" sz="1400" u="sng" dirty="0" smtClean="0">
                <a:hlinkClick r:id="rId104"/>
              </a:rPr>
              <a:t>https://riadzany.blogspot.com/2009/08/moorish-corsairs-history-of-sale.html</a:t>
            </a:r>
            <a:r>
              <a:rPr lang="en-US" sz="1400" dirty="0" smtClean="0"/>
              <a:t> </a:t>
            </a:r>
            <a:r>
              <a:rPr lang="en-US" sz="1400" u="sng" dirty="0" smtClean="0">
                <a:hlinkClick r:id="rId105"/>
              </a:rPr>
              <a:t>https://smu.ca/academics/departments/geography-faculty-and-staff.html</a:t>
            </a:r>
            <a:r>
              <a:rPr lang="en-US" sz="1400" dirty="0" smtClean="0"/>
              <a:t> </a:t>
            </a:r>
            <a:r>
              <a:rPr lang="en-US" sz="1400" u="sng" dirty="0" smtClean="0">
                <a:hlinkClick r:id="rId106"/>
              </a:rPr>
              <a:t>https://txpub.usgs.gov/DSS/streamer/web/</a:t>
            </a:r>
            <a:r>
              <a:rPr lang="en-US" sz="1400" dirty="0" smtClean="0"/>
              <a:t> </a:t>
            </a:r>
            <a:r>
              <a:rPr lang="en-US" sz="1400" u="sng" dirty="0" smtClean="0">
                <a:hlinkClick r:id="rId107"/>
              </a:rPr>
              <a:t>https://tylerdechamplain.weebly.com/timeline.html</a:t>
            </a:r>
            <a:r>
              <a:rPr lang="en-US" sz="1400" dirty="0" smtClean="0"/>
              <a:t> </a:t>
            </a:r>
            <a:r>
              <a:rPr lang="en-US" sz="1400" u="sng" dirty="0" smtClean="0">
                <a:hlinkClick r:id="rId108"/>
              </a:rPr>
              <a:t>https://umaine.edu/canam/publications/st-croix/acadian-deportation-migration-resettlement/</a:t>
            </a:r>
            <a:r>
              <a:rPr lang="en-US" sz="1400" dirty="0" smtClean="0"/>
              <a:t> </a:t>
            </a:r>
            <a:r>
              <a:rPr lang="en-US" sz="1400" u="sng" dirty="0" smtClean="0">
                <a:hlinkClick r:id="rId109"/>
              </a:rPr>
              <a:t>https://umaine.edu/canam/publications/st-croix/champlain-and-the-settlement-of-acadia-1604-1607/</a:t>
            </a:r>
            <a:r>
              <a:rPr lang="en-US" sz="1400" dirty="0" smtClean="0"/>
              <a:t> </a:t>
            </a:r>
            <a:r>
              <a:rPr lang="en-US" sz="1400" u="sng" dirty="0" smtClean="0">
                <a:hlinkClick r:id="rId110"/>
              </a:rPr>
              <a:t>https://umaine.edu/canam/wp-content/uploads/sites/149/2009/10/Acadia-1750.jpg</a:t>
            </a:r>
            <a:r>
              <a:rPr lang="en-US" sz="1400" dirty="0" smtClean="0"/>
              <a:t> </a:t>
            </a:r>
            <a:r>
              <a:rPr lang="en-US" sz="1400" u="sng" dirty="0" smtClean="0">
                <a:hlinkClick r:id="rId111"/>
              </a:rPr>
              <a:t>https://www.acadian.org/genealogy/families/trahan/</a:t>
            </a:r>
            <a:r>
              <a:rPr lang="en-US" sz="1400" dirty="0" smtClean="0"/>
              <a:t> </a:t>
            </a:r>
            <a:r>
              <a:rPr lang="en-US" sz="1400" u="sng" dirty="0" smtClean="0">
                <a:hlinkClick r:id="rId112"/>
              </a:rPr>
              <a:t>https://www.acadienouvelle.com/actualites/2017/10/19/piece-daboiteau-tricentenaire-exposee-a-lu-de-m/</a:t>
            </a:r>
            <a:r>
              <a:rPr lang="en-US" sz="1400" dirty="0" smtClean="0"/>
              <a:t> </a:t>
            </a:r>
            <a:r>
              <a:rPr lang="en-US" sz="1400" u="sng" dirty="0" smtClean="0">
                <a:hlinkClick r:id="rId113"/>
              </a:rPr>
              <a:t>https://www.ancient-origins.net/history-important-events/trailing-mayflower-iconic-ship-pilgrim-voyage-new-world-005954</a:t>
            </a:r>
            <a:r>
              <a:rPr lang="en-US" sz="1400" dirty="0" smtClean="0"/>
              <a:t> </a:t>
            </a:r>
            <a:r>
              <a:rPr lang="en-US" sz="1400" u="sng" dirty="0" smtClean="0">
                <a:hlinkClick r:id="rId114"/>
              </a:rPr>
              <a:t>https://www.britannica.com/biography/Charles-La-Tour</a:t>
            </a:r>
            <a:r>
              <a:rPr lang="en-US" sz="1400" dirty="0" smtClean="0"/>
              <a:t> </a:t>
            </a:r>
            <a:r>
              <a:rPr lang="en-US" sz="1400" u="sng" dirty="0" smtClean="0">
                <a:hlinkClick r:id="rId115"/>
              </a:rPr>
              <a:t>https://www.cbc.ca/acadian/timeline.html</a:t>
            </a:r>
            <a:r>
              <a:rPr lang="en-US" sz="1400" dirty="0" smtClean="0"/>
              <a:t> </a:t>
            </a:r>
            <a:r>
              <a:rPr lang="en-US" sz="1400" u="sng" dirty="0" smtClean="0">
                <a:hlinkClick r:id="rId116"/>
              </a:rPr>
              <a:t>https://www.cbc.ca/news/canada/new-brunswick/aboiteau-acadian-university-moncton-1.4361016</a:t>
            </a:r>
            <a:r>
              <a:rPr lang="en-US" sz="1400" dirty="0" smtClean="0"/>
              <a:t> </a:t>
            </a:r>
            <a:r>
              <a:rPr lang="en-US" sz="1400" u="sng" dirty="0" smtClean="0">
                <a:hlinkClick r:id="rId117"/>
              </a:rPr>
              <a:t>https://www.cwjefferys.ca/fishing-boats-17th-and-18th-centuries</a:t>
            </a:r>
            <a:r>
              <a:rPr lang="en-US" sz="1400" dirty="0" smtClean="0"/>
              <a:t> </a:t>
            </a:r>
            <a:r>
              <a:rPr lang="en-US" sz="1400" u="sng" dirty="0" smtClean="0">
                <a:hlinkClick r:id="rId118"/>
              </a:rPr>
              <a:t>https://www.facebook.com/photo.php?fbid=10213702281225337&amp;set=gm.2721276904601113&amp;type=3&amp;theater&amp;ifg=1</a:t>
            </a:r>
            <a:r>
              <a:rPr lang="en-US" sz="1400" dirty="0" smtClean="0"/>
              <a:t> </a:t>
            </a:r>
            <a:r>
              <a:rPr lang="en-US" sz="1400" u="sng" dirty="0" smtClean="0">
                <a:hlinkClick r:id="rId119"/>
              </a:rPr>
              <a:t>https://www.lcbp.org/</a:t>
            </a:r>
            <a:r>
              <a:rPr lang="en-US" sz="1400" dirty="0" smtClean="0"/>
              <a:t> </a:t>
            </a:r>
            <a:r>
              <a:rPr lang="en-US" sz="1400" u="sng" dirty="0" smtClean="0">
                <a:hlinkClick r:id="rId120"/>
              </a:rPr>
              <a:t>https://www.mainehistory.org/PDF/poem_Evangeline.pdf</a:t>
            </a:r>
            <a:r>
              <a:rPr lang="en-US" sz="1400" dirty="0" smtClean="0"/>
              <a:t> </a:t>
            </a:r>
            <a:r>
              <a:rPr lang="en-US" sz="1400" u="sng" dirty="0" smtClean="0">
                <a:hlinkClick r:id="rId121"/>
              </a:rPr>
              <a:t>https://www.medschool.lsuhsc.edu/genetics_center/louisiana/article_cajunhistory.htm</a:t>
            </a:r>
            <a:r>
              <a:rPr lang="en-US" sz="1400" dirty="0" smtClean="0"/>
              <a:t> </a:t>
            </a:r>
            <a:r>
              <a:rPr lang="en-US" sz="1400" u="sng" dirty="0" smtClean="0">
                <a:hlinkClick r:id="rId122"/>
              </a:rPr>
              <a:t>https://www.sizes.com/units/arpent-quebec.htm</a:t>
            </a:r>
            <a:r>
              <a:rPr lang="en-US" sz="1400" dirty="0" smtClean="0"/>
              <a:t> </a:t>
            </a:r>
            <a:r>
              <a:rPr lang="en-US" sz="1400" u="sng" dirty="0" smtClean="0">
                <a:hlinkClick r:id="rId123"/>
              </a:rPr>
              <a:t>https://www.slideshare.net/trco78638/acadian-culture-and-cajun-music</a:t>
            </a:r>
            <a:r>
              <a:rPr lang="en-US" sz="1400" dirty="0" smtClean="0"/>
              <a:t> </a:t>
            </a:r>
            <a:r>
              <a:rPr lang="en-US" sz="1400" u="sng" dirty="0" smtClean="0">
                <a:hlinkClick r:id="rId124"/>
              </a:rPr>
              <a:t>https://www.thecanadianencyclopedia.ca/en/article/isaac-de-razilly</a:t>
            </a:r>
            <a:r>
              <a:rPr lang="en-US" sz="1400" dirty="0" smtClean="0"/>
              <a:t> </a:t>
            </a:r>
            <a:r>
              <a:rPr lang="en-US" sz="1400" u="sng" dirty="0" smtClean="0">
                <a:hlinkClick r:id="rId125"/>
              </a:rPr>
              <a:t>https://www.thecanadianencyclopedia.ca/en/article/port-royal</a:t>
            </a:r>
            <a:r>
              <a:rPr lang="en-US" sz="1400" dirty="0" smtClean="0"/>
              <a:t> </a:t>
            </a:r>
            <a:r>
              <a:rPr lang="en-US" sz="1400" u="sng" dirty="0" smtClean="0">
                <a:hlinkClick r:id="rId126"/>
              </a:rPr>
              <a:t>https://www.thestar.com/news/insight/2017/10/14/how-champlain-put-eastern-canada-on-the-map.html</a:t>
            </a:r>
            <a:r>
              <a:rPr lang="en-US" sz="1400" dirty="0" smtClean="0"/>
              <a:t> </a:t>
            </a:r>
            <a:r>
              <a:rPr lang="en-US" sz="1400" u="sng" dirty="0" smtClean="0">
                <a:hlinkClick r:id="rId127"/>
              </a:rPr>
              <a:t>https://www.timetoast.com/timelines/exploration-and-colonization-5e31f2b1-c820-49c6-bddb-137e2c8d820c</a:t>
            </a:r>
            <a:r>
              <a:rPr lang="en-US" sz="1400" dirty="0" smtClean="0"/>
              <a:t> </a:t>
            </a:r>
            <a:r>
              <a:rPr lang="en-US" sz="1400" u="sng" dirty="0" smtClean="0">
                <a:hlinkClick r:id="rId128"/>
              </a:rPr>
              <a:t>https://www.youtube.com/watch?v=CksFykEMEbI&amp;feature=share&amp;fbclid=IwAR2eZkRF8l5F0omOCuvKPvWaZxixICzKP0pjXtnZ57rjI_o2Jm0IWJ_ZGl0&amp;ab_channel=KatieReesandPelican212</a:t>
            </a:r>
            <a:r>
              <a:rPr lang="en-US" sz="1400" dirty="0" smtClean="0"/>
              <a:t> </a:t>
            </a:r>
            <a:r>
              <a:rPr lang="en-US" sz="1400" u="sng" dirty="0" smtClean="0">
                <a:hlinkClick r:id="rId129"/>
              </a:rPr>
              <a:t>https://www.youtube.com/watch?v=ddmp0hMLT8o&amp;ab_channel=JasonM%C3%A9lan%C3%A7on</a:t>
            </a:r>
            <a:r>
              <a:rPr lang="en-US" sz="1400" dirty="0" smtClean="0"/>
              <a:t> </a:t>
            </a:r>
            <a:r>
              <a:rPr lang="en-US" sz="1400" u="sng" dirty="0" smtClean="0">
                <a:hlinkClick r:id="rId130"/>
              </a:rPr>
              <a:t>https://www.youtube.com/watch?v=ihwnTAFgaOA&amp;ab_channel=Eileen</a:t>
            </a:r>
            <a:r>
              <a:rPr lang="en-US" sz="1400" dirty="0" smtClean="0"/>
              <a:t> </a:t>
            </a:r>
            <a:r>
              <a:rPr lang="en-US" sz="1400" u="sng" dirty="0" smtClean="0">
                <a:hlinkClick r:id="rId131"/>
              </a:rPr>
              <a:t>https://www.youtube.com/watch?v=J4QtS_n49GU&amp;ab_channel=PopFranco8090</a:t>
            </a:r>
            <a:r>
              <a:rPr lang="en-US" sz="1400" dirty="0" smtClean="0"/>
              <a:t> </a:t>
            </a:r>
            <a:r>
              <a:rPr lang="en-US" sz="1400" u="sng" dirty="0" smtClean="0">
                <a:hlinkClick r:id="rId132"/>
              </a:rPr>
              <a:t>https://www.youtube.com/watch?v=KbjrUAl3yBs&amp;ab_channel=LearnLiberty</a:t>
            </a:r>
            <a:r>
              <a:rPr lang="en-US" sz="1400" dirty="0" smtClean="0"/>
              <a:t> </a:t>
            </a:r>
            <a:r>
              <a:rPr lang="en-US" sz="1400" u="sng" dirty="0" smtClean="0">
                <a:hlinkClick r:id="rId133"/>
              </a:rPr>
              <a:t>https://www.youtube.com/watch?v=PcxeH-SW5-0&amp;ab_channel=WandaHaugen</a:t>
            </a:r>
            <a:r>
              <a:rPr lang="en-US" sz="1400" dirty="0" smtClean="0"/>
              <a:t> </a:t>
            </a:r>
            <a:r>
              <a:rPr lang="en-US" sz="1400" u="sng" dirty="0" smtClean="0">
                <a:hlinkClick r:id="rId134"/>
              </a:rPr>
              <a:t>https://www.youtube.com/watch?v=r0t04TVrzS0&amp;ab_channel=DonnieBulliard</a:t>
            </a:r>
            <a:r>
              <a:rPr lang="en-US" sz="1400" dirty="0" smtClean="0"/>
              <a:t> </a:t>
            </a:r>
            <a:r>
              <a:rPr lang="en-US" sz="1400" u="sng" dirty="0" smtClean="0">
                <a:hlinkClick r:id="rId135"/>
              </a:rPr>
              <a:t>https://www.youtube.com/watch?v=xaAMCDvpOn8&amp;fbclid=IwAR31PSC-AxUdj8j0BZ4OW5ujb93QTRWuBHyYRcsthFXrSv162fxtt1yjTRo&amp;ab_channel=RayBreaux</a:t>
            </a:r>
            <a:endParaRPr lang="en-US" sz="1400" b="1" dirty="0" smtClean="0"/>
          </a:p>
          <a:p>
            <a:endParaRPr lang="en-US" sz="1400" b="1" dirty="0" smtClean="0">
              <a:hlinkClick r:id="rId136"/>
            </a:endParaRPr>
          </a:p>
        </p:txBody>
      </p:sp>
      <p:sp>
        <p:nvSpPr>
          <p:cNvPr id="3" name="TextBox 2"/>
          <p:cNvSpPr txBox="1"/>
          <p:nvPr/>
        </p:nvSpPr>
        <p:spPr>
          <a:xfrm>
            <a:off x="0" y="0"/>
            <a:ext cx="9144000" cy="707886"/>
          </a:xfrm>
          <a:prstGeom prst="rect">
            <a:avLst/>
          </a:prstGeom>
          <a:solidFill>
            <a:srgbClr val="FFFF00"/>
          </a:solidFill>
          <a:ln w="25400">
            <a:solidFill>
              <a:schemeClr val="tx1"/>
            </a:solidFill>
          </a:ln>
        </p:spPr>
        <p:txBody>
          <a:bodyPr wrap="square" rtlCol="0">
            <a:spAutoFit/>
          </a:bodyPr>
          <a:lstStyle/>
          <a:p>
            <a:pPr algn="ctr"/>
            <a:r>
              <a:rPr lang="en-US" sz="4000" b="1" dirty="0" smtClean="0"/>
              <a:t>WEBSITE:  www.VagabondGeology.com</a:t>
            </a:r>
          </a:p>
        </p:txBody>
      </p:sp>
      <p:grpSp>
        <p:nvGrpSpPr>
          <p:cNvPr id="4" name="Group 5"/>
          <p:cNvGrpSpPr/>
          <p:nvPr/>
        </p:nvGrpSpPr>
        <p:grpSpPr>
          <a:xfrm>
            <a:off x="457200" y="1016000"/>
            <a:ext cx="8297863" cy="5384800"/>
            <a:chOff x="457200" y="457200"/>
            <a:chExt cx="8297863" cy="5384800"/>
          </a:xfrm>
        </p:grpSpPr>
        <p:grpSp>
          <p:nvGrpSpPr>
            <p:cNvPr id="5" name="Group 8"/>
            <p:cNvGrpSpPr/>
            <p:nvPr/>
          </p:nvGrpSpPr>
          <p:grpSpPr>
            <a:xfrm>
              <a:off x="457200" y="685800"/>
              <a:ext cx="3748142" cy="5114330"/>
              <a:chOff x="381000" y="838200"/>
              <a:chExt cx="3748142" cy="5114330"/>
            </a:xfrm>
          </p:grpSpPr>
          <p:sp>
            <p:nvSpPr>
              <p:cNvPr id="9" name="TextBox 8"/>
              <p:cNvSpPr txBox="1"/>
              <p:nvPr/>
            </p:nvSpPr>
            <p:spPr>
              <a:xfrm>
                <a:off x="381000" y="5029200"/>
                <a:ext cx="3748142" cy="923330"/>
              </a:xfrm>
              <a:prstGeom prst="rect">
                <a:avLst/>
              </a:prstGeom>
              <a:noFill/>
            </p:spPr>
            <p:txBody>
              <a:bodyPr wrap="none" rtlCol="0">
                <a:spAutoFit/>
              </a:bodyPr>
              <a:lstStyle/>
              <a:p>
                <a:r>
                  <a:rPr lang="en-US" sz="5400" dirty="0" smtClean="0">
                    <a:ln>
                      <a:solidFill>
                        <a:schemeClr val="accent5">
                          <a:lumMod val="75000"/>
                        </a:schemeClr>
                      </a:solidFill>
                    </a:ln>
                    <a:solidFill>
                      <a:schemeClr val="accent5">
                        <a:lumMod val="60000"/>
                        <a:lumOff val="40000"/>
                      </a:schemeClr>
                    </a:solidFill>
                    <a:effectLst>
                      <a:outerShdw dist="50800" dir="7200000" algn="ctr" rotWithShape="0">
                        <a:schemeClr val="tx1"/>
                      </a:outerShdw>
                    </a:effectLst>
                    <a:latin typeface="Bradley Hand ITC" pitchFamily="66" charset="0"/>
                  </a:rPr>
                  <a:t>Dan Newton</a:t>
                </a:r>
                <a:endParaRPr lang="en-US" sz="5400" dirty="0">
                  <a:ln>
                    <a:solidFill>
                      <a:schemeClr val="accent5">
                        <a:lumMod val="75000"/>
                      </a:schemeClr>
                    </a:solidFill>
                  </a:ln>
                  <a:solidFill>
                    <a:schemeClr val="accent5">
                      <a:lumMod val="60000"/>
                      <a:lumOff val="40000"/>
                    </a:schemeClr>
                  </a:solidFill>
                  <a:effectLst>
                    <a:outerShdw dist="50800" dir="7200000" algn="ctr" rotWithShape="0">
                      <a:schemeClr val="tx1"/>
                    </a:outerShdw>
                  </a:effectLst>
                  <a:latin typeface="Bradley Hand ITC" pitchFamily="66" charset="0"/>
                </a:endParaRPr>
              </a:p>
            </p:txBody>
          </p:sp>
          <p:sp>
            <p:nvSpPr>
              <p:cNvPr id="10" name="TextBox 9"/>
              <p:cNvSpPr txBox="1"/>
              <p:nvPr/>
            </p:nvSpPr>
            <p:spPr>
              <a:xfrm>
                <a:off x="457200" y="838200"/>
                <a:ext cx="3382657" cy="923330"/>
              </a:xfrm>
              <a:prstGeom prst="rect">
                <a:avLst/>
              </a:prstGeom>
              <a:noFill/>
            </p:spPr>
            <p:txBody>
              <a:bodyPr wrap="none" rtlCol="0">
                <a:spAutoFit/>
              </a:bodyPr>
              <a:lstStyle/>
              <a:p>
                <a:r>
                  <a:rPr lang="en-US" sz="5400" b="1" dirty="0" smtClean="0">
                    <a:ln>
                      <a:solidFill>
                        <a:schemeClr val="accent5">
                          <a:lumMod val="75000"/>
                        </a:schemeClr>
                      </a:solidFill>
                    </a:ln>
                    <a:solidFill>
                      <a:schemeClr val="accent5">
                        <a:lumMod val="60000"/>
                        <a:lumOff val="40000"/>
                      </a:schemeClr>
                    </a:solidFill>
                    <a:effectLst>
                      <a:outerShdw dist="50800" dir="7200000" algn="ctr" rotWithShape="0">
                        <a:schemeClr val="tx1"/>
                      </a:outerShdw>
                    </a:effectLst>
                    <a:latin typeface="Bradley Hand ITC" pitchFamily="66" charset="0"/>
                  </a:rPr>
                  <a:t>“Memories”</a:t>
                </a:r>
                <a:endParaRPr lang="en-US" sz="5400" b="1" dirty="0">
                  <a:ln>
                    <a:solidFill>
                      <a:schemeClr val="accent5">
                        <a:lumMod val="75000"/>
                      </a:schemeClr>
                    </a:solidFill>
                  </a:ln>
                  <a:solidFill>
                    <a:schemeClr val="accent5">
                      <a:lumMod val="60000"/>
                      <a:lumOff val="40000"/>
                    </a:schemeClr>
                  </a:solidFill>
                  <a:effectLst>
                    <a:outerShdw dist="50800" dir="7200000" algn="ctr" rotWithShape="0">
                      <a:schemeClr val="tx1"/>
                    </a:outerShdw>
                  </a:effectLst>
                  <a:latin typeface="Bradley Hand ITC" pitchFamily="66" charset="0"/>
                </a:endParaRPr>
              </a:p>
            </p:txBody>
          </p:sp>
        </p:grpSp>
        <p:pic>
          <p:nvPicPr>
            <p:cNvPr id="8" name="Picture 6"/>
            <p:cNvPicPr>
              <a:picLocks noChangeAspect="1" noChangeArrowheads="1"/>
            </p:cNvPicPr>
            <p:nvPr/>
          </p:nvPicPr>
          <p:blipFill>
            <a:blip r:embed="rId137" cstate="print"/>
            <a:srcRect/>
            <a:stretch>
              <a:fillRect/>
            </a:stretch>
          </p:blipFill>
          <p:spPr bwMode="auto">
            <a:xfrm>
              <a:off x="3352800" y="457200"/>
              <a:ext cx="5402263" cy="5384800"/>
            </a:xfrm>
            <a:prstGeom prst="rect">
              <a:avLst/>
            </a:prstGeom>
            <a:noFill/>
            <a:ln w="9525">
              <a:noFill/>
              <a:miter lim="800000"/>
              <a:headEnd/>
              <a:tailEnd/>
            </a:ln>
            <a:effectLst/>
          </p:spPr>
        </p:pic>
      </p:grpSp>
      <p:pic>
        <p:nvPicPr>
          <p:cNvPr id="12" name="Class 2-A Little French Bistro 09 Memories Of Paris.mp3">
            <a:hlinkClick r:id="" action="ppaction://media"/>
          </p:cNvPr>
          <p:cNvPicPr>
            <a:picLocks noRot="1" noChangeAspect="1"/>
          </p:cNvPicPr>
          <p:nvPr>
            <a:audioFile r:link="rId1"/>
          </p:nvPr>
        </p:nvPicPr>
        <p:blipFill>
          <a:blip r:embed="rId138" cstate="print"/>
          <a:stretch>
            <a:fillRect/>
          </a:stretch>
        </p:blipFill>
        <p:spPr>
          <a:xfrm>
            <a:off x="9737725" y="3306763"/>
            <a:ext cx="244475" cy="2444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780" fill="hold"/>
                                        <p:tgtEl>
                                          <p:spTgt spid="12"/>
                                        </p:tgtEl>
                                      </p:cBhvr>
                                    </p:cmd>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childTnLst>
                                </p:cTn>
                              </p:par>
                              <p:par>
                                <p:cTn id="10" presetID="64" presetClass="path" presetSubtype="0" accel="50000" decel="50000" fill="hold" grpId="1" nodeType="withEffect">
                                  <p:stCondLst>
                                    <p:cond delay="4000"/>
                                  </p:stCondLst>
                                  <p:childTnLst>
                                    <p:animMotion origin="layout" path="M 0 -2.12569E-6 L 0.00833 -1.47943 " pathEditMode="relative" rAng="0" ptsTypes="AA">
                                      <p:cBhvr>
                                        <p:cTn id="11" dur="40000" fill="hold"/>
                                        <p:tgtEl>
                                          <p:spTgt spid="2"/>
                                        </p:tgtEl>
                                        <p:attrNameLst>
                                          <p:attrName>ppt_x</p:attrName>
                                          <p:attrName>ppt_y</p:attrName>
                                        </p:attrNameLst>
                                      </p:cBhvr>
                                      <p:rCtr x="4" y="-740"/>
                                    </p:animMotion>
                                  </p:childTnLst>
                                </p:cTn>
                              </p:par>
                              <p:par>
                                <p:cTn id="12" presetID="10" presetClass="exit" presetSubtype="0" fill="hold" grpId="2" nodeType="withEffect">
                                  <p:stCondLst>
                                    <p:cond delay="42000"/>
                                  </p:stCondLst>
                                  <p:childTnLst>
                                    <p:animEffect transition="out" filter="fade">
                                      <p:cBhvr>
                                        <p:cTn id="13" dur="2000"/>
                                        <p:tgtEl>
                                          <p:spTgt spid="2"/>
                                        </p:tgtEl>
                                      </p:cBhvr>
                                    </p:animEffect>
                                    <p:set>
                                      <p:cBhvr>
                                        <p:cTn id="14" dur="1" fill="hold">
                                          <p:stCondLst>
                                            <p:cond delay="1999"/>
                                          </p:stCondLst>
                                        </p:cTn>
                                        <p:tgtEl>
                                          <p:spTgt spid="2"/>
                                        </p:tgtEl>
                                        <p:attrNameLst>
                                          <p:attrName>style.visibility</p:attrName>
                                        </p:attrNameLst>
                                      </p:cBhvr>
                                      <p:to>
                                        <p:strVal val="hidden"/>
                                      </p:to>
                                    </p:set>
                                  </p:childTnLst>
                                </p:cTn>
                              </p:par>
                              <p:par>
                                <p:cTn id="15" presetID="10" presetClass="entr" presetSubtype="0" fill="hold" nodeType="withEffect">
                                  <p:stCondLst>
                                    <p:cond delay="42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bldLst>
      <p:bldP spid="2" grpId="0" animBg="1"/>
      <p:bldP spid="2" grpId="1" animBg="1"/>
      <p:bldP spid="2" grpId="2" animBg="1"/>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USE OF COPYRIGHTED MATERIALS</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9372600" y="1524000"/>
            <a:ext cx="6775450" cy="3486150"/>
          </a:xfrm>
          <a:prstGeom prst="rect">
            <a:avLst/>
          </a:prstGeom>
          <a:noFill/>
          <a:ln w="9525">
            <a:noFill/>
            <a:miter lim="800000"/>
            <a:headEnd/>
            <a:tailEnd/>
          </a:ln>
        </p:spPr>
      </p:pic>
      <p:sp>
        <p:nvSpPr>
          <p:cNvPr id="4" name="TextBox 3"/>
          <p:cNvSpPr txBox="1"/>
          <p:nvPr/>
        </p:nvSpPr>
        <p:spPr>
          <a:xfrm>
            <a:off x="381000" y="914400"/>
            <a:ext cx="8382000" cy="4955203"/>
          </a:xfrm>
          <a:prstGeom prst="rect">
            <a:avLst/>
          </a:prstGeom>
          <a:solidFill>
            <a:schemeClr val="tx1"/>
          </a:solidFill>
        </p:spPr>
        <p:txBody>
          <a:bodyPr wrap="square" rtlCol="0">
            <a:spAutoFit/>
          </a:bodyPr>
          <a:lstStyle/>
          <a:p>
            <a:pPr algn="ctr"/>
            <a:r>
              <a:rPr lang="en-US" sz="2800" dirty="0" smtClean="0">
                <a:solidFill>
                  <a:schemeClr val="bg1"/>
                </a:solidFill>
              </a:rPr>
              <a:t>FAIR USE NOTICE</a:t>
            </a:r>
          </a:p>
          <a:p>
            <a:endParaRPr lang="en-US" dirty="0" smtClean="0">
              <a:solidFill>
                <a:schemeClr val="bg1"/>
              </a:solidFill>
            </a:endParaRPr>
          </a:p>
          <a:p>
            <a:r>
              <a:rPr lang="en-US" dirty="0" smtClean="0">
                <a:solidFill>
                  <a:schemeClr val="bg1"/>
                </a:solidFill>
              </a:rPr>
              <a:t>This lecture may make use of copyrighted material the use of which has not always been specifically authorized by the copyright owner.  This constitutes a “fair use” of any such copyrighted material as provided for in Section 107 of the US Copyright law.</a:t>
            </a:r>
          </a:p>
          <a:p>
            <a:endParaRPr lang="en-US" dirty="0" smtClean="0">
              <a:solidFill>
                <a:schemeClr val="bg1"/>
              </a:solidFill>
            </a:endParaRPr>
          </a:p>
          <a:p>
            <a:r>
              <a:rPr lang="en-US" dirty="0" smtClean="0">
                <a:solidFill>
                  <a:schemeClr val="bg1"/>
                </a:solidFill>
              </a:rPr>
              <a:t>In accordance with Title 17 U.S.C., Section 107, the material in this lecture is offered publicly and without profit, to our class attendees and to the public users of the internet for comment and nonprofit educational and informational purposes.</a:t>
            </a:r>
          </a:p>
          <a:p>
            <a:endParaRPr lang="en-US" dirty="0" smtClean="0">
              <a:solidFill>
                <a:schemeClr val="bg1"/>
              </a:solidFill>
            </a:endParaRPr>
          </a:p>
          <a:p>
            <a:r>
              <a:rPr lang="en-US" dirty="0" smtClean="0">
                <a:solidFill>
                  <a:schemeClr val="bg1"/>
                </a:solidFill>
              </a:rPr>
              <a:t>Copyright Disclaimer Under Section 107 of the Copyright Act 1976, allowance is made for “fair use” for purposes such as criticism, comment, news reporting, teaching, scholarship, and research. Fair use is a use permitted. No copyright(s) is/are claimed. The content is given for Study, Research, and Education purposes.</a:t>
            </a:r>
          </a:p>
          <a:p>
            <a:endParaRPr lang="en-US" dirty="0" smtClean="0">
              <a:solidFill>
                <a:schemeClr val="bg1"/>
              </a:solidFill>
            </a:endParaRPr>
          </a:p>
          <a:p>
            <a:r>
              <a:rPr lang="en-US" dirty="0" smtClean="0">
                <a:solidFill>
                  <a:schemeClr val="bg1"/>
                </a:solidFill>
              </a:rPr>
              <a:t>The lecturer(s) gains no profit from included content, so it falls under “Fair Use” guidelines: https://www.copyright.gov/title17/92chap1.html#107</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p:nvPr/>
        </p:nvGrpSpPr>
        <p:grpSpPr>
          <a:xfrm>
            <a:off x="222308" y="609600"/>
            <a:ext cx="8699384" cy="6248400"/>
            <a:chOff x="222308" y="609600"/>
            <a:chExt cx="8699384" cy="6248400"/>
          </a:xfrm>
        </p:grpSpPr>
        <p:pic>
          <p:nvPicPr>
            <p:cNvPr id="70658" name="Picture 2" descr="File:QueenAnnesWarBefore.svg"/>
            <p:cNvPicPr>
              <a:picLocks noChangeAspect="1" noChangeArrowheads="1"/>
            </p:cNvPicPr>
            <p:nvPr/>
          </p:nvPicPr>
          <p:blipFill>
            <a:blip r:embed="rId3" cstate="print"/>
            <a:stretch>
              <a:fillRect/>
            </a:stretch>
          </p:blipFill>
          <p:spPr bwMode="auto">
            <a:xfrm>
              <a:off x="222308" y="640080"/>
              <a:ext cx="8699384" cy="6217920"/>
            </a:xfrm>
            <a:prstGeom prst="rect">
              <a:avLst/>
            </a:prstGeom>
            <a:noFill/>
          </p:spPr>
        </p:pic>
        <p:sp>
          <p:nvSpPr>
            <p:cNvPr id="4" name="TextBox 3"/>
            <p:cNvSpPr txBox="1"/>
            <p:nvPr/>
          </p:nvSpPr>
          <p:spPr>
            <a:xfrm>
              <a:off x="7467600" y="609600"/>
              <a:ext cx="1447800" cy="769441"/>
            </a:xfrm>
            <a:prstGeom prst="rect">
              <a:avLst/>
            </a:prstGeom>
            <a:noFill/>
          </p:spPr>
          <p:txBody>
            <a:bodyPr wrap="square" rtlCol="0">
              <a:spAutoFit/>
            </a:bodyPr>
            <a:lstStyle/>
            <a:p>
              <a:pPr algn="ctr"/>
              <a:r>
                <a:rPr lang="en-US" sz="4400" b="1" dirty="0" smtClean="0"/>
                <a:t>1702</a:t>
              </a:r>
            </a:p>
          </p:txBody>
        </p:sp>
      </p:grpSp>
      <p:sp>
        <p:nvSpPr>
          <p:cNvPr id="2" name="Title 1"/>
          <p:cNvSpPr>
            <a:spLocks noGrp="1"/>
          </p:cNvSpPr>
          <p:nvPr>
            <p:ph type="title"/>
          </p:nvPr>
        </p:nvSpPr>
        <p:spPr/>
        <p:txBody>
          <a:bodyPr>
            <a:normAutofit fontScale="90000"/>
          </a:bodyPr>
          <a:lstStyle/>
          <a:p>
            <a:r>
              <a:rPr lang="en-US" dirty="0" smtClean="0"/>
              <a:t>NEW FRANCE (NOUVELLE FRANCE)</a:t>
            </a:r>
            <a:endParaRPr lang="en-US" dirty="0"/>
          </a:p>
        </p:txBody>
      </p:sp>
      <p:sp>
        <p:nvSpPr>
          <p:cNvPr id="11" name="Rounded Rectangle 10"/>
          <p:cNvSpPr/>
          <p:nvPr/>
        </p:nvSpPr>
        <p:spPr>
          <a:xfrm>
            <a:off x="5334000" y="5562600"/>
            <a:ext cx="838200" cy="381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p:cNvSpPr/>
          <p:nvPr/>
        </p:nvSpPr>
        <p:spPr>
          <a:xfrm>
            <a:off x="6172200" y="5715000"/>
            <a:ext cx="1066800"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6248400" y="2647950"/>
            <a:ext cx="990600" cy="228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p:cNvSpPr/>
          <p:nvPr/>
        </p:nvSpPr>
        <p:spPr>
          <a:xfrm>
            <a:off x="7620000" y="3211417"/>
            <a:ext cx="990600" cy="228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6096000" y="2873566"/>
            <a:ext cx="990600" cy="228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15"/>
          <p:cNvGrpSpPr/>
          <p:nvPr/>
        </p:nvGrpSpPr>
        <p:grpSpPr>
          <a:xfrm>
            <a:off x="6684334" y="4601683"/>
            <a:ext cx="2459665" cy="461665"/>
            <a:chOff x="9289542" y="3810000"/>
            <a:chExt cx="2459665" cy="461665"/>
          </a:xfrm>
        </p:grpSpPr>
        <p:sp>
          <p:nvSpPr>
            <p:cNvPr id="17" name="TextBox 16"/>
            <p:cNvSpPr txBox="1"/>
            <p:nvPr/>
          </p:nvSpPr>
          <p:spPr>
            <a:xfrm>
              <a:off x="9296398" y="3810000"/>
              <a:ext cx="2452809" cy="461665"/>
            </a:xfrm>
            <a:prstGeom prst="rect">
              <a:avLst/>
            </a:prstGeom>
            <a:noFill/>
          </p:spPr>
          <p:txBody>
            <a:bodyPr wrap="square" rtlCol="0">
              <a:spAutoFit/>
            </a:bodyPr>
            <a:lstStyle/>
            <a:p>
              <a:r>
                <a:rPr lang="en-US" sz="2400" b="1" dirty="0" smtClean="0"/>
                <a:t>Jamestown 1607</a:t>
              </a:r>
            </a:p>
          </p:txBody>
        </p:sp>
        <p:sp>
          <p:nvSpPr>
            <p:cNvPr id="18" name="Oval 17"/>
            <p:cNvSpPr>
              <a:spLocks noChangeAspect="1"/>
            </p:cNvSpPr>
            <p:nvPr/>
          </p:nvSpPr>
          <p:spPr>
            <a:xfrm>
              <a:off x="9289542" y="3876675"/>
              <a:ext cx="45720" cy="457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18"/>
          <p:cNvGrpSpPr/>
          <p:nvPr/>
        </p:nvGrpSpPr>
        <p:grpSpPr>
          <a:xfrm>
            <a:off x="7010401" y="3810000"/>
            <a:ext cx="2133599" cy="461665"/>
            <a:chOff x="9094611" y="3864934"/>
            <a:chExt cx="2133599" cy="461665"/>
          </a:xfrm>
        </p:grpSpPr>
        <p:sp>
          <p:nvSpPr>
            <p:cNvPr id="20" name="TextBox 19"/>
            <p:cNvSpPr txBox="1"/>
            <p:nvPr/>
          </p:nvSpPr>
          <p:spPr>
            <a:xfrm>
              <a:off x="9094611" y="3864934"/>
              <a:ext cx="2133599" cy="461665"/>
            </a:xfrm>
            <a:prstGeom prst="rect">
              <a:avLst/>
            </a:prstGeom>
            <a:noFill/>
          </p:spPr>
          <p:txBody>
            <a:bodyPr wrap="square" rtlCol="0">
              <a:spAutoFit/>
            </a:bodyPr>
            <a:lstStyle/>
            <a:p>
              <a:r>
                <a:rPr lang="en-US" sz="2400" b="1" dirty="0" smtClean="0"/>
                <a:t>Plymouth 1620</a:t>
              </a:r>
            </a:p>
          </p:txBody>
        </p:sp>
        <p:sp>
          <p:nvSpPr>
            <p:cNvPr id="21" name="Oval 20"/>
            <p:cNvSpPr>
              <a:spLocks noChangeAspect="1"/>
            </p:cNvSpPr>
            <p:nvPr/>
          </p:nvSpPr>
          <p:spPr>
            <a:xfrm>
              <a:off x="9289542" y="3876675"/>
              <a:ext cx="45720" cy="457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5"/>
          <p:cNvGrpSpPr/>
          <p:nvPr/>
        </p:nvGrpSpPr>
        <p:grpSpPr>
          <a:xfrm>
            <a:off x="228600" y="609600"/>
            <a:ext cx="8726904" cy="6248400"/>
            <a:chOff x="208548" y="609600"/>
            <a:chExt cx="8726904" cy="6248400"/>
          </a:xfrm>
        </p:grpSpPr>
        <p:pic>
          <p:nvPicPr>
            <p:cNvPr id="7" name="Picture 2" descr="File:Nouvelle-France map-en.svg"/>
            <p:cNvPicPr>
              <a:picLocks noChangeAspect="1" noChangeArrowheads="1"/>
            </p:cNvPicPr>
            <p:nvPr/>
          </p:nvPicPr>
          <p:blipFill>
            <a:blip r:embed="rId4" cstate="print"/>
            <a:srcRect/>
            <a:stretch>
              <a:fillRect/>
            </a:stretch>
          </p:blipFill>
          <p:spPr bwMode="auto">
            <a:xfrm>
              <a:off x="208548" y="640080"/>
              <a:ext cx="8726904" cy="6217920"/>
            </a:xfrm>
            <a:prstGeom prst="rect">
              <a:avLst/>
            </a:prstGeom>
            <a:noFill/>
          </p:spPr>
        </p:pic>
        <p:sp>
          <p:nvSpPr>
            <p:cNvPr id="8" name="TextBox 7"/>
            <p:cNvSpPr txBox="1"/>
            <p:nvPr/>
          </p:nvSpPr>
          <p:spPr>
            <a:xfrm>
              <a:off x="7467600" y="609600"/>
              <a:ext cx="1447800" cy="769441"/>
            </a:xfrm>
            <a:prstGeom prst="rect">
              <a:avLst/>
            </a:prstGeom>
            <a:noFill/>
          </p:spPr>
          <p:txBody>
            <a:bodyPr wrap="square" rtlCol="0">
              <a:spAutoFit/>
            </a:bodyPr>
            <a:lstStyle/>
            <a:p>
              <a:pPr algn="ctr"/>
              <a:r>
                <a:rPr lang="en-US" sz="4400" b="1" dirty="0" smtClean="0"/>
                <a:t>1750</a:t>
              </a:r>
            </a:p>
          </p:txBody>
        </p:sp>
      </p:grpSp>
      <p:pic>
        <p:nvPicPr>
          <p:cNvPr id="9" name="Picture 2"/>
          <p:cNvPicPr>
            <a:picLocks noChangeAspect="1" noChangeArrowheads="1"/>
          </p:cNvPicPr>
          <p:nvPr/>
        </p:nvPicPr>
        <p:blipFill>
          <a:blip r:embed="rId5" cstate="print"/>
          <a:srcRect/>
          <a:stretch>
            <a:fillRect/>
          </a:stretch>
        </p:blipFill>
        <p:spPr bwMode="auto">
          <a:xfrm>
            <a:off x="5867400" y="1905000"/>
            <a:ext cx="3089710" cy="1752599"/>
          </a:xfrm>
          <a:prstGeom prst="rect">
            <a:avLst/>
          </a:prstGeom>
          <a:noFill/>
          <a:ln w="9525">
            <a:solidFill>
              <a:schemeClr val="tx1"/>
            </a:solidFill>
            <a:miter lim="800000"/>
            <a:headEnd/>
            <a:tailEnd/>
          </a:ln>
        </p:spPr>
      </p:pic>
      <p:sp>
        <p:nvSpPr>
          <p:cNvPr id="10" name="Rectangle 9"/>
          <p:cNvSpPr/>
          <p:nvPr/>
        </p:nvSpPr>
        <p:spPr>
          <a:xfrm>
            <a:off x="5867400" y="1905000"/>
            <a:ext cx="3090672" cy="1752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0" fill="hold" grpId="1" nodeType="clickEffect">
                                  <p:stCondLst>
                                    <p:cond delay="0"/>
                                  </p:stCondLst>
                                  <p:childTnLst>
                                    <p:anim calcmode="lin" valueType="num">
                                      <p:cBhvr>
                                        <p:cTn id="27" dur="500"/>
                                        <p:tgtEl>
                                          <p:spTgt spid="11"/>
                                        </p:tgtEl>
                                        <p:attrNameLst>
                                          <p:attrName>ppt_w</p:attrName>
                                        </p:attrNameLst>
                                      </p:cBhvr>
                                      <p:tavLst>
                                        <p:tav tm="0">
                                          <p:val>
                                            <p:strVal val="ppt_w"/>
                                          </p:val>
                                        </p:tav>
                                        <p:tav tm="100000">
                                          <p:val>
                                            <p:fltVal val="0"/>
                                          </p:val>
                                        </p:tav>
                                      </p:tavLst>
                                    </p:anim>
                                    <p:anim calcmode="lin" valueType="num">
                                      <p:cBhvr>
                                        <p:cTn id="28" dur="500"/>
                                        <p:tgtEl>
                                          <p:spTgt spid="11"/>
                                        </p:tgtEl>
                                        <p:attrNameLst>
                                          <p:attrName>ppt_h</p:attrName>
                                        </p:attrNameLst>
                                      </p:cBhvr>
                                      <p:tavLst>
                                        <p:tav tm="0">
                                          <p:val>
                                            <p:strVal val="ppt_h"/>
                                          </p:val>
                                        </p:tav>
                                        <p:tav tm="100000">
                                          <p:val>
                                            <p:fltVal val="0"/>
                                          </p:val>
                                        </p:tav>
                                      </p:tavLst>
                                    </p:anim>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par>
                                <p:cTn id="31" presetID="53" presetClass="exit" presetSubtype="0" fill="hold" grpId="1" nodeType="withEffect">
                                  <p:stCondLst>
                                    <p:cond delay="0"/>
                                  </p:stCondLst>
                                  <p:childTnLst>
                                    <p:anim calcmode="lin" valueType="num">
                                      <p:cBhvr>
                                        <p:cTn id="32" dur="500"/>
                                        <p:tgtEl>
                                          <p:spTgt spid="12"/>
                                        </p:tgtEl>
                                        <p:attrNameLst>
                                          <p:attrName>ppt_w</p:attrName>
                                        </p:attrNameLst>
                                      </p:cBhvr>
                                      <p:tavLst>
                                        <p:tav tm="0">
                                          <p:val>
                                            <p:strVal val="ppt_w"/>
                                          </p:val>
                                        </p:tav>
                                        <p:tav tm="100000">
                                          <p:val>
                                            <p:fltVal val="0"/>
                                          </p:val>
                                        </p:tav>
                                      </p:tavLst>
                                    </p:anim>
                                    <p:anim calcmode="lin" valueType="num">
                                      <p:cBhvr>
                                        <p:cTn id="33" dur="500"/>
                                        <p:tgtEl>
                                          <p:spTgt spid="12"/>
                                        </p:tgtEl>
                                        <p:attrNameLst>
                                          <p:attrName>ppt_h</p:attrName>
                                        </p:attrNameLst>
                                      </p:cBhvr>
                                      <p:tavLst>
                                        <p:tav tm="0">
                                          <p:val>
                                            <p:strVal val="ppt_h"/>
                                          </p:val>
                                        </p:tav>
                                        <p:tav tm="100000">
                                          <p:val>
                                            <p:fltVal val="0"/>
                                          </p:val>
                                        </p:tav>
                                      </p:tavLst>
                                    </p:anim>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53"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xit" presetSubtype="0" fill="hold" grpId="1" nodeType="clickEffect">
                                  <p:stCondLst>
                                    <p:cond delay="0"/>
                                  </p:stCondLst>
                                  <p:childTnLst>
                                    <p:anim calcmode="lin" valueType="num">
                                      <p:cBhvr>
                                        <p:cTn id="58" dur="500"/>
                                        <p:tgtEl>
                                          <p:spTgt spid="13"/>
                                        </p:tgtEl>
                                        <p:attrNameLst>
                                          <p:attrName>ppt_w</p:attrName>
                                        </p:attrNameLst>
                                      </p:cBhvr>
                                      <p:tavLst>
                                        <p:tav tm="0">
                                          <p:val>
                                            <p:strVal val="ppt_w"/>
                                          </p:val>
                                        </p:tav>
                                        <p:tav tm="100000">
                                          <p:val>
                                            <p:fltVal val="0"/>
                                          </p:val>
                                        </p:tav>
                                      </p:tavLst>
                                    </p:anim>
                                    <p:anim calcmode="lin" valueType="num">
                                      <p:cBhvr>
                                        <p:cTn id="59" dur="500"/>
                                        <p:tgtEl>
                                          <p:spTgt spid="13"/>
                                        </p:tgtEl>
                                        <p:attrNameLst>
                                          <p:attrName>ppt_h</p:attrName>
                                        </p:attrNameLst>
                                      </p:cBhvr>
                                      <p:tavLst>
                                        <p:tav tm="0">
                                          <p:val>
                                            <p:strVal val="ppt_h"/>
                                          </p:val>
                                        </p:tav>
                                        <p:tav tm="100000">
                                          <p:val>
                                            <p:fltVal val="0"/>
                                          </p:val>
                                        </p:tav>
                                      </p:tavLst>
                                    </p:anim>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53" presetClass="exit" presetSubtype="0" fill="hold" grpId="1" nodeType="withEffect">
                                  <p:stCondLst>
                                    <p:cond delay="0"/>
                                  </p:stCondLst>
                                  <p:childTnLst>
                                    <p:anim calcmode="lin" valueType="num">
                                      <p:cBhvr>
                                        <p:cTn id="63" dur="500"/>
                                        <p:tgtEl>
                                          <p:spTgt spid="14"/>
                                        </p:tgtEl>
                                        <p:attrNameLst>
                                          <p:attrName>ppt_w</p:attrName>
                                        </p:attrNameLst>
                                      </p:cBhvr>
                                      <p:tavLst>
                                        <p:tav tm="0">
                                          <p:val>
                                            <p:strVal val="ppt_w"/>
                                          </p:val>
                                        </p:tav>
                                        <p:tav tm="100000">
                                          <p:val>
                                            <p:fltVal val="0"/>
                                          </p:val>
                                        </p:tav>
                                      </p:tavLst>
                                    </p:anim>
                                    <p:anim calcmode="lin" valueType="num">
                                      <p:cBhvr>
                                        <p:cTn id="64" dur="500"/>
                                        <p:tgtEl>
                                          <p:spTgt spid="14"/>
                                        </p:tgtEl>
                                        <p:attrNameLst>
                                          <p:attrName>ppt_h</p:attrName>
                                        </p:attrNameLst>
                                      </p:cBhvr>
                                      <p:tavLst>
                                        <p:tav tm="0">
                                          <p:val>
                                            <p:strVal val="ppt_h"/>
                                          </p:val>
                                        </p:tav>
                                        <p:tav tm="100000">
                                          <p:val>
                                            <p:fltVal val="0"/>
                                          </p:val>
                                        </p:tav>
                                      </p:tavLst>
                                    </p:anim>
                                    <p:animEffect transition="out" filter="fade">
                                      <p:cBhvr>
                                        <p:cTn id="65" dur="500"/>
                                        <p:tgtEl>
                                          <p:spTgt spid="14"/>
                                        </p:tgtEl>
                                      </p:cBhvr>
                                    </p:animEffect>
                                    <p:set>
                                      <p:cBhvr>
                                        <p:cTn id="66" dur="1" fill="hold">
                                          <p:stCondLst>
                                            <p:cond delay="499"/>
                                          </p:stCondLst>
                                        </p:cTn>
                                        <p:tgtEl>
                                          <p:spTgt spid="14"/>
                                        </p:tgtEl>
                                        <p:attrNameLst>
                                          <p:attrName>style.visibility</p:attrName>
                                        </p:attrNameLst>
                                      </p:cBhvr>
                                      <p:to>
                                        <p:strVal val="hidden"/>
                                      </p:to>
                                    </p:set>
                                  </p:childTnLst>
                                </p:cTn>
                              </p:par>
                              <p:par>
                                <p:cTn id="67" presetID="53" presetClass="exit" presetSubtype="0" fill="hold" grpId="1" nodeType="withEffect">
                                  <p:stCondLst>
                                    <p:cond delay="0"/>
                                  </p:stCondLst>
                                  <p:childTnLst>
                                    <p:anim calcmode="lin" valueType="num">
                                      <p:cBhvr>
                                        <p:cTn id="68" dur="500"/>
                                        <p:tgtEl>
                                          <p:spTgt spid="15"/>
                                        </p:tgtEl>
                                        <p:attrNameLst>
                                          <p:attrName>ppt_w</p:attrName>
                                        </p:attrNameLst>
                                      </p:cBhvr>
                                      <p:tavLst>
                                        <p:tav tm="0">
                                          <p:val>
                                            <p:strVal val="ppt_w"/>
                                          </p:val>
                                        </p:tav>
                                        <p:tav tm="100000">
                                          <p:val>
                                            <p:fltVal val="0"/>
                                          </p:val>
                                        </p:tav>
                                      </p:tavLst>
                                    </p:anim>
                                    <p:anim calcmode="lin" valueType="num">
                                      <p:cBhvr>
                                        <p:cTn id="69" dur="500"/>
                                        <p:tgtEl>
                                          <p:spTgt spid="15"/>
                                        </p:tgtEl>
                                        <p:attrNameLst>
                                          <p:attrName>ppt_h</p:attrName>
                                        </p:attrNameLst>
                                      </p:cBhvr>
                                      <p:tavLst>
                                        <p:tav tm="0">
                                          <p:val>
                                            <p:strVal val="ppt_h"/>
                                          </p:val>
                                        </p:tav>
                                        <p:tav tm="100000">
                                          <p:val>
                                            <p:fltVal val="0"/>
                                          </p:val>
                                        </p:tav>
                                      </p:tavLst>
                                    </p:anim>
                                    <p:animEffect transition="out" filter="fade">
                                      <p:cBhvr>
                                        <p:cTn id="70" dur="500"/>
                                        <p:tgtEl>
                                          <p:spTgt spid="15"/>
                                        </p:tgtEl>
                                      </p:cBhvr>
                                    </p:animEffect>
                                    <p:set>
                                      <p:cBhvr>
                                        <p:cTn id="71" dur="1" fill="hold">
                                          <p:stCondLst>
                                            <p:cond delay="499"/>
                                          </p:stCondLst>
                                        </p:cTn>
                                        <p:tgtEl>
                                          <p:spTgt spid="15"/>
                                        </p:tgtEl>
                                        <p:attrNameLst>
                                          <p:attrName>style.visibility</p:attrName>
                                        </p:attrNameLst>
                                      </p:cBhvr>
                                      <p:to>
                                        <p:strVal val="hidden"/>
                                      </p:to>
                                    </p:set>
                                  </p:childTnLst>
                                </p:cTn>
                              </p:par>
                              <p:par>
                                <p:cTn id="72" presetID="26" presetClass="entr" presetSubtype="0" fill="hold" nodeType="withEffect">
                                  <p:stCondLst>
                                    <p:cond delay="0"/>
                                  </p:stCondLst>
                                  <p:childTnLst>
                                    <p:set>
                                      <p:cBhvr>
                                        <p:cTn id="73" dur="1" fill="hold">
                                          <p:stCondLst>
                                            <p:cond delay="0"/>
                                          </p:stCondLst>
                                        </p:cTn>
                                        <p:tgtEl>
                                          <p:spTgt spid="5"/>
                                        </p:tgtEl>
                                        <p:attrNameLst>
                                          <p:attrName>style.visibility</p:attrName>
                                        </p:attrNameLst>
                                      </p:cBhvr>
                                      <p:to>
                                        <p:strVal val="visible"/>
                                      </p:to>
                                    </p:set>
                                    <p:animEffect transition="in" filter="wipe(down)">
                                      <p:cBhvr>
                                        <p:cTn id="74" dur="580">
                                          <p:stCondLst>
                                            <p:cond delay="0"/>
                                          </p:stCondLst>
                                        </p:cTn>
                                        <p:tgtEl>
                                          <p:spTgt spid="5"/>
                                        </p:tgtEl>
                                      </p:cBhvr>
                                    </p:animEffect>
                                    <p:anim calcmode="lin" valueType="num">
                                      <p:cBhvr>
                                        <p:cTn id="7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80" dur="26">
                                          <p:stCondLst>
                                            <p:cond delay="650"/>
                                          </p:stCondLst>
                                        </p:cTn>
                                        <p:tgtEl>
                                          <p:spTgt spid="5"/>
                                        </p:tgtEl>
                                      </p:cBhvr>
                                      <p:to x="100000" y="60000"/>
                                    </p:animScale>
                                    <p:animScale>
                                      <p:cBhvr>
                                        <p:cTn id="81" dur="166" decel="50000">
                                          <p:stCondLst>
                                            <p:cond delay="676"/>
                                          </p:stCondLst>
                                        </p:cTn>
                                        <p:tgtEl>
                                          <p:spTgt spid="5"/>
                                        </p:tgtEl>
                                      </p:cBhvr>
                                      <p:to x="100000" y="100000"/>
                                    </p:animScale>
                                    <p:animScale>
                                      <p:cBhvr>
                                        <p:cTn id="82" dur="26">
                                          <p:stCondLst>
                                            <p:cond delay="1312"/>
                                          </p:stCondLst>
                                        </p:cTn>
                                        <p:tgtEl>
                                          <p:spTgt spid="5"/>
                                        </p:tgtEl>
                                      </p:cBhvr>
                                      <p:to x="100000" y="80000"/>
                                    </p:animScale>
                                    <p:animScale>
                                      <p:cBhvr>
                                        <p:cTn id="83" dur="166" decel="50000">
                                          <p:stCondLst>
                                            <p:cond delay="1338"/>
                                          </p:stCondLst>
                                        </p:cTn>
                                        <p:tgtEl>
                                          <p:spTgt spid="5"/>
                                        </p:tgtEl>
                                      </p:cBhvr>
                                      <p:to x="100000" y="100000"/>
                                    </p:animScale>
                                    <p:animScale>
                                      <p:cBhvr>
                                        <p:cTn id="84" dur="26">
                                          <p:stCondLst>
                                            <p:cond delay="1642"/>
                                          </p:stCondLst>
                                        </p:cTn>
                                        <p:tgtEl>
                                          <p:spTgt spid="5"/>
                                        </p:tgtEl>
                                      </p:cBhvr>
                                      <p:to x="100000" y="90000"/>
                                    </p:animScale>
                                    <p:animScale>
                                      <p:cBhvr>
                                        <p:cTn id="85" dur="166" decel="50000">
                                          <p:stCondLst>
                                            <p:cond delay="1668"/>
                                          </p:stCondLst>
                                        </p:cTn>
                                        <p:tgtEl>
                                          <p:spTgt spid="5"/>
                                        </p:tgtEl>
                                      </p:cBhvr>
                                      <p:to x="100000" y="100000"/>
                                    </p:animScale>
                                    <p:animScale>
                                      <p:cBhvr>
                                        <p:cTn id="86" dur="26">
                                          <p:stCondLst>
                                            <p:cond delay="1808"/>
                                          </p:stCondLst>
                                        </p:cTn>
                                        <p:tgtEl>
                                          <p:spTgt spid="5"/>
                                        </p:tgtEl>
                                      </p:cBhvr>
                                      <p:to x="100000" y="95000"/>
                                    </p:animScale>
                                    <p:animScale>
                                      <p:cBhvr>
                                        <p:cTn id="87" dur="166" decel="50000">
                                          <p:stCondLst>
                                            <p:cond delay="1834"/>
                                          </p:stCondLst>
                                        </p:cTn>
                                        <p:tgtEl>
                                          <p:spTgt spid="5"/>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26" presetClass="entr" presetSubtype="0" fill="hold"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wipe(down)">
                                      <p:cBhvr>
                                        <p:cTn id="92" dur="580">
                                          <p:stCondLst>
                                            <p:cond delay="0"/>
                                          </p:stCondLst>
                                        </p:cTn>
                                        <p:tgtEl>
                                          <p:spTgt spid="6"/>
                                        </p:tgtEl>
                                      </p:cBhvr>
                                    </p:animEffect>
                                    <p:anim calcmode="lin" valueType="num">
                                      <p:cBhvr>
                                        <p:cTn id="9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98" dur="26">
                                          <p:stCondLst>
                                            <p:cond delay="650"/>
                                          </p:stCondLst>
                                        </p:cTn>
                                        <p:tgtEl>
                                          <p:spTgt spid="6"/>
                                        </p:tgtEl>
                                      </p:cBhvr>
                                      <p:to x="100000" y="60000"/>
                                    </p:animScale>
                                    <p:animScale>
                                      <p:cBhvr>
                                        <p:cTn id="99" dur="166" decel="50000">
                                          <p:stCondLst>
                                            <p:cond delay="676"/>
                                          </p:stCondLst>
                                        </p:cTn>
                                        <p:tgtEl>
                                          <p:spTgt spid="6"/>
                                        </p:tgtEl>
                                      </p:cBhvr>
                                      <p:to x="100000" y="100000"/>
                                    </p:animScale>
                                    <p:animScale>
                                      <p:cBhvr>
                                        <p:cTn id="100" dur="26">
                                          <p:stCondLst>
                                            <p:cond delay="1312"/>
                                          </p:stCondLst>
                                        </p:cTn>
                                        <p:tgtEl>
                                          <p:spTgt spid="6"/>
                                        </p:tgtEl>
                                      </p:cBhvr>
                                      <p:to x="100000" y="80000"/>
                                    </p:animScale>
                                    <p:animScale>
                                      <p:cBhvr>
                                        <p:cTn id="101" dur="166" decel="50000">
                                          <p:stCondLst>
                                            <p:cond delay="1338"/>
                                          </p:stCondLst>
                                        </p:cTn>
                                        <p:tgtEl>
                                          <p:spTgt spid="6"/>
                                        </p:tgtEl>
                                      </p:cBhvr>
                                      <p:to x="100000" y="100000"/>
                                    </p:animScale>
                                    <p:animScale>
                                      <p:cBhvr>
                                        <p:cTn id="102" dur="26">
                                          <p:stCondLst>
                                            <p:cond delay="1642"/>
                                          </p:stCondLst>
                                        </p:cTn>
                                        <p:tgtEl>
                                          <p:spTgt spid="6"/>
                                        </p:tgtEl>
                                      </p:cBhvr>
                                      <p:to x="100000" y="90000"/>
                                    </p:animScale>
                                    <p:animScale>
                                      <p:cBhvr>
                                        <p:cTn id="103" dur="166" decel="50000">
                                          <p:stCondLst>
                                            <p:cond delay="1668"/>
                                          </p:stCondLst>
                                        </p:cTn>
                                        <p:tgtEl>
                                          <p:spTgt spid="6"/>
                                        </p:tgtEl>
                                      </p:cBhvr>
                                      <p:to x="100000" y="100000"/>
                                    </p:animScale>
                                    <p:animScale>
                                      <p:cBhvr>
                                        <p:cTn id="104" dur="26">
                                          <p:stCondLst>
                                            <p:cond delay="1808"/>
                                          </p:stCondLst>
                                        </p:cTn>
                                        <p:tgtEl>
                                          <p:spTgt spid="6"/>
                                        </p:tgtEl>
                                      </p:cBhvr>
                                      <p:to x="100000" y="95000"/>
                                    </p:animScale>
                                    <p:animScale>
                                      <p:cBhvr>
                                        <p:cTn id="105" dur="166" decel="50000">
                                          <p:stCondLst>
                                            <p:cond delay="1834"/>
                                          </p:stCondLst>
                                        </p:cTn>
                                        <p:tgtEl>
                                          <p:spTgt spid="6"/>
                                        </p:tgtEl>
                                      </p:cBhvr>
                                      <p:to x="100000" y="100000"/>
                                    </p:animScale>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16"/>
                                        </p:tgtEl>
                                        <p:attrNameLst>
                                          <p:attrName>style.visibility</p:attrName>
                                        </p:attrNameLst>
                                      </p:cBhvr>
                                      <p:to>
                                        <p:strVal val="visible"/>
                                      </p:to>
                                    </p:set>
                                    <p:animEffect transition="in" filter="fade">
                                      <p:cBhvr>
                                        <p:cTn id="110" dur="2000"/>
                                        <p:tgtEl>
                                          <p:spTgt spid="16"/>
                                        </p:tgtEl>
                                      </p:cBhvr>
                                    </p:animEffect>
                                  </p:childTnLst>
                                </p:cTn>
                              </p:par>
                            </p:childTnLst>
                          </p:cTn>
                        </p:par>
                      </p:childTnLst>
                    </p:cTn>
                  </p:par>
                  <p:par>
                    <p:cTn id="111" fill="hold">
                      <p:stCondLst>
                        <p:cond delay="indefinite"/>
                      </p:stCondLst>
                      <p:childTnLst>
                        <p:par>
                          <p:cTn id="112" fill="hold">
                            <p:stCondLst>
                              <p:cond delay="0"/>
                            </p:stCondLst>
                            <p:childTnLst>
                              <p:par>
                                <p:cTn id="113" presetID="21" presetClass="entr" presetSubtype="1" fill="hold" grpId="0" nodeType="clickEffect">
                                  <p:stCondLst>
                                    <p:cond delay="0"/>
                                  </p:stCondLst>
                                  <p:childTnLst>
                                    <p:set>
                                      <p:cBhvr>
                                        <p:cTn id="114" dur="1" fill="hold">
                                          <p:stCondLst>
                                            <p:cond delay="0"/>
                                          </p:stCondLst>
                                        </p:cTn>
                                        <p:tgtEl>
                                          <p:spTgt spid="10"/>
                                        </p:tgtEl>
                                        <p:attrNameLst>
                                          <p:attrName>style.visibility</p:attrName>
                                        </p:attrNameLst>
                                      </p:cBhvr>
                                      <p:to>
                                        <p:strVal val="visible"/>
                                      </p:to>
                                    </p:set>
                                    <p:animEffect transition="in" filter="wheel(1)">
                                      <p:cBhvr>
                                        <p:cTn id="115" dur="2000"/>
                                        <p:tgtEl>
                                          <p:spTgt spid="10"/>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nodeType="clickEffect">
                                  <p:stCondLst>
                                    <p:cond delay="0"/>
                                  </p:stCondLst>
                                  <p:childTnLst>
                                    <p:set>
                                      <p:cBhvr>
                                        <p:cTn id="119" dur="1" fill="hold">
                                          <p:stCondLst>
                                            <p:cond delay="0"/>
                                          </p:stCondLst>
                                        </p:cTn>
                                        <p:tgtEl>
                                          <p:spTgt spid="9"/>
                                        </p:tgtEl>
                                        <p:attrNameLst>
                                          <p:attrName>style.visibility</p:attrName>
                                        </p:attrNameLst>
                                      </p:cBhvr>
                                      <p:to>
                                        <p:strVal val="visible"/>
                                      </p:to>
                                    </p:set>
                                    <p:animEffect transition="in" filter="fade">
                                      <p:cBhvr>
                                        <p:cTn id="120" dur="2000"/>
                                        <p:tgtEl>
                                          <p:spTgt spid="9"/>
                                        </p:tgtEl>
                                      </p:cBhvr>
                                    </p:animEffect>
                                  </p:childTnLst>
                                </p:cTn>
                              </p:par>
                            </p:childTnLst>
                          </p:cTn>
                        </p:par>
                        <p:par>
                          <p:cTn id="121" fill="hold">
                            <p:stCondLst>
                              <p:cond delay="2000"/>
                            </p:stCondLst>
                            <p:childTnLst>
                              <p:par>
                                <p:cTn id="122" presetID="10" presetClass="exit" presetSubtype="0" fill="hold" grpId="1" nodeType="afterEffect">
                                  <p:stCondLst>
                                    <p:cond delay="0"/>
                                  </p:stCondLst>
                                  <p:childTnLst>
                                    <p:animEffect transition="out" filter="fade">
                                      <p:cBhvr>
                                        <p:cTn id="123" dur="1000"/>
                                        <p:tgtEl>
                                          <p:spTgt spid="10"/>
                                        </p:tgtEl>
                                      </p:cBhvr>
                                    </p:animEffect>
                                    <p:set>
                                      <p:cBhvr>
                                        <p:cTn id="124" dur="1" fill="hold">
                                          <p:stCondLst>
                                            <p:cond delay="999"/>
                                          </p:stCondLst>
                                        </p:cTn>
                                        <p:tgtEl>
                                          <p:spTgt spid="10"/>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1000"/>
                                        <p:tgtEl>
                                          <p:spTgt spid="3"/>
                                        </p:tgtEl>
                                      </p:cBhvr>
                                    </p:animEffect>
                                    <p:set>
                                      <p:cBhvr>
                                        <p:cTn id="127" dur="1" fill="hold">
                                          <p:stCondLst>
                                            <p:cond delay="999"/>
                                          </p:stCondLst>
                                        </p:cTn>
                                        <p:tgtEl>
                                          <p:spTgt spid="3"/>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1000"/>
                                        <p:tgtEl>
                                          <p:spTgt spid="16"/>
                                        </p:tgtEl>
                                      </p:cBhvr>
                                    </p:animEffect>
                                    <p:set>
                                      <p:cBhvr>
                                        <p:cTn id="130" dur="1" fill="hold">
                                          <p:stCondLst>
                                            <p:cond delay="999"/>
                                          </p:stCondLst>
                                        </p:cTn>
                                        <p:tgtEl>
                                          <p:spTgt spid="16"/>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1000"/>
                                        <p:tgtEl>
                                          <p:spTgt spid="6"/>
                                        </p:tgtEl>
                                      </p:cBhvr>
                                    </p:animEffect>
                                    <p:set>
                                      <p:cBhvr>
                                        <p:cTn id="133" dur="1" fill="hold">
                                          <p:stCondLst>
                                            <p:cond delay="999"/>
                                          </p:stCondLst>
                                        </p:cTn>
                                        <p:tgtEl>
                                          <p:spTgt spid="6"/>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1000"/>
                                        <p:tgtEl>
                                          <p:spTgt spid="5"/>
                                        </p:tgtEl>
                                      </p:cBhvr>
                                    </p:animEffect>
                                    <p:set>
                                      <p:cBhvr>
                                        <p:cTn id="136" dur="1" fill="hold">
                                          <p:stCondLst>
                                            <p:cond delay="999"/>
                                          </p:stCondLst>
                                        </p:cTn>
                                        <p:tgtEl>
                                          <p:spTgt spid="5"/>
                                        </p:tgtEl>
                                        <p:attrNameLst>
                                          <p:attrName>style.visibility</p:attrName>
                                        </p:attrNameLst>
                                      </p:cBhvr>
                                      <p:to>
                                        <p:strVal val="hidden"/>
                                      </p:to>
                                    </p:set>
                                  </p:childTnLst>
                                </p:cTn>
                              </p:par>
                              <p:par>
                                <p:cTn id="137" presetID="6" presetClass="emph" presetSubtype="0" fill="hold" nodeType="withEffect">
                                  <p:stCondLst>
                                    <p:cond delay="500"/>
                                  </p:stCondLst>
                                  <p:childTnLst>
                                    <p:animScale>
                                      <p:cBhvr>
                                        <p:cTn id="138" dur="2000" fill="hold"/>
                                        <p:tgtEl>
                                          <p:spTgt spid="9"/>
                                        </p:tgtEl>
                                      </p:cBhvr>
                                      <p:by x="250000" y="250000"/>
                                    </p:animScale>
                                  </p:childTnLst>
                                </p:cTn>
                              </p:par>
                              <p:par>
                                <p:cTn id="139" presetID="35" presetClass="path" presetSubtype="0" accel="50000" decel="50000" fill="hold" nodeType="withEffect">
                                  <p:stCondLst>
                                    <p:cond delay="500"/>
                                  </p:stCondLst>
                                  <p:childTnLst>
                                    <p:animMotion origin="layout" path="M -2.77778E-7 3.2948E-6 L -0.30226 0.00555 " pathEditMode="relative" rAng="0" ptsTypes="AA">
                                      <p:cBhvr>
                                        <p:cTn id="140" dur="2000" fill="hold"/>
                                        <p:tgtEl>
                                          <p:spTgt spid="9"/>
                                        </p:tgtEl>
                                        <p:attrNameLst>
                                          <p:attrName>ppt_x</p:attrName>
                                          <p:attrName>ppt_y</p:attrName>
                                        </p:attrNameLst>
                                      </p:cBhvr>
                                      <p:rCtr x="-151" y="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0" grpId="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cstate="print"/>
          <a:srcRect/>
          <a:stretch>
            <a:fillRect/>
          </a:stretch>
        </p:blipFill>
        <p:spPr bwMode="auto">
          <a:xfrm>
            <a:off x="0" y="3175"/>
            <a:ext cx="9150350" cy="685165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rot="20248043">
            <a:off x="1042351" y="363196"/>
            <a:ext cx="7162800" cy="4480838"/>
          </a:xfrm>
          <a:prstGeom prst="rect">
            <a:avLst/>
          </a:prstGeom>
          <a:noFill/>
          <a:ln w="9525">
            <a:solidFill>
              <a:schemeClr val="tx1"/>
            </a:solidFill>
            <a:miter lim="800000"/>
            <a:headEnd/>
            <a:tailEnd/>
          </a:ln>
        </p:spPr>
      </p:pic>
      <p:sp>
        <p:nvSpPr>
          <p:cNvPr id="2" name="Title 1"/>
          <p:cNvSpPr>
            <a:spLocks noGrp="1"/>
          </p:cNvSpPr>
          <p:nvPr>
            <p:ph type="title"/>
          </p:nvPr>
        </p:nvSpPr>
        <p:spPr/>
        <p:txBody>
          <a:bodyPr>
            <a:normAutofit fontScale="90000"/>
          </a:bodyPr>
          <a:lstStyle/>
          <a:p>
            <a:r>
              <a:rPr lang="en-US" dirty="0" smtClean="0"/>
              <a:t>NEW FRANCE (NOUVELLE FRANCE)</a:t>
            </a: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0" y="568891"/>
            <a:ext cx="9144000" cy="5720219"/>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1380000">
                                      <p:cBhvr>
                                        <p:cTn id="11" dur="1000" fill="hold"/>
                                        <p:tgtEl>
                                          <p:spTgt spid="8"/>
                                        </p:tgtEl>
                                        <p:attrNameLst>
                                          <p:attrName>r</p:attrName>
                                        </p:attrNameLst>
                                      </p:cBhvr>
                                    </p:animRot>
                                  </p:childTnLst>
                                </p:cTn>
                              </p:par>
                              <p:par>
                                <p:cTn id="12" presetID="42" presetClass="path" presetSubtype="0" accel="50000" decel="50000" fill="hold" nodeType="withEffect">
                                  <p:stCondLst>
                                    <p:cond delay="0"/>
                                  </p:stCondLst>
                                  <p:childTnLst>
                                    <p:animMotion origin="layout" path="M 8.33333E-7 3.7037E-7 L -0.00573 0.10926 " pathEditMode="relative" rAng="0" ptsTypes="AA">
                                      <p:cBhvr>
                                        <p:cTn id="13" dur="1000" fill="hold"/>
                                        <p:tgtEl>
                                          <p:spTgt spid="8"/>
                                        </p:tgtEl>
                                        <p:attrNameLst>
                                          <p:attrName>ppt_x</p:attrName>
                                          <p:attrName>ppt_y</p:attrName>
                                        </p:attrNameLst>
                                      </p:cBhvr>
                                      <p:rCtr x="-3" y="55"/>
                                    </p:animMotion>
                                  </p:childTnLst>
                                </p:cTn>
                              </p:par>
                              <p:par>
                                <p:cTn id="14" presetID="6" presetClass="emph" presetSubtype="0" fill="hold" nodeType="withEffect">
                                  <p:stCondLst>
                                    <p:cond delay="0"/>
                                  </p:stCondLst>
                                  <p:childTnLst>
                                    <p:animScale>
                                      <p:cBhvr>
                                        <p:cTn id="15" dur="1000" fill="hold"/>
                                        <p:tgtEl>
                                          <p:spTgt spid="8"/>
                                        </p:tgtEl>
                                      </p:cBhvr>
                                      <p:by x="125000" y="125000"/>
                                    </p:animScale>
                                  </p:childTnLst>
                                </p:cTn>
                              </p:par>
                              <p:par>
                                <p:cTn id="16" presetID="10" presetClass="entr" presetSubtype="0" fill="hold" nodeType="withEffect">
                                  <p:stCondLst>
                                    <p:cond delay="5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010400" y="6492875"/>
            <a:ext cx="2133600" cy="365125"/>
          </a:xfrm>
        </p:spPr>
        <p:txBody>
          <a:bodyPr/>
          <a:lstStyle/>
          <a:p>
            <a:pPr>
              <a:defRPr/>
            </a:pPr>
            <a:fld id="{6D98560A-1953-4F77-869E-5D1EE0598C44}" type="slidenum">
              <a:rPr lang="en-US" smtClean="0"/>
              <a:pPr>
                <a:defRPr/>
              </a:pPr>
              <a:t>14</a:t>
            </a:fld>
            <a:endParaRPr lang="en-US" dirty="0"/>
          </a:p>
        </p:txBody>
      </p:sp>
      <p:sp>
        <p:nvSpPr>
          <p:cNvPr id="9" name="Rectangle 8"/>
          <p:cNvSpPr/>
          <p:nvPr/>
        </p:nvSpPr>
        <p:spPr>
          <a:xfrm>
            <a:off x="-1905000" y="1828800"/>
            <a:ext cx="4572000" cy="369332"/>
          </a:xfrm>
          <a:prstGeom prst="rect">
            <a:avLst/>
          </a:prstGeom>
        </p:spPr>
        <p:txBody>
          <a:bodyPr>
            <a:spAutoFit/>
          </a:bodyPr>
          <a:lstStyle/>
          <a:p>
            <a:endParaRPr lang="en-US" dirty="0" smtClean="0"/>
          </a:p>
        </p:txBody>
      </p:sp>
      <p:pic>
        <p:nvPicPr>
          <p:cNvPr id="8194" name="Picture 2"/>
          <p:cNvPicPr>
            <a:picLocks noChangeAspect="1" noChangeArrowheads="1"/>
          </p:cNvPicPr>
          <p:nvPr/>
        </p:nvPicPr>
        <p:blipFill>
          <a:blip r:embed="rId3" cstate="print"/>
          <a:srcRect/>
          <a:stretch>
            <a:fillRect/>
          </a:stretch>
        </p:blipFill>
        <p:spPr bwMode="auto">
          <a:xfrm>
            <a:off x="0" y="568891"/>
            <a:ext cx="9144000" cy="5720219"/>
          </a:xfrm>
          <a:prstGeom prst="rect">
            <a:avLst/>
          </a:prstGeom>
          <a:noFill/>
          <a:ln w="9525">
            <a:solidFill>
              <a:schemeClr val="tx1"/>
            </a:solidFill>
            <a:miter lim="800000"/>
            <a:headEnd/>
            <a:tailEnd/>
          </a:ln>
        </p:spPr>
      </p:pic>
      <p:sp>
        <p:nvSpPr>
          <p:cNvPr id="44" name="TextBox 43"/>
          <p:cNvSpPr txBox="1"/>
          <p:nvPr/>
        </p:nvSpPr>
        <p:spPr>
          <a:xfrm>
            <a:off x="5257800" y="3276600"/>
            <a:ext cx="1447800" cy="830997"/>
          </a:xfrm>
          <a:prstGeom prst="rect">
            <a:avLst/>
          </a:prstGeom>
          <a:solidFill>
            <a:schemeClr val="bg1"/>
          </a:solidFill>
        </p:spPr>
        <p:txBody>
          <a:bodyPr wrap="square" rtlCol="0">
            <a:spAutoFit/>
          </a:bodyPr>
          <a:lstStyle/>
          <a:p>
            <a:pPr algn="ctr"/>
            <a:r>
              <a:rPr lang="en-US" sz="2400" b="1" dirty="0" smtClean="0"/>
              <a:t>ACADIA (ACADIE)</a:t>
            </a:r>
            <a:endParaRPr lang="en-US" sz="2400" b="1" dirty="0"/>
          </a:p>
        </p:txBody>
      </p:sp>
      <p:sp>
        <p:nvSpPr>
          <p:cNvPr id="15" name="Rectangle 14"/>
          <p:cNvSpPr/>
          <p:nvPr/>
        </p:nvSpPr>
        <p:spPr>
          <a:xfrm>
            <a:off x="3352800" y="3200400"/>
            <a:ext cx="3429000" cy="29718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p:cNvSpPr/>
          <p:nvPr/>
        </p:nvSpPr>
        <p:spPr>
          <a:xfrm>
            <a:off x="1066800" y="4343400"/>
            <a:ext cx="1960033" cy="1447800"/>
          </a:xfrm>
          <a:custGeom>
            <a:avLst/>
            <a:gdLst>
              <a:gd name="connsiteX0" fmla="*/ 1960033 w 1960033"/>
              <a:gd name="connsiteY0" fmla="*/ 0 h 1447800"/>
              <a:gd name="connsiteX1" fmla="*/ 1875367 w 1960033"/>
              <a:gd name="connsiteY1" fmla="*/ 97366 h 1447800"/>
              <a:gd name="connsiteX2" fmla="*/ 1735667 w 1960033"/>
              <a:gd name="connsiteY2" fmla="*/ 169333 h 1447800"/>
              <a:gd name="connsiteX3" fmla="*/ 1672167 w 1960033"/>
              <a:gd name="connsiteY3" fmla="*/ 211666 h 1447800"/>
              <a:gd name="connsiteX4" fmla="*/ 1549400 w 1960033"/>
              <a:gd name="connsiteY4" fmla="*/ 241300 h 1447800"/>
              <a:gd name="connsiteX5" fmla="*/ 1519767 w 1960033"/>
              <a:gd name="connsiteY5" fmla="*/ 241300 h 1447800"/>
              <a:gd name="connsiteX6" fmla="*/ 1464733 w 1960033"/>
              <a:gd name="connsiteY6" fmla="*/ 279400 h 1447800"/>
              <a:gd name="connsiteX7" fmla="*/ 1401233 w 1960033"/>
              <a:gd name="connsiteY7" fmla="*/ 313266 h 1447800"/>
              <a:gd name="connsiteX8" fmla="*/ 1384300 w 1960033"/>
              <a:gd name="connsiteY8" fmla="*/ 364066 h 1447800"/>
              <a:gd name="connsiteX9" fmla="*/ 1274233 w 1960033"/>
              <a:gd name="connsiteY9" fmla="*/ 410633 h 1447800"/>
              <a:gd name="connsiteX10" fmla="*/ 1151467 w 1960033"/>
              <a:gd name="connsiteY10" fmla="*/ 495300 h 1447800"/>
              <a:gd name="connsiteX11" fmla="*/ 1092200 w 1960033"/>
              <a:gd name="connsiteY11" fmla="*/ 546100 h 1447800"/>
              <a:gd name="connsiteX12" fmla="*/ 1049867 w 1960033"/>
              <a:gd name="connsiteY12" fmla="*/ 630766 h 1447800"/>
              <a:gd name="connsiteX13" fmla="*/ 1011767 w 1960033"/>
              <a:gd name="connsiteY13" fmla="*/ 690033 h 1447800"/>
              <a:gd name="connsiteX14" fmla="*/ 990600 w 1960033"/>
              <a:gd name="connsiteY14" fmla="*/ 753533 h 1447800"/>
              <a:gd name="connsiteX15" fmla="*/ 960967 w 1960033"/>
              <a:gd name="connsiteY15" fmla="*/ 817033 h 1447800"/>
              <a:gd name="connsiteX16" fmla="*/ 910167 w 1960033"/>
              <a:gd name="connsiteY16" fmla="*/ 829733 h 1447800"/>
              <a:gd name="connsiteX17" fmla="*/ 872067 w 1960033"/>
              <a:gd name="connsiteY17" fmla="*/ 833966 h 1447800"/>
              <a:gd name="connsiteX18" fmla="*/ 859367 w 1960033"/>
              <a:gd name="connsiteY18" fmla="*/ 838200 h 1447800"/>
              <a:gd name="connsiteX19" fmla="*/ 855133 w 1960033"/>
              <a:gd name="connsiteY19" fmla="*/ 850900 h 1447800"/>
              <a:gd name="connsiteX20" fmla="*/ 850900 w 1960033"/>
              <a:gd name="connsiteY20" fmla="*/ 859366 h 1447800"/>
              <a:gd name="connsiteX21" fmla="*/ 833967 w 1960033"/>
              <a:gd name="connsiteY21" fmla="*/ 859366 h 1447800"/>
              <a:gd name="connsiteX22" fmla="*/ 766233 w 1960033"/>
              <a:gd name="connsiteY22" fmla="*/ 901700 h 1447800"/>
              <a:gd name="connsiteX23" fmla="*/ 694267 w 1960033"/>
              <a:gd name="connsiteY23" fmla="*/ 952500 h 1447800"/>
              <a:gd name="connsiteX24" fmla="*/ 647700 w 1960033"/>
              <a:gd name="connsiteY24" fmla="*/ 999066 h 1447800"/>
              <a:gd name="connsiteX25" fmla="*/ 546100 w 1960033"/>
              <a:gd name="connsiteY25" fmla="*/ 1016000 h 1447800"/>
              <a:gd name="connsiteX26" fmla="*/ 503767 w 1960033"/>
              <a:gd name="connsiteY26" fmla="*/ 1037166 h 1447800"/>
              <a:gd name="connsiteX27" fmla="*/ 431800 w 1960033"/>
              <a:gd name="connsiteY27" fmla="*/ 1079500 h 1447800"/>
              <a:gd name="connsiteX28" fmla="*/ 317500 w 1960033"/>
              <a:gd name="connsiteY28" fmla="*/ 1168400 h 1447800"/>
              <a:gd name="connsiteX29" fmla="*/ 237067 w 1960033"/>
              <a:gd name="connsiteY29" fmla="*/ 1257300 h 1447800"/>
              <a:gd name="connsiteX30" fmla="*/ 203200 w 1960033"/>
              <a:gd name="connsiteY30" fmla="*/ 1308100 h 1447800"/>
              <a:gd name="connsiteX31" fmla="*/ 131233 w 1960033"/>
              <a:gd name="connsiteY31" fmla="*/ 1341966 h 1447800"/>
              <a:gd name="connsiteX32" fmla="*/ 76200 w 1960033"/>
              <a:gd name="connsiteY32" fmla="*/ 1397000 h 1447800"/>
              <a:gd name="connsiteX33" fmla="*/ 0 w 1960033"/>
              <a:gd name="connsiteY33"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60033" h="1447800">
                <a:moveTo>
                  <a:pt x="1960033" y="0"/>
                </a:moveTo>
                <a:lnTo>
                  <a:pt x="1875367" y="97366"/>
                </a:lnTo>
                <a:lnTo>
                  <a:pt x="1735667" y="169333"/>
                </a:lnTo>
                <a:lnTo>
                  <a:pt x="1672167" y="211666"/>
                </a:lnTo>
                <a:lnTo>
                  <a:pt x="1549400" y="241300"/>
                </a:lnTo>
                <a:lnTo>
                  <a:pt x="1519767" y="241300"/>
                </a:lnTo>
                <a:lnTo>
                  <a:pt x="1464733" y="279400"/>
                </a:lnTo>
                <a:lnTo>
                  <a:pt x="1401233" y="313266"/>
                </a:lnTo>
                <a:lnTo>
                  <a:pt x="1384300" y="364066"/>
                </a:lnTo>
                <a:lnTo>
                  <a:pt x="1274233" y="410633"/>
                </a:lnTo>
                <a:lnTo>
                  <a:pt x="1151467" y="495300"/>
                </a:lnTo>
                <a:lnTo>
                  <a:pt x="1092200" y="546100"/>
                </a:lnTo>
                <a:lnTo>
                  <a:pt x="1049867" y="630766"/>
                </a:lnTo>
                <a:lnTo>
                  <a:pt x="1011767" y="690033"/>
                </a:lnTo>
                <a:lnTo>
                  <a:pt x="990600" y="753533"/>
                </a:lnTo>
                <a:lnTo>
                  <a:pt x="960967" y="817033"/>
                </a:lnTo>
                <a:lnTo>
                  <a:pt x="910167" y="829733"/>
                </a:lnTo>
                <a:cubicBezTo>
                  <a:pt x="897467" y="831144"/>
                  <a:pt x="884671" y="831865"/>
                  <a:pt x="872067" y="833966"/>
                </a:cubicBezTo>
                <a:cubicBezTo>
                  <a:pt x="867665" y="834700"/>
                  <a:pt x="862522" y="835045"/>
                  <a:pt x="859367" y="838200"/>
                </a:cubicBezTo>
                <a:cubicBezTo>
                  <a:pt x="856212" y="841355"/>
                  <a:pt x="856790" y="846757"/>
                  <a:pt x="855133" y="850900"/>
                </a:cubicBezTo>
                <a:cubicBezTo>
                  <a:pt x="853961" y="853829"/>
                  <a:pt x="852311" y="856544"/>
                  <a:pt x="850900" y="859366"/>
                </a:cubicBezTo>
                <a:lnTo>
                  <a:pt x="833967" y="859366"/>
                </a:lnTo>
                <a:lnTo>
                  <a:pt x="766233" y="901700"/>
                </a:lnTo>
                <a:lnTo>
                  <a:pt x="694267" y="952500"/>
                </a:lnTo>
                <a:lnTo>
                  <a:pt x="647700" y="999066"/>
                </a:lnTo>
                <a:lnTo>
                  <a:pt x="546100" y="1016000"/>
                </a:lnTo>
                <a:lnTo>
                  <a:pt x="503767" y="1037166"/>
                </a:lnTo>
                <a:lnTo>
                  <a:pt x="431800" y="1079500"/>
                </a:lnTo>
                <a:lnTo>
                  <a:pt x="317500" y="1168400"/>
                </a:lnTo>
                <a:lnTo>
                  <a:pt x="237067" y="1257300"/>
                </a:lnTo>
                <a:lnTo>
                  <a:pt x="203200" y="1308100"/>
                </a:lnTo>
                <a:lnTo>
                  <a:pt x="131233" y="1341966"/>
                </a:lnTo>
                <a:lnTo>
                  <a:pt x="76200" y="1397000"/>
                </a:lnTo>
                <a:lnTo>
                  <a:pt x="0" y="1447800"/>
                </a:ln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TextBox 22"/>
          <p:cNvSpPr txBox="1"/>
          <p:nvPr/>
        </p:nvSpPr>
        <p:spPr>
          <a:xfrm>
            <a:off x="2895600" y="4343400"/>
            <a:ext cx="1828800" cy="830997"/>
          </a:xfrm>
          <a:prstGeom prst="rect">
            <a:avLst/>
          </a:prstGeom>
          <a:noFill/>
        </p:spPr>
        <p:txBody>
          <a:bodyPr wrap="square" rtlCol="0">
            <a:spAutoFit/>
          </a:bodyPr>
          <a:lstStyle/>
          <a:p>
            <a:pPr algn="ctr"/>
            <a:r>
              <a:rPr lang="en-US" sz="2400" b="1" dirty="0" smtClean="0"/>
              <a:t>St. Lawrence River</a:t>
            </a:r>
            <a:endParaRPr lang="en-US" sz="2400" b="1" dirty="0"/>
          </a:p>
        </p:txBody>
      </p:sp>
      <p:pic>
        <p:nvPicPr>
          <p:cNvPr id="8196" name="Picture 4"/>
          <p:cNvPicPr>
            <a:picLocks noChangeAspect="1" noChangeArrowheads="1"/>
          </p:cNvPicPr>
          <p:nvPr/>
        </p:nvPicPr>
        <p:blipFill>
          <a:blip r:embed="rId4" cstate="print"/>
          <a:srcRect/>
          <a:stretch>
            <a:fillRect/>
          </a:stretch>
        </p:blipFill>
        <p:spPr bwMode="auto">
          <a:xfrm>
            <a:off x="-3733800" y="7010400"/>
            <a:ext cx="3571875" cy="6334125"/>
          </a:xfrm>
          <a:prstGeom prst="rect">
            <a:avLst/>
          </a:prstGeom>
          <a:noFill/>
          <a:ln w="9525">
            <a:noFill/>
            <a:miter lim="800000"/>
            <a:headEnd/>
            <a:tailEnd/>
          </a:ln>
        </p:spPr>
      </p:pic>
      <p:sp>
        <p:nvSpPr>
          <p:cNvPr id="40" name="TextBox 39"/>
          <p:cNvSpPr txBox="1"/>
          <p:nvPr/>
        </p:nvSpPr>
        <p:spPr>
          <a:xfrm>
            <a:off x="10515600" y="-990600"/>
            <a:ext cx="5410200" cy="3416320"/>
          </a:xfrm>
          <a:prstGeom prst="rect">
            <a:avLst/>
          </a:prstGeom>
          <a:solidFill>
            <a:schemeClr val="bg1"/>
          </a:solidFill>
        </p:spPr>
        <p:txBody>
          <a:bodyPr wrap="square" rtlCol="0">
            <a:spAutoFit/>
          </a:bodyPr>
          <a:lstStyle/>
          <a:p>
            <a:pPr algn="ctr"/>
            <a:r>
              <a:rPr lang="en-US" sz="3600" b="1" dirty="0" smtClean="0"/>
              <a:t>With the geography orientation out of the way,</a:t>
            </a:r>
          </a:p>
          <a:p>
            <a:pPr algn="ctr"/>
            <a:r>
              <a:rPr lang="en-US" sz="3600" b="1" dirty="0" smtClean="0"/>
              <a:t> </a:t>
            </a:r>
          </a:p>
          <a:p>
            <a:pPr algn="ctr"/>
            <a:r>
              <a:rPr lang="en-US" sz="3600" b="1" dirty="0" smtClean="0"/>
              <a:t>Now let’s talk about Explorers of this region of North America</a:t>
            </a:r>
            <a:endParaRPr lang="en-US" sz="3600" b="1" dirty="0"/>
          </a:p>
        </p:txBody>
      </p:sp>
      <p:sp>
        <p:nvSpPr>
          <p:cNvPr id="2" name="Title 1"/>
          <p:cNvSpPr>
            <a:spLocks noGrp="1"/>
          </p:cNvSpPr>
          <p:nvPr>
            <p:ph type="title"/>
          </p:nvPr>
        </p:nvSpPr>
        <p:spPr/>
        <p:txBody>
          <a:bodyPr>
            <a:noAutofit/>
          </a:bodyPr>
          <a:lstStyle/>
          <a:p>
            <a:r>
              <a:rPr lang="en-US" sz="3200" dirty="0" smtClean="0"/>
              <a:t>NEW FRANCE (NOUVELLE FRANCE)</a:t>
            </a:r>
            <a:endParaRPr lang="en-US" sz="3200" dirty="0"/>
          </a:p>
        </p:txBody>
      </p:sp>
      <p:grpSp>
        <p:nvGrpSpPr>
          <p:cNvPr id="4" name="Group 43"/>
          <p:cNvGrpSpPr/>
          <p:nvPr/>
        </p:nvGrpSpPr>
        <p:grpSpPr>
          <a:xfrm>
            <a:off x="0" y="5105400"/>
            <a:ext cx="1219200" cy="914400"/>
            <a:chOff x="9753600" y="685800"/>
            <a:chExt cx="1219200" cy="914400"/>
          </a:xfrm>
        </p:grpSpPr>
        <p:sp>
          <p:nvSpPr>
            <p:cNvPr id="42" name="TextBox 41"/>
            <p:cNvSpPr txBox="1"/>
            <p:nvPr/>
          </p:nvSpPr>
          <p:spPr>
            <a:xfrm>
              <a:off x="9753600" y="685800"/>
              <a:ext cx="1219200" cy="461665"/>
            </a:xfrm>
            <a:prstGeom prst="rect">
              <a:avLst/>
            </a:prstGeom>
            <a:solidFill>
              <a:schemeClr val="bg1"/>
            </a:solidFill>
            <a:ln w="3175">
              <a:solidFill>
                <a:schemeClr val="tx1"/>
              </a:solidFill>
            </a:ln>
          </p:spPr>
          <p:txBody>
            <a:bodyPr wrap="square" rtlCol="0">
              <a:spAutoFit/>
            </a:bodyPr>
            <a:lstStyle/>
            <a:p>
              <a:pPr algn="ctr"/>
              <a:r>
                <a:rPr lang="en-US" sz="2400" dirty="0" smtClean="0"/>
                <a:t>Toronto</a:t>
              </a:r>
              <a:endParaRPr lang="en-US" sz="2400" dirty="0"/>
            </a:p>
          </p:txBody>
        </p:sp>
        <p:sp>
          <p:nvSpPr>
            <p:cNvPr id="43" name="Oval 42"/>
            <p:cNvSpPr/>
            <p:nvPr/>
          </p:nvSpPr>
          <p:spPr>
            <a:xfrm>
              <a:off x="9829800" y="1447800"/>
              <a:ext cx="152400" cy="1524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4"/>
          <p:cNvGrpSpPr/>
          <p:nvPr/>
        </p:nvGrpSpPr>
        <p:grpSpPr>
          <a:xfrm>
            <a:off x="228600" y="4495800"/>
            <a:ext cx="1219200" cy="685800"/>
            <a:chOff x="9753600" y="685800"/>
            <a:chExt cx="1219200" cy="685800"/>
          </a:xfrm>
        </p:grpSpPr>
        <p:sp>
          <p:nvSpPr>
            <p:cNvPr id="46" name="TextBox 45"/>
            <p:cNvSpPr txBox="1"/>
            <p:nvPr/>
          </p:nvSpPr>
          <p:spPr>
            <a:xfrm>
              <a:off x="9753600" y="685800"/>
              <a:ext cx="1219200" cy="461665"/>
            </a:xfrm>
            <a:prstGeom prst="rect">
              <a:avLst/>
            </a:prstGeom>
            <a:solidFill>
              <a:schemeClr val="bg1"/>
            </a:solidFill>
            <a:ln w="3175">
              <a:solidFill>
                <a:schemeClr val="tx1"/>
              </a:solidFill>
            </a:ln>
          </p:spPr>
          <p:txBody>
            <a:bodyPr wrap="square" rtlCol="0">
              <a:spAutoFit/>
            </a:bodyPr>
            <a:lstStyle/>
            <a:p>
              <a:pPr algn="ctr"/>
              <a:r>
                <a:rPr lang="en-US" sz="2400" dirty="0" smtClean="0"/>
                <a:t>Ottawa</a:t>
              </a:r>
              <a:endParaRPr lang="en-US" sz="2400" dirty="0"/>
            </a:p>
          </p:txBody>
        </p:sp>
        <p:sp>
          <p:nvSpPr>
            <p:cNvPr id="47" name="Oval 46"/>
            <p:cNvSpPr/>
            <p:nvPr/>
          </p:nvSpPr>
          <p:spPr>
            <a:xfrm>
              <a:off x="10820400" y="1219200"/>
              <a:ext cx="152400" cy="1524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47"/>
          <p:cNvGrpSpPr/>
          <p:nvPr/>
        </p:nvGrpSpPr>
        <p:grpSpPr>
          <a:xfrm>
            <a:off x="1981200" y="4953000"/>
            <a:ext cx="1600200" cy="662705"/>
            <a:chOff x="9495816" y="445848"/>
            <a:chExt cx="1600200" cy="662705"/>
          </a:xfrm>
        </p:grpSpPr>
        <p:sp>
          <p:nvSpPr>
            <p:cNvPr id="49" name="TextBox 48"/>
            <p:cNvSpPr txBox="1"/>
            <p:nvPr/>
          </p:nvSpPr>
          <p:spPr>
            <a:xfrm>
              <a:off x="9724416" y="646888"/>
              <a:ext cx="1371600" cy="461665"/>
            </a:xfrm>
            <a:prstGeom prst="rect">
              <a:avLst/>
            </a:prstGeom>
            <a:solidFill>
              <a:schemeClr val="bg1"/>
            </a:solidFill>
            <a:ln w="3175">
              <a:solidFill>
                <a:schemeClr val="tx1"/>
              </a:solidFill>
            </a:ln>
          </p:spPr>
          <p:txBody>
            <a:bodyPr wrap="square" rtlCol="0">
              <a:spAutoFit/>
            </a:bodyPr>
            <a:lstStyle/>
            <a:p>
              <a:pPr algn="ctr"/>
              <a:r>
                <a:rPr lang="en-US" sz="2400" dirty="0" smtClean="0"/>
                <a:t>Montreal</a:t>
              </a:r>
              <a:endParaRPr lang="en-US" sz="2400" dirty="0"/>
            </a:p>
          </p:txBody>
        </p:sp>
        <p:sp>
          <p:nvSpPr>
            <p:cNvPr id="50" name="Oval 49"/>
            <p:cNvSpPr/>
            <p:nvPr/>
          </p:nvSpPr>
          <p:spPr>
            <a:xfrm>
              <a:off x="9495816" y="445848"/>
              <a:ext cx="152400" cy="1524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50"/>
          <p:cNvGrpSpPr/>
          <p:nvPr/>
        </p:nvGrpSpPr>
        <p:grpSpPr>
          <a:xfrm>
            <a:off x="1086256" y="3887824"/>
            <a:ext cx="1885544" cy="607976"/>
            <a:chOff x="9372600" y="685800"/>
            <a:chExt cx="1885544" cy="607976"/>
          </a:xfrm>
        </p:grpSpPr>
        <p:sp>
          <p:nvSpPr>
            <p:cNvPr id="52" name="TextBox 51"/>
            <p:cNvSpPr txBox="1"/>
            <p:nvPr/>
          </p:nvSpPr>
          <p:spPr>
            <a:xfrm>
              <a:off x="9372600" y="685800"/>
              <a:ext cx="1752600" cy="461665"/>
            </a:xfrm>
            <a:prstGeom prst="rect">
              <a:avLst/>
            </a:prstGeom>
            <a:solidFill>
              <a:schemeClr val="bg1"/>
            </a:solidFill>
            <a:ln w="3175">
              <a:solidFill>
                <a:schemeClr val="tx1"/>
              </a:solidFill>
            </a:ln>
          </p:spPr>
          <p:txBody>
            <a:bodyPr wrap="square" rtlCol="0">
              <a:spAutoFit/>
            </a:bodyPr>
            <a:lstStyle/>
            <a:p>
              <a:pPr algn="ctr"/>
              <a:r>
                <a:rPr lang="en-US" sz="2400" dirty="0" smtClean="0"/>
                <a:t>Quebec City</a:t>
              </a:r>
              <a:endParaRPr lang="en-US" sz="2400" dirty="0"/>
            </a:p>
          </p:txBody>
        </p:sp>
        <p:sp>
          <p:nvSpPr>
            <p:cNvPr id="53" name="Oval 52"/>
            <p:cNvSpPr/>
            <p:nvPr/>
          </p:nvSpPr>
          <p:spPr>
            <a:xfrm>
              <a:off x="11105744" y="1141376"/>
              <a:ext cx="152400" cy="1524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195" name="Picture 3"/>
          <p:cNvPicPr>
            <a:picLocks noChangeAspect="1" noChangeArrowheads="1"/>
          </p:cNvPicPr>
          <p:nvPr/>
        </p:nvPicPr>
        <p:blipFill>
          <a:blip r:embed="rId5" cstate="print"/>
          <a:srcRect/>
          <a:stretch>
            <a:fillRect/>
          </a:stretch>
        </p:blipFill>
        <p:spPr bwMode="auto">
          <a:xfrm>
            <a:off x="0" y="609600"/>
            <a:ext cx="9144000" cy="5990388"/>
          </a:xfrm>
          <a:prstGeom prst="rect">
            <a:avLst/>
          </a:prstGeom>
          <a:noFill/>
          <a:ln w="9525">
            <a:solidFill>
              <a:schemeClr val="tx1"/>
            </a:solidFill>
            <a:miter lim="800000"/>
            <a:headEnd/>
            <a:tailEnd/>
          </a:ln>
        </p:spPr>
      </p:pic>
      <p:grpSp>
        <p:nvGrpSpPr>
          <p:cNvPr id="8" name="Group 40"/>
          <p:cNvGrpSpPr/>
          <p:nvPr/>
        </p:nvGrpSpPr>
        <p:grpSpPr>
          <a:xfrm>
            <a:off x="2739957" y="1905000"/>
            <a:ext cx="3463047" cy="2859931"/>
            <a:chOff x="2714017" y="1984443"/>
            <a:chExt cx="3463047" cy="2859931"/>
          </a:xfrm>
        </p:grpSpPr>
        <p:sp>
          <p:nvSpPr>
            <p:cNvPr id="29" name="Freeform 28"/>
            <p:cNvSpPr/>
            <p:nvPr/>
          </p:nvSpPr>
          <p:spPr>
            <a:xfrm>
              <a:off x="2714017" y="1984443"/>
              <a:ext cx="3463047" cy="2859931"/>
            </a:xfrm>
            <a:custGeom>
              <a:avLst/>
              <a:gdLst>
                <a:gd name="connsiteX0" fmla="*/ 0 w 3463047"/>
                <a:gd name="connsiteY0" fmla="*/ 719846 h 2859931"/>
                <a:gd name="connsiteX1" fmla="*/ 19455 w 3463047"/>
                <a:gd name="connsiteY1" fmla="*/ 797668 h 2859931"/>
                <a:gd name="connsiteX2" fmla="*/ 87549 w 3463047"/>
                <a:gd name="connsiteY2" fmla="*/ 856034 h 2859931"/>
                <a:gd name="connsiteX3" fmla="*/ 544749 w 3463047"/>
                <a:gd name="connsiteY3" fmla="*/ 680936 h 2859931"/>
                <a:gd name="connsiteX4" fmla="*/ 846306 w 3463047"/>
                <a:gd name="connsiteY4" fmla="*/ 982493 h 2859931"/>
                <a:gd name="connsiteX5" fmla="*/ 836579 w 3463047"/>
                <a:gd name="connsiteY5" fmla="*/ 2286000 h 2859931"/>
                <a:gd name="connsiteX6" fmla="*/ 1079770 w 3463047"/>
                <a:gd name="connsiteY6" fmla="*/ 2451370 h 2859931"/>
                <a:gd name="connsiteX7" fmla="*/ 1108953 w 3463047"/>
                <a:gd name="connsiteY7" fmla="*/ 2529191 h 2859931"/>
                <a:gd name="connsiteX8" fmla="*/ 1079770 w 3463047"/>
                <a:gd name="connsiteY8" fmla="*/ 2665378 h 2859931"/>
                <a:gd name="connsiteX9" fmla="*/ 1157592 w 3463047"/>
                <a:gd name="connsiteY9" fmla="*/ 2791838 h 2859931"/>
                <a:gd name="connsiteX10" fmla="*/ 1332689 w 3463047"/>
                <a:gd name="connsiteY10" fmla="*/ 2859931 h 2859931"/>
                <a:gd name="connsiteX11" fmla="*/ 1877438 w 3463047"/>
                <a:gd name="connsiteY11" fmla="*/ 2850204 h 2859931"/>
                <a:gd name="connsiteX12" fmla="*/ 2422187 w 3463047"/>
                <a:gd name="connsiteY12" fmla="*/ 2587557 h 2859931"/>
                <a:gd name="connsiteX13" fmla="*/ 2830749 w 3463047"/>
                <a:gd name="connsiteY13" fmla="*/ 2354093 h 2859931"/>
                <a:gd name="connsiteX14" fmla="*/ 2976664 w 3463047"/>
                <a:gd name="connsiteY14" fmla="*/ 2198451 h 2859931"/>
                <a:gd name="connsiteX15" fmla="*/ 3171217 w 3463047"/>
                <a:gd name="connsiteY15" fmla="*/ 2149812 h 2859931"/>
                <a:gd name="connsiteX16" fmla="*/ 3287949 w 3463047"/>
                <a:gd name="connsiteY16" fmla="*/ 1974714 h 2859931"/>
                <a:gd name="connsiteX17" fmla="*/ 3463047 w 3463047"/>
                <a:gd name="connsiteY17" fmla="*/ 1896893 h 2859931"/>
                <a:gd name="connsiteX18" fmla="*/ 3015574 w 3463047"/>
                <a:gd name="connsiteY18" fmla="*/ 1741251 h 2859931"/>
                <a:gd name="connsiteX19" fmla="*/ 2869660 w 3463047"/>
                <a:gd name="connsiteY19" fmla="*/ 1595336 h 2859931"/>
                <a:gd name="connsiteX20" fmla="*/ 2762655 w 3463047"/>
                <a:gd name="connsiteY20" fmla="*/ 1225685 h 2859931"/>
                <a:gd name="connsiteX21" fmla="*/ 2772383 w 3463047"/>
                <a:gd name="connsiteY21" fmla="*/ 963038 h 2859931"/>
                <a:gd name="connsiteX22" fmla="*/ 2451370 w 3463047"/>
                <a:gd name="connsiteY22" fmla="*/ 943583 h 2859931"/>
                <a:gd name="connsiteX23" fmla="*/ 2762655 w 3463047"/>
                <a:gd name="connsiteY23" fmla="*/ 700391 h 2859931"/>
                <a:gd name="connsiteX24" fmla="*/ 2986392 w 3463047"/>
                <a:gd name="connsiteY24" fmla="*/ 252919 h 2859931"/>
                <a:gd name="connsiteX25" fmla="*/ 2626468 w 3463047"/>
                <a:gd name="connsiteY25" fmla="*/ 223736 h 2859931"/>
                <a:gd name="connsiteX26" fmla="*/ 2266545 w 3463047"/>
                <a:gd name="connsiteY26" fmla="*/ 418289 h 2859931"/>
                <a:gd name="connsiteX27" fmla="*/ 2130357 w 3463047"/>
                <a:gd name="connsiteY27" fmla="*/ 184825 h 2859931"/>
                <a:gd name="connsiteX28" fmla="*/ 1955260 w 3463047"/>
                <a:gd name="connsiteY28" fmla="*/ 136187 h 2859931"/>
                <a:gd name="connsiteX29" fmla="*/ 1721796 w 3463047"/>
                <a:gd name="connsiteY29" fmla="*/ 0 h 2859931"/>
                <a:gd name="connsiteX30" fmla="*/ 1459149 w 3463047"/>
                <a:gd name="connsiteY30" fmla="*/ 97276 h 2859931"/>
                <a:gd name="connsiteX31" fmla="*/ 1293779 w 3463047"/>
                <a:gd name="connsiteY31" fmla="*/ 165370 h 2859931"/>
                <a:gd name="connsiteX32" fmla="*/ 1108953 w 3463047"/>
                <a:gd name="connsiteY32" fmla="*/ 184825 h 2859931"/>
                <a:gd name="connsiteX33" fmla="*/ 817123 w 3463047"/>
                <a:gd name="connsiteY33" fmla="*/ 77821 h 2859931"/>
                <a:gd name="connsiteX34" fmla="*/ 544749 w 3463047"/>
                <a:gd name="connsiteY34" fmla="*/ 145914 h 2859931"/>
                <a:gd name="connsiteX35" fmla="*/ 437745 w 3463047"/>
                <a:gd name="connsiteY35" fmla="*/ 145914 h 2859931"/>
                <a:gd name="connsiteX36" fmla="*/ 447472 w 3463047"/>
                <a:gd name="connsiteY36" fmla="*/ 515566 h 2859931"/>
                <a:gd name="connsiteX37" fmla="*/ 291830 w 3463047"/>
                <a:gd name="connsiteY37" fmla="*/ 642025 h 2859931"/>
                <a:gd name="connsiteX38" fmla="*/ 0 w 3463047"/>
                <a:gd name="connsiteY38" fmla="*/ 719846 h 2859931"/>
                <a:gd name="connsiteX0" fmla="*/ 0 w 3463047"/>
                <a:gd name="connsiteY0" fmla="*/ 719846 h 2859931"/>
                <a:gd name="connsiteX1" fmla="*/ 19455 w 3463047"/>
                <a:gd name="connsiteY1" fmla="*/ 797668 h 2859931"/>
                <a:gd name="connsiteX2" fmla="*/ 87549 w 3463047"/>
                <a:gd name="connsiteY2" fmla="*/ 856034 h 2859931"/>
                <a:gd name="connsiteX3" fmla="*/ 544749 w 3463047"/>
                <a:gd name="connsiteY3" fmla="*/ 680936 h 2859931"/>
                <a:gd name="connsiteX4" fmla="*/ 846306 w 3463047"/>
                <a:gd name="connsiteY4" fmla="*/ 982493 h 2859931"/>
                <a:gd name="connsiteX5" fmla="*/ 836579 w 3463047"/>
                <a:gd name="connsiteY5" fmla="*/ 2286000 h 2859931"/>
                <a:gd name="connsiteX6" fmla="*/ 1079770 w 3463047"/>
                <a:gd name="connsiteY6" fmla="*/ 2451370 h 2859931"/>
                <a:gd name="connsiteX7" fmla="*/ 1108953 w 3463047"/>
                <a:gd name="connsiteY7" fmla="*/ 2529191 h 2859931"/>
                <a:gd name="connsiteX8" fmla="*/ 1079770 w 3463047"/>
                <a:gd name="connsiteY8" fmla="*/ 2665378 h 2859931"/>
                <a:gd name="connsiteX9" fmla="*/ 1157592 w 3463047"/>
                <a:gd name="connsiteY9" fmla="*/ 2791838 h 2859931"/>
                <a:gd name="connsiteX10" fmla="*/ 1332689 w 3463047"/>
                <a:gd name="connsiteY10" fmla="*/ 2859931 h 2859931"/>
                <a:gd name="connsiteX11" fmla="*/ 1877438 w 3463047"/>
                <a:gd name="connsiteY11" fmla="*/ 2850204 h 2859931"/>
                <a:gd name="connsiteX12" fmla="*/ 2422187 w 3463047"/>
                <a:gd name="connsiteY12" fmla="*/ 2587557 h 2859931"/>
                <a:gd name="connsiteX13" fmla="*/ 2830749 w 3463047"/>
                <a:gd name="connsiteY13" fmla="*/ 2354093 h 2859931"/>
                <a:gd name="connsiteX14" fmla="*/ 2976664 w 3463047"/>
                <a:gd name="connsiteY14" fmla="*/ 2198451 h 2859931"/>
                <a:gd name="connsiteX15" fmla="*/ 3171217 w 3463047"/>
                <a:gd name="connsiteY15" fmla="*/ 2149812 h 2859931"/>
                <a:gd name="connsiteX16" fmla="*/ 3287949 w 3463047"/>
                <a:gd name="connsiteY16" fmla="*/ 1974714 h 2859931"/>
                <a:gd name="connsiteX17" fmla="*/ 3463047 w 3463047"/>
                <a:gd name="connsiteY17" fmla="*/ 1896893 h 2859931"/>
                <a:gd name="connsiteX18" fmla="*/ 3015574 w 3463047"/>
                <a:gd name="connsiteY18" fmla="*/ 1741251 h 2859931"/>
                <a:gd name="connsiteX19" fmla="*/ 2869660 w 3463047"/>
                <a:gd name="connsiteY19" fmla="*/ 1595336 h 2859931"/>
                <a:gd name="connsiteX20" fmla="*/ 2762655 w 3463047"/>
                <a:gd name="connsiteY20" fmla="*/ 1225685 h 2859931"/>
                <a:gd name="connsiteX21" fmla="*/ 2772383 w 3463047"/>
                <a:gd name="connsiteY21" fmla="*/ 963038 h 2859931"/>
                <a:gd name="connsiteX22" fmla="*/ 2451370 w 3463047"/>
                <a:gd name="connsiteY22" fmla="*/ 943583 h 2859931"/>
                <a:gd name="connsiteX23" fmla="*/ 2762655 w 3463047"/>
                <a:gd name="connsiteY23" fmla="*/ 700391 h 2859931"/>
                <a:gd name="connsiteX24" fmla="*/ 2986392 w 3463047"/>
                <a:gd name="connsiteY24" fmla="*/ 252919 h 2859931"/>
                <a:gd name="connsiteX25" fmla="*/ 2626468 w 3463047"/>
                <a:gd name="connsiteY25" fmla="*/ 223736 h 2859931"/>
                <a:gd name="connsiteX26" fmla="*/ 2266545 w 3463047"/>
                <a:gd name="connsiteY26" fmla="*/ 418289 h 2859931"/>
                <a:gd name="connsiteX27" fmla="*/ 2130357 w 3463047"/>
                <a:gd name="connsiteY27" fmla="*/ 184825 h 2859931"/>
                <a:gd name="connsiteX28" fmla="*/ 1955260 w 3463047"/>
                <a:gd name="connsiteY28" fmla="*/ 136187 h 2859931"/>
                <a:gd name="connsiteX29" fmla="*/ 1721796 w 3463047"/>
                <a:gd name="connsiteY29" fmla="*/ 0 h 2859931"/>
                <a:gd name="connsiteX30" fmla="*/ 1459149 w 3463047"/>
                <a:gd name="connsiteY30" fmla="*/ 97276 h 2859931"/>
                <a:gd name="connsiteX31" fmla="*/ 1293779 w 3463047"/>
                <a:gd name="connsiteY31" fmla="*/ 165370 h 2859931"/>
                <a:gd name="connsiteX32" fmla="*/ 1108953 w 3463047"/>
                <a:gd name="connsiteY32" fmla="*/ 184825 h 2859931"/>
                <a:gd name="connsiteX33" fmla="*/ 817123 w 3463047"/>
                <a:gd name="connsiteY33" fmla="*/ 77821 h 2859931"/>
                <a:gd name="connsiteX34" fmla="*/ 486383 w 3463047"/>
                <a:gd name="connsiteY34" fmla="*/ 149157 h 2859931"/>
                <a:gd name="connsiteX35" fmla="*/ 437745 w 3463047"/>
                <a:gd name="connsiteY35" fmla="*/ 145914 h 2859931"/>
                <a:gd name="connsiteX36" fmla="*/ 447472 w 3463047"/>
                <a:gd name="connsiteY36" fmla="*/ 515566 h 2859931"/>
                <a:gd name="connsiteX37" fmla="*/ 291830 w 3463047"/>
                <a:gd name="connsiteY37" fmla="*/ 642025 h 2859931"/>
                <a:gd name="connsiteX38" fmla="*/ 0 w 3463047"/>
                <a:gd name="connsiteY38" fmla="*/ 719846 h 2859931"/>
                <a:gd name="connsiteX0" fmla="*/ 0 w 3463047"/>
                <a:gd name="connsiteY0" fmla="*/ 719846 h 2859931"/>
                <a:gd name="connsiteX1" fmla="*/ 19455 w 3463047"/>
                <a:gd name="connsiteY1" fmla="*/ 797668 h 2859931"/>
                <a:gd name="connsiteX2" fmla="*/ 87549 w 3463047"/>
                <a:gd name="connsiteY2" fmla="*/ 856034 h 2859931"/>
                <a:gd name="connsiteX3" fmla="*/ 544749 w 3463047"/>
                <a:gd name="connsiteY3" fmla="*/ 680936 h 2859931"/>
                <a:gd name="connsiteX4" fmla="*/ 846306 w 3463047"/>
                <a:gd name="connsiteY4" fmla="*/ 982493 h 2859931"/>
                <a:gd name="connsiteX5" fmla="*/ 836579 w 3463047"/>
                <a:gd name="connsiteY5" fmla="*/ 2286000 h 2859931"/>
                <a:gd name="connsiteX6" fmla="*/ 1079770 w 3463047"/>
                <a:gd name="connsiteY6" fmla="*/ 2451370 h 2859931"/>
                <a:gd name="connsiteX7" fmla="*/ 1108953 w 3463047"/>
                <a:gd name="connsiteY7" fmla="*/ 2529191 h 2859931"/>
                <a:gd name="connsiteX8" fmla="*/ 1079770 w 3463047"/>
                <a:gd name="connsiteY8" fmla="*/ 2665378 h 2859931"/>
                <a:gd name="connsiteX9" fmla="*/ 1157592 w 3463047"/>
                <a:gd name="connsiteY9" fmla="*/ 2791838 h 2859931"/>
                <a:gd name="connsiteX10" fmla="*/ 1332689 w 3463047"/>
                <a:gd name="connsiteY10" fmla="*/ 2859931 h 2859931"/>
                <a:gd name="connsiteX11" fmla="*/ 1877438 w 3463047"/>
                <a:gd name="connsiteY11" fmla="*/ 2850204 h 2859931"/>
                <a:gd name="connsiteX12" fmla="*/ 2422187 w 3463047"/>
                <a:gd name="connsiteY12" fmla="*/ 2587557 h 2859931"/>
                <a:gd name="connsiteX13" fmla="*/ 2830749 w 3463047"/>
                <a:gd name="connsiteY13" fmla="*/ 2354093 h 2859931"/>
                <a:gd name="connsiteX14" fmla="*/ 2976664 w 3463047"/>
                <a:gd name="connsiteY14" fmla="*/ 2198451 h 2859931"/>
                <a:gd name="connsiteX15" fmla="*/ 3171217 w 3463047"/>
                <a:gd name="connsiteY15" fmla="*/ 2149812 h 2859931"/>
                <a:gd name="connsiteX16" fmla="*/ 3287949 w 3463047"/>
                <a:gd name="connsiteY16" fmla="*/ 1974714 h 2859931"/>
                <a:gd name="connsiteX17" fmla="*/ 3463047 w 3463047"/>
                <a:gd name="connsiteY17" fmla="*/ 1896893 h 2859931"/>
                <a:gd name="connsiteX18" fmla="*/ 3015574 w 3463047"/>
                <a:gd name="connsiteY18" fmla="*/ 1741251 h 2859931"/>
                <a:gd name="connsiteX19" fmla="*/ 2869660 w 3463047"/>
                <a:gd name="connsiteY19" fmla="*/ 1595336 h 2859931"/>
                <a:gd name="connsiteX20" fmla="*/ 2762655 w 3463047"/>
                <a:gd name="connsiteY20" fmla="*/ 1225685 h 2859931"/>
                <a:gd name="connsiteX21" fmla="*/ 2772383 w 3463047"/>
                <a:gd name="connsiteY21" fmla="*/ 963038 h 2859931"/>
                <a:gd name="connsiteX22" fmla="*/ 2451370 w 3463047"/>
                <a:gd name="connsiteY22" fmla="*/ 943583 h 2859931"/>
                <a:gd name="connsiteX23" fmla="*/ 2762655 w 3463047"/>
                <a:gd name="connsiteY23" fmla="*/ 700391 h 2859931"/>
                <a:gd name="connsiteX24" fmla="*/ 2986392 w 3463047"/>
                <a:gd name="connsiteY24" fmla="*/ 252919 h 2859931"/>
                <a:gd name="connsiteX25" fmla="*/ 2626468 w 3463047"/>
                <a:gd name="connsiteY25" fmla="*/ 223736 h 2859931"/>
                <a:gd name="connsiteX26" fmla="*/ 2266545 w 3463047"/>
                <a:gd name="connsiteY26" fmla="*/ 418289 h 2859931"/>
                <a:gd name="connsiteX27" fmla="*/ 2130357 w 3463047"/>
                <a:gd name="connsiteY27" fmla="*/ 184825 h 2859931"/>
                <a:gd name="connsiteX28" fmla="*/ 1955260 w 3463047"/>
                <a:gd name="connsiteY28" fmla="*/ 136187 h 2859931"/>
                <a:gd name="connsiteX29" fmla="*/ 1721796 w 3463047"/>
                <a:gd name="connsiteY29" fmla="*/ 0 h 2859931"/>
                <a:gd name="connsiteX30" fmla="*/ 1459149 w 3463047"/>
                <a:gd name="connsiteY30" fmla="*/ 97276 h 2859931"/>
                <a:gd name="connsiteX31" fmla="*/ 1293779 w 3463047"/>
                <a:gd name="connsiteY31" fmla="*/ 165370 h 2859931"/>
                <a:gd name="connsiteX32" fmla="*/ 1108953 w 3463047"/>
                <a:gd name="connsiteY32" fmla="*/ 184825 h 2859931"/>
                <a:gd name="connsiteX33" fmla="*/ 791183 w 3463047"/>
                <a:gd name="connsiteY33" fmla="*/ 72957 h 2859931"/>
                <a:gd name="connsiteX34" fmla="*/ 486383 w 3463047"/>
                <a:gd name="connsiteY34" fmla="*/ 149157 h 2859931"/>
                <a:gd name="connsiteX35" fmla="*/ 437745 w 3463047"/>
                <a:gd name="connsiteY35" fmla="*/ 145914 h 2859931"/>
                <a:gd name="connsiteX36" fmla="*/ 447472 w 3463047"/>
                <a:gd name="connsiteY36" fmla="*/ 515566 h 2859931"/>
                <a:gd name="connsiteX37" fmla="*/ 291830 w 3463047"/>
                <a:gd name="connsiteY37" fmla="*/ 642025 h 2859931"/>
                <a:gd name="connsiteX38" fmla="*/ 0 w 3463047"/>
                <a:gd name="connsiteY38" fmla="*/ 719846 h 2859931"/>
                <a:gd name="connsiteX0" fmla="*/ 0 w 3463047"/>
                <a:gd name="connsiteY0" fmla="*/ 719846 h 2859931"/>
                <a:gd name="connsiteX1" fmla="*/ 19455 w 3463047"/>
                <a:gd name="connsiteY1" fmla="*/ 797668 h 2859931"/>
                <a:gd name="connsiteX2" fmla="*/ 87549 w 3463047"/>
                <a:gd name="connsiteY2" fmla="*/ 856034 h 2859931"/>
                <a:gd name="connsiteX3" fmla="*/ 544749 w 3463047"/>
                <a:gd name="connsiteY3" fmla="*/ 680936 h 2859931"/>
                <a:gd name="connsiteX4" fmla="*/ 846306 w 3463047"/>
                <a:gd name="connsiteY4" fmla="*/ 982493 h 2859931"/>
                <a:gd name="connsiteX5" fmla="*/ 836579 w 3463047"/>
                <a:gd name="connsiteY5" fmla="*/ 2286000 h 2859931"/>
                <a:gd name="connsiteX6" fmla="*/ 1079770 w 3463047"/>
                <a:gd name="connsiteY6" fmla="*/ 2451370 h 2859931"/>
                <a:gd name="connsiteX7" fmla="*/ 1108953 w 3463047"/>
                <a:gd name="connsiteY7" fmla="*/ 2529191 h 2859931"/>
                <a:gd name="connsiteX8" fmla="*/ 1079770 w 3463047"/>
                <a:gd name="connsiteY8" fmla="*/ 2665378 h 2859931"/>
                <a:gd name="connsiteX9" fmla="*/ 1157592 w 3463047"/>
                <a:gd name="connsiteY9" fmla="*/ 2791838 h 2859931"/>
                <a:gd name="connsiteX10" fmla="*/ 1332689 w 3463047"/>
                <a:gd name="connsiteY10" fmla="*/ 2859931 h 2859931"/>
                <a:gd name="connsiteX11" fmla="*/ 1877438 w 3463047"/>
                <a:gd name="connsiteY11" fmla="*/ 2850204 h 2859931"/>
                <a:gd name="connsiteX12" fmla="*/ 2422187 w 3463047"/>
                <a:gd name="connsiteY12" fmla="*/ 2587557 h 2859931"/>
                <a:gd name="connsiteX13" fmla="*/ 2830749 w 3463047"/>
                <a:gd name="connsiteY13" fmla="*/ 2354093 h 2859931"/>
                <a:gd name="connsiteX14" fmla="*/ 2976664 w 3463047"/>
                <a:gd name="connsiteY14" fmla="*/ 2198451 h 2859931"/>
                <a:gd name="connsiteX15" fmla="*/ 3171217 w 3463047"/>
                <a:gd name="connsiteY15" fmla="*/ 2149812 h 2859931"/>
                <a:gd name="connsiteX16" fmla="*/ 3287949 w 3463047"/>
                <a:gd name="connsiteY16" fmla="*/ 1974714 h 2859931"/>
                <a:gd name="connsiteX17" fmla="*/ 3463047 w 3463047"/>
                <a:gd name="connsiteY17" fmla="*/ 1896893 h 2859931"/>
                <a:gd name="connsiteX18" fmla="*/ 3015574 w 3463047"/>
                <a:gd name="connsiteY18" fmla="*/ 1741251 h 2859931"/>
                <a:gd name="connsiteX19" fmla="*/ 2869660 w 3463047"/>
                <a:gd name="connsiteY19" fmla="*/ 1595336 h 2859931"/>
                <a:gd name="connsiteX20" fmla="*/ 2762655 w 3463047"/>
                <a:gd name="connsiteY20" fmla="*/ 1225685 h 2859931"/>
                <a:gd name="connsiteX21" fmla="*/ 2772383 w 3463047"/>
                <a:gd name="connsiteY21" fmla="*/ 963038 h 2859931"/>
                <a:gd name="connsiteX22" fmla="*/ 2451370 w 3463047"/>
                <a:gd name="connsiteY22" fmla="*/ 943583 h 2859931"/>
                <a:gd name="connsiteX23" fmla="*/ 2762655 w 3463047"/>
                <a:gd name="connsiteY23" fmla="*/ 700391 h 2859931"/>
                <a:gd name="connsiteX24" fmla="*/ 2986392 w 3463047"/>
                <a:gd name="connsiteY24" fmla="*/ 252919 h 2859931"/>
                <a:gd name="connsiteX25" fmla="*/ 2626468 w 3463047"/>
                <a:gd name="connsiteY25" fmla="*/ 223736 h 2859931"/>
                <a:gd name="connsiteX26" fmla="*/ 2266545 w 3463047"/>
                <a:gd name="connsiteY26" fmla="*/ 418289 h 2859931"/>
                <a:gd name="connsiteX27" fmla="*/ 2130357 w 3463047"/>
                <a:gd name="connsiteY27" fmla="*/ 184825 h 2859931"/>
                <a:gd name="connsiteX28" fmla="*/ 1955260 w 3463047"/>
                <a:gd name="connsiteY28" fmla="*/ 136187 h 2859931"/>
                <a:gd name="connsiteX29" fmla="*/ 1721796 w 3463047"/>
                <a:gd name="connsiteY29" fmla="*/ 0 h 2859931"/>
                <a:gd name="connsiteX30" fmla="*/ 1459149 w 3463047"/>
                <a:gd name="connsiteY30" fmla="*/ 97276 h 2859931"/>
                <a:gd name="connsiteX31" fmla="*/ 1324583 w 3463047"/>
                <a:gd name="connsiteY31" fmla="*/ 149157 h 2859931"/>
                <a:gd name="connsiteX32" fmla="*/ 1108953 w 3463047"/>
                <a:gd name="connsiteY32" fmla="*/ 184825 h 2859931"/>
                <a:gd name="connsiteX33" fmla="*/ 791183 w 3463047"/>
                <a:gd name="connsiteY33" fmla="*/ 72957 h 2859931"/>
                <a:gd name="connsiteX34" fmla="*/ 486383 w 3463047"/>
                <a:gd name="connsiteY34" fmla="*/ 149157 h 2859931"/>
                <a:gd name="connsiteX35" fmla="*/ 437745 w 3463047"/>
                <a:gd name="connsiteY35" fmla="*/ 145914 h 2859931"/>
                <a:gd name="connsiteX36" fmla="*/ 447472 w 3463047"/>
                <a:gd name="connsiteY36" fmla="*/ 515566 h 2859931"/>
                <a:gd name="connsiteX37" fmla="*/ 291830 w 3463047"/>
                <a:gd name="connsiteY37" fmla="*/ 642025 h 2859931"/>
                <a:gd name="connsiteX38" fmla="*/ 0 w 3463047"/>
                <a:gd name="connsiteY38" fmla="*/ 719846 h 2859931"/>
                <a:gd name="connsiteX0" fmla="*/ 0 w 3463047"/>
                <a:gd name="connsiteY0" fmla="*/ 719846 h 2859931"/>
                <a:gd name="connsiteX1" fmla="*/ 19455 w 3463047"/>
                <a:gd name="connsiteY1" fmla="*/ 797668 h 2859931"/>
                <a:gd name="connsiteX2" fmla="*/ 87549 w 3463047"/>
                <a:gd name="connsiteY2" fmla="*/ 856034 h 2859931"/>
                <a:gd name="connsiteX3" fmla="*/ 544749 w 3463047"/>
                <a:gd name="connsiteY3" fmla="*/ 680936 h 2859931"/>
                <a:gd name="connsiteX4" fmla="*/ 846306 w 3463047"/>
                <a:gd name="connsiteY4" fmla="*/ 982493 h 2859931"/>
                <a:gd name="connsiteX5" fmla="*/ 836579 w 3463047"/>
                <a:gd name="connsiteY5" fmla="*/ 2286000 h 2859931"/>
                <a:gd name="connsiteX6" fmla="*/ 1079770 w 3463047"/>
                <a:gd name="connsiteY6" fmla="*/ 2451370 h 2859931"/>
                <a:gd name="connsiteX7" fmla="*/ 1108953 w 3463047"/>
                <a:gd name="connsiteY7" fmla="*/ 2529191 h 2859931"/>
                <a:gd name="connsiteX8" fmla="*/ 1079770 w 3463047"/>
                <a:gd name="connsiteY8" fmla="*/ 2665378 h 2859931"/>
                <a:gd name="connsiteX9" fmla="*/ 1157592 w 3463047"/>
                <a:gd name="connsiteY9" fmla="*/ 2791838 h 2859931"/>
                <a:gd name="connsiteX10" fmla="*/ 1332689 w 3463047"/>
                <a:gd name="connsiteY10" fmla="*/ 2859931 h 2859931"/>
                <a:gd name="connsiteX11" fmla="*/ 1877438 w 3463047"/>
                <a:gd name="connsiteY11" fmla="*/ 2850204 h 2859931"/>
                <a:gd name="connsiteX12" fmla="*/ 2422187 w 3463047"/>
                <a:gd name="connsiteY12" fmla="*/ 2587557 h 2859931"/>
                <a:gd name="connsiteX13" fmla="*/ 2830749 w 3463047"/>
                <a:gd name="connsiteY13" fmla="*/ 2354093 h 2859931"/>
                <a:gd name="connsiteX14" fmla="*/ 2976664 w 3463047"/>
                <a:gd name="connsiteY14" fmla="*/ 2198451 h 2859931"/>
                <a:gd name="connsiteX15" fmla="*/ 3171217 w 3463047"/>
                <a:gd name="connsiteY15" fmla="*/ 2149812 h 2859931"/>
                <a:gd name="connsiteX16" fmla="*/ 3287949 w 3463047"/>
                <a:gd name="connsiteY16" fmla="*/ 1974714 h 2859931"/>
                <a:gd name="connsiteX17" fmla="*/ 3463047 w 3463047"/>
                <a:gd name="connsiteY17" fmla="*/ 1896893 h 2859931"/>
                <a:gd name="connsiteX18" fmla="*/ 3015574 w 3463047"/>
                <a:gd name="connsiteY18" fmla="*/ 1741251 h 2859931"/>
                <a:gd name="connsiteX19" fmla="*/ 2869660 w 3463047"/>
                <a:gd name="connsiteY19" fmla="*/ 1595336 h 2859931"/>
                <a:gd name="connsiteX20" fmla="*/ 2762655 w 3463047"/>
                <a:gd name="connsiteY20" fmla="*/ 1225685 h 2859931"/>
                <a:gd name="connsiteX21" fmla="*/ 2772383 w 3463047"/>
                <a:gd name="connsiteY21" fmla="*/ 963038 h 2859931"/>
                <a:gd name="connsiteX22" fmla="*/ 2451370 w 3463047"/>
                <a:gd name="connsiteY22" fmla="*/ 943583 h 2859931"/>
                <a:gd name="connsiteX23" fmla="*/ 2762655 w 3463047"/>
                <a:gd name="connsiteY23" fmla="*/ 700391 h 2859931"/>
                <a:gd name="connsiteX24" fmla="*/ 2986392 w 3463047"/>
                <a:gd name="connsiteY24" fmla="*/ 252919 h 2859931"/>
                <a:gd name="connsiteX25" fmla="*/ 2626468 w 3463047"/>
                <a:gd name="connsiteY25" fmla="*/ 223736 h 2859931"/>
                <a:gd name="connsiteX26" fmla="*/ 2266545 w 3463047"/>
                <a:gd name="connsiteY26" fmla="*/ 418289 h 2859931"/>
                <a:gd name="connsiteX27" fmla="*/ 2130357 w 3463047"/>
                <a:gd name="connsiteY27" fmla="*/ 184825 h 2859931"/>
                <a:gd name="connsiteX28" fmla="*/ 1955260 w 3463047"/>
                <a:gd name="connsiteY28" fmla="*/ 136187 h 2859931"/>
                <a:gd name="connsiteX29" fmla="*/ 1721796 w 3463047"/>
                <a:gd name="connsiteY29" fmla="*/ 0 h 2859931"/>
                <a:gd name="connsiteX30" fmla="*/ 1459149 w 3463047"/>
                <a:gd name="connsiteY30" fmla="*/ 97276 h 2859931"/>
                <a:gd name="connsiteX31" fmla="*/ 1324583 w 3463047"/>
                <a:gd name="connsiteY31" fmla="*/ 149157 h 2859931"/>
                <a:gd name="connsiteX32" fmla="*/ 1095983 w 3463047"/>
                <a:gd name="connsiteY32" fmla="*/ 149157 h 2859931"/>
                <a:gd name="connsiteX33" fmla="*/ 791183 w 3463047"/>
                <a:gd name="connsiteY33" fmla="*/ 72957 h 2859931"/>
                <a:gd name="connsiteX34" fmla="*/ 486383 w 3463047"/>
                <a:gd name="connsiteY34" fmla="*/ 149157 h 2859931"/>
                <a:gd name="connsiteX35" fmla="*/ 437745 w 3463047"/>
                <a:gd name="connsiteY35" fmla="*/ 145914 h 2859931"/>
                <a:gd name="connsiteX36" fmla="*/ 447472 w 3463047"/>
                <a:gd name="connsiteY36" fmla="*/ 515566 h 2859931"/>
                <a:gd name="connsiteX37" fmla="*/ 291830 w 3463047"/>
                <a:gd name="connsiteY37" fmla="*/ 642025 h 2859931"/>
                <a:gd name="connsiteX38" fmla="*/ 0 w 3463047"/>
                <a:gd name="connsiteY38" fmla="*/ 719846 h 2859931"/>
                <a:gd name="connsiteX0" fmla="*/ 0 w 3463047"/>
                <a:gd name="connsiteY0" fmla="*/ 719846 h 2859931"/>
                <a:gd name="connsiteX1" fmla="*/ 19455 w 3463047"/>
                <a:gd name="connsiteY1" fmla="*/ 797668 h 2859931"/>
                <a:gd name="connsiteX2" fmla="*/ 87549 w 3463047"/>
                <a:gd name="connsiteY2" fmla="*/ 856034 h 2859931"/>
                <a:gd name="connsiteX3" fmla="*/ 544749 w 3463047"/>
                <a:gd name="connsiteY3" fmla="*/ 680936 h 2859931"/>
                <a:gd name="connsiteX4" fmla="*/ 846306 w 3463047"/>
                <a:gd name="connsiteY4" fmla="*/ 982493 h 2859931"/>
                <a:gd name="connsiteX5" fmla="*/ 836579 w 3463047"/>
                <a:gd name="connsiteY5" fmla="*/ 2286000 h 2859931"/>
                <a:gd name="connsiteX6" fmla="*/ 1079770 w 3463047"/>
                <a:gd name="connsiteY6" fmla="*/ 2451370 h 2859931"/>
                <a:gd name="connsiteX7" fmla="*/ 1108953 w 3463047"/>
                <a:gd name="connsiteY7" fmla="*/ 2529191 h 2859931"/>
                <a:gd name="connsiteX8" fmla="*/ 1079770 w 3463047"/>
                <a:gd name="connsiteY8" fmla="*/ 2665378 h 2859931"/>
                <a:gd name="connsiteX9" fmla="*/ 1157592 w 3463047"/>
                <a:gd name="connsiteY9" fmla="*/ 2791838 h 2859931"/>
                <a:gd name="connsiteX10" fmla="*/ 1332689 w 3463047"/>
                <a:gd name="connsiteY10" fmla="*/ 2859931 h 2859931"/>
                <a:gd name="connsiteX11" fmla="*/ 1877438 w 3463047"/>
                <a:gd name="connsiteY11" fmla="*/ 2850204 h 2859931"/>
                <a:gd name="connsiteX12" fmla="*/ 2422187 w 3463047"/>
                <a:gd name="connsiteY12" fmla="*/ 2587557 h 2859931"/>
                <a:gd name="connsiteX13" fmla="*/ 2830749 w 3463047"/>
                <a:gd name="connsiteY13" fmla="*/ 2354093 h 2859931"/>
                <a:gd name="connsiteX14" fmla="*/ 2976664 w 3463047"/>
                <a:gd name="connsiteY14" fmla="*/ 2198451 h 2859931"/>
                <a:gd name="connsiteX15" fmla="*/ 3171217 w 3463047"/>
                <a:gd name="connsiteY15" fmla="*/ 2149812 h 2859931"/>
                <a:gd name="connsiteX16" fmla="*/ 3287949 w 3463047"/>
                <a:gd name="connsiteY16" fmla="*/ 1974714 h 2859931"/>
                <a:gd name="connsiteX17" fmla="*/ 3463047 w 3463047"/>
                <a:gd name="connsiteY17" fmla="*/ 1896893 h 2859931"/>
                <a:gd name="connsiteX18" fmla="*/ 3015574 w 3463047"/>
                <a:gd name="connsiteY18" fmla="*/ 1741251 h 2859931"/>
                <a:gd name="connsiteX19" fmla="*/ 2869660 w 3463047"/>
                <a:gd name="connsiteY19" fmla="*/ 1595336 h 2859931"/>
                <a:gd name="connsiteX20" fmla="*/ 2762655 w 3463047"/>
                <a:gd name="connsiteY20" fmla="*/ 1225685 h 2859931"/>
                <a:gd name="connsiteX21" fmla="*/ 2772383 w 3463047"/>
                <a:gd name="connsiteY21" fmla="*/ 963038 h 2859931"/>
                <a:gd name="connsiteX22" fmla="*/ 2451370 w 3463047"/>
                <a:gd name="connsiteY22" fmla="*/ 943583 h 2859931"/>
                <a:gd name="connsiteX23" fmla="*/ 2762655 w 3463047"/>
                <a:gd name="connsiteY23" fmla="*/ 700391 h 2859931"/>
                <a:gd name="connsiteX24" fmla="*/ 2986392 w 3463047"/>
                <a:gd name="connsiteY24" fmla="*/ 252919 h 2859931"/>
                <a:gd name="connsiteX25" fmla="*/ 2626468 w 3463047"/>
                <a:gd name="connsiteY25" fmla="*/ 223736 h 2859931"/>
                <a:gd name="connsiteX26" fmla="*/ 2266545 w 3463047"/>
                <a:gd name="connsiteY26" fmla="*/ 418289 h 2859931"/>
                <a:gd name="connsiteX27" fmla="*/ 2130357 w 3463047"/>
                <a:gd name="connsiteY27" fmla="*/ 184825 h 2859931"/>
                <a:gd name="connsiteX28" fmla="*/ 1955260 w 3463047"/>
                <a:gd name="connsiteY28" fmla="*/ 136187 h 2859931"/>
                <a:gd name="connsiteX29" fmla="*/ 1721796 w 3463047"/>
                <a:gd name="connsiteY29" fmla="*/ 0 h 2859931"/>
                <a:gd name="connsiteX30" fmla="*/ 1459149 w 3463047"/>
                <a:gd name="connsiteY30" fmla="*/ 97276 h 2859931"/>
                <a:gd name="connsiteX31" fmla="*/ 1324583 w 3463047"/>
                <a:gd name="connsiteY31" fmla="*/ 149157 h 2859931"/>
                <a:gd name="connsiteX32" fmla="*/ 1095983 w 3463047"/>
                <a:gd name="connsiteY32" fmla="*/ 149157 h 2859931"/>
                <a:gd name="connsiteX33" fmla="*/ 791183 w 3463047"/>
                <a:gd name="connsiteY33" fmla="*/ 72957 h 2859931"/>
                <a:gd name="connsiteX34" fmla="*/ 486383 w 3463047"/>
                <a:gd name="connsiteY34" fmla="*/ 149157 h 2859931"/>
                <a:gd name="connsiteX35" fmla="*/ 437745 w 3463047"/>
                <a:gd name="connsiteY35" fmla="*/ 145914 h 2859931"/>
                <a:gd name="connsiteX36" fmla="*/ 447472 w 3463047"/>
                <a:gd name="connsiteY36" fmla="*/ 515566 h 2859931"/>
                <a:gd name="connsiteX37" fmla="*/ 291830 w 3463047"/>
                <a:gd name="connsiteY37" fmla="*/ 642025 h 2859931"/>
                <a:gd name="connsiteX38" fmla="*/ 0 w 3463047"/>
                <a:gd name="connsiteY38" fmla="*/ 719846 h 2859931"/>
                <a:gd name="connsiteX0" fmla="*/ 0 w 3463047"/>
                <a:gd name="connsiteY0" fmla="*/ 719846 h 2859931"/>
                <a:gd name="connsiteX1" fmla="*/ 19455 w 3463047"/>
                <a:gd name="connsiteY1" fmla="*/ 797668 h 2859931"/>
                <a:gd name="connsiteX2" fmla="*/ 87549 w 3463047"/>
                <a:gd name="connsiteY2" fmla="*/ 856034 h 2859931"/>
                <a:gd name="connsiteX3" fmla="*/ 544749 w 3463047"/>
                <a:gd name="connsiteY3" fmla="*/ 680936 h 2859931"/>
                <a:gd name="connsiteX4" fmla="*/ 846306 w 3463047"/>
                <a:gd name="connsiteY4" fmla="*/ 982493 h 2859931"/>
                <a:gd name="connsiteX5" fmla="*/ 836579 w 3463047"/>
                <a:gd name="connsiteY5" fmla="*/ 2286000 h 2859931"/>
                <a:gd name="connsiteX6" fmla="*/ 1079770 w 3463047"/>
                <a:gd name="connsiteY6" fmla="*/ 2451370 h 2859931"/>
                <a:gd name="connsiteX7" fmla="*/ 1108953 w 3463047"/>
                <a:gd name="connsiteY7" fmla="*/ 2529191 h 2859931"/>
                <a:gd name="connsiteX8" fmla="*/ 1079770 w 3463047"/>
                <a:gd name="connsiteY8" fmla="*/ 2665378 h 2859931"/>
                <a:gd name="connsiteX9" fmla="*/ 1157592 w 3463047"/>
                <a:gd name="connsiteY9" fmla="*/ 2791838 h 2859931"/>
                <a:gd name="connsiteX10" fmla="*/ 1332689 w 3463047"/>
                <a:gd name="connsiteY10" fmla="*/ 2859931 h 2859931"/>
                <a:gd name="connsiteX11" fmla="*/ 1877438 w 3463047"/>
                <a:gd name="connsiteY11" fmla="*/ 2850204 h 2859931"/>
                <a:gd name="connsiteX12" fmla="*/ 2422187 w 3463047"/>
                <a:gd name="connsiteY12" fmla="*/ 2587557 h 2859931"/>
                <a:gd name="connsiteX13" fmla="*/ 2830749 w 3463047"/>
                <a:gd name="connsiteY13" fmla="*/ 2354093 h 2859931"/>
                <a:gd name="connsiteX14" fmla="*/ 2976664 w 3463047"/>
                <a:gd name="connsiteY14" fmla="*/ 2198451 h 2859931"/>
                <a:gd name="connsiteX15" fmla="*/ 3171217 w 3463047"/>
                <a:gd name="connsiteY15" fmla="*/ 2149812 h 2859931"/>
                <a:gd name="connsiteX16" fmla="*/ 3287949 w 3463047"/>
                <a:gd name="connsiteY16" fmla="*/ 1974714 h 2859931"/>
                <a:gd name="connsiteX17" fmla="*/ 3463047 w 3463047"/>
                <a:gd name="connsiteY17" fmla="*/ 1896893 h 2859931"/>
                <a:gd name="connsiteX18" fmla="*/ 3015574 w 3463047"/>
                <a:gd name="connsiteY18" fmla="*/ 1741251 h 2859931"/>
                <a:gd name="connsiteX19" fmla="*/ 2869660 w 3463047"/>
                <a:gd name="connsiteY19" fmla="*/ 1595336 h 2859931"/>
                <a:gd name="connsiteX20" fmla="*/ 2762655 w 3463047"/>
                <a:gd name="connsiteY20" fmla="*/ 1225685 h 2859931"/>
                <a:gd name="connsiteX21" fmla="*/ 2772383 w 3463047"/>
                <a:gd name="connsiteY21" fmla="*/ 963038 h 2859931"/>
                <a:gd name="connsiteX22" fmla="*/ 2451370 w 3463047"/>
                <a:gd name="connsiteY22" fmla="*/ 943583 h 2859931"/>
                <a:gd name="connsiteX23" fmla="*/ 2762655 w 3463047"/>
                <a:gd name="connsiteY23" fmla="*/ 700391 h 2859931"/>
                <a:gd name="connsiteX24" fmla="*/ 2986392 w 3463047"/>
                <a:gd name="connsiteY24" fmla="*/ 252919 h 2859931"/>
                <a:gd name="connsiteX25" fmla="*/ 2626468 w 3463047"/>
                <a:gd name="connsiteY25" fmla="*/ 223736 h 2859931"/>
                <a:gd name="connsiteX26" fmla="*/ 2266545 w 3463047"/>
                <a:gd name="connsiteY26" fmla="*/ 418289 h 2859931"/>
                <a:gd name="connsiteX27" fmla="*/ 2130357 w 3463047"/>
                <a:gd name="connsiteY27" fmla="*/ 184825 h 2859931"/>
                <a:gd name="connsiteX28" fmla="*/ 1955260 w 3463047"/>
                <a:gd name="connsiteY28" fmla="*/ 136187 h 2859931"/>
                <a:gd name="connsiteX29" fmla="*/ 1721796 w 3463047"/>
                <a:gd name="connsiteY29" fmla="*/ 0 h 2859931"/>
                <a:gd name="connsiteX30" fmla="*/ 1459149 w 3463047"/>
                <a:gd name="connsiteY30" fmla="*/ 97276 h 2859931"/>
                <a:gd name="connsiteX31" fmla="*/ 1324583 w 3463047"/>
                <a:gd name="connsiteY31" fmla="*/ 149157 h 2859931"/>
                <a:gd name="connsiteX32" fmla="*/ 1095983 w 3463047"/>
                <a:gd name="connsiteY32" fmla="*/ 149157 h 2859931"/>
                <a:gd name="connsiteX33" fmla="*/ 791183 w 3463047"/>
                <a:gd name="connsiteY33" fmla="*/ 72957 h 2859931"/>
                <a:gd name="connsiteX34" fmla="*/ 486383 w 3463047"/>
                <a:gd name="connsiteY34" fmla="*/ 149157 h 2859931"/>
                <a:gd name="connsiteX35" fmla="*/ 437745 w 3463047"/>
                <a:gd name="connsiteY35" fmla="*/ 145914 h 2859931"/>
                <a:gd name="connsiteX36" fmla="*/ 410183 w 3463047"/>
                <a:gd name="connsiteY36" fmla="*/ 453957 h 2859931"/>
                <a:gd name="connsiteX37" fmla="*/ 291830 w 3463047"/>
                <a:gd name="connsiteY37" fmla="*/ 642025 h 2859931"/>
                <a:gd name="connsiteX38" fmla="*/ 0 w 3463047"/>
                <a:gd name="connsiteY38" fmla="*/ 719846 h 2859931"/>
                <a:gd name="connsiteX0" fmla="*/ 0 w 3463047"/>
                <a:gd name="connsiteY0" fmla="*/ 719846 h 2859931"/>
                <a:gd name="connsiteX1" fmla="*/ 19455 w 3463047"/>
                <a:gd name="connsiteY1" fmla="*/ 797668 h 2859931"/>
                <a:gd name="connsiteX2" fmla="*/ 87549 w 3463047"/>
                <a:gd name="connsiteY2" fmla="*/ 856034 h 2859931"/>
                <a:gd name="connsiteX3" fmla="*/ 544749 w 3463047"/>
                <a:gd name="connsiteY3" fmla="*/ 680936 h 2859931"/>
                <a:gd name="connsiteX4" fmla="*/ 846306 w 3463047"/>
                <a:gd name="connsiteY4" fmla="*/ 982493 h 2859931"/>
                <a:gd name="connsiteX5" fmla="*/ 836579 w 3463047"/>
                <a:gd name="connsiteY5" fmla="*/ 2286000 h 2859931"/>
                <a:gd name="connsiteX6" fmla="*/ 1079770 w 3463047"/>
                <a:gd name="connsiteY6" fmla="*/ 2451370 h 2859931"/>
                <a:gd name="connsiteX7" fmla="*/ 1108953 w 3463047"/>
                <a:gd name="connsiteY7" fmla="*/ 2529191 h 2859931"/>
                <a:gd name="connsiteX8" fmla="*/ 1079770 w 3463047"/>
                <a:gd name="connsiteY8" fmla="*/ 2665378 h 2859931"/>
                <a:gd name="connsiteX9" fmla="*/ 1157592 w 3463047"/>
                <a:gd name="connsiteY9" fmla="*/ 2791838 h 2859931"/>
                <a:gd name="connsiteX10" fmla="*/ 1332689 w 3463047"/>
                <a:gd name="connsiteY10" fmla="*/ 2859931 h 2859931"/>
                <a:gd name="connsiteX11" fmla="*/ 1877438 w 3463047"/>
                <a:gd name="connsiteY11" fmla="*/ 2850204 h 2859931"/>
                <a:gd name="connsiteX12" fmla="*/ 2422187 w 3463047"/>
                <a:gd name="connsiteY12" fmla="*/ 2587557 h 2859931"/>
                <a:gd name="connsiteX13" fmla="*/ 2830749 w 3463047"/>
                <a:gd name="connsiteY13" fmla="*/ 2354093 h 2859931"/>
                <a:gd name="connsiteX14" fmla="*/ 2976664 w 3463047"/>
                <a:gd name="connsiteY14" fmla="*/ 2198451 h 2859931"/>
                <a:gd name="connsiteX15" fmla="*/ 3171217 w 3463047"/>
                <a:gd name="connsiteY15" fmla="*/ 2149812 h 2859931"/>
                <a:gd name="connsiteX16" fmla="*/ 3287949 w 3463047"/>
                <a:gd name="connsiteY16" fmla="*/ 1974714 h 2859931"/>
                <a:gd name="connsiteX17" fmla="*/ 3463047 w 3463047"/>
                <a:gd name="connsiteY17" fmla="*/ 1896893 h 2859931"/>
                <a:gd name="connsiteX18" fmla="*/ 3015574 w 3463047"/>
                <a:gd name="connsiteY18" fmla="*/ 1741251 h 2859931"/>
                <a:gd name="connsiteX19" fmla="*/ 2869660 w 3463047"/>
                <a:gd name="connsiteY19" fmla="*/ 1595336 h 2859931"/>
                <a:gd name="connsiteX20" fmla="*/ 2762655 w 3463047"/>
                <a:gd name="connsiteY20" fmla="*/ 1225685 h 2859931"/>
                <a:gd name="connsiteX21" fmla="*/ 2772383 w 3463047"/>
                <a:gd name="connsiteY21" fmla="*/ 963038 h 2859931"/>
                <a:gd name="connsiteX22" fmla="*/ 2451370 w 3463047"/>
                <a:gd name="connsiteY22" fmla="*/ 943583 h 2859931"/>
                <a:gd name="connsiteX23" fmla="*/ 2762655 w 3463047"/>
                <a:gd name="connsiteY23" fmla="*/ 700391 h 2859931"/>
                <a:gd name="connsiteX24" fmla="*/ 2986392 w 3463047"/>
                <a:gd name="connsiteY24" fmla="*/ 252919 h 2859931"/>
                <a:gd name="connsiteX25" fmla="*/ 2626468 w 3463047"/>
                <a:gd name="connsiteY25" fmla="*/ 223736 h 2859931"/>
                <a:gd name="connsiteX26" fmla="*/ 2266545 w 3463047"/>
                <a:gd name="connsiteY26" fmla="*/ 418289 h 2859931"/>
                <a:gd name="connsiteX27" fmla="*/ 2130357 w 3463047"/>
                <a:gd name="connsiteY27" fmla="*/ 184825 h 2859931"/>
                <a:gd name="connsiteX28" fmla="*/ 1955260 w 3463047"/>
                <a:gd name="connsiteY28" fmla="*/ 136187 h 2859931"/>
                <a:gd name="connsiteX29" fmla="*/ 1721796 w 3463047"/>
                <a:gd name="connsiteY29" fmla="*/ 0 h 2859931"/>
                <a:gd name="connsiteX30" fmla="*/ 1459149 w 3463047"/>
                <a:gd name="connsiteY30" fmla="*/ 97276 h 2859931"/>
                <a:gd name="connsiteX31" fmla="*/ 1324583 w 3463047"/>
                <a:gd name="connsiteY31" fmla="*/ 149157 h 2859931"/>
                <a:gd name="connsiteX32" fmla="*/ 1095983 w 3463047"/>
                <a:gd name="connsiteY32" fmla="*/ 149157 h 2859931"/>
                <a:gd name="connsiteX33" fmla="*/ 791183 w 3463047"/>
                <a:gd name="connsiteY33" fmla="*/ 72957 h 2859931"/>
                <a:gd name="connsiteX34" fmla="*/ 486383 w 3463047"/>
                <a:gd name="connsiteY34" fmla="*/ 149157 h 2859931"/>
                <a:gd name="connsiteX35" fmla="*/ 437745 w 3463047"/>
                <a:gd name="connsiteY35" fmla="*/ 145914 h 2859931"/>
                <a:gd name="connsiteX36" fmla="*/ 410183 w 3463047"/>
                <a:gd name="connsiteY36" fmla="*/ 530157 h 2859931"/>
                <a:gd name="connsiteX37" fmla="*/ 291830 w 3463047"/>
                <a:gd name="connsiteY37" fmla="*/ 642025 h 2859931"/>
                <a:gd name="connsiteX38" fmla="*/ 0 w 3463047"/>
                <a:gd name="connsiteY38" fmla="*/ 719846 h 2859931"/>
                <a:gd name="connsiteX0" fmla="*/ 0 w 3463047"/>
                <a:gd name="connsiteY0" fmla="*/ 719846 h 2859931"/>
                <a:gd name="connsiteX1" fmla="*/ 19455 w 3463047"/>
                <a:gd name="connsiteY1" fmla="*/ 797668 h 2859931"/>
                <a:gd name="connsiteX2" fmla="*/ 87549 w 3463047"/>
                <a:gd name="connsiteY2" fmla="*/ 856034 h 2859931"/>
                <a:gd name="connsiteX3" fmla="*/ 544749 w 3463047"/>
                <a:gd name="connsiteY3" fmla="*/ 680936 h 2859931"/>
                <a:gd name="connsiteX4" fmla="*/ 846306 w 3463047"/>
                <a:gd name="connsiteY4" fmla="*/ 982493 h 2859931"/>
                <a:gd name="connsiteX5" fmla="*/ 836579 w 3463047"/>
                <a:gd name="connsiteY5" fmla="*/ 2286000 h 2859931"/>
                <a:gd name="connsiteX6" fmla="*/ 1079770 w 3463047"/>
                <a:gd name="connsiteY6" fmla="*/ 2451370 h 2859931"/>
                <a:gd name="connsiteX7" fmla="*/ 1108953 w 3463047"/>
                <a:gd name="connsiteY7" fmla="*/ 2529191 h 2859931"/>
                <a:gd name="connsiteX8" fmla="*/ 1079770 w 3463047"/>
                <a:gd name="connsiteY8" fmla="*/ 2665378 h 2859931"/>
                <a:gd name="connsiteX9" fmla="*/ 1157592 w 3463047"/>
                <a:gd name="connsiteY9" fmla="*/ 2791838 h 2859931"/>
                <a:gd name="connsiteX10" fmla="*/ 1332689 w 3463047"/>
                <a:gd name="connsiteY10" fmla="*/ 2859931 h 2859931"/>
                <a:gd name="connsiteX11" fmla="*/ 1877438 w 3463047"/>
                <a:gd name="connsiteY11" fmla="*/ 2850204 h 2859931"/>
                <a:gd name="connsiteX12" fmla="*/ 2422187 w 3463047"/>
                <a:gd name="connsiteY12" fmla="*/ 2587557 h 2859931"/>
                <a:gd name="connsiteX13" fmla="*/ 2830749 w 3463047"/>
                <a:gd name="connsiteY13" fmla="*/ 2354093 h 2859931"/>
                <a:gd name="connsiteX14" fmla="*/ 2976664 w 3463047"/>
                <a:gd name="connsiteY14" fmla="*/ 2198451 h 2859931"/>
                <a:gd name="connsiteX15" fmla="*/ 3171217 w 3463047"/>
                <a:gd name="connsiteY15" fmla="*/ 2149812 h 2859931"/>
                <a:gd name="connsiteX16" fmla="*/ 3287949 w 3463047"/>
                <a:gd name="connsiteY16" fmla="*/ 1974714 h 2859931"/>
                <a:gd name="connsiteX17" fmla="*/ 3463047 w 3463047"/>
                <a:gd name="connsiteY17" fmla="*/ 1896893 h 2859931"/>
                <a:gd name="connsiteX18" fmla="*/ 3015574 w 3463047"/>
                <a:gd name="connsiteY18" fmla="*/ 1741251 h 2859931"/>
                <a:gd name="connsiteX19" fmla="*/ 2869660 w 3463047"/>
                <a:gd name="connsiteY19" fmla="*/ 1595336 h 2859931"/>
                <a:gd name="connsiteX20" fmla="*/ 2762655 w 3463047"/>
                <a:gd name="connsiteY20" fmla="*/ 1225685 h 2859931"/>
                <a:gd name="connsiteX21" fmla="*/ 2772383 w 3463047"/>
                <a:gd name="connsiteY21" fmla="*/ 963038 h 2859931"/>
                <a:gd name="connsiteX22" fmla="*/ 2451370 w 3463047"/>
                <a:gd name="connsiteY22" fmla="*/ 943583 h 2859931"/>
                <a:gd name="connsiteX23" fmla="*/ 2762655 w 3463047"/>
                <a:gd name="connsiteY23" fmla="*/ 700391 h 2859931"/>
                <a:gd name="connsiteX24" fmla="*/ 2986392 w 3463047"/>
                <a:gd name="connsiteY24" fmla="*/ 252919 h 2859931"/>
                <a:gd name="connsiteX25" fmla="*/ 2626468 w 3463047"/>
                <a:gd name="connsiteY25" fmla="*/ 223736 h 2859931"/>
                <a:gd name="connsiteX26" fmla="*/ 2266545 w 3463047"/>
                <a:gd name="connsiteY26" fmla="*/ 418289 h 2859931"/>
                <a:gd name="connsiteX27" fmla="*/ 2130357 w 3463047"/>
                <a:gd name="connsiteY27" fmla="*/ 184825 h 2859931"/>
                <a:gd name="connsiteX28" fmla="*/ 1955260 w 3463047"/>
                <a:gd name="connsiteY28" fmla="*/ 136187 h 2859931"/>
                <a:gd name="connsiteX29" fmla="*/ 1721796 w 3463047"/>
                <a:gd name="connsiteY29" fmla="*/ 0 h 2859931"/>
                <a:gd name="connsiteX30" fmla="*/ 1459149 w 3463047"/>
                <a:gd name="connsiteY30" fmla="*/ 97276 h 2859931"/>
                <a:gd name="connsiteX31" fmla="*/ 1324583 w 3463047"/>
                <a:gd name="connsiteY31" fmla="*/ 149157 h 2859931"/>
                <a:gd name="connsiteX32" fmla="*/ 1095983 w 3463047"/>
                <a:gd name="connsiteY32" fmla="*/ 149157 h 2859931"/>
                <a:gd name="connsiteX33" fmla="*/ 791183 w 3463047"/>
                <a:gd name="connsiteY33" fmla="*/ 72957 h 2859931"/>
                <a:gd name="connsiteX34" fmla="*/ 486383 w 3463047"/>
                <a:gd name="connsiteY34" fmla="*/ 149157 h 2859931"/>
                <a:gd name="connsiteX35" fmla="*/ 437745 w 3463047"/>
                <a:gd name="connsiteY35" fmla="*/ 145914 h 2859931"/>
                <a:gd name="connsiteX36" fmla="*/ 410183 w 3463047"/>
                <a:gd name="connsiteY36" fmla="*/ 530157 h 2859931"/>
                <a:gd name="connsiteX37" fmla="*/ 291830 w 3463047"/>
                <a:gd name="connsiteY37" fmla="*/ 642025 h 2859931"/>
                <a:gd name="connsiteX38" fmla="*/ 0 w 3463047"/>
                <a:gd name="connsiteY38" fmla="*/ 719846 h 2859931"/>
                <a:gd name="connsiteX0" fmla="*/ 0 w 3463047"/>
                <a:gd name="connsiteY0" fmla="*/ 719846 h 2859931"/>
                <a:gd name="connsiteX1" fmla="*/ 19455 w 3463047"/>
                <a:gd name="connsiteY1" fmla="*/ 797668 h 2859931"/>
                <a:gd name="connsiteX2" fmla="*/ 87549 w 3463047"/>
                <a:gd name="connsiteY2" fmla="*/ 856034 h 2859931"/>
                <a:gd name="connsiteX3" fmla="*/ 544749 w 3463047"/>
                <a:gd name="connsiteY3" fmla="*/ 680936 h 2859931"/>
                <a:gd name="connsiteX4" fmla="*/ 846306 w 3463047"/>
                <a:gd name="connsiteY4" fmla="*/ 982493 h 2859931"/>
                <a:gd name="connsiteX5" fmla="*/ 836579 w 3463047"/>
                <a:gd name="connsiteY5" fmla="*/ 2286000 h 2859931"/>
                <a:gd name="connsiteX6" fmla="*/ 1079770 w 3463047"/>
                <a:gd name="connsiteY6" fmla="*/ 2451370 h 2859931"/>
                <a:gd name="connsiteX7" fmla="*/ 1108953 w 3463047"/>
                <a:gd name="connsiteY7" fmla="*/ 2529191 h 2859931"/>
                <a:gd name="connsiteX8" fmla="*/ 1079770 w 3463047"/>
                <a:gd name="connsiteY8" fmla="*/ 2665378 h 2859931"/>
                <a:gd name="connsiteX9" fmla="*/ 1157592 w 3463047"/>
                <a:gd name="connsiteY9" fmla="*/ 2791838 h 2859931"/>
                <a:gd name="connsiteX10" fmla="*/ 1332689 w 3463047"/>
                <a:gd name="connsiteY10" fmla="*/ 2859931 h 2859931"/>
                <a:gd name="connsiteX11" fmla="*/ 1877438 w 3463047"/>
                <a:gd name="connsiteY11" fmla="*/ 2850204 h 2859931"/>
                <a:gd name="connsiteX12" fmla="*/ 2422187 w 3463047"/>
                <a:gd name="connsiteY12" fmla="*/ 2587557 h 2859931"/>
                <a:gd name="connsiteX13" fmla="*/ 2830749 w 3463047"/>
                <a:gd name="connsiteY13" fmla="*/ 2354093 h 2859931"/>
                <a:gd name="connsiteX14" fmla="*/ 2976664 w 3463047"/>
                <a:gd name="connsiteY14" fmla="*/ 2198451 h 2859931"/>
                <a:gd name="connsiteX15" fmla="*/ 3171217 w 3463047"/>
                <a:gd name="connsiteY15" fmla="*/ 2149812 h 2859931"/>
                <a:gd name="connsiteX16" fmla="*/ 3287949 w 3463047"/>
                <a:gd name="connsiteY16" fmla="*/ 1974714 h 2859931"/>
                <a:gd name="connsiteX17" fmla="*/ 3463047 w 3463047"/>
                <a:gd name="connsiteY17" fmla="*/ 1896893 h 2859931"/>
                <a:gd name="connsiteX18" fmla="*/ 3015574 w 3463047"/>
                <a:gd name="connsiteY18" fmla="*/ 1741251 h 2859931"/>
                <a:gd name="connsiteX19" fmla="*/ 2869660 w 3463047"/>
                <a:gd name="connsiteY19" fmla="*/ 1595336 h 2859931"/>
                <a:gd name="connsiteX20" fmla="*/ 2762655 w 3463047"/>
                <a:gd name="connsiteY20" fmla="*/ 1225685 h 2859931"/>
                <a:gd name="connsiteX21" fmla="*/ 2772383 w 3463047"/>
                <a:gd name="connsiteY21" fmla="*/ 963038 h 2859931"/>
                <a:gd name="connsiteX22" fmla="*/ 2451370 w 3463047"/>
                <a:gd name="connsiteY22" fmla="*/ 943583 h 2859931"/>
                <a:gd name="connsiteX23" fmla="*/ 2762655 w 3463047"/>
                <a:gd name="connsiteY23" fmla="*/ 700391 h 2859931"/>
                <a:gd name="connsiteX24" fmla="*/ 2986392 w 3463047"/>
                <a:gd name="connsiteY24" fmla="*/ 252919 h 2859931"/>
                <a:gd name="connsiteX25" fmla="*/ 2626468 w 3463047"/>
                <a:gd name="connsiteY25" fmla="*/ 223736 h 2859931"/>
                <a:gd name="connsiteX26" fmla="*/ 2266545 w 3463047"/>
                <a:gd name="connsiteY26" fmla="*/ 418289 h 2859931"/>
                <a:gd name="connsiteX27" fmla="*/ 2162783 w 3463047"/>
                <a:gd name="connsiteY27" fmla="*/ 149157 h 2859931"/>
                <a:gd name="connsiteX28" fmla="*/ 1955260 w 3463047"/>
                <a:gd name="connsiteY28" fmla="*/ 136187 h 2859931"/>
                <a:gd name="connsiteX29" fmla="*/ 1721796 w 3463047"/>
                <a:gd name="connsiteY29" fmla="*/ 0 h 2859931"/>
                <a:gd name="connsiteX30" fmla="*/ 1459149 w 3463047"/>
                <a:gd name="connsiteY30" fmla="*/ 97276 h 2859931"/>
                <a:gd name="connsiteX31" fmla="*/ 1324583 w 3463047"/>
                <a:gd name="connsiteY31" fmla="*/ 149157 h 2859931"/>
                <a:gd name="connsiteX32" fmla="*/ 1095983 w 3463047"/>
                <a:gd name="connsiteY32" fmla="*/ 149157 h 2859931"/>
                <a:gd name="connsiteX33" fmla="*/ 791183 w 3463047"/>
                <a:gd name="connsiteY33" fmla="*/ 72957 h 2859931"/>
                <a:gd name="connsiteX34" fmla="*/ 486383 w 3463047"/>
                <a:gd name="connsiteY34" fmla="*/ 149157 h 2859931"/>
                <a:gd name="connsiteX35" fmla="*/ 437745 w 3463047"/>
                <a:gd name="connsiteY35" fmla="*/ 145914 h 2859931"/>
                <a:gd name="connsiteX36" fmla="*/ 410183 w 3463047"/>
                <a:gd name="connsiteY36" fmla="*/ 530157 h 2859931"/>
                <a:gd name="connsiteX37" fmla="*/ 291830 w 3463047"/>
                <a:gd name="connsiteY37" fmla="*/ 642025 h 2859931"/>
                <a:gd name="connsiteX38" fmla="*/ 0 w 3463047"/>
                <a:gd name="connsiteY38" fmla="*/ 719846 h 2859931"/>
                <a:gd name="connsiteX0" fmla="*/ 0 w 3463047"/>
                <a:gd name="connsiteY0" fmla="*/ 719846 h 2859931"/>
                <a:gd name="connsiteX1" fmla="*/ 19455 w 3463047"/>
                <a:gd name="connsiteY1" fmla="*/ 797668 h 2859931"/>
                <a:gd name="connsiteX2" fmla="*/ 87549 w 3463047"/>
                <a:gd name="connsiteY2" fmla="*/ 856034 h 2859931"/>
                <a:gd name="connsiteX3" fmla="*/ 544749 w 3463047"/>
                <a:gd name="connsiteY3" fmla="*/ 680936 h 2859931"/>
                <a:gd name="connsiteX4" fmla="*/ 846306 w 3463047"/>
                <a:gd name="connsiteY4" fmla="*/ 982493 h 2859931"/>
                <a:gd name="connsiteX5" fmla="*/ 836579 w 3463047"/>
                <a:gd name="connsiteY5" fmla="*/ 2286000 h 2859931"/>
                <a:gd name="connsiteX6" fmla="*/ 1079770 w 3463047"/>
                <a:gd name="connsiteY6" fmla="*/ 2451370 h 2859931"/>
                <a:gd name="connsiteX7" fmla="*/ 1108953 w 3463047"/>
                <a:gd name="connsiteY7" fmla="*/ 2529191 h 2859931"/>
                <a:gd name="connsiteX8" fmla="*/ 1079770 w 3463047"/>
                <a:gd name="connsiteY8" fmla="*/ 2665378 h 2859931"/>
                <a:gd name="connsiteX9" fmla="*/ 1157592 w 3463047"/>
                <a:gd name="connsiteY9" fmla="*/ 2791838 h 2859931"/>
                <a:gd name="connsiteX10" fmla="*/ 1332689 w 3463047"/>
                <a:gd name="connsiteY10" fmla="*/ 2859931 h 2859931"/>
                <a:gd name="connsiteX11" fmla="*/ 1877438 w 3463047"/>
                <a:gd name="connsiteY11" fmla="*/ 2850204 h 2859931"/>
                <a:gd name="connsiteX12" fmla="*/ 2422187 w 3463047"/>
                <a:gd name="connsiteY12" fmla="*/ 2587557 h 2859931"/>
                <a:gd name="connsiteX13" fmla="*/ 2830749 w 3463047"/>
                <a:gd name="connsiteY13" fmla="*/ 2354093 h 2859931"/>
                <a:gd name="connsiteX14" fmla="*/ 2976664 w 3463047"/>
                <a:gd name="connsiteY14" fmla="*/ 2198451 h 2859931"/>
                <a:gd name="connsiteX15" fmla="*/ 3171217 w 3463047"/>
                <a:gd name="connsiteY15" fmla="*/ 2149812 h 2859931"/>
                <a:gd name="connsiteX16" fmla="*/ 3287949 w 3463047"/>
                <a:gd name="connsiteY16" fmla="*/ 1974714 h 2859931"/>
                <a:gd name="connsiteX17" fmla="*/ 3463047 w 3463047"/>
                <a:gd name="connsiteY17" fmla="*/ 1896893 h 2859931"/>
                <a:gd name="connsiteX18" fmla="*/ 3015574 w 3463047"/>
                <a:gd name="connsiteY18" fmla="*/ 1741251 h 2859931"/>
                <a:gd name="connsiteX19" fmla="*/ 2869660 w 3463047"/>
                <a:gd name="connsiteY19" fmla="*/ 1595336 h 2859931"/>
                <a:gd name="connsiteX20" fmla="*/ 2762655 w 3463047"/>
                <a:gd name="connsiteY20" fmla="*/ 1225685 h 2859931"/>
                <a:gd name="connsiteX21" fmla="*/ 2772383 w 3463047"/>
                <a:gd name="connsiteY21" fmla="*/ 963038 h 2859931"/>
                <a:gd name="connsiteX22" fmla="*/ 2451370 w 3463047"/>
                <a:gd name="connsiteY22" fmla="*/ 943583 h 2859931"/>
                <a:gd name="connsiteX23" fmla="*/ 2762655 w 3463047"/>
                <a:gd name="connsiteY23" fmla="*/ 700391 h 2859931"/>
                <a:gd name="connsiteX24" fmla="*/ 3000983 w 3463047"/>
                <a:gd name="connsiteY24" fmla="*/ 149157 h 2859931"/>
                <a:gd name="connsiteX25" fmla="*/ 2626468 w 3463047"/>
                <a:gd name="connsiteY25" fmla="*/ 223736 h 2859931"/>
                <a:gd name="connsiteX26" fmla="*/ 2266545 w 3463047"/>
                <a:gd name="connsiteY26" fmla="*/ 418289 h 2859931"/>
                <a:gd name="connsiteX27" fmla="*/ 2162783 w 3463047"/>
                <a:gd name="connsiteY27" fmla="*/ 149157 h 2859931"/>
                <a:gd name="connsiteX28" fmla="*/ 1955260 w 3463047"/>
                <a:gd name="connsiteY28" fmla="*/ 136187 h 2859931"/>
                <a:gd name="connsiteX29" fmla="*/ 1721796 w 3463047"/>
                <a:gd name="connsiteY29" fmla="*/ 0 h 2859931"/>
                <a:gd name="connsiteX30" fmla="*/ 1459149 w 3463047"/>
                <a:gd name="connsiteY30" fmla="*/ 97276 h 2859931"/>
                <a:gd name="connsiteX31" fmla="*/ 1324583 w 3463047"/>
                <a:gd name="connsiteY31" fmla="*/ 149157 h 2859931"/>
                <a:gd name="connsiteX32" fmla="*/ 1095983 w 3463047"/>
                <a:gd name="connsiteY32" fmla="*/ 149157 h 2859931"/>
                <a:gd name="connsiteX33" fmla="*/ 791183 w 3463047"/>
                <a:gd name="connsiteY33" fmla="*/ 72957 h 2859931"/>
                <a:gd name="connsiteX34" fmla="*/ 486383 w 3463047"/>
                <a:gd name="connsiteY34" fmla="*/ 149157 h 2859931"/>
                <a:gd name="connsiteX35" fmla="*/ 437745 w 3463047"/>
                <a:gd name="connsiteY35" fmla="*/ 145914 h 2859931"/>
                <a:gd name="connsiteX36" fmla="*/ 410183 w 3463047"/>
                <a:gd name="connsiteY36" fmla="*/ 530157 h 2859931"/>
                <a:gd name="connsiteX37" fmla="*/ 291830 w 3463047"/>
                <a:gd name="connsiteY37" fmla="*/ 642025 h 2859931"/>
                <a:gd name="connsiteX38" fmla="*/ 0 w 3463047"/>
                <a:gd name="connsiteY38" fmla="*/ 719846 h 285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63047" h="2859931">
                  <a:moveTo>
                    <a:pt x="0" y="719846"/>
                  </a:moveTo>
                  <a:lnTo>
                    <a:pt x="19455" y="797668"/>
                  </a:lnTo>
                  <a:lnTo>
                    <a:pt x="87549" y="856034"/>
                  </a:lnTo>
                  <a:lnTo>
                    <a:pt x="544749" y="680936"/>
                  </a:lnTo>
                  <a:lnTo>
                    <a:pt x="846306" y="982493"/>
                  </a:lnTo>
                  <a:cubicBezTo>
                    <a:pt x="843064" y="1416995"/>
                    <a:pt x="839821" y="1851498"/>
                    <a:pt x="836579" y="2286000"/>
                  </a:cubicBezTo>
                  <a:lnTo>
                    <a:pt x="1079770" y="2451370"/>
                  </a:lnTo>
                  <a:lnTo>
                    <a:pt x="1108953" y="2529191"/>
                  </a:lnTo>
                  <a:lnTo>
                    <a:pt x="1079770" y="2665378"/>
                  </a:lnTo>
                  <a:lnTo>
                    <a:pt x="1157592" y="2791838"/>
                  </a:lnTo>
                  <a:lnTo>
                    <a:pt x="1332689" y="2859931"/>
                  </a:lnTo>
                  <a:lnTo>
                    <a:pt x="1877438" y="2850204"/>
                  </a:lnTo>
                  <a:lnTo>
                    <a:pt x="2422187" y="2587557"/>
                  </a:lnTo>
                  <a:lnTo>
                    <a:pt x="2830749" y="2354093"/>
                  </a:lnTo>
                  <a:lnTo>
                    <a:pt x="2976664" y="2198451"/>
                  </a:lnTo>
                  <a:lnTo>
                    <a:pt x="3171217" y="2149812"/>
                  </a:lnTo>
                  <a:lnTo>
                    <a:pt x="3287949" y="1974714"/>
                  </a:lnTo>
                  <a:lnTo>
                    <a:pt x="3463047" y="1896893"/>
                  </a:lnTo>
                  <a:lnTo>
                    <a:pt x="3015574" y="1741251"/>
                  </a:lnTo>
                  <a:lnTo>
                    <a:pt x="2869660" y="1595336"/>
                  </a:lnTo>
                  <a:lnTo>
                    <a:pt x="2762655" y="1225685"/>
                  </a:lnTo>
                  <a:lnTo>
                    <a:pt x="2772383" y="963038"/>
                  </a:lnTo>
                  <a:lnTo>
                    <a:pt x="2451370" y="943583"/>
                  </a:lnTo>
                  <a:lnTo>
                    <a:pt x="2762655" y="700391"/>
                  </a:lnTo>
                  <a:lnTo>
                    <a:pt x="3000983" y="149157"/>
                  </a:lnTo>
                  <a:lnTo>
                    <a:pt x="2626468" y="223736"/>
                  </a:lnTo>
                  <a:lnTo>
                    <a:pt x="2266545" y="418289"/>
                  </a:lnTo>
                  <a:lnTo>
                    <a:pt x="2162783" y="149157"/>
                  </a:lnTo>
                  <a:lnTo>
                    <a:pt x="1955260" y="136187"/>
                  </a:lnTo>
                  <a:lnTo>
                    <a:pt x="1721796" y="0"/>
                  </a:lnTo>
                  <a:lnTo>
                    <a:pt x="1459149" y="97276"/>
                  </a:lnTo>
                  <a:lnTo>
                    <a:pt x="1324583" y="149157"/>
                  </a:lnTo>
                  <a:lnTo>
                    <a:pt x="1095983" y="149157"/>
                  </a:lnTo>
                  <a:lnTo>
                    <a:pt x="791183" y="72957"/>
                  </a:lnTo>
                  <a:lnTo>
                    <a:pt x="486383" y="149157"/>
                  </a:lnTo>
                  <a:lnTo>
                    <a:pt x="437745" y="145914"/>
                  </a:lnTo>
                  <a:lnTo>
                    <a:pt x="410183" y="530157"/>
                  </a:lnTo>
                  <a:lnTo>
                    <a:pt x="291830" y="642025"/>
                  </a:lnTo>
                  <a:lnTo>
                    <a:pt x="0" y="719846"/>
                  </a:lnTo>
                  <a:close/>
                </a:path>
              </a:pathLst>
            </a:custGeom>
            <a:solidFill>
              <a:srgbClr val="00B050">
                <a:alpha val="58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3581400" y="2819400"/>
              <a:ext cx="2286000" cy="1384995"/>
            </a:xfrm>
            <a:prstGeom prst="rect">
              <a:avLst/>
            </a:prstGeom>
            <a:noFill/>
          </p:spPr>
          <p:txBody>
            <a:bodyPr wrap="square" rtlCol="0">
              <a:spAutoFit/>
            </a:bodyPr>
            <a:lstStyle/>
            <a:p>
              <a:r>
                <a:rPr lang="en-US" sz="2800" b="1" dirty="0" smtClean="0"/>
                <a:t>NEW</a:t>
              </a:r>
            </a:p>
            <a:p>
              <a:r>
                <a:rPr lang="en-US" sz="2800" b="1" dirty="0" smtClean="0"/>
                <a:t>BRUNSWICK</a:t>
              </a:r>
            </a:p>
            <a:p>
              <a:r>
                <a:rPr lang="en-US" sz="2800" b="1" dirty="0" smtClean="0"/>
                <a:t>PROVINCE</a:t>
              </a:r>
              <a:endParaRPr lang="en-US" sz="2800" b="1" dirty="0"/>
            </a:p>
          </p:txBody>
        </p:sp>
      </p:grpSp>
      <p:grpSp>
        <p:nvGrpSpPr>
          <p:cNvPr id="10" name="Group 42"/>
          <p:cNvGrpSpPr/>
          <p:nvPr/>
        </p:nvGrpSpPr>
        <p:grpSpPr>
          <a:xfrm>
            <a:off x="7696200" y="1789888"/>
            <a:ext cx="1447800" cy="2602149"/>
            <a:chOff x="7696200" y="1600200"/>
            <a:chExt cx="1447800" cy="2602149"/>
          </a:xfrm>
        </p:grpSpPr>
        <p:sp>
          <p:nvSpPr>
            <p:cNvPr id="35" name="Freeform 34"/>
            <p:cNvSpPr/>
            <p:nvPr/>
          </p:nvSpPr>
          <p:spPr>
            <a:xfrm>
              <a:off x="7696200" y="2743200"/>
              <a:ext cx="1138136" cy="1459149"/>
            </a:xfrm>
            <a:custGeom>
              <a:avLst/>
              <a:gdLst>
                <a:gd name="connsiteX0" fmla="*/ 38911 w 1138136"/>
                <a:gd name="connsiteY0" fmla="*/ 1264596 h 1459149"/>
                <a:gd name="connsiteX1" fmla="*/ 175098 w 1138136"/>
                <a:gd name="connsiteY1" fmla="*/ 1391056 h 1459149"/>
                <a:gd name="connsiteX2" fmla="*/ 340468 w 1138136"/>
                <a:gd name="connsiteY2" fmla="*/ 1459149 h 1459149"/>
                <a:gd name="connsiteX3" fmla="*/ 418289 w 1138136"/>
                <a:gd name="connsiteY3" fmla="*/ 1439694 h 1459149"/>
                <a:gd name="connsiteX4" fmla="*/ 408562 w 1138136"/>
                <a:gd name="connsiteY4" fmla="*/ 1342418 h 1459149"/>
                <a:gd name="connsiteX5" fmla="*/ 408562 w 1138136"/>
                <a:gd name="connsiteY5" fmla="*/ 1342418 h 1459149"/>
                <a:gd name="connsiteX6" fmla="*/ 535021 w 1138136"/>
                <a:gd name="connsiteY6" fmla="*/ 1410511 h 1459149"/>
                <a:gd name="connsiteX7" fmla="*/ 690664 w 1138136"/>
                <a:gd name="connsiteY7" fmla="*/ 1342418 h 1459149"/>
                <a:gd name="connsiteX8" fmla="*/ 943583 w 1138136"/>
                <a:gd name="connsiteY8" fmla="*/ 1196503 h 1459149"/>
                <a:gd name="connsiteX9" fmla="*/ 1138136 w 1138136"/>
                <a:gd name="connsiteY9" fmla="*/ 1040860 h 1459149"/>
                <a:gd name="connsiteX10" fmla="*/ 1099226 w 1138136"/>
                <a:gd name="connsiteY10" fmla="*/ 817124 h 1459149"/>
                <a:gd name="connsiteX11" fmla="*/ 953311 w 1138136"/>
                <a:gd name="connsiteY11" fmla="*/ 739303 h 1459149"/>
                <a:gd name="connsiteX12" fmla="*/ 768485 w 1138136"/>
                <a:gd name="connsiteY12" fmla="*/ 680937 h 1459149"/>
                <a:gd name="connsiteX13" fmla="*/ 690664 w 1138136"/>
                <a:gd name="connsiteY13" fmla="*/ 632298 h 1459149"/>
                <a:gd name="connsiteX14" fmla="*/ 807396 w 1138136"/>
                <a:gd name="connsiteY14" fmla="*/ 223737 h 1459149"/>
                <a:gd name="connsiteX15" fmla="*/ 729575 w 1138136"/>
                <a:gd name="connsiteY15" fmla="*/ 0 h 1459149"/>
                <a:gd name="connsiteX16" fmla="*/ 603115 w 1138136"/>
                <a:gd name="connsiteY16" fmla="*/ 19456 h 1459149"/>
                <a:gd name="connsiteX17" fmla="*/ 359923 w 1138136"/>
                <a:gd name="connsiteY17" fmla="*/ 301558 h 1459149"/>
                <a:gd name="connsiteX18" fmla="*/ 252919 w 1138136"/>
                <a:gd name="connsiteY18" fmla="*/ 642026 h 1459149"/>
                <a:gd name="connsiteX19" fmla="*/ 48638 w 1138136"/>
                <a:gd name="connsiteY19" fmla="*/ 846307 h 1459149"/>
                <a:gd name="connsiteX20" fmla="*/ 0 w 1138136"/>
                <a:gd name="connsiteY20" fmla="*/ 972766 h 1459149"/>
                <a:gd name="connsiteX21" fmla="*/ 38911 w 1138136"/>
                <a:gd name="connsiteY21" fmla="*/ 1264596 h 145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8136" h="1459149">
                  <a:moveTo>
                    <a:pt x="38911" y="1264596"/>
                  </a:moveTo>
                  <a:lnTo>
                    <a:pt x="175098" y="1391056"/>
                  </a:lnTo>
                  <a:lnTo>
                    <a:pt x="340468" y="1459149"/>
                  </a:lnTo>
                  <a:lnTo>
                    <a:pt x="418289" y="1439694"/>
                  </a:lnTo>
                  <a:lnTo>
                    <a:pt x="408562" y="1342418"/>
                  </a:lnTo>
                  <a:lnTo>
                    <a:pt x="408562" y="1342418"/>
                  </a:lnTo>
                  <a:lnTo>
                    <a:pt x="535021" y="1410511"/>
                  </a:lnTo>
                  <a:lnTo>
                    <a:pt x="690664" y="1342418"/>
                  </a:lnTo>
                  <a:lnTo>
                    <a:pt x="943583" y="1196503"/>
                  </a:lnTo>
                  <a:lnTo>
                    <a:pt x="1138136" y="1040860"/>
                  </a:lnTo>
                  <a:lnTo>
                    <a:pt x="1099226" y="817124"/>
                  </a:lnTo>
                  <a:lnTo>
                    <a:pt x="953311" y="739303"/>
                  </a:lnTo>
                  <a:lnTo>
                    <a:pt x="768485" y="680937"/>
                  </a:lnTo>
                  <a:lnTo>
                    <a:pt x="690664" y="632298"/>
                  </a:lnTo>
                  <a:lnTo>
                    <a:pt x="807396" y="223737"/>
                  </a:lnTo>
                  <a:lnTo>
                    <a:pt x="729575" y="0"/>
                  </a:lnTo>
                  <a:lnTo>
                    <a:pt x="603115" y="19456"/>
                  </a:lnTo>
                  <a:lnTo>
                    <a:pt x="359923" y="301558"/>
                  </a:lnTo>
                  <a:lnTo>
                    <a:pt x="252919" y="642026"/>
                  </a:lnTo>
                  <a:lnTo>
                    <a:pt x="48638" y="846307"/>
                  </a:lnTo>
                  <a:lnTo>
                    <a:pt x="0" y="972766"/>
                  </a:lnTo>
                  <a:lnTo>
                    <a:pt x="38911" y="1264596"/>
                  </a:lnTo>
                  <a:close/>
                </a:path>
              </a:pathLst>
            </a:custGeom>
            <a:solidFill>
              <a:srgbClr val="FF0000">
                <a:alpha val="58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7873331" y="1600200"/>
              <a:ext cx="1270669" cy="1200329"/>
            </a:xfrm>
            <a:prstGeom prst="rect">
              <a:avLst/>
            </a:prstGeom>
          </p:spPr>
          <p:txBody>
            <a:bodyPr wrap="none">
              <a:spAutoFit/>
            </a:bodyPr>
            <a:lstStyle/>
            <a:p>
              <a:pPr algn="ctr"/>
              <a:r>
                <a:rPr lang="en-US" b="1" dirty="0" smtClean="0"/>
                <a:t>Cape </a:t>
              </a:r>
            </a:p>
            <a:p>
              <a:pPr algn="ctr"/>
              <a:r>
                <a:rPr lang="en-US" b="1" dirty="0" smtClean="0"/>
                <a:t>Breton </a:t>
              </a:r>
            </a:p>
            <a:p>
              <a:pPr algn="ctr"/>
              <a:r>
                <a:rPr lang="en-US" b="1" dirty="0" smtClean="0"/>
                <a:t>Island </a:t>
              </a:r>
            </a:p>
            <a:p>
              <a:pPr algn="ctr"/>
              <a:r>
                <a:rPr lang="en-US" b="1" dirty="0" smtClean="0"/>
                <a:t>(Île-Royale)</a:t>
              </a:r>
              <a:endParaRPr lang="en-US" dirty="0"/>
            </a:p>
          </p:txBody>
        </p:sp>
      </p:grpSp>
      <p:grpSp>
        <p:nvGrpSpPr>
          <p:cNvPr id="11" name="Group 30"/>
          <p:cNvGrpSpPr/>
          <p:nvPr/>
        </p:nvGrpSpPr>
        <p:grpSpPr>
          <a:xfrm>
            <a:off x="-3243" y="2438400"/>
            <a:ext cx="4143983" cy="4143983"/>
            <a:chOff x="1742872" y="4387174"/>
            <a:chExt cx="4143983" cy="4143983"/>
          </a:xfrm>
        </p:grpSpPr>
        <p:sp>
          <p:nvSpPr>
            <p:cNvPr id="27" name="Freeform 26"/>
            <p:cNvSpPr/>
            <p:nvPr/>
          </p:nvSpPr>
          <p:spPr>
            <a:xfrm>
              <a:off x="1742872" y="4387174"/>
              <a:ext cx="4143983" cy="4143983"/>
            </a:xfrm>
            <a:custGeom>
              <a:avLst/>
              <a:gdLst>
                <a:gd name="connsiteX0" fmla="*/ 19456 w 4143983"/>
                <a:gd name="connsiteY0" fmla="*/ 2334639 h 4143983"/>
                <a:gd name="connsiteX1" fmla="*/ 1118681 w 4143983"/>
                <a:gd name="connsiteY1" fmla="*/ 2354094 h 4143983"/>
                <a:gd name="connsiteX2" fmla="*/ 1177047 w 4143983"/>
                <a:gd name="connsiteY2" fmla="*/ 2140086 h 4143983"/>
                <a:gd name="connsiteX3" fmla="*/ 1507788 w 4143983"/>
                <a:gd name="connsiteY3" fmla="*/ 2101175 h 4143983"/>
                <a:gd name="connsiteX4" fmla="*/ 1955260 w 4143983"/>
                <a:gd name="connsiteY4" fmla="*/ 1498060 h 4143983"/>
                <a:gd name="connsiteX5" fmla="*/ 1916349 w 4143983"/>
                <a:gd name="connsiteY5" fmla="*/ 1254869 h 4143983"/>
                <a:gd name="connsiteX6" fmla="*/ 1974715 w 4143983"/>
                <a:gd name="connsiteY6" fmla="*/ 1079771 h 4143983"/>
                <a:gd name="connsiteX7" fmla="*/ 2042809 w 4143983"/>
                <a:gd name="connsiteY7" fmla="*/ 1070043 h 4143983"/>
                <a:gd name="connsiteX8" fmla="*/ 2101175 w 4143983"/>
                <a:gd name="connsiteY8" fmla="*/ 739303 h 4143983"/>
                <a:gd name="connsiteX9" fmla="*/ 2577830 w 4143983"/>
                <a:gd name="connsiteY9" fmla="*/ 0 h 4143983"/>
                <a:gd name="connsiteX10" fmla="*/ 2704290 w 4143983"/>
                <a:gd name="connsiteY10" fmla="*/ 38911 h 4143983"/>
                <a:gd name="connsiteX11" fmla="*/ 2723745 w 4143983"/>
                <a:gd name="connsiteY11" fmla="*/ 223737 h 4143983"/>
                <a:gd name="connsiteX12" fmla="*/ 2801566 w 4143983"/>
                <a:gd name="connsiteY12" fmla="*/ 301558 h 4143983"/>
                <a:gd name="connsiteX13" fmla="*/ 3180945 w 4143983"/>
                <a:gd name="connsiteY13" fmla="*/ 155643 h 4143983"/>
                <a:gd name="connsiteX14" fmla="*/ 3180945 w 4143983"/>
                <a:gd name="connsiteY14" fmla="*/ 155643 h 4143983"/>
                <a:gd name="connsiteX15" fmla="*/ 3258766 w 4143983"/>
                <a:gd name="connsiteY15" fmla="*/ 116732 h 4143983"/>
                <a:gd name="connsiteX16" fmla="*/ 3560324 w 4143983"/>
                <a:gd name="connsiteY16" fmla="*/ 389107 h 4143983"/>
                <a:gd name="connsiteX17" fmla="*/ 3560324 w 4143983"/>
                <a:gd name="connsiteY17" fmla="*/ 1712069 h 4143983"/>
                <a:gd name="connsiteX18" fmla="*/ 3784060 w 4143983"/>
                <a:gd name="connsiteY18" fmla="*/ 1877439 h 4143983"/>
                <a:gd name="connsiteX19" fmla="*/ 3813243 w 4143983"/>
                <a:gd name="connsiteY19" fmla="*/ 1955260 h 4143983"/>
                <a:gd name="connsiteX20" fmla="*/ 3784060 w 4143983"/>
                <a:gd name="connsiteY20" fmla="*/ 2091447 h 4143983"/>
                <a:gd name="connsiteX21" fmla="*/ 3871609 w 4143983"/>
                <a:gd name="connsiteY21" fmla="*/ 2227635 h 4143983"/>
                <a:gd name="connsiteX22" fmla="*/ 4036979 w 4143983"/>
                <a:gd name="connsiteY22" fmla="*/ 2295728 h 4143983"/>
                <a:gd name="connsiteX23" fmla="*/ 4143983 w 4143983"/>
                <a:gd name="connsiteY23" fmla="*/ 2587558 h 4143983"/>
                <a:gd name="connsiteX24" fmla="*/ 4036979 w 4143983"/>
                <a:gd name="connsiteY24" fmla="*/ 2704290 h 4143983"/>
                <a:gd name="connsiteX25" fmla="*/ 3239311 w 4143983"/>
                <a:gd name="connsiteY25" fmla="*/ 3044758 h 4143983"/>
                <a:gd name="connsiteX26" fmla="*/ 2811294 w 4143983"/>
                <a:gd name="connsiteY26" fmla="*/ 3268494 h 4143983"/>
                <a:gd name="connsiteX27" fmla="*/ 2412460 w 4143983"/>
                <a:gd name="connsiteY27" fmla="*/ 3443592 h 4143983"/>
                <a:gd name="connsiteX28" fmla="*/ 2324911 w 4143983"/>
                <a:gd name="connsiteY28" fmla="*/ 3492230 h 4143983"/>
                <a:gd name="connsiteX29" fmla="*/ 2042809 w 4143983"/>
                <a:gd name="connsiteY29" fmla="*/ 3550596 h 4143983"/>
                <a:gd name="connsiteX30" fmla="*/ 1799617 w 4143983"/>
                <a:gd name="connsiteY30" fmla="*/ 3891064 h 4143983"/>
                <a:gd name="connsiteX31" fmla="*/ 1673158 w 4143983"/>
                <a:gd name="connsiteY31" fmla="*/ 4143983 h 4143983"/>
                <a:gd name="connsiteX32" fmla="*/ 0 w 4143983"/>
                <a:gd name="connsiteY32" fmla="*/ 4134256 h 4143983"/>
                <a:gd name="connsiteX33" fmla="*/ 19456 w 4143983"/>
                <a:gd name="connsiteY33" fmla="*/ 2334639 h 414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43983" h="4143983">
                  <a:moveTo>
                    <a:pt x="19456" y="2334639"/>
                  </a:moveTo>
                  <a:lnTo>
                    <a:pt x="1118681" y="2354094"/>
                  </a:lnTo>
                  <a:lnTo>
                    <a:pt x="1177047" y="2140086"/>
                  </a:lnTo>
                  <a:lnTo>
                    <a:pt x="1507788" y="2101175"/>
                  </a:lnTo>
                  <a:lnTo>
                    <a:pt x="1955260" y="1498060"/>
                  </a:lnTo>
                  <a:lnTo>
                    <a:pt x="1916349" y="1254869"/>
                  </a:lnTo>
                  <a:lnTo>
                    <a:pt x="1974715" y="1079771"/>
                  </a:lnTo>
                  <a:lnTo>
                    <a:pt x="2042809" y="1070043"/>
                  </a:lnTo>
                  <a:lnTo>
                    <a:pt x="2101175" y="739303"/>
                  </a:lnTo>
                  <a:lnTo>
                    <a:pt x="2577830" y="0"/>
                  </a:lnTo>
                  <a:lnTo>
                    <a:pt x="2704290" y="38911"/>
                  </a:lnTo>
                  <a:lnTo>
                    <a:pt x="2723745" y="223737"/>
                  </a:lnTo>
                  <a:lnTo>
                    <a:pt x="2801566" y="301558"/>
                  </a:lnTo>
                  <a:lnTo>
                    <a:pt x="3180945" y="155643"/>
                  </a:lnTo>
                  <a:lnTo>
                    <a:pt x="3180945" y="155643"/>
                  </a:lnTo>
                  <a:lnTo>
                    <a:pt x="3258766" y="116732"/>
                  </a:lnTo>
                  <a:lnTo>
                    <a:pt x="3560324" y="389107"/>
                  </a:lnTo>
                  <a:lnTo>
                    <a:pt x="3560324" y="1712069"/>
                  </a:lnTo>
                  <a:lnTo>
                    <a:pt x="3784060" y="1877439"/>
                  </a:lnTo>
                  <a:lnTo>
                    <a:pt x="3813243" y="1955260"/>
                  </a:lnTo>
                  <a:lnTo>
                    <a:pt x="3784060" y="2091447"/>
                  </a:lnTo>
                  <a:lnTo>
                    <a:pt x="3871609" y="2227635"/>
                  </a:lnTo>
                  <a:lnTo>
                    <a:pt x="4036979" y="2295728"/>
                  </a:lnTo>
                  <a:lnTo>
                    <a:pt x="4143983" y="2587558"/>
                  </a:lnTo>
                  <a:lnTo>
                    <a:pt x="4036979" y="2704290"/>
                  </a:lnTo>
                  <a:lnTo>
                    <a:pt x="3239311" y="3044758"/>
                  </a:lnTo>
                  <a:lnTo>
                    <a:pt x="2811294" y="3268494"/>
                  </a:lnTo>
                  <a:lnTo>
                    <a:pt x="2412460" y="3443592"/>
                  </a:lnTo>
                  <a:lnTo>
                    <a:pt x="2324911" y="3492230"/>
                  </a:lnTo>
                  <a:lnTo>
                    <a:pt x="2042809" y="3550596"/>
                  </a:lnTo>
                  <a:lnTo>
                    <a:pt x="1799617" y="3891064"/>
                  </a:lnTo>
                  <a:lnTo>
                    <a:pt x="1673158" y="4143983"/>
                  </a:lnTo>
                  <a:lnTo>
                    <a:pt x="0" y="4134256"/>
                  </a:lnTo>
                  <a:cubicBezTo>
                    <a:pt x="3243" y="3537626"/>
                    <a:pt x="6485" y="2940996"/>
                    <a:pt x="19456" y="2334639"/>
                  </a:cubicBezTo>
                  <a:close/>
                </a:path>
              </a:pathLst>
            </a:custGeom>
            <a:blipFill>
              <a:blip r:embed="rId6" cstate="print"/>
              <a:stretch>
                <a:fillRect/>
              </a:stretch>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1742872" y="7130374"/>
              <a:ext cx="2819400" cy="523220"/>
            </a:xfrm>
            <a:prstGeom prst="rect">
              <a:avLst/>
            </a:prstGeom>
            <a:noFill/>
          </p:spPr>
          <p:txBody>
            <a:bodyPr wrap="square" rtlCol="0">
              <a:spAutoFit/>
            </a:bodyPr>
            <a:lstStyle/>
            <a:p>
              <a:r>
                <a:rPr lang="en-US" sz="2800" b="1" dirty="0" smtClean="0"/>
                <a:t>UNITED STATES</a:t>
              </a:r>
            </a:p>
          </p:txBody>
        </p:sp>
      </p:grpSp>
      <p:grpSp>
        <p:nvGrpSpPr>
          <p:cNvPr id="12" name="Group 29"/>
          <p:cNvGrpSpPr/>
          <p:nvPr/>
        </p:nvGrpSpPr>
        <p:grpSpPr>
          <a:xfrm>
            <a:off x="-3243" y="609600"/>
            <a:ext cx="7607030" cy="4221805"/>
            <a:chOff x="0" y="685800"/>
            <a:chExt cx="7607030" cy="4221805"/>
          </a:xfrm>
        </p:grpSpPr>
        <p:sp>
          <p:nvSpPr>
            <p:cNvPr id="24" name="Freeform 23"/>
            <p:cNvSpPr/>
            <p:nvPr/>
          </p:nvSpPr>
          <p:spPr>
            <a:xfrm>
              <a:off x="0" y="685800"/>
              <a:ext cx="7607030" cy="4221805"/>
            </a:xfrm>
            <a:custGeom>
              <a:avLst/>
              <a:gdLst>
                <a:gd name="connsiteX0" fmla="*/ 4319081 w 7607030"/>
                <a:gd name="connsiteY0" fmla="*/ 1303507 h 4221805"/>
                <a:gd name="connsiteX1" fmla="*/ 4319081 w 7607030"/>
                <a:gd name="connsiteY1" fmla="*/ 1303507 h 4221805"/>
                <a:gd name="connsiteX2" fmla="*/ 4046706 w 7607030"/>
                <a:gd name="connsiteY2" fmla="*/ 1429966 h 4221805"/>
                <a:gd name="connsiteX3" fmla="*/ 3813243 w 7607030"/>
                <a:gd name="connsiteY3" fmla="*/ 1459149 h 4221805"/>
                <a:gd name="connsiteX4" fmla="*/ 3511685 w 7607030"/>
                <a:gd name="connsiteY4" fmla="*/ 1342418 h 4221805"/>
                <a:gd name="connsiteX5" fmla="*/ 3346315 w 7607030"/>
                <a:gd name="connsiteY5" fmla="*/ 1371600 h 4221805"/>
                <a:gd name="connsiteX6" fmla="*/ 3229583 w 7607030"/>
                <a:gd name="connsiteY6" fmla="*/ 1420239 h 4221805"/>
                <a:gd name="connsiteX7" fmla="*/ 3142034 w 7607030"/>
                <a:gd name="connsiteY7" fmla="*/ 1420239 h 4221805"/>
                <a:gd name="connsiteX8" fmla="*/ 3142034 w 7607030"/>
                <a:gd name="connsiteY8" fmla="*/ 1789890 h 4221805"/>
                <a:gd name="connsiteX9" fmla="*/ 2976664 w 7607030"/>
                <a:gd name="connsiteY9" fmla="*/ 1935805 h 4221805"/>
                <a:gd name="connsiteX10" fmla="*/ 2704289 w 7607030"/>
                <a:gd name="connsiteY10" fmla="*/ 2023354 h 4221805"/>
                <a:gd name="connsiteX11" fmla="*/ 2704289 w 7607030"/>
                <a:gd name="connsiteY11" fmla="*/ 1906622 h 4221805"/>
                <a:gd name="connsiteX12" fmla="*/ 2577830 w 7607030"/>
                <a:gd name="connsiteY12" fmla="*/ 1857983 h 4221805"/>
                <a:gd name="connsiteX13" fmla="*/ 2091447 w 7607030"/>
                <a:gd name="connsiteY13" fmla="*/ 2607013 h 4221805"/>
                <a:gd name="connsiteX14" fmla="*/ 2033081 w 7607030"/>
                <a:gd name="connsiteY14" fmla="*/ 2928026 h 4221805"/>
                <a:gd name="connsiteX15" fmla="*/ 1955260 w 7607030"/>
                <a:gd name="connsiteY15" fmla="*/ 2947481 h 4221805"/>
                <a:gd name="connsiteX16" fmla="*/ 1896894 w 7607030"/>
                <a:gd name="connsiteY16" fmla="*/ 3132307 h 4221805"/>
                <a:gd name="connsiteX17" fmla="*/ 1926077 w 7607030"/>
                <a:gd name="connsiteY17" fmla="*/ 3356043 h 4221805"/>
                <a:gd name="connsiteX18" fmla="*/ 1760706 w 7607030"/>
                <a:gd name="connsiteY18" fmla="*/ 3570052 h 4221805"/>
                <a:gd name="connsiteX19" fmla="*/ 1566153 w 7607030"/>
                <a:gd name="connsiteY19" fmla="*/ 3852154 h 4221805"/>
                <a:gd name="connsiteX20" fmla="*/ 1498060 w 7607030"/>
                <a:gd name="connsiteY20" fmla="*/ 3968886 h 4221805"/>
                <a:gd name="connsiteX21" fmla="*/ 1235413 w 7607030"/>
                <a:gd name="connsiteY21" fmla="*/ 3988341 h 4221805"/>
                <a:gd name="connsiteX22" fmla="*/ 1157591 w 7607030"/>
                <a:gd name="connsiteY22" fmla="*/ 3998069 h 4221805"/>
                <a:gd name="connsiteX23" fmla="*/ 1099226 w 7607030"/>
                <a:gd name="connsiteY23" fmla="*/ 4221805 h 4221805"/>
                <a:gd name="connsiteX24" fmla="*/ 0 w 7607030"/>
                <a:gd name="connsiteY24" fmla="*/ 4202349 h 4221805"/>
                <a:gd name="connsiteX25" fmla="*/ 19455 w 7607030"/>
                <a:gd name="connsiteY25" fmla="*/ 0 h 4221805"/>
                <a:gd name="connsiteX26" fmla="*/ 7577847 w 7607030"/>
                <a:gd name="connsiteY26" fmla="*/ 9728 h 4221805"/>
                <a:gd name="connsiteX27" fmla="*/ 7607030 w 7607030"/>
                <a:gd name="connsiteY27" fmla="*/ 301558 h 4221805"/>
                <a:gd name="connsiteX28" fmla="*/ 7334655 w 7607030"/>
                <a:gd name="connsiteY28" fmla="*/ 632298 h 4221805"/>
                <a:gd name="connsiteX29" fmla="*/ 6527260 w 7607030"/>
                <a:gd name="connsiteY29" fmla="*/ 865762 h 4221805"/>
                <a:gd name="connsiteX30" fmla="*/ 5330757 w 7607030"/>
                <a:gd name="connsiteY30" fmla="*/ 1391056 h 4221805"/>
                <a:gd name="connsiteX31" fmla="*/ 4824919 w 7607030"/>
                <a:gd name="connsiteY31" fmla="*/ 1322962 h 4221805"/>
                <a:gd name="connsiteX32" fmla="*/ 4445540 w 7607030"/>
                <a:gd name="connsiteY32" fmla="*/ 1274324 h 4221805"/>
                <a:gd name="connsiteX33" fmla="*/ 4319081 w 7607030"/>
                <a:gd name="connsiteY33" fmla="*/ 1303507 h 422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07030" h="4221805">
                  <a:moveTo>
                    <a:pt x="4319081" y="1303507"/>
                  </a:moveTo>
                  <a:lnTo>
                    <a:pt x="4319081" y="1303507"/>
                  </a:lnTo>
                  <a:lnTo>
                    <a:pt x="4046706" y="1429966"/>
                  </a:lnTo>
                  <a:lnTo>
                    <a:pt x="3813243" y="1459149"/>
                  </a:lnTo>
                  <a:lnTo>
                    <a:pt x="3511685" y="1342418"/>
                  </a:lnTo>
                  <a:lnTo>
                    <a:pt x="3346315" y="1371600"/>
                  </a:lnTo>
                  <a:lnTo>
                    <a:pt x="3229583" y="1420239"/>
                  </a:lnTo>
                  <a:lnTo>
                    <a:pt x="3142034" y="1420239"/>
                  </a:lnTo>
                  <a:lnTo>
                    <a:pt x="3142034" y="1789890"/>
                  </a:lnTo>
                  <a:lnTo>
                    <a:pt x="2976664" y="1935805"/>
                  </a:lnTo>
                  <a:lnTo>
                    <a:pt x="2704289" y="2023354"/>
                  </a:lnTo>
                  <a:lnTo>
                    <a:pt x="2704289" y="1906622"/>
                  </a:lnTo>
                  <a:lnTo>
                    <a:pt x="2577830" y="1857983"/>
                  </a:lnTo>
                  <a:lnTo>
                    <a:pt x="2091447" y="2607013"/>
                  </a:lnTo>
                  <a:lnTo>
                    <a:pt x="2033081" y="2928026"/>
                  </a:lnTo>
                  <a:lnTo>
                    <a:pt x="1955260" y="2947481"/>
                  </a:lnTo>
                  <a:lnTo>
                    <a:pt x="1896894" y="3132307"/>
                  </a:lnTo>
                  <a:lnTo>
                    <a:pt x="1926077" y="3356043"/>
                  </a:lnTo>
                  <a:lnTo>
                    <a:pt x="1760706" y="3570052"/>
                  </a:lnTo>
                  <a:lnTo>
                    <a:pt x="1566153" y="3852154"/>
                  </a:lnTo>
                  <a:lnTo>
                    <a:pt x="1498060" y="3968886"/>
                  </a:lnTo>
                  <a:lnTo>
                    <a:pt x="1235413" y="3988341"/>
                  </a:lnTo>
                  <a:lnTo>
                    <a:pt x="1157591" y="3998069"/>
                  </a:lnTo>
                  <a:lnTo>
                    <a:pt x="1099226" y="4221805"/>
                  </a:lnTo>
                  <a:lnTo>
                    <a:pt x="0" y="4202349"/>
                  </a:lnTo>
                  <a:lnTo>
                    <a:pt x="19455" y="0"/>
                  </a:lnTo>
                  <a:lnTo>
                    <a:pt x="7577847" y="9728"/>
                  </a:lnTo>
                  <a:lnTo>
                    <a:pt x="7607030" y="301558"/>
                  </a:lnTo>
                  <a:lnTo>
                    <a:pt x="7334655" y="632298"/>
                  </a:lnTo>
                  <a:lnTo>
                    <a:pt x="6527260" y="865762"/>
                  </a:lnTo>
                  <a:lnTo>
                    <a:pt x="5330757" y="1391056"/>
                  </a:lnTo>
                  <a:lnTo>
                    <a:pt x="4824919" y="1322962"/>
                  </a:lnTo>
                  <a:lnTo>
                    <a:pt x="4445540" y="1274324"/>
                  </a:lnTo>
                  <a:lnTo>
                    <a:pt x="4319081" y="1303507"/>
                  </a:lnTo>
                  <a:close/>
                </a:path>
              </a:pathLst>
            </a:custGeom>
            <a:solidFill>
              <a:srgbClr val="FFC000">
                <a:alpha val="58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838200" y="1295400"/>
              <a:ext cx="2133600" cy="954107"/>
            </a:xfrm>
            <a:prstGeom prst="rect">
              <a:avLst/>
            </a:prstGeom>
            <a:noFill/>
          </p:spPr>
          <p:txBody>
            <a:bodyPr wrap="square" rtlCol="0">
              <a:spAutoFit/>
            </a:bodyPr>
            <a:lstStyle/>
            <a:p>
              <a:r>
                <a:rPr lang="en-US" sz="2800" b="1" dirty="0" smtClean="0"/>
                <a:t>QUEBEC PROVINCE</a:t>
              </a:r>
              <a:endParaRPr lang="en-US" sz="2800" b="1" dirty="0"/>
            </a:p>
          </p:txBody>
        </p:sp>
      </p:grpSp>
      <p:grpSp>
        <p:nvGrpSpPr>
          <p:cNvPr id="13" name="Group 39"/>
          <p:cNvGrpSpPr/>
          <p:nvPr/>
        </p:nvGrpSpPr>
        <p:grpSpPr>
          <a:xfrm>
            <a:off x="5787957" y="1524000"/>
            <a:ext cx="2441643" cy="2427051"/>
            <a:chOff x="5787957" y="1600200"/>
            <a:chExt cx="2441643" cy="2427051"/>
          </a:xfrm>
        </p:grpSpPr>
        <p:sp>
          <p:nvSpPr>
            <p:cNvPr id="37" name="Freeform 36"/>
            <p:cNvSpPr/>
            <p:nvPr/>
          </p:nvSpPr>
          <p:spPr>
            <a:xfrm>
              <a:off x="5787957" y="2937753"/>
              <a:ext cx="1595337" cy="1089498"/>
            </a:xfrm>
            <a:custGeom>
              <a:avLst/>
              <a:gdLst>
                <a:gd name="connsiteX0" fmla="*/ 252920 w 1595337"/>
                <a:gd name="connsiteY0" fmla="*/ 0 h 1089498"/>
                <a:gd name="connsiteX1" fmla="*/ 0 w 1595337"/>
                <a:gd name="connsiteY1" fmla="*/ 359924 h 1089498"/>
                <a:gd name="connsiteX2" fmla="*/ 19456 w 1595337"/>
                <a:gd name="connsiteY2" fmla="*/ 466928 h 1089498"/>
                <a:gd name="connsiteX3" fmla="*/ 184826 w 1595337"/>
                <a:gd name="connsiteY3" fmla="*/ 486383 h 1089498"/>
                <a:gd name="connsiteX4" fmla="*/ 194554 w 1595337"/>
                <a:gd name="connsiteY4" fmla="*/ 651753 h 1089498"/>
                <a:gd name="connsiteX5" fmla="*/ 272375 w 1595337"/>
                <a:gd name="connsiteY5" fmla="*/ 642026 h 1089498"/>
                <a:gd name="connsiteX6" fmla="*/ 408562 w 1595337"/>
                <a:gd name="connsiteY6" fmla="*/ 739302 h 1089498"/>
                <a:gd name="connsiteX7" fmla="*/ 651754 w 1595337"/>
                <a:gd name="connsiteY7" fmla="*/ 894945 h 1089498"/>
                <a:gd name="connsiteX8" fmla="*/ 768486 w 1595337"/>
                <a:gd name="connsiteY8" fmla="*/ 943583 h 1089498"/>
                <a:gd name="connsiteX9" fmla="*/ 894945 w 1595337"/>
                <a:gd name="connsiteY9" fmla="*/ 894945 h 1089498"/>
                <a:gd name="connsiteX10" fmla="*/ 972766 w 1595337"/>
                <a:gd name="connsiteY10" fmla="*/ 933856 h 1089498"/>
                <a:gd name="connsiteX11" fmla="*/ 924128 w 1595337"/>
                <a:gd name="connsiteY11" fmla="*/ 1021404 h 1089498"/>
                <a:gd name="connsiteX12" fmla="*/ 924128 w 1595337"/>
                <a:gd name="connsiteY12" fmla="*/ 1021404 h 1089498"/>
                <a:gd name="connsiteX13" fmla="*/ 1274324 w 1595337"/>
                <a:gd name="connsiteY13" fmla="*/ 1089498 h 1089498"/>
                <a:gd name="connsiteX14" fmla="*/ 1284052 w 1595337"/>
                <a:gd name="connsiteY14" fmla="*/ 953311 h 1089498"/>
                <a:gd name="connsiteX15" fmla="*/ 1254869 w 1595337"/>
                <a:gd name="connsiteY15" fmla="*/ 836579 h 1089498"/>
                <a:gd name="connsiteX16" fmla="*/ 1342417 w 1595337"/>
                <a:gd name="connsiteY16" fmla="*/ 719847 h 1089498"/>
                <a:gd name="connsiteX17" fmla="*/ 1527243 w 1595337"/>
                <a:gd name="connsiteY17" fmla="*/ 710119 h 1089498"/>
                <a:gd name="connsiteX18" fmla="*/ 1595337 w 1595337"/>
                <a:gd name="connsiteY18" fmla="*/ 573932 h 1089498"/>
                <a:gd name="connsiteX19" fmla="*/ 1167320 w 1595337"/>
                <a:gd name="connsiteY19" fmla="*/ 612843 h 1089498"/>
                <a:gd name="connsiteX20" fmla="*/ 768486 w 1595337"/>
                <a:gd name="connsiteY20" fmla="*/ 651753 h 1089498"/>
                <a:gd name="connsiteX21" fmla="*/ 671209 w 1595337"/>
                <a:gd name="connsiteY21" fmla="*/ 583660 h 1089498"/>
                <a:gd name="connsiteX22" fmla="*/ 476656 w 1595337"/>
                <a:gd name="connsiteY22" fmla="*/ 505838 h 1089498"/>
                <a:gd name="connsiteX23" fmla="*/ 418290 w 1595337"/>
                <a:gd name="connsiteY23" fmla="*/ 603115 h 1089498"/>
                <a:gd name="connsiteX24" fmla="*/ 379379 w 1595337"/>
                <a:gd name="connsiteY24" fmla="*/ 583660 h 1089498"/>
                <a:gd name="connsiteX25" fmla="*/ 291830 w 1595337"/>
                <a:gd name="connsiteY25" fmla="*/ 389107 h 1089498"/>
                <a:gd name="connsiteX26" fmla="*/ 243192 w 1595337"/>
                <a:gd name="connsiteY26" fmla="*/ 359924 h 1089498"/>
                <a:gd name="connsiteX27" fmla="*/ 282103 w 1595337"/>
                <a:gd name="connsiteY27" fmla="*/ 233464 h 1089498"/>
                <a:gd name="connsiteX28" fmla="*/ 252920 w 1595337"/>
                <a:gd name="connsiteY28" fmla="*/ 0 h 108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95337" h="1089498">
                  <a:moveTo>
                    <a:pt x="252920" y="0"/>
                  </a:moveTo>
                  <a:lnTo>
                    <a:pt x="0" y="359924"/>
                  </a:lnTo>
                  <a:lnTo>
                    <a:pt x="19456" y="466928"/>
                  </a:lnTo>
                  <a:lnTo>
                    <a:pt x="184826" y="486383"/>
                  </a:lnTo>
                  <a:lnTo>
                    <a:pt x="194554" y="651753"/>
                  </a:lnTo>
                  <a:lnTo>
                    <a:pt x="272375" y="642026"/>
                  </a:lnTo>
                  <a:lnTo>
                    <a:pt x="408562" y="739302"/>
                  </a:lnTo>
                  <a:lnTo>
                    <a:pt x="651754" y="894945"/>
                  </a:lnTo>
                  <a:lnTo>
                    <a:pt x="768486" y="943583"/>
                  </a:lnTo>
                  <a:lnTo>
                    <a:pt x="894945" y="894945"/>
                  </a:lnTo>
                  <a:lnTo>
                    <a:pt x="972766" y="933856"/>
                  </a:lnTo>
                  <a:lnTo>
                    <a:pt x="924128" y="1021404"/>
                  </a:lnTo>
                  <a:lnTo>
                    <a:pt x="924128" y="1021404"/>
                  </a:lnTo>
                  <a:lnTo>
                    <a:pt x="1274324" y="1089498"/>
                  </a:lnTo>
                  <a:lnTo>
                    <a:pt x="1284052" y="953311"/>
                  </a:lnTo>
                  <a:lnTo>
                    <a:pt x="1254869" y="836579"/>
                  </a:lnTo>
                  <a:lnTo>
                    <a:pt x="1342417" y="719847"/>
                  </a:lnTo>
                  <a:lnTo>
                    <a:pt x="1527243" y="710119"/>
                  </a:lnTo>
                  <a:lnTo>
                    <a:pt x="1595337" y="573932"/>
                  </a:lnTo>
                  <a:lnTo>
                    <a:pt x="1167320" y="612843"/>
                  </a:lnTo>
                  <a:lnTo>
                    <a:pt x="768486" y="651753"/>
                  </a:lnTo>
                  <a:lnTo>
                    <a:pt x="671209" y="583660"/>
                  </a:lnTo>
                  <a:lnTo>
                    <a:pt x="476656" y="505838"/>
                  </a:lnTo>
                  <a:lnTo>
                    <a:pt x="418290" y="603115"/>
                  </a:lnTo>
                  <a:lnTo>
                    <a:pt x="379379" y="583660"/>
                  </a:lnTo>
                  <a:lnTo>
                    <a:pt x="291830" y="389107"/>
                  </a:lnTo>
                  <a:lnTo>
                    <a:pt x="243192" y="359924"/>
                  </a:lnTo>
                  <a:lnTo>
                    <a:pt x="282103" y="233464"/>
                  </a:lnTo>
                  <a:lnTo>
                    <a:pt x="252920" y="0"/>
                  </a:lnTo>
                  <a:close/>
                </a:path>
              </a:pathLst>
            </a:custGeom>
            <a:solidFill>
              <a:srgbClr val="FFFF00">
                <a:alpha val="58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p:cNvSpPr txBox="1"/>
            <p:nvPr/>
          </p:nvSpPr>
          <p:spPr>
            <a:xfrm>
              <a:off x="6019800" y="1600200"/>
              <a:ext cx="2209800" cy="1846659"/>
            </a:xfrm>
            <a:prstGeom prst="rect">
              <a:avLst/>
            </a:prstGeom>
            <a:noFill/>
          </p:spPr>
          <p:txBody>
            <a:bodyPr wrap="square" rtlCol="0">
              <a:spAutoFit/>
            </a:bodyPr>
            <a:lstStyle/>
            <a:p>
              <a:r>
                <a:rPr lang="en-US" sz="2400" b="1" dirty="0" smtClean="0"/>
                <a:t>PRINCE EDWARD ISLAND (PEI) PROVINCE</a:t>
              </a:r>
            </a:p>
            <a:p>
              <a:r>
                <a:rPr lang="en-US" b="1" dirty="0" smtClean="0"/>
                <a:t>(Île Saint-Jean)</a:t>
              </a:r>
              <a:endParaRPr lang="en-US" b="1" dirty="0"/>
            </a:p>
          </p:txBody>
        </p:sp>
      </p:grpSp>
      <p:grpSp>
        <p:nvGrpSpPr>
          <p:cNvPr id="14" name="Group 37"/>
          <p:cNvGrpSpPr/>
          <p:nvPr/>
        </p:nvGrpSpPr>
        <p:grpSpPr>
          <a:xfrm>
            <a:off x="4572000" y="3886200"/>
            <a:ext cx="4012062" cy="2315183"/>
            <a:chOff x="4572000" y="3968884"/>
            <a:chExt cx="4012062" cy="2315183"/>
          </a:xfrm>
        </p:grpSpPr>
        <p:sp>
          <p:nvSpPr>
            <p:cNvPr id="34" name="Freeform 33"/>
            <p:cNvSpPr/>
            <p:nvPr/>
          </p:nvSpPr>
          <p:spPr>
            <a:xfrm>
              <a:off x="4572000" y="3968884"/>
              <a:ext cx="3511685" cy="2315183"/>
            </a:xfrm>
            <a:custGeom>
              <a:avLst/>
              <a:gdLst>
                <a:gd name="connsiteX0" fmla="*/ 1459149 w 3511685"/>
                <a:gd name="connsiteY0" fmla="*/ 0 h 2315183"/>
                <a:gd name="connsiteX1" fmla="*/ 1459149 w 3511685"/>
                <a:gd name="connsiteY1" fmla="*/ 0 h 2315183"/>
                <a:gd name="connsiteX2" fmla="*/ 1332689 w 3511685"/>
                <a:gd name="connsiteY2" fmla="*/ 165371 h 2315183"/>
                <a:gd name="connsiteX3" fmla="*/ 1128409 w 3511685"/>
                <a:gd name="connsiteY3" fmla="*/ 311286 h 2315183"/>
                <a:gd name="connsiteX4" fmla="*/ 885217 w 3511685"/>
                <a:gd name="connsiteY4" fmla="*/ 535022 h 2315183"/>
                <a:gd name="connsiteX5" fmla="*/ 904672 w 3511685"/>
                <a:gd name="connsiteY5" fmla="*/ 632298 h 2315183"/>
                <a:gd name="connsiteX6" fmla="*/ 1371600 w 3511685"/>
                <a:gd name="connsiteY6" fmla="*/ 622571 h 2315183"/>
                <a:gd name="connsiteX7" fmla="*/ 1838528 w 3511685"/>
                <a:gd name="connsiteY7" fmla="*/ 603115 h 2315183"/>
                <a:gd name="connsiteX8" fmla="*/ 1478604 w 3511685"/>
                <a:gd name="connsiteY8" fmla="*/ 719847 h 2315183"/>
                <a:gd name="connsiteX9" fmla="*/ 1206230 w 3511685"/>
                <a:gd name="connsiteY9" fmla="*/ 700392 h 2315183"/>
                <a:gd name="connsiteX10" fmla="*/ 690664 w 3511685"/>
                <a:gd name="connsiteY10" fmla="*/ 904673 h 2315183"/>
                <a:gd name="connsiteX11" fmla="*/ 0 w 3511685"/>
                <a:gd name="connsiteY11" fmla="*/ 1459149 h 2315183"/>
                <a:gd name="connsiteX12" fmla="*/ 48638 w 3511685"/>
                <a:gd name="connsiteY12" fmla="*/ 1994171 h 2315183"/>
                <a:gd name="connsiteX13" fmla="*/ 145915 w 3511685"/>
                <a:gd name="connsiteY13" fmla="*/ 2140086 h 2315183"/>
                <a:gd name="connsiteX14" fmla="*/ 359923 w 3511685"/>
                <a:gd name="connsiteY14" fmla="*/ 2315183 h 2315183"/>
                <a:gd name="connsiteX15" fmla="*/ 573932 w 3511685"/>
                <a:gd name="connsiteY15" fmla="*/ 2315183 h 2315183"/>
                <a:gd name="connsiteX16" fmla="*/ 885217 w 3511685"/>
                <a:gd name="connsiteY16" fmla="*/ 2081720 h 2315183"/>
                <a:gd name="connsiteX17" fmla="*/ 1332689 w 3511685"/>
                <a:gd name="connsiteY17" fmla="*/ 1556426 h 2315183"/>
                <a:gd name="connsiteX18" fmla="*/ 1322962 w 3511685"/>
                <a:gd name="connsiteY18" fmla="*/ 1361873 h 2315183"/>
                <a:gd name="connsiteX19" fmla="*/ 1459149 w 3511685"/>
                <a:gd name="connsiteY19" fmla="*/ 1429966 h 2315183"/>
                <a:gd name="connsiteX20" fmla="*/ 1760706 w 3511685"/>
                <a:gd name="connsiteY20" fmla="*/ 1459149 h 2315183"/>
                <a:gd name="connsiteX21" fmla="*/ 1848255 w 3511685"/>
                <a:gd name="connsiteY21" fmla="*/ 1313234 h 2315183"/>
                <a:gd name="connsiteX22" fmla="*/ 2227634 w 3511685"/>
                <a:gd name="connsiteY22" fmla="*/ 1254869 h 2315183"/>
                <a:gd name="connsiteX23" fmla="*/ 2791838 w 3511685"/>
                <a:gd name="connsiteY23" fmla="*/ 933856 h 2315183"/>
                <a:gd name="connsiteX24" fmla="*/ 2879387 w 3511685"/>
                <a:gd name="connsiteY24" fmla="*/ 924128 h 2315183"/>
                <a:gd name="connsiteX25" fmla="*/ 3180945 w 3511685"/>
                <a:gd name="connsiteY25" fmla="*/ 787941 h 2315183"/>
                <a:gd name="connsiteX26" fmla="*/ 3511685 w 3511685"/>
                <a:gd name="connsiteY26" fmla="*/ 642026 h 2315183"/>
                <a:gd name="connsiteX27" fmla="*/ 3249038 w 3511685"/>
                <a:gd name="connsiteY27" fmla="*/ 535022 h 2315183"/>
                <a:gd name="connsiteX28" fmla="*/ 3268494 w 3511685"/>
                <a:gd name="connsiteY28" fmla="*/ 389107 h 2315183"/>
                <a:gd name="connsiteX29" fmla="*/ 3161489 w 3511685"/>
                <a:gd name="connsiteY29" fmla="*/ 291830 h 2315183"/>
                <a:gd name="connsiteX30" fmla="*/ 3005847 w 3511685"/>
                <a:gd name="connsiteY30" fmla="*/ 340469 h 2315183"/>
                <a:gd name="connsiteX31" fmla="*/ 2898843 w 3511685"/>
                <a:gd name="connsiteY31" fmla="*/ 282103 h 2315183"/>
                <a:gd name="connsiteX32" fmla="*/ 2850204 w 3511685"/>
                <a:gd name="connsiteY32" fmla="*/ 126460 h 2315183"/>
                <a:gd name="connsiteX33" fmla="*/ 2538919 w 3511685"/>
                <a:gd name="connsiteY33" fmla="*/ 330741 h 2315183"/>
                <a:gd name="connsiteX34" fmla="*/ 2451370 w 3511685"/>
                <a:gd name="connsiteY34" fmla="*/ 340469 h 2315183"/>
                <a:gd name="connsiteX35" fmla="*/ 2324911 w 3511685"/>
                <a:gd name="connsiteY35" fmla="*/ 252920 h 2315183"/>
                <a:gd name="connsiteX36" fmla="*/ 2052536 w 3511685"/>
                <a:gd name="connsiteY36" fmla="*/ 233464 h 2315183"/>
                <a:gd name="connsiteX37" fmla="*/ 1848255 w 3511685"/>
                <a:gd name="connsiteY37" fmla="*/ 136188 h 2315183"/>
                <a:gd name="connsiteX38" fmla="*/ 1663430 w 3511685"/>
                <a:gd name="connsiteY38" fmla="*/ 87549 h 2315183"/>
                <a:gd name="connsiteX39" fmla="*/ 1459149 w 3511685"/>
                <a:gd name="connsiteY39" fmla="*/ 0 h 2315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511685" h="2315183">
                  <a:moveTo>
                    <a:pt x="1459149" y="0"/>
                  </a:moveTo>
                  <a:lnTo>
                    <a:pt x="1459149" y="0"/>
                  </a:lnTo>
                  <a:lnTo>
                    <a:pt x="1332689" y="165371"/>
                  </a:lnTo>
                  <a:lnTo>
                    <a:pt x="1128409" y="311286"/>
                  </a:lnTo>
                  <a:lnTo>
                    <a:pt x="885217" y="535022"/>
                  </a:lnTo>
                  <a:lnTo>
                    <a:pt x="904672" y="632298"/>
                  </a:lnTo>
                  <a:lnTo>
                    <a:pt x="1371600" y="622571"/>
                  </a:lnTo>
                  <a:lnTo>
                    <a:pt x="1838528" y="603115"/>
                  </a:lnTo>
                  <a:lnTo>
                    <a:pt x="1478604" y="719847"/>
                  </a:lnTo>
                  <a:lnTo>
                    <a:pt x="1206230" y="700392"/>
                  </a:lnTo>
                  <a:lnTo>
                    <a:pt x="690664" y="904673"/>
                  </a:lnTo>
                  <a:lnTo>
                    <a:pt x="0" y="1459149"/>
                  </a:lnTo>
                  <a:lnTo>
                    <a:pt x="48638" y="1994171"/>
                  </a:lnTo>
                  <a:lnTo>
                    <a:pt x="145915" y="2140086"/>
                  </a:lnTo>
                  <a:lnTo>
                    <a:pt x="359923" y="2315183"/>
                  </a:lnTo>
                  <a:lnTo>
                    <a:pt x="573932" y="2315183"/>
                  </a:lnTo>
                  <a:lnTo>
                    <a:pt x="885217" y="2081720"/>
                  </a:lnTo>
                  <a:lnTo>
                    <a:pt x="1332689" y="1556426"/>
                  </a:lnTo>
                  <a:lnTo>
                    <a:pt x="1322962" y="1361873"/>
                  </a:lnTo>
                  <a:lnTo>
                    <a:pt x="1459149" y="1429966"/>
                  </a:lnTo>
                  <a:lnTo>
                    <a:pt x="1760706" y="1459149"/>
                  </a:lnTo>
                  <a:lnTo>
                    <a:pt x="1848255" y="1313234"/>
                  </a:lnTo>
                  <a:lnTo>
                    <a:pt x="2227634" y="1254869"/>
                  </a:lnTo>
                  <a:lnTo>
                    <a:pt x="2791838" y="933856"/>
                  </a:lnTo>
                  <a:lnTo>
                    <a:pt x="2879387" y="924128"/>
                  </a:lnTo>
                  <a:lnTo>
                    <a:pt x="3180945" y="787941"/>
                  </a:lnTo>
                  <a:lnTo>
                    <a:pt x="3511685" y="642026"/>
                  </a:lnTo>
                  <a:lnTo>
                    <a:pt x="3249038" y="535022"/>
                  </a:lnTo>
                  <a:lnTo>
                    <a:pt x="3268494" y="389107"/>
                  </a:lnTo>
                  <a:lnTo>
                    <a:pt x="3161489" y="291830"/>
                  </a:lnTo>
                  <a:lnTo>
                    <a:pt x="3005847" y="340469"/>
                  </a:lnTo>
                  <a:lnTo>
                    <a:pt x="2898843" y="282103"/>
                  </a:lnTo>
                  <a:lnTo>
                    <a:pt x="2850204" y="126460"/>
                  </a:lnTo>
                  <a:lnTo>
                    <a:pt x="2538919" y="330741"/>
                  </a:lnTo>
                  <a:lnTo>
                    <a:pt x="2451370" y="340469"/>
                  </a:lnTo>
                  <a:lnTo>
                    <a:pt x="2324911" y="252920"/>
                  </a:lnTo>
                  <a:lnTo>
                    <a:pt x="2052536" y="233464"/>
                  </a:lnTo>
                  <a:lnTo>
                    <a:pt x="1848255" y="136188"/>
                  </a:lnTo>
                  <a:lnTo>
                    <a:pt x="1663430" y="87549"/>
                  </a:lnTo>
                  <a:lnTo>
                    <a:pt x="1459149" y="0"/>
                  </a:lnTo>
                  <a:close/>
                </a:path>
              </a:pathLst>
            </a:custGeom>
            <a:solidFill>
              <a:srgbClr val="FF0000">
                <a:alpha val="58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rot="19946181">
              <a:off x="4697862" y="4499484"/>
              <a:ext cx="3886200" cy="523220"/>
            </a:xfrm>
            <a:prstGeom prst="rect">
              <a:avLst/>
            </a:prstGeom>
            <a:noFill/>
          </p:spPr>
          <p:txBody>
            <a:bodyPr wrap="square" rtlCol="0">
              <a:spAutoFit/>
            </a:bodyPr>
            <a:lstStyle/>
            <a:p>
              <a:r>
                <a:rPr lang="en-US" sz="2800" b="1" dirty="0" smtClean="0"/>
                <a:t>NOVA SCOTIA PROVINCE</a:t>
              </a:r>
              <a:endParaRPr lang="en-US" sz="2800" b="1"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2000"/>
                                        <p:tgtEl>
                                          <p:spTgt spid="22"/>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p:cTn id="10" dur="1000" fill="hold"/>
                                        <p:tgtEl>
                                          <p:spTgt spid="23"/>
                                        </p:tgtEl>
                                        <p:attrNameLst>
                                          <p:attrName>ppt_w</p:attrName>
                                        </p:attrNameLst>
                                      </p:cBhvr>
                                      <p:tavLst>
                                        <p:tav tm="0">
                                          <p:val>
                                            <p:fltVal val="0"/>
                                          </p:val>
                                        </p:tav>
                                        <p:tav tm="100000">
                                          <p:val>
                                            <p:strVal val="#ppt_w"/>
                                          </p:val>
                                        </p:tav>
                                      </p:tavLst>
                                    </p:anim>
                                    <p:anim calcmode="lin" valueType="num">
                                      <p:cBhvr>
                                        <p:cTn id="11" dur="1000" fill="hold"/>
                                        <p:tgtEl>
                                          <p:spTgt spid="23"/>
                                        </p:tgtEl>
                                        <p:attrNameLst>
                                          <p:attrName>ppt_h</p:attrName>
                                        </p:attrNameLst>
                                      </p:cBhvr>
                                      <p:tavLst>
                                        <p:tav tm="0">
                                          <p:val>
                                            <p:fltVal val="0"/>
                                          </p:val>
                                        </p:tav>
                                        <p:tav tm="100000">
                                          <p:val>
                                            <p:strVal val="#ppt_h"/>
                                          </p:val>
                                        </p:tav>
                                      </p:tavLst>
                                    </p:anim>
                                    <p:animEffect transition="in" filter="fade">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1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1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00"/>
                                        <p:tgtEl>
                                          <p:spTgt spid="5"/>
                                        </p:tgtEl>
                                      </p:cBhvr>
                                    </p:animEffect>
                                    <p:set>
                                      <p:cBhvr>
                                        <p:cTn id="37" dur="1" fill="hold">
                                          <p:stCondLst>
                                            <p:cond delay="999"/>
                                          </p:stCondLst>
                                        </p:cTn>
                                        <p:tgtEl>
                                          <p:spTgt spid="5"/>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6"/>
                                        </p:tgtEl>
                                      </p:cBhvr>
                                    </p:animEffect>
                                    <p:set>
                                      <p:cBhvr>
                                        <p:cTn id="40" dur="1" fill="hold">
                                          <p:stCondLst>
                                            <p:cond delay="999"/>
                                          </p:stCondLst>
                                        </p:cTn>
                                        <p:tgtEl>
                                          <p:spTgt spid="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00"/>
                                        <p:tgtEl>
                                          <p:spTgt spid="7"/>
                                        </p:tgtEl>
                                      </p:cBhvr>
                                    </p:animEffect>
                                    <p:set>
                                      <p:cBhvr>
                                        <p:cTn id="43" dur="1" fill="hold">
                                          <p:stCondLst>
                                            <p:cond delay="999"/>
                                          </p:stCondLst>
                                        </p:cTn>
                                        <p:tgtEl>
                                          <p:spTgt spid="7"/>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1000"/>
                                        <p:tgtEl>
                                          <p:spTgt spid="4"/>
                                        </p:tgtEl>
                                      </p:cBhvr>
                                    </p:animEffect>
                                    <p:set>
                                      <p:cBhvr>
                                        <p:cTn id="46" dur="1" fill="hold">
                                          <p:stCondLst>
                                            <p:cond delay="999"/>
                                          </p:stCondLst>
                                        </p:cTn>
                                        <p:tgtEl>
                                          <p:spTgt spid="4"/>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23"/>
                                        </p:tgtEl>
                                      </p:cBhvr>
                                    </p:animEffect>
                                    <p:set>
                                      <p:cBhvr>
                                        <p:cTn id="49" dur="1" fill="hold">
                                          <p:stCondLst>
                                            <p:cond delay="499"/>
                                          </p:stCondLst>
                                        </p:cTn>
                                        <p:tgtEl>
                                          <p:spTgt spid="2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22"/>
                                        </p:tgtEl>
                                      </p:cBhvr>
                                    </p:animEffect>
                                    <p:set>
                                      <p:cBhvr>
                                        <p:cTn id="52" dur="1" fill="hold">
                                          <p:stCondLst>
                                            <p:cond delay="499"/>
                                          </p:stCondLst>
                                        </p:cTn>
                                        <p:tgtEl>
                                          <p:spTgt spid="2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heel(1)">
                                      <p:cBhvr>
                                        <p:cTn id="57" dur="20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down)">
                                      <p:cBhvr>
                                        <p:cTn id="62" dur="580">
                                          <p:stCondLst>
                                            <p:cond delay="0"/>
                                          </p:stCondLst>
                                        </p:cTn>
                                        <p:tgtEl>
                                          <p:spTgt spid="44"/>
                                        </p:tgtEl>
                                      </p:cBhvr>
                                    </p:animEffect>
                                    <p:anim calcmode="lin" valueType="num">
                                      <p:cBhvr>
                                        <p:cTn id="63"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68" dur="26">
                                          <p:stCondLst>
                                            <p:cond delay="650"/>
                                          </p:stCondLst>
                                        </p:cTn>
                                        <p:tgtEl>
                                          <p:spTgt spid="44"/>
                                        </p:tgtEl>
                                      </p:cBhvr>
                                      <p:to x="100000" y="60000"/>
                                    </p:animScale>
                                    <p:animScale>
                                      <p:cBhvr>
                                        <p:cTn id="69" dur="166" decel="50000">
                                          <p:stCondLst>
                                            <p:cond delay="676"/>
                                          </p:stCondLst>
                                        </p:cTn>
                                        <p:tgtEl>
                                          <p:spTgt spid="44"/>
                                        </p:tgtEl>
                                      </p:cBhvr>
                                      <p:to x="100000" y="100000"/>
                                    </p:animScale>
                                    <p:animScale>
                                      <p:cBhvr>
                                        <p:cTn id="70" dur="26">
                                          <p:stCondLst>
                                            <p:cond delay="1312"/>
                                          </p:stCondLst>
                                        </p:cTn>
                                        <p:tgtEl>
                                          <p:spTgt spid="44"/>
                                        </p:tgtEl>
                                      </p:cBhvr>
                                      <p:to x="100000" y="80000"/>
                                    </p:animScale>
                                    <p:animScale>
                                      <p:cBhvr>
                                        <p:cTn id="71" dur="166" decel="50000">
                                          <p:stCondLst>
                                            <p:cond delay="1338"/>
                                          </p:stCondLst>
                                        </p:cTn>
                                        <p:tgtEl>
                                          <p:spTgt spid="44"/>
                                        </p:tgtEl>
                                      </p:cBhvr>
                                      <p:to x="100000" y="100000"/>
                                    </p:animScale>
                                    <p:animScale>
                                      <p:cBhvr>
                                        <p:cTn id="72" dur="26">
                                          <p:stCondLst>
                                            <p:cond delay="1642"/>
                                          </p:stCondLst>
                                        </p:cTn>
                                        <p:tgtEl>
                                          <p:spTgt spid="44"/>
                                        </p:tgtEl>
                                      </p:cBhvr>
                                      <p:to x="100000" y="90000"/>
                                    </p:animScale>
                                    <p:animScale>
                                      <p:cBhvr>
                                        <p:cTn id="73" dur="166" decel="50000">
                                          <p:stCondLst>
                                            <p:cond delay="1668"/>
                                          </p:stCondLst>
                                        </p:cTn>
                                        <p:tgtEl>
                                          <p:spTgt spid="44"/>
                                        </p:tgtEl>
                                      </p:cBhvr>
                                      <p:to x="100000" y="100000"/>
                                    </p:animScale>
                                    <p:animScale>
                                      <p:cBhvr>
                                        <p:cTn id="74" dur="26">
                                          <p:stCondLst>
                                            <p:cond delay="1808"/>
                                          </p:stCondLst>
                                        </p:cTn>
                                        <p:tgtEl>
                                          <p:spTgt spid="44"/>
                                        </p:tgtEl>
                                      </p:cBhvr>
                                      <p:to x="100000" y="95000"/>
                                    </p:animScale>
                                    <p:animScale>
                                      <p:cBhvr>
                                        <p:cTn id="75" dur="166" decel="50000">
                                          <p:stCondLst>
                                            <p:cond delay="1834"/>
                                          </p:stCondLst>
                                        </p:cTn>
                                        <p:tgtEl>
                                          <p:spTgt spid="44"/>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53" presetClass="entr" presetSubtype="0" fill="hold" nodeType="clickEffect">
                                  <p:stCondLst>
                                    <p:cond delay="0"/>
                                  </p:stCondLst>
                                  <p:childTnLst>
                                    <p:set>
                                      <p:cBhvr>
                                        <p:cTn id="79" dur="1" fill="hold">
                                          <p:stCondLst>
                                            <p:cond delay="0"/>
                                          </p:stCondLst>
                                        </p:cTn>
                                        <p:tgtEl>
                                          <p:spTgt spid="8195"/>
                                        </p:tgtEl>
                                        <p:attrNameLst>
                                          <p:attrName>style.visibility</p:attrName>
                                        </p:attrNameLst>
                                      </p:cBhvr>
                                      <p:to>
                                        <p:strVal val="visible"/>
                                      </p:to>
                                    </p:set>
                                    <p:anim calcmode="lin" valueType="num">
                                      <p:cBhvr>
                                        <p:cTn id="80" dur="500" fill="hold"/>
                                        <p:tgtEl>
                                          <p:spTgt spid="8195"/>
                                        </p:tgtEl>
                                        <p:attrNameLst>
                                          <p:attrName>ppt_w</p:attrName>
                                        </p:attrNameLst>
                                      </p:cBhvr>
                                      <p:tavLst>
                                        <p:tav tm="0">
                                          <p:val>
                                            <p:fltVal val="0"/>
                                          </p:val>
                                        </p:tav>
                                        <p:tav tm="100000">
                                          <p:val>
                                            <p:strVal val="#ppt_w"/>
                                          </p:val>
                                        </p:tav>
                                      </p:tavLst>
                                    </p:anim>
                                    <p:anim calcmode="lin" valueType="num">
                                      <p:cBhvr>
                                        <p:cTn id="81" dur="500" fill="hold"/>
                                        <p:tgtEl>
                                          <p:spTgt spid="8195"/>
                                        </p:tgtEl>
                                        <p:attrNameLst>
                                          <p:attrName>ppt_h</p:attrName>
                                        </p:attrNameLst>
                                      </p:cBhvr>
                                      <p:tavLst>
                                        <p:tav tm="0">
                                          <p:val>
                                            <p:fltVal val="0"/>
                                          </p:val>
                                        </p:tav>
                                        <p:tav tm="100000">
                                          <p:val>
                                            <p:strVal val="#ppt_h"/>
                                          </p:val>
                                        </p:tav>
                                      </p:tavLst>
                                    </p:anim>
                                    <p:animEffect transition="in" filter="fade">
                                      <p:cBhvr>
                                        <p:cTn id="82" dur="500"/>
                                        <p:tgtEl>
                                          <p:spTgt spid="819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wipe(left)">
                                      <p:cBhvr>
                                        <p:cTn id="87" dur="1000"/>
                                        <p:tgtEl>
                                          <p:spTgt spid="11"/>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12"/>
                                        </p:tgtEl>
                                        <p:attrNameLst>
                                          <p:attrName>style.visibility</p:attrName>
                                        </p:attrNameLst>
                                      </p:cBhvr>
                                      <p:to>
                                        <p:strVal val="visible"/>
                                      </p:to>
                                    </p:set>
                                    <p:animEffect transition="in" filter="wipe(left)">
                                      <p:cBhvr>
                                        <p:cTn id="92" dur="1000"/>
                                        <p:tgtEl>
                                          <p:spTgt spid="12"/>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8"/>
                                        </p:tgtEl>
                                        <p:attrNameLst>
                                          <p:attrName>style.visibility</p:attrName>
                                        </p:attrNameLst>
                                      </p:cBhvr>
                                      <p:to>
                                        <p:strVal val="visible"/>
                                      </p:to>
                                    </p:set>
                                    <p:animEffect transition="in" filter="wipe(left)">
                                      <p:cBhvr>
                                        <p:cTn id="97" dur="1000"/>
                                        <p:tgtEl>
                                          <p:spTgt spid="8"/>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wipe(left)">
                                      <p:cBhvr>
                                        <p:cTn id="102" dur="1000"/>
                                        <p:tgtEl>
                                          <p:spTgt spid="1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nodeType="clickEffect">
                                  <p:stCondLst>
                                    <p:cond delay="0"/>
                                  </p:stCondLst>
                                  <p:childTnLst>
                                    <p:set>
                                      <p:cBhvr>
                                        <p:cTn id="106" dur="1" fill="hold">
                                          <p:stCondLst>
                                            <p:cond delay="0"/>
                                          </p:stCondLst>
                                        </p:cTn>
                                        <p:tgtEl>
                                          <p:spTgt spid="10"/>
                                        </p:tgtEl>
                                        <p:attrNameLst>
                                          <p:attrName>style.visibility</p:attrName>
                                        </p:attrNameLst>
                                      </p:cBhvr>
                                      <p:to>
                                        <p:strVal val="visible"/>
                                      </p:to>
                                    </p:set>
                                    <p:animEffect transition="in" filter="wipe(left)">
                                      <p:cBhvr>
                                        <p:cTn id="107" dur="1000"/>
                                        <p:tgtEl>
                                          <p:spTgt spid="10"/>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nodeType="clickEffect">
                                  <p:stCondLst>
                                    <p:cond delay="0"/>
                                  </p:stCondLst>
                                  <p:childTnLst>
                                    <p:set>
                                      <p:cBhvr>
                                        <p:cTn id="111" dur="1" fill="hold">
                                          <p:stCondLst>
                                            <p:cond delay="0"/>
                                          </p:stCondLst>
                                        </p:cTn>
                                        <p:tgtEl>
                                          <p:spTgt spid="13"/>
                                        </p:tgtEl>
                                        <p:attrNameLst>
                                          <p:attrName>style.visibility</p:attrName>
                                        </p:attrNameLst>
                                      </p:cBhvr>
                                      <p:to>
                                        <p:strVal val="visible"/>
                                      </p:to>
                                    </p:set>
                                    <p:animEffect transition="in" filter="wipe(left)">
                                      <p:cBhvr>
                                        <p:cTn id="11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15" grpId="0" animBg="1"/>
      <p:bldP spid="22" grpId="0" animBg="1"/>
      <p:bldP spid="22" grpId="1" animBg="1"/>
      <p:bldP spid="23" grpId="0"/>
      <p:bldP spid="2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010400" y="6492875"/>
            <a:ext cx="2133600" cy="365125"/>
          </a:xfrm>
        </p:spPr>
        <p:txBody>
          <a:bodyPr/>
          <a:lstStyle/>
          <a:p>
            <a:pPr>
              <a:defRPr/>
            </a:pPr>
            <a:fld id="{6D98560A-1953-4F77-869E-5D1EE0598C44}" type="slidenum">
              <a:rPr lang="en-US" smtClean="0"/>
              <a:pPr>
                <a:defRPr/>
              </a:pPr>
              <a:t>15</a:t>
            </a:fld>
            <a:endParaRPr lang="en-US" dirty="0"/>
          </a:p>
        </p:txBody>
      </p:sp>
      <p:sp>
        <p:nvSpPr>
          <p:cNvPr id="9" name="Rectangle 8"/>
          <p:cNvSpPr/>
          <p:nvPr/>
        </p:nvSpPr>
        <p:spPr>
          <a:xfrm>
            <a:off x="-1905000" y="1828800"/>
            <a:ext cx="4572000" cy="369332"/>
          </a:xfrm>
          <a:prstGeom prst="rect">
            <a:avLst/>
          </a:prstGeom>
        </p:spPr>
        <p:txBody>
          <a:bodyPr>
            <a:spAutoFit/>
          </a:bodyPr>
          <a:lstStyle/>
          <a:p>
            <a:endParaRPr lang="en-US" dirty="0" smtClean="0"/>
          </a:p>
        </p:txBody>
      </p:sp>
      <p:pic>
        <p:nvPicPr>
          <p:cNvPr id="8195" name="Picture 3"/>
          <p:cNvPicPr>
            <a:picLocks noChangeAspect="1" noChangeArrowheads="1"/>
          </p:cNvPicPr>
          <p:nvPr/>
        </p:nvPicPr>
        <p:blipFill>
          <a:blip r:embed="rId3" cstate="print"/>
          <a:srcRect/>
          <a:stretch>
            <a:fillRect/>
          </a:stretch>
        </p:blipFill>
        <p:spPr bwMode="auto">
          <a:xfrm>
            <a:off x="0" y="433806"/>
            <a:ext cx="9144000" cy="5990388"/>
          </a:xfrm>
          <a:prstGeom prst="rect">
            <a:avLst/>
          </a:prstGeom>
          <a:noFill/>
          <a:ln w="9525">
            <a:solidFill>
              <a:schemeClr val="tx1"/>
            </a:solidFill>
            <a:miter lim="800000"/>
            <a:headEnd/>
            <a:tailEnd/>
          </a:ln>
        </p:spPr>
      </p:pic>
      <p:sp>
        <p:nvSpPr>
          <p:cNvPr id="2" name="Title 1"/>
          <p:cNvSpPr>
            <a:spLocks noGrp="1"/>
          </p:cNvSpPr>
          <p:nvPr>
            <p:ph type="title"/>
          </p:nvPr>
        </p:nvSpPr>
        <p:spPr/>
        <p:txBody>
          <a:bodyPr>
            <a:noAutofit/>
          </a:bodyPr>
          <a:lstStyle/>
          <a:p>
            <a:r>
              <a:rPr lang="en-US" dirty="0" smtClean="0"/>
              <a:t>NEW FRANCE (NOUVELLE FRANCE)</a:t>
            </a:r>
            <a:endParaRPr lang="en-US" dirty="0"/>
          </a:p>
        </p:txBody>
      </p:sp>
      <p:pic>
        <p:nvPicPr>
          <p:cNvPr id="42" name="Picture 41"/>
          <p:cNvPicPr>
            <a:picLocks noChangeAspect="1" noChangeArrowheads="1"/>
          </p:cNvPicPr>
          <p:nvPr/>
        </p:nvPicPr>
        <p:blipFill>
          <a:blip r:embed="rId4" cstate="print"/>
          <a:srcRect/>
          <a:stretch>
            <a:fillRect/>
          </a:stretch>
        </p:blipFill>
        <p:spPr bwMode="auto">
          <a:xfrm>
            <a:off x="0" y="838200"/>
            <a:ext cx="9144000" cy="5085281"/>
          </a:xfrm>
          <a:prstGeom prst="rect">
            <a:avLst/>
          </a:prstGeom>
          <a:noFill/>
          <a:ln w="9525">
            <a:noFill/>
            <a:miter lim="800000"/>
            <a:headEnd/>
            <a:tailEnd/>
          </a:ln>
        </p:spPr>
      </p:pic>
      <p:sp>
        <p:nvSpPr>
          <p:cNvPr id="43" name="Rectangle 42"/>
          <p:cNvSpPr/>
          <p:nvPr/>
        </p:nvSpPr>
        <p:spPr>
          <a:xfrm>
            <a:off x="3962400" y="2743200"/>
            <a:ext cx="4953000" cy="3429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Picture 43"/>
          <p:cNvPicPr>
            <a:picLocks noChangeAspect="1" noChangeArrowheads="1"/>
          </p:cNvPicPr>
          <p:nvPr/>
        </p:nvPicPr>
        <p:blipFill>
          <a:blip r:embed="rId4" cstate="print"/>
          <a:srcRect/>
          <a:stretch>
            <a:fillRect/>
          </a:stretch>
        </p:blipFill>
        <p:spPr bwMode="auto">
          <a:xfrm rot="20789098">
            <a:off x="3753739" y="3094110"/>
            <a:ext cx="5124217" cy="2883965"/>
          </a:xfrm>
          <a:prstGeom prst="rect">
            <a:avLst/>
          </a:prstGeom>
          <a:noFill/>
          <a:ln w="9525">
            <a:noFill/>
            <a:miter lim="800000"/>
            <a:headEnd/>
            <a:tailEnd/>
          </a:ln>
        </p:spPr>
      </p:pic>
      <p:sp>
        <p:nvSpPr>
          <p:cNvPr id="21" name="Title 1"/>
          <p:cNvSpPr txBox="1">
            <a:spLocks/>
          </p:cNvSpPr>
          <p:nvPr/>
        </p:nvSpPr>
        <p:spPr>
          <a:xfrm>
            <a:off x="0" y="0"/>
            <a:ext cx="9144000" cy="609600"/>
          </a:xfrm>
          <a:prstGeom prst="rect">
            <a:avLst/>
          </a:prstGeom>
          <a:solidFill>
            <a:srgbClr val="FFFF0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mj-lt"/>
                <a:ea typeface="+mj-ea"/>
                <a:cs typeface="+mj-cs"/>
              </a:rPr>
              <a:t>ACADIA</a:t>
            </a:r>
            <a:r>
              <a:rPr kumimoji="0" lang="en-US" sz="3600" b="1" i="0" u="none" strike="noStrike" kern="1200" cap="none" spc="0" normalizeH="0" noProof="0" dirty="0" smtClean="0">
                <a:ln>
                  <a:noFill/>
                </a:ln>
                <a:solidFill>
                  <a:schemeClr val="tx1"/>
                </a:solidFill>
                <a:effectLst/>
                <a:uLnTx/>
                <a:uFillTx/>
                <a:latin typeface="+mj-lt"/>
                <a:ea typeface="+mj-ea"/>
                <a:cs typeface="+mj-cs"/>
              </a:rPr>
              <a:t> (ACADIE)</a:t>
            </a:r>
            <a:endParaRPr kumimoji="0" lang="en-US" sz="36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heel(1)">
                                      <p:cBhvr>
                                        <p:cTn id="7" dur="2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2000"/>
                                        <p:tgtEl>
                                          <p:spTgt spid="44"/>
                                        </p:tgtEl>
                                      </p:cBhvr>
                                    </p:animEffect>
                                  </p:childTnLst>
                                </p:cTn>
                              </p:par>
                            </p:childTnLst>
                          </p:cTn>
                        </p:par>
                        <p:par>
                          <p:cTn id="13" fill="hold">
                            <p:stCondLst>
                              <p:cond delay="2000"/>
                            </p:stCondLst>
                            <p:childTnLst>
                              <p:par>
                                <p:cTn id="14" presetID="8" presetClass="emph" presetSubtype="0" fill="hold" nodeType="afterEffect">
                                  <p:stCondLst>
                                    <p:cond delay="0"/>
                                  </p:stCondLst>
                                  <p:childTnLst>
                                    <p:animRot by="780000">
                                      <p:cBhvr>
                                        <p:cTn id="15" dur="2000" fill="hold"/>
                                        <p:tgtEl>
                                          <p:spTgt spid="44"/>
                                        </p:tgtEl>
                                        <p:attrNameLst>
                                          <p:attrName>r</p:attrName>
                                        </p:attrNameLst>
                                      </p:cBhvr>
                                    </p:animRot>
                                  </p:childTnLst>
                                </p:cTn>
                              </p:par>
                              <p:par>
                                <p:cTn id="16" presetID="6" presetClass="emph" presetSubtype="0" fill="hold" nodeType="withEffect">
                                  <p:stCondLst>
                                    <p:cond delay="0"/>
                                  </p:stCondLst>
                                  <p:childTnLst>
                                    <p:animScale>
                                      <p:cBhvr>
                                        <p:cTn id="17" dur="2000" fill="hold"/>
                                        <p:tgtEl>
                                          <p:spTgt spid="44"/>
                                        </p:tgtEl>
                                      </p:cBhvr>
                                      <p:by x="175000" y="175000"/>
                                    </p:animScale>
                                  </p:childTnLst>
                                </p:cTn>
                              </p:par>
                              <p:par>
                                <p:cTn id="18" presetID="64" presetClass="path" presetSubtype="0" accel="50000" decel="50000" fill="hold" nodeType="withEffect">
                                  <p:stCondLst>
                                    <p:cond delay="0"/>
                                  </p:stCondLst>
                                  <p:childTnLst>
                                    <p:animMotion origin="layout" path="M -3.33333E-6 4.68085E-6 L -0.18958 -0.16582 " pathEditMode="relative" rAng="0" ptsTypes="AA">
                                      <p:cBhvr>
                                        <p:cTn id="19" dur="2000" fill="hold"/>
                                        <p:tgtEl>
                                          <p:spTgt spid="44"/>
                                        </p:tgtEl>
                                        <p:attrNameLst>
                                          <p:attrName>ppt_x</p:attrName>
                                          <p:attrName>ppt_y</p:attrName>
                                        </p:attrNameLst>
                                      </p:cBhvr>
                                      <p:rCtr x="-95" y="-83"/>
                                    </p:animMotion>
                                  </p:childTnLst>
                                </p:cTn>
                              </p:par>
                            </p:childTnLst>
                          </p:cTn>
                        </p:par>
                        <p:par>
                          <p:cTn id="20" fill="hold">
                            <p:stCondLst>
                              <p:cond delay="4000"/>
                            </p:stCondLst>
                            <p:childTnLst>
                              <p:par>
                                <p:cTn id="21" presetID="10" presetClass="exit" presetSubtype="0" fill="hold" grpId="1" nodeType="afterEffect">
                                  <p:stCondLst>
                                    <p:cond delay="0"/>
                                  </p:stCondLst>
                                  <p:childTnLst>
                                    <p:animEffect transition="out" filter="fade">
                                      <p:cBhvr>
                                        <p:cTn id="22" dur="500"/>
                                        <p:tgtEl>
                                          <p:spTgt spid="43"/>
                                        </p:tgtEl>
                                      </p:cBhvr>
                                    </p:animEffect>
                                    <p:set>
                                      <p:cBhvr>
                                        <p:cTn id="23" dur="1" fill="hold">
                                          <p:stCondLst>
                                            <p:cond delay="499"/>
                                          </p:stCondLst>
                                        </p:cTn>
                                        <p:tgtEl>
                                          <p:spTgt spid="43"/>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cTn>
                              </p:par>
                            </p:childTnLst>
                          </p:cTn>
                        </p:par>
                        <p:par>
                          <p:cTn id="27" fill="hold">
                            <p:stCondLst>
                              <p:cond delay="5000"/>
                            </p:stCondLst>
                            <p:childTnLst>
                              <p:par>
                                <p:cTn id="28" presetID="10" presetClass="exit" presetSubtype="0" fill="hold" nodeType="afterEffect">
                                  <p:stCondLst>
                                    <p:cond delay="0"/>
                                  </p:stCondLst>
                                  <p:childTnLst>
                                    <p:animEffect transition="out" filter="fade">
                                      <p:cBhvr>
                                        <p:cTn id="29" dur="500"/>
                                        <p:tgtEl>
                                          <p:spTgt spid="44"/>
                                        </p:tgtEl>
                                      </p:cBhvr>
                                    </p:animEffect>
                                    <p:set>
                                      <p:cBhvr>
                                        <p:cTn id="30" dur="1" fill="hold">
                                          <p:stCondLst>
                                            <p:cond delay="499"/>
                                          </p:stCondLst>
                                        </p:cTn>
                                        <p:tgtEl>
                                          <p:spTgt spid="44"/>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8195"/>
                                        </p:tgtEl>
                                      </p:cBhvr>
                                    </p:animEffect>
                                    <p:set>
                                      <p:cBhvr>
                                        <p:cTn id="33" dur="1" fill="hold">
                                          <p:stCondLst>
                                            <p:cond delay="499"/>
                                          </p:stCondLst>
                                        </p:cTn>
                                        <p:tgtEl>
                                          <p:spTgt spid="8195"/>
                                        </p:tgtEl>
                                        <p:attrNameLst>
                                          <p:attrName>style.visibility</p:attrName>
                                        </p:attrNameLst>
                                      </p:cBhvr>
                                      <p:to>
                                        <p:strVal val="hidden"/>
                                      </p:to>
                                    </p:set>
                                  </p:childTnLst>
                                </p:cTn>
                              </p:par>
                            </p:childTnLst>
                          </p:cTn>
                        </p:par>
                        <p:par>
                          <p:cTn id="34" fill="hold">
                            <p:stCondLst>
                              <p:cond delay="5500"/>
                            </p:stCondLst>
                            <p:childTnLst>
                              <p:par>
                                <p:cTn id="35" presetID="10"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sp>
        <p:nvSpPr>
          <p:cNvPr id="3" name="TextBox 2"/>
          <p:cNvSpPr txBox="1"/>
          <p:nvPr/>
        </p:nvSpPr>
        <p:spPr>
          <a:xfrm>
            <a:off x="0" y="2967335"/>
            <a:ext cx="9144000" cy="923330"/>
          </a:xfrm>
          <a:prstGeom prst="rect">
            <a:avLst/>
          </a:prstGeom>
          <a:solidFill>
            <a:schemeClr val="bg1"/>
          </a:solidFill>
        </p:spPr>
        <p:txBody>
          <a:bodyPr wrap="square" rtlCol="0">
            <a:spAutoFit/>
          </a:bodyPr>
          <a:lstStyle/>
          <a:p>
            <a:pPr algn="ctr"/>
            <a:r>
              <a:rPr lang="en-US" sz="5400" b="1" dirty="0" smtClean="0"/>
              <a:t>TERMINOLOGY</a:t>
            </a:r>
            <a:endParaRPr lang="en-US" sz="54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6248401" y="675000"/>
            <a:ext cx="2895600" cy="6030600"/>
          </a:xfrm>
          <a:prstGeom prst="rect">
            <a:avLst/>
          </a:prstGeom>
          <a:noFill/>
          <a:ln w="9525">
            <a:noFill/>
            <a:miter lim="800000"/>
            <a:headEnd/>
            <a:tailEnd/>
          </a:ln>
        </p:spPr>
      </p:pic>
      <p:pic>
        <p:nvPicPr>
          <p:cNvPr id="55302" name="Picture 6" descr="https://cdn.wallpapersafari.com/59/29/rPu1bn.png"/>
          <p:cNvPicPr>
            <a:picLocks noChangeAspect="1" noChangeArrowheads="1"/>
          </p:cNvPicPr>
          <p:nvPr/>
        </p:nvPicPr>
        <p:blipFill>
          <a:blip r:embed="rId3" cstate="print"/>
          <a:srcRect/>
          <a:stretch>
            <a:fillRect/>
          </a:stretch>
        </p:blipFill>
        <p:spPr bwMode="auto">
          <a:xfrm>
            <a:off x="76200" y="807720"/>
            <a:ext cx="2362200" cy="1576133"/>
          </a:xfrm>
          <a:prstGeom prst="rect">
            <a:avLst/>
          </a:prstGeom>
          <a:noFill/>
        </p:spPr>
      </p:pic>
      <p:graphicFrame>
        <p:nvGraphicFramePr>
          <p:cNvPr id="8" name="Table 7"/>
          <p:cNvGraphicFramePr>
            <a:graphicFrameLocks noGrp="1"/>
          </p:cNvGraphicFramePr>
          <p:nvPr/>
        </p:nvGraphicFramePr>
        <p:xfrm>
          <a:off x="76200" y="2407920"/>
          <a:ext cx="6096000" cy="4145280"/>
        </p:xfrm>
        <a:graphic>
          <a:graphicData uri="http://schemas.openxmlformats.org/drawingml/2006/table">
            <a:tbl>
              <a:tblPr firstRow="1" bandRow="1">
                <a:tableStyleId>{85BE263C-DBD7-4A20-BB59-AAB30ACAA65A}</a:tableStyleId>
              </a:tblPr>
              <a:tblGrid>
                <a:gridCol w="3276600"/>
                <a:gridCol w="2819400"/>
              </a:tblGrid>
              <a:tr h="370840">
                <a:tc>
                  <a:txBody>
                    <a:bodyPr/>
                    <a:lstStyle/>
                    <a:p>
                      <a:r>
                        <a:rPr lang="en-US" sz="2800" dirty="0" smtClean="0"/>
                        <a:t>ENGLISH</a:t>
                      </a:r>
                      <a:endParaRPr lang="en-US" sz="2800" dirty="0"/>
                    </a:p>
                  </a:txBody>
                  <a:tcPr/>
                </a:tc>
                <a:tc>
                  <a:txBody>
                    <a:bodyPr/>
                    <a:lstStyle/>
                    <a:p>
                      <a:r>
                        <a:rPr lang="en-US" sz="2800" dirty="0" smtClean="0"/>
                        <a:t>FRENCH</a:t>
                      </a:r>
                      <a:endParaRPr lang="en-US" sz="2800" dirty="0"/>
                    </a:p>
                  </a:txBody>
                  <a:tcPr/>
                </a:tc>
              </a:tr>
              <a:tr h="370840">
                <a:tc>
                  <a:txBody>
                    <a:bodyPr/>
                    <a:lstStyle/>
                    <a:p>
                      <a:r>
                        <a:rPr lang="en-US" sz="2800" dirty="0" smtClean="0"/>
                        <a:t>Acadia</a:t>
                      </a:r>
                      <a:endParaRPr lang="en-US" sz="2800" dirty="0"/>
                    </a:p>
                  </a:txBody>
                  <a:tcPr/>
                </a:tc>
                <a:tc>
                  <a:txBody>
                    <a:bodyPr/>
                    <a:lstStyle/>
                    <a:p>
                      <a:r>
                        <a:rPr lang="en-US" sz="2800" dirty="0" smtClean="0"/>
                        <a:t>Acadie</a:t>
                      </a:r>
                      <a:endParaRPr lang="en-US" sz="2800" dirty="0"/>
                    </a:p>
                  </a:txBody>
                  <a:tcPr/>
                </a:tc>
              </a:tr>
              <a:tr h="370840">
                <a:tc>
                  <a:txBody>
                    <a:bodyPr/>
                    <a:lstStyle/>
                    <a:p>
                      <a:r>
                        <a:rPr lang="en-US" sz="2800" dirty="0" smtClean="0"/>
                        <a:t>Acadian</a:t>
                      </a:r>
                      <a:endParaRPr lang="en-US" sz="2800" dirty="0"/>
                    </a:p>
                  </a:txBody>
                  <a:tcPr/>
                </a:tc>
                <a:tc>
                  <a:txBody>
                    <a:bodyPr/>
                    <a:lstStyle/>
                    <a:p>
                      <a:r>
                        <a:rPr lang="en-US" sz="2800" dirty="0" smtClean="0"/>
                        <a:t>Acadien</a:t>
                      </a:r>
                      <a:endParaRPr lang="en-US" sz="2800" dirty="0"/>
                    </a:p>
                  </a:txBody>
                  <a:tcPr/>
                </a:tc>
              </a:tr>
              <a:tr h="370840">
                <a:tc>
                  <a:txBody>
                    <a:bodyPr/>
                    <a:lstStyle/>
                    <a:p>
                      <a:r>
                        <a:rPr lang="en-US" sz="2800" dirty="0" smtClean="0"/>
                        <a:t>Nova Scotia</a:t>
                      </a:r>
                      <a:endParaRPr lang="en-US" sz="2800" dirty="0"/>
                    </a:p>
                  </a:txBody>
                  <a:tcPr/>
                </a:tc>
                <a:tc>
                  <a:txBody>
                    <a:bodyPr/>
                    <a:lstStyle/>
                    <a:p>
                      <a:r>
                        <a:rPr lang="fr-FR" sz="2800" dirty="0" smtClean="0"/>
                        <a:t>Nouvelle-Écosse</a:t>
                      </a:r>
                      <a:endParaRPr lang="en-US" sz="2800" dirty="0"/>
                    </a:p>
                  </a:txBody>
                  <a:tcPr/>
                </a:tc>
              </a:tr>
              <a:tr h="370840">
                <a:tc>
                  <a:txBody>
                    <a:bodyPr/>
                    <a:lstStyle/>
                    <a:p>
                      <a:r>
                        <a:rPr lang="en-US" sz="2800" dirty="0" smtClean="0"/>
                        <a:t>Cape Breton</a:t>
                      </a:r>
                      <a:endParaRPr lang="en-US" sz="2800" dirty="0"/>
                    </a:p>
                  </a:txBody>
                  <a:tcPr/>
                </a:tc>
                <a:tc>
                  <a:txBody>
                    <a:bodyPr/>
                    <a:lstStyle/>
                    <a:p>
                      <a:r>
                        <a:rPr lang="en-US" sz="2800" dirty="0" smtClean="0"/>
                        <a:t>Isle Royale</a:t>
                      </a:r>
                      <a:endParaRPr lang="en-US" sz="2800" dirty="0"/>
                    </a:p>
                  </a:txBody>
                  <a:tcPr/>
                </a:tc>
              </a:tr>
              <a:tr h="370840">
                <a:tc>
                  <a:txBody>
                    <a:bodyPr/>
                    <a:lstStyle/>
                    <a:p>
                      <a:r>
                        <a:rPr lang="en-US" sz="2800" dirty="0" smtClean="0"/>
                        <a:t>Prince Edward Island</a:t>
                      </a:r>
                      <a:endParaRPr lang="en-US" sz="2800" dirty="0"/>
                    </a:p>
                  </a:txBody>
                  <a:tcPr/>
                </a:tc>
                <a:tc>
                  <a:txBody>
                    <a:bodyPr/>
                    <a:lstStyle/>
                    <a:p>
                      <a:r>
                        <a:rPr lang="en-US" sz="2800" dirty="0" smtClean="0"/>
                        <a:t>Isle St. Jean</a:t>
                      </a:r>
                      <a:endParaRPr lang="en-US" sz="2800" dirty="0"/>
                    </a:p>
                  </a:txBody>
                  <a:tcPr/>
                </a:tc>
              </a:tr>
              <a:tr h="370840">
                <a:tc>
                  <a:txBody>
                    <a:bodyPr/>
                    <a:lstStyle/>
                    <a:p>
                      <a:r>
                        <a:rPr lang="en-US" sz="2800" dirty="0" smtClean="0"/>
                        <a:t>Bay of Fundy</a:t>
                      </a:r>
                      <a:endParaRPr lang="en-US" sz="2800" dirty="0"/>
                    </a:p>
                  </a:txBody>
                  <a:tcPr/>
                </a:tc>
                <a:tc>
                  <a:txBody>
                    <a:bodyPr/>
                    <a:lstStyle/>
                    <a:p>
                      <a:r>
                        <a:rPr lang="en-US" sz="2800" dirty="0" smtClean="0"/>
                        <a:t>Baye Françoise</a:t>
                      </a:r>
                      <a:endParaRPr lang="en-US" sz="2800" dirty="0"/>
                    </a:p>
                  </a:txBody>
                  <a:tcPr/>
                </a:tc>
              </a:tr>
              <a:tr h="370840">
                <a:tc>
                  <a:txBody>
                    <a:bodyPr/>
                    <a:lstStyle/>
                    <a:p>
                      <a:r>
                        <a:rPr lang="en-US" sz="2800" dirty="0" smtClean="0"/>
                        <a:t>Annapolis Royal</a:t>
                      </a:r>
                      <a:endParaRPr lang="en-US" sz="2800" dirty="0"/>
                    </a:p>
                  </a:txBody>
                  <a:tcPr/>
                </a:tc>
                <a:tc>
                  <a:txBody>
                    <a:bodyPr/>
                    <a:lstStyle/>
                    <a:p>
                      <a:r>
                        <a:rPr lang="en-US" sz="2800" dirty="0" smtClean="0"/>
                        <a:t>Port-Royal</a:t>
                      </a:r>
                      <a:endParaRPr lang="en-US" sz="2800" dirty="0"/>
                    </a:p>
                  </a:txBody>
                  <a:tcPr/>
                </a:tc>
              </a:tr>
            </a:tbl>
          </a:graphicData>
        </a:graphic>
      </p:graphicFrame>
      <p:sp>
        <p:nvSpPr>
          <p:cNvPr id="2" name="Title 1"/>
          <p:cNvSpPr>
            <a:spLocks noGrp="1"/>
          </p:cNvSpPr>
          <p:nvPr>
            <p:ph type="title"/>
          </p:nvPr>
        </p:nvSpPr>
        <p:spPr/>
        <p:txBody>
          <a:bodyPr>
            <a:normAutofit fontScale="90000"/>
          </a:bodyPr>
          <a:lstStyle/>
          <a:p>
            <a:r>
              <a:rPr lang="en-US" dirty="0" smtClean="0"/>
              <a:t>TERMINOLOGY</a:t>
            </a:r>
            <a:endParaRPr lang="en-US" dirty="0"/>
          </a:p>
        </p:txBody>
      </p:sp>
      <p:sp>
        <p:nvSpPr>
          <p:cNvPr id="9" name="Rounded Rectangle 8"/>
          <p:cNvSpPr/>
          <p:nvPr/>
        </p:nvSpPr>
        <p:spPr>
          <a:xfrm>
            <a:off x="76200" y="2971800"/>
            <a:ext cx="6096000"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76200" y="3505200"/>
            <a:ext cx="6096000"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76200" y="4038600"/>
            <a:ext cx="6096000"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p:cNvSpPr/>
          <p:nvPr/>
        </p:nvSpPr>
        <p:spPr>
          <a:xfrm>
            <a:off x="76200" y="4495800"/>
            <a:ext cx="6096000"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76200" y="5029200"/>
            <a:ext cx="6096000"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p:cNvSpPr/>
          <p:nvPr/>
        </p:nvSpPr>
        <p:spPr>
          <a:xfrm>
            <a:off x="76200" y="5562600"/>
            <a:ext cx="6096000"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76200" y="6096000"/>
            <a:ext cx="6096000"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a:spLocks noChangeAspect="1"/>
          </p:cNvSpPr>
          <p:nvPr/>
        </p:nvSpPr>
        <p:spPr>
          <a:xfrm>
            <a:off x="3429000" y="809325"/>
            <a:ext cx="2362200" cy="1572768"/>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6"/>
          <p:cNvSpPr/>
          <p:nvPr/>
        </p:nvSpPr>
        <p:spPr>
          <a:xfrm>
            <a:off x="5715000" y="1143000"/>
            <a:ext cx="914400" cy="4572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5791200" y="2209800"/>
            <a:ext cx="914400" cy="4572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5791200" y="3352800"/>
            <a:ext cx="914400" cy="4572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5791200" y="4419600"/>
            <a:ext cx="914400" cy="4572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a:off x="5791200" y="5486400"/>
            <a:ext cx="914400" cy="4572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5302"/>
                                        </p:tgtEl>
                                        <p:attrNameLst>
                                          <p:attrName>style.visibility</p:attrName>
                                        </p:attrNameLst>
                                      </p:cBhvr>
                                      <p:to>
                                        <p:strVal val="visible"/>
                                      </p:to>
                                    </p:set>
                                    <p:anim calcmode="lin" valueType="num">
                                      <p:cBhvr>
                                        <p:cTn id="7" dur="500" fill="hold"/>
                                        <p:tgtEl>
                                          <p:spTgt spid="55302"/>
                                        </p:tgtEl>
                                        <p:attrNameLst>
                                          <p:attrName>ppt_w</p:attrName>
                                        </p:attrNameLst>
                                      </p:cBhvr>
                                      <p:tavLst>
                                        <p:tav tm="0">
                                          <p:val>
                                            <p:fltVal val="0"/>
                                          </p:val>
                                        </p:tav>
                                        <p:tav tm="100000">
                                          <p:val>
                                            <p:strVal val="#ppt_w"/>
                                          </p:val>
                                        </p:tav>
                                      </p:tavLst>
                                    </p:anim>
                                    <p:anim calcmode="lin" valueType="num">
                                      <p:cBhvr>
                                        <p:cTn id="8" dur="500" fill="hold"/>
                                        <p:tgtEl>
                                          <p:spTgt spid="55302"/>
                                        </p:tgtEl>
                                        <p:attrNameLst>
                                          <p:attrName>ppt_h</p:attrName>
                                        </p:attrNameLst>
                                      </p:cBhvr>
                                      <p:tavLst>
                                        <p:tav tm="0">
                                          <p:val>
                                            <p:fltVal val="0"/>
                                          </p:val>
                                        </p:tav>
                                        <p:tav tm="100000">
                                          <p:val>
                                            <p:strVal val="#ppt_h"/>
                                          </p:val>
                                        </p:tav>
                                      </p:tavLst>
                                    </p:anim>
                                    <p:animEffect transition="in" filter="fade">
                                      <p:cBhvr>
                                        <p:cTn id="9" dur="500"/>
                                        <p:tgtEl>
                                          <p:spTgt spid="5530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1000"/>
                                        <p:tgtEl>
                                          <p:spTgt spid="9"/>
                                        </p:tgtEl>
                                      </p:cBhvr>
                                    </p:animEffect>
                                    <p:set>
                                      <p:cBhvr>
                                        <p:cTn id="29" dur="1" fill="hold">
                                          <p:stCondLst>
                                            <p:cond delay="999"/>
                                          </p:stCondLst>
                                        </p:cTn>
                                        <p:tgtEl>
                                          <p:spTgt spid="9"/>
                                        </p:tgtEl>
                                        <p:attrNameLst>
                                          <p:attrName>style.visibility</p:attrName>
                                        </p:attrNameLst>
                                      </p:cBhvr>
                                      <p:to>
                                        <p:strVal val="hidden"/>
                                      </p:to>
                                    </p:set>
                                  </p:childTnLst>
                                </p:cTn>
                              </p:par>
                              <p:par>
                                <p:cTn id="30" presetID="22" presetClass="entr" presetSubtype="8"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1000"/>
                                        <p:tgtEl>
                                          <p:spTgt spid="10"/>
                                        </p:tgtEl>
                                      </p:cBhvr>
                                    </p:animEffect>
                                    <p:set>
                                      <p:cBhvr>
                                        <p:cTn id="37" dur="1" fill="hold">
                                          <p:stCondLst>
                                            <p:cond delay="999"/>
                                          </p:stCondLst>
                                        </p:cTn>
                                        <p:tgtEl>
                                          <p:spTgt spid="10"/>
                                        </p:tgtEl>
                                        <p:attrNameLst>
                                          <p:attrName>style.visibility</p:attrName>
                                        </p:attrNameLst>
                                      </p:cBhvr>
                                      <p:to>
                                        <p:strVal val="hidden"/>
                                      </p:to>
                                    </p:set>
                                  </p:childTnLst>
                                </p:cTn>
                              </p:par>
                              <p:par>
                                <p:cTn id="38" presetID="22" presetClass="entr" presetSubtype="8"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1000"/>
                                        <p:tgtEl>
                                          <p:spTgt spid="11"/>
                                        </p:tgtEl>
                                      </p:cBhvr>
                                    </p:animEffect>
                                    <p:set>
                                      <p:cBhvr>
                                        <p:cTn id="45" dur="1" fill="hold">
                                          <p:stCondLst>
                                            <p:cond delay="999"/>
                                          </p:stCondLst>
                                        </p:cTn>
                                        <p:tgtEl>
                                          <p:spTgt spid="11"/>
                                        </p:tgtEl>
                                        <p:attrNameLst>
                                          <p:attrName>style.visibility</p:attrName>
                                        </p:attrNameLst>
                                      </p:cBhvr>
                                      <p:to>
                                        <p:strVal val="hidden"/>
                                      </p:to>
                                    </p:set>
                                  </p:childTnLst>
                                </p:cTn>
                              </p:par>
                              <p:par>
                                <p:cTn id="46" presetID="22" presetClass="entr" presetSubtype="8"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1000"/>
                                        <p:tgtEl>
                                          <p:spTgt spid="12"/>
                                        </p:tgtEl>
                                      </p:cBhvr>
                                    </p:animEffect>
                                    <p:set>
                                      <p:cBhvr>
                                        <p:cTn id="53" dur="1" fill="hold">
                                          <p:stCondLst>
                                            <p:cond delay="999"/>
                                          </p:stCondLst>
                                        </p:cTn>
                                        <p:tgtEl>
                                          <p:spTgt spid="12"/>
                                        </p:tgtEl>
                                        <p:attrNameLst>
                                          <p:attrName>style.visibility</p:attrName>
                                        </p:attrNameLst>
                                      </p:cBhvr>
                                      <p:to>
                                        <p:strVal val="hidden"/>
                                      </p:to>
                                    </p:set>
                                  </p:childTnLst>
                                </p:cTn>
                              </p:par>
                              <p:par>
                                <p:cTn id="54" presetID="22" presetClass="entr" presetSubtype="8"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1000"/>
                                        <p:tgtEl>
                                          <p:spTgt spid="13"/>
                                        </p:tgtEl>
                                      </p:cBhvr>
                                    </p:animEffect>
                                    <p:set>
                                      <p:cBhvr>
                                        <p:cTn id="61" dur="1" fill="hold">
                                          <p:stCondLst>
                                            <p:cond delay="999"/>
                                          </p:stCondLst>
                                        </p:cTn>
                                        <p:tgtEl>
                                          <p:spTgt spid="13"/>
                                        </p:tgtEl>
                                        <p:attrNameLst>
                                          <p:attrName>style.visibility</p:attrName>
                                        </p:attrNameLst>
                                      </p:cBhvr>
                                      <p:to>
                                        <p:strVal val="hidden"/>
                                      </p:to>
                                    </p:set>
                                  </p:childTnLst>
                                </p:cTn>
                              </p:par>
                              <p:par>
                                <p:cTn id="62" presetID="22" presetClass="entr" presetSubtype="8"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left)">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1000"/>
                                        <p:tgtEl>
                                          <p:spTgt spid="14"/>
                                        </p:tgtEl>
                                      </p:cBhvr>
                                    </p:animEffect>
                                    <p:set>
                                      <p:cBhvr>
                                        <p:cTn id="69" dur="1" fill="hold">
                                          <p:stCondLst>
                                            <p:cond delay="999"/>
                                          </p:stCondLst>
                                        </p:cTn>
                                        <p:tgtEl>
                                          <p:spTgt spid="14"/>
                                        </p:tgtEl>
                                        <p:attrNameLst>
                                          <p:attrName>style.visibility</p:attrName>
                                        </p:attrNameLst>
                                      </p:cBhvr>
                                      <p:to>
                                        <p:strVal val="hidden"/>
                                      </p:to>
                                    </p:set>
                                  </p:childTnLst>
                                </p:cTn>
                              </p:par>
                              <p:par>
                                <p:cTn id="70" presetID="22" presetClass="entr" presetSubtype="8"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wipe(left)">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1000"/>
                                        <p:tgtEl>
                                          <p:spTgt spid="15"/>
                                        </p:tgtEl>
                                      </p:cBhvr>
                                    </p:animEffect>
                                    <p:set>
                                      <p:cBhvr>
                                        <p:cTn id="77" dur="1" fill="hold">
                                          <p:stCondLst>
                                            <p:cond delay="999"/>
                                          </p:stCondLst>
                                        </p:cTn>
                                        <p:tgtEl>
                                          <p:spTgt spid="15"/>
                                        </p:tgtEl>
                                        <p:attrNameLst>
                                          <p:attrName>style.visibility</p:attrName>
                                        </p:attrNameLst>
                                      </p:cBhvr>
                                      <p:to>
                                        <p:strVal val="hidden"/>
                                      </p:to>
                                    </p:set>
                                  </p:childTnLst>
                                </p:cTn>
                              </p:par>
                              <p:par>
                                <p:cTn id="78" presetID="22" presetClass="entr" presetSubtype="1" fill="hold" nodeType="with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wipe(up)">
                                      <p:cBhvr>
                                        <p:cTn id="80" dur="5000"/>
                                        <p:tgtEl>
                                          <p:spTgt spid="4"/>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wipe(left)">
                                      <p:cBhvr>
                                        <p:cTn id="85" dur="500"/>
                                        <p:tgtEl>
                                          <p:spTgt spid="17"/>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17"/>
                                        </p:tgtEl>
                                      </p:cBhvr>
                                    </p:animEffect>
                                    <p:set>
                                      <p:cBhvr>
                                        <p:cTn id="90" dur="1" fill="hold">
                                          <p:stCondLst>
                                            <p:cond delay="499"/>
                                          </p:stCondLst>
                                        </p:cTn>
                                        <p:tgtEl>
                                          <p:spTgt spid="17"/>
                                        </p:tgtEl>
                                        <p:attrNameLst>
                                          <p:attrName>style.visibility</p:attrName>
                                        </p:attrNameLst>
                                      </p:cBhvr>
                                      <p:to>
                                        <p:strVal val="hidden"/>
                                      </p:to>
                                    </p:set>
                                  </p:childTnLst>
                                </p:cTn>
                              </p:par>
                              <p:par>
                                <p:cTn id="91" presetID="22" presetClass="entr" presetSubtype="8" fill="hold" grpId="0" nodeType="with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wipe(left)">
                                      <p:cBhvr>
                                        <p:cTn id="93" dur="500"/>
                                        <p:tgtEl>
                                          <p:spTgt spid="18"/>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1" nodeType="clickEffect">
                                  <p:stCondLst>
                                    <p:cond delay="0"/>
                                  </p:stCondLst>
                                  <p:childTnLst>
                                    <p:animEffect transition="out" filter="fade">
                                      <p:cBhvr>
                                        <p:cTn id="97" dur="500"/>
                                        <p:tgtEl>
                                          <p:spTgt spid="18"/>
                                        </p:tgtEl>
                                      </p:cBhvr>
                                    </p:animEffect>
                                    <p:set>
                                      <p:cBhvr>
                                        <p:cTn id="98" dur="1" fill="hold">
                                          <p:stCondLst>
                                            <p:cond delay="499"/>
                                          </p:stCondLst>
                                        </p:cTn>
                                        <p:tgtEl>
                                          <p:spTgt spid="18"/>
                                        </p:tgtEl>
                                        <p:attrNameLst>
                                          <p:attrName>style.visibility</p:attrName>
                                        </p:attrNameLst>
                                      </p:cBhvr>
                                      <p:to>
                                        <p:strVal val="hidden"/>
                                      </p:to>
                                    </p:set>
                                  </p:childTnLst>
                                </p:cTn>
                              </p:par>
                              <p:par>
                                <p:cTn id="99" presetID="22" presetClass="entr" presetSubtype="8" fill="hold" grpId="0" nodeType="withEffect">
                                  <p:stCondLst>
                                    <p:cond delay="0"/>
                                  </p:stCondLst>
                                  <p:childTnLst>
                                    <p:set>
                                      <p:cBhvr>
                                        <p:cTn id="100" dur="1" fill="hold">
                                          <p:stCondLst>
                                            <p:cond delay="0"/>
                                          </p:stCondLst>
                                        </p:cTn>
                                        <p:tgtEl>
                                          <p:spTgt spid="19"/>
                                        </p:tgtEl>
                                        <p:attrNameLst>
                                          <p:attrName>style.visibility</p:attrName>
                                        </p:attrNameLst>
                                      </p:cBhvr>
                                      <p:to>
                                        <p:strVal val="visible"/>
                                      </p:to>
                                    </p:set>
                                    <p:animEffect transition="in" filter="wipe(left)">
                                      <p:cBhvr>
                                        <p:cTn id="101" dur="500"/>
                                        <p:tgtEl>
                                          <p:spTgt spid="19"/>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1" nodeType="clickEffect">
                                  <p:stCondLst>
                                    <p:cond delay="0"/>
                                  </p:stCondLst>
                                  <p:childTnLst>
                                    <p:animEffect transition="out" filter="fade">
                                      <p:cBhvr>
                                        <p:cTn id="105" dur="500"/>
                                        <p:tgtEl>
                                          <p:spTgt spid="19"/>
                                        </p:tgtEl>
                                      </p:cBhvr>
                                    </p:animEffect>
                                    <p:set>
                                      <p:cBhvr>
                                        <p:cTn id="106" dur="1" fill="hold">
                                          <p:stCondLst>
                                            <p:cond delay="499"/>
                                          </p:stCondLst>
                                        </p:cTn>
                                        <p:tgtEl>
                                          <p:spTgt spid="19"/>
                                        </p:tgtEl>
                                        <p:attrNameLst>
                                          <p:attrName>style.visibility</p:attrName>
                                        </p:attrNameLst>
                                      </p:cBhvr>
                                      <p:to>
                                        <p:strVal val="hidden"/>
                                      </p:to>
                                    </p:set>
                                  </p:childTnLst>
                                </p:cTn>
                              </p:par>
                              <p:par>
                                <p:cTn id="107" presetID="22" presetClass="entr" presetSubtype="8" fill="hold" grpId="0" nodeType="withEffect">
                                  <p:stCondLst>
                                    <p:cond delay="0"/>
                                  </p:stCondLst>
                                  <p:childTnLst>
                                    <p:set>
                                      <p:cBhvr>
                                        <p:cTn id="108" dur="1" fill="hold">
                                          <p:stCondLst>
                                            <p:cond delay="0"/>
                                          </p:stCondLst>
                                        </p:cTn>
                                        <p:tgtEl>
                                          <p:spTgt spid="20"/>
                                        </p:tgtEl>
                                        <p:attrNameLst>
                                          <p:attrName>style.visibility</p:attrName>
                                        </p:attrNameLst>
                                      </p:cBhvr>
                                      <p:to>
                                        <p:strVal val="visible"/>
                                      </p:to>
                                    </p:set>
                                    <p:animEffect transition="in" filter="wipe(left)">
                                      <p:cBhvr>
                                        <p:cTn id="109" dur="500"/>
                                        <p:tgtEl>
                                          <p:spTgt spid="20"/>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grpId="1" nodeType="clickEffect">
                                  <p:stCondLst>
                                    <p:cond delay="0"/>
                                  </p:stCondLst>
                                  <p:childTnLst>
                                    <p:animEffect transition="out" filter="fade">
                                      <p:cBhvr>
                                        <p:cTn id="113" dur="500"/>
                                        <p:tgtEl>
                                          <p:spTgt spid="20"/>
                                        </p:tgtEl>
                                      </p:cBhvr>
                                    </p:animEffect>
                                    <p:set>
                                      <p:cBhvr>
                                        <p:cTn id="114" dur="1" fill="hold">
                                          <p:stCondLst>
                                            <p:cond delay="499"/>
                                          </p:stCondLst>
                                        </p:cTn>
                                        <p:tgtEl>
                                          <p:spTgt spid="20"/>
                                        </p:tgtEl>
                                        <p:attrNameLst>
                                          <p:attrName>style.visibility</p:attrName>
                                        </p:attrNameLst>
                                      </p:cBhvr>
                                      <p:to>
                                        <p:strVal val="hidden"/>
                                      </p:to>
                                    </p:set>
                                  </p:childTnLst>
                                </p:cTn>
                              </p:par>
                              <p:par>
                                <p:cTn id="115" presetID="22" presetClass="entr" presetSubtype="8" fill="hold" grpId="0" nodeType="withEffect">
                                  <p:stCondLst>
                                    <p:cond delay="0"/>
                                  </p:stCondLst>
                                  <p:childTnLst>
                                    <p:set>
                                      <p:cBhvr>
                                        <p:cTn id="116" dur="1" fill="hold">
                                          <p:stCondLst>
                                            <p:cond delay="0"/>
                                          </p:stCondLst>
                                        </p:cTn>
                                        <p:tgtEl>
                                          <p:spTgt spid="21"/>
                                        </p:tgtEl>
                                        <p:attrNameLst>
                                          <p:attrName>style.visibility</p:attrName>
                                        </p:attrNameLst>
                                      </p:cBhvr>
                                      <p:to>
                                        <p:strVal val="visible"/>
                                      </p:to>
                                    </p:set>
                                    <p:animEffect transition="in" filter="wipe(left)">
                                      <p:cBhvr>
                                        <p:cTn id="117" dur="500"/>
                                        <p:tgtEl>
                                          <p:spTgt spid="2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21"/>
                                        </p:tgtEl>
                                      </p:cBhvr>
                                    </p:animEffect>
                                    <p:set>
                                      <p:cBhvr>
                                        <p:cTn id="12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51837"/>
            <a:ext cx="9144000" cy="1754326"/>
          </a:xfrm>
          <a:prstGeom prst="rect">
            <a:avLst/>
          </a:prstGeom>
          <a:solidFill>
            <a:schemeClr val="bg1"/>
          </a:solidFill>
        </p:spPr>
        <p:txBody>
          <a:bodyPr wrap="square">
            <a:spAutoFit/>
          </a:bodyPr>
          <a:lstStyle/>
          <a:p>
            <a:pPr algn="ctr"/>
            <a:r>
              <a:rPr lang="en-US" sz="5400" b="1" cap="all" dirty="0" smtClean="0"/>
              <a:t>Key players in the development of acadie</a:t>
            </a:r>
            <a:endParaRPr lang="en-US" sz="5400" b="1" cap="all" dirty="0"/>
          </a:p>
        </p:txBody>
      </p:sp>
      <p:sp>
        <p:nvSpPr>
          <p:cNvPr id="3" name="TextBox 3"/>
          <p:cNvSpPr txBox="1">
            <a:spLocks noChangeArrowheads="1"/>
          </p:cNvSpPr>
          <p:nvPr/>
        </p:nvSpPr>
        <p:spPr bwMode="auto">
          <a:xfrm>
            <a:off x="0" y="762000"/>
            <a:ext cx="9144000" cy="646331"/>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600" b="1" dirty="0" smtClean="0"/>
              <a:t>1600-1755 </a:t>
            </a:r>
            <a:endParaRPr lang="en-US" sz="3600" b="1" dirty="0">
              <a:cs typeface="+mn-cs"/>
            </a:endParaRPr>
          </a:p>
        </p:txBody>
      </p:sp>
      <p:sp useBgFill="1">
        <p:nvSpPr>
          <p:cNvPr id="4" name="TextBox 3"/>
          <p:cNvSpPr txBox="1"/>
          <p:nvPr/>
        </p:nvSpPr>
        <p:spPr>
          <a:xfrm>
            <a:off x="0" y="0"/>
            <a:ext cx="9144000" cy="769441"/>
          </a:xfrm>
          <a:prstGeom prst="rect">
            <a:avLst/>
          </a:prstGeom>
        </p:spPr>
        <p:txBody>
          <a:bodyPr wrap="square" rtlCol="0">
            <a:spAutoFit/>
          </a:bodyPr>
          <a:lstStyle/>
          <a:p>
            <a:pPr algn="ctr"/>
            <a:r>
              <a:rPr lang="en-US" sz="4400" b="1" dirty="0" smtClean="0">
                <a:solidFill>
                  <a:srgbClr val="002060"/>
                </a:solidFill>
              </a:rPr>
              <a:t>French Migration to Acadie</a:t>
            </a:r>
          </a:p>
        </p:txBody>
      </p:sp>
      <p:sp useBgFill="1">
        <p:nvSpPr>
          <p:cNvPr id="5" name="TextBox 4"/>
          <p:cNvSpPr txBox="1"/>
          <p:nvPr/>
        </p:nvSpPr>
        <p:spPr>
          <a:xfrm>
            <a:off x="0" y="0"/>
            <a:ext cx="9144000" cy="769441"/>
          </a:xfrm>
          <a:prstGeom prst="rect">
            <a:avLst/>
          </a:prstGeom>
        </p:spPr>
        <p:txBody>
          <a:bodyPr wrap="square" rtlCol="0">
            <a:spAutoFit/>
          </a:bodyPr>
          <a:lstStyle/>
          <a:p>
            <a:pPr algn="ctr"/>
            <a:r>
              <a:rPr lang="en-US" sz="4400" b="1" dirty="0" smtClean="0">
                <a:solidFill>
                  <a:srgbClr val="002060"/>
                </a:solidFill>
              </a:rPr>
              <a:t>Session 2: French Migration to Acadie</a:t>
            </a:r>
          </a:p>
        </p:txBody>
      </p:sp>
      <p:sp>
        <p:nvSpPr>
          <p:cNvPr id="6" name="TextBox 3"/>
          <p:cNvSpPr txBox="1">
            <a:spLocks noChangeArrowheads="1"/>
          </p:cNvSpPr>
          <p:nvPr/>
        </p:nvSpPr>
        <p:spPr bwMode="auto">
          <a:xfrm>
            <a:off x="0" y="732764"/>
            <a:ext cx="9144000" cy="646331"/>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600" b="1" dirty="0" smtClean="0"/>
              <a:t>1600-1717 </a:t>
            </a:r>
            <a:endParaRPr lang="en-US" sz="3600" b="1" dirty="0">
              <a:cs typeface="+mn-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4"/>
          <p:cNvSpPr txBox="1">
            <a:spLocks noChangeArrowheads="1"/>
          </p:cNvSpPr>
          <p:nvPr/>
        </p:nvSpPr>
        <p:spPr bwMode="auto">
          <a:xfrm>
            <a:off x="2286000" y="1219200"/>
            <a:ext cx="4511522" cy="830997"/>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4800" b="1" dirty="0" smtClean="0">
                <a:solidFill>
                  <a:srgbClr val="FF0000"/>
                </a:solidFill>
                <a:effectLst>
                  <a:outerShdw blurRad="38100" dist="38100" dir="2700000" algn="tl">
                    <a:srgbClr val="000000"/>
                  </a:outerShdw>
                </a:effectLst>
              </a:rPr>
              <a:t>Key Players</a:t>
            </a:r>
            <a:endParaRPr lang="en-US" sz="4800" b="1" dirty="0">
              <a:solidFill>
                <a:srgbClr val="FF0000"/>
              </a:solidFill>
              <a:effectLst>
                <a:outerShdw blurRad="38100" dist="38100" dir="2700000" algn="tl">
                  <a:srgbClr val="000000"/>
                </a:outerShdw>
              </a:effectLst>
            </a:endParaRPr>
          </a:p>
        </p:txBody>
      </p:sp>
      <p:cxnSp>
        <p:nvCxnSpPr>
          <p:cNvPr id="7" name="Straight Arrow Connector 6"/>
          <p:cNvCxnSpPr>
            <a:stCxn id="3075" idx="2"/>
            <a:endCxn id="12310" idx="3"/>
          </p:cNvCxnSpPr>
          <p:nvPr/>
        </p:nvCxnSpPr>
        <p:spPr>
          <a:xfrm flipH="1">
            <a:off x="2809875" y="2050197"/>
            <a:ext cx="1731886" cy="792033"/>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075" idx="2"/>
            <a:endCxn id="12304" idx="1"/>
          </p:cNvCxnSpPr>
          <p:nvPr/>
        </p:nvCxnSpPr>
        <p:spPr>
          <a:xfrm>
            <a:off x="4541761" y="2050197"/>
            <a:ext cx="1989574" cy="792033"/>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075" idx="2"/>
          </p:cNvCxnSpPr>
          <p:nvPr/>
        </p:nvCxnSpPr>
        <p:spPr>
          <a:xfrm flipH="1">
            <a:off x="3048000" y="2050197"/>
            <a:ext cx="1493761" cy="2140803"/>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310" name="TextBox 18"/>
          <p:cNvSpPr txBox="1">
            <a:spLocks noChangeArrowheads="1"/>
          </p:cNvSpPr>
          <p:nvPr/>
        </p:nvSpPr>
        <p:spPr bwMode="auto">
          <a:xfrm>
            <a:off x="0" y="2057400"/>
            <a:ext cx="2809875" cy="1569660"/>
          </a:xfrm>
          <a:prstGeom prst="rect">
            <a:avLst/>
          </a:prstGeom>
          <a:solidFill>
            <a:schemeClr val="bg1"/>
          </a:solidFill>
          <a:ln w="9525">
            <a:solidFill>
              <a:schemeClr val="tx1"/>
            </a:solidFill>
            <a:miter lim="800000"/>
            <a:headEnd/>
            <a:tailEnd/>
          </a:ln>
        </p:spPr>
        <p:txBody>
          <a:bodyPr wrap="square">
            <a:spAutoFit/>
          </a:bodyPr>
          <a:lstStyle/>
          <a:p>
            <a:pPr algn="ctr"/>
            <a:r>
              <a:rPr lang="en-US" sz="4800" b="1" dirty="0" smtClean="0">
                <a:latin typeface="Calibri" pitchFamily="34" charset="0"/>
              </a:rPr>
              <a:t>Pierre Dugua</a:t>
            </a:r>
            <a:endParaRPr lang="en-US" sz="4800" b="1" dirty="0">
              <a:latin typeface="Calibri" pitchFamily="34" charset="0"/>
            </a:endParaRPr>
          </a:p>
        </p:txBody>
      </p:sp>
      <p:sp>
        <p:nvSpPr>
          <p:cNvPr id="12308" name="TextBox 20"/>
          <p:cNvSpPr txBox="1">
            <a:spLocks noChangeArrowheads="1"/>
          </p:cNvSpPr>
          <p:nvPr/>
        </p:nvSpPr>
        <p:spPr bwMode="auto">
          <a:xfrm>
            <a:off x="0" y="4191000"/>
            <a:ext cx="3047999" cy="1569660"/>
          </a:xfrm>
          <a:prstGeom prst="rect">
            <a:avLst/>
          </a:prstGeom>
          <a:solidFill>
            <a:schemeClr val="bg1"/>
          </a:solidFill>
          <a:ln w="9525">
            <a:solidFill>
              <a:schemeClr val="tx1"/>
            </a:solidFill>
            <a:miter lim="800000"/>
            <a:headEnd/>
            <a:tailEnd/>
          </a:ln>
        </p:spPr>
        <p:txBody>
          <a:bodyPr wrap="square">
            <a:spAutoFit/>
          </a:bodyPr>
          <a:lstStyle/>
          <a:p>
            <a:pPr algn="ctr"/>
            <a:r>
              <a:rPr lang="en-US" sz="4800" b="1" dirty="0" smtClean="0">
                <a:latin typeface="Calibri" pitchFamily="34" charset="0"/>
              </a:rPr>
              <a:t>Samuel de Champlain</a:t>
            </a:r>
            <a:endParaRPr lang="en-US" sz="4800" b="1" dirty="0">
              <a:latin typeface="Calibri" pitchFamily="34" charset="0"/>
            </a:endParaRPr>
          </a:p>
        </p:txBody>
      </p:sp>
      <p:sp>
        <p:nvSpPr>
          <p:cNvPr id="12304" name="TextBox 17"/>
          <p:cNvSpPr txBox="1">
            <a:spLocks noChangeArrowheads="1"/>
          </p:cNvSpPr>
          <p:nvPr/>
        </p:nvSpPr>
        <p:spPr bwMode="auto">
          <a:xfrm>
            <a:off x="6531335" y="2057400"/>
            <a:ext cx="2612665" cy="1569660"/>
          </a:xfrm>
          <a:prstGeom prst="rect">
            <a:avLst/>
          </a:prstGeom>
          <a:solidFill>
            <a:schemeClr val="bg1"/>
          </a:solidFill>
          <a:ln w="3175">
            <a:solidFill>
              <a:schemeClr val="tx1"/>
            </a:solidFill>
            <a:miter lim="800000"/>
            <a:headEnd/>
            <a:tailEnd/>
          </a:ln>
        </p:spPr>
        <p:txBody>
          <a:bodyPr wrap="square">
            <a:spAutoFit/>
          </a:bodyPr>
          <a:lstStyle/>
          <a:p>
            <a:pPr algn="ctr"/>
            <a:r>
              <a:rPr lang="en-US" sz="4800" b="1" dirty="0" smtClean="0">
                <a:latin typeface="Calibri" pitchFamily="34" charset="0"/>
              </a:rPr>
              <a:t>Charles Lawrence</a:t>
            </a:r>
            <a:endParaRPr lang="en-US" sz="4800" b="1" dirty="0">
              <a:latin typeface="Calibri" pitchFamily="34" charset="0"/>
            </a:endParaRPr>
          </a:p>
        </p:txBody>
      </p:sp>
      <p:sp>
        <p:nvSpPr>
          <p:cNvPr id="32" name="TextBox 3"/>
          <p:cNvSpPr txBox="1">
            <a:spLocks noChangeArrowheads="1"/>
          </p:cNvSpPr>
          <p:nvPr/>
        </p:nvSpPr>
        <p:spPr bwMode="auto">
          <a:xfrm>
            <a:off x="0" y="-12700"/>
            <a:ext cx="9144000" cy="1200329"/>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600" b="1" dirty="0" smtClean="0"/>
              <a:t>KEY </a:t>
            </a:r>
            <a:r>
              <a:rPr lang="en-US" sz="3600" b="1" dirty="0" smtClean="0">
                <a:cs typeface="+mn-cs"/>
              </a:rPr>
              <a:t>PLAYERS IN CREATION/DESTRUCTION      OF ACADIE</a:t>
            </a:r>
            <a:endParaRPr lang="en-US" sz="3600" b="1" dirty="0">
              <a:cs typeface="+mn-cs"/>
            </a:endParaRPr>
          </a:p>
        </p:txBody>
      </p:sp>
      <p:sp>
        <p:nvSpPr>
          <p:cNvPr id="22" name="Slide Number Placeholder 21"/>
          <p:cNvSpPr>
            <a:spLocks noGrp="1"/>
          </p:cNvSpPr>
          <p:nvPr>
            <p:ph type="sldNum" sz="quarter" idx="10"/>
          </p:nvPr>
        </p:nvSpPr>
        <p:spPr>
          <a:xfrm>
            <a:off x="0" y="6492875"/>
            <a:ext cx="446087" cy="365125"/>
          </a:xfrm>
        </p:spPr>
        <p:txBody>
          <a:bodyPr/>
          <a:lstStyle/>
          <a:p>
            <a:pPr>
              <a:defRPr/>
            </a:pPr>
            <a:fld id="{79A3D1F8-0F0B-4272-BAFA-A2BFEAE9C230}" type="slidenum">
              <a:rPr lang="en-US" b="1">
                <a:solidFill>
                  <a:schemeClr val="tx1"/>
                </a:solidFill>
              </a:rPr>
              <a:pPr>
                <a:defRPr/>
              </a:pPr>
              <a:t>19</a:t>
            </a:fld>
            <a:endParaRPr lang="en-US" b="1" dirty="0">
              <a:solidFill>
                <a:schemeClr val="tx1"/>
              </a:solidFill>
            </a:endParaRPr>
          </a:p>
        </p:txBody>
      </p:sp>
      <p:cxnSp>
        <p:nvCxnSpPr>
          <p:cNvPr id="16" name="Straight Arrow Connector 15"/>
          <p:cNvCxnSpPr>
            <a:stCxn id="3075" idx="2"/>
            <a:endCxn id="17" idx="0"/>
          </p:cNvCxnSpPr>
          <p:nvPr/>
        </p:nvCxnSpPr>
        <p:spPr>
          <a:xfrm flipH="1">
            <a:off x="4533901" y="2050197"/>
            <a:ext cx="7860" cy="2674203"/>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20"/>
          <p:cNvSpPr txBox="1">
            <a:spLocks noChangeArrowheads="1"/>
          </p:cNvSpPr>
          <p:nvPr/>
        </p:nvSpPr>
        <p:spPr bwMode="auto">
          <a:xfrm>
            <a:off x="3276601" y="4724400"/>
            <a:ext cx="2514599" cy="1569660"/>
          </a:xfrm>
          <a:prstGeom prst="rect">
            <a:avLst/>
          </a:prstGeom>
          <a:solidFill>
            <a:schemeClr val="bg1"/>
          </a:solidFill>
          <a:ln w="9525">
            <a:solidFill>
              <a:schemeClr val="tx1"/>
            </a:solidFill>
            <a:miter lim="800000"/>
            <a:headEnd/>
            <a:tailEnd/>
          </a:ln>
        </p:spPr>
        <p:txBody>
          <a:bodyPr wrap="square">
            <a:spAutoFit/>
          </a:bodyPr>
          <a:lstStyle/>
          <a:p>
            <a:pPr algn="ctr"/>
            <a:r>
              <a:rPr lang="en-US" sz="4800" b="1" dirty="0" smtClean="0">
                <a:latin typeface="Calibri" pitchFamily="34" charset="0"/>
              </a:rPr>
              <a:t>Isaac de Razzily</a:t>
            </a:r>
            <a:endParaRPr lang="en-US" sz="4800" b="1" dirty="0">
              <a:latin typeface="Calibri" pitchFamily="34" charset="0"/>
            </a:endParaRPr>
          </a:p>
        </p:txBody>
      </p:sp>
      <p:cxnSp>
        <p:nvCxnSpPr>
          <p:cNvPr id="21" name="Straight Arrow Connector 20"/>
          <p:cNvCxnSpPr>
            <a:stCxn id="3075" idx="2"/>
          </p:cNvCxnSpPr>
          <p:nvPr/>
        </p:nvCxnSpPr>
        <p:spPr>
          <a:xfrm>
            <a:off x="4541761" y="2050197"/>
            <a:ext cx="1630439" cy="2140803"/>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17"/>
          <p:cNvSpPr txBox="1">
            <a:spLocks noChangeArrowheads="1"/>
          </p:cNvSpPr>
          <p:nvPr/>
        </p:nvSpPr>
        <p:spPr bwMode="auto">
          <a:xfrm>
            <a:off x="6172200" y="4191000"/>
            <a:ext cx="2971800" cy="1569660"/>
          </a:xfrm>
          <a:prstGeom prst="rect">
            <a:avLst/>
          </a:prstGeom>
          <a:solidFill>
            <a:schemeClr val="bg1"/>
          </a:solidFill>
          <a:ln w="3175">
            <a:solidFill>
              <a:schemeClr val="tx1"/>
            </a:solidFill>
            <a:miter lim="800000"/>
            <a:headEnd/>
            <a:tailEnd/>
          </a:ln>
        </p:spPr>
        <p:txBody>
          <a:bodyPr wrap="square">
            <a:spAutoFit/>
          </a:bodyPr>
          <a:lstStyle/>
          <a:p>
            <a:pPr algn="ctr"/>
            <a:r>
              <a:rPr lang="en-US" sz="4800" b="1" dirty="0" smtClean="0">
                <a:latin typeface="Calibri" pitchFamily="34" charset="0"/>
              </a:rPr>
              <a:t>Joseph Broussard</a:t>
            </a:r>
            <a:endParaRPr lang="en-US" sz="4800" b="1"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3075"/>
                                        </p:tgtEl>
                                        <p:attrNameLst>
                                          <p:attrName>style.visibility</p:attrName>
                                        </p:attrNameLst>
                                      </p:cBhvr>
                                      <p:to>
                                        <p:strVal val="visible"/>
                                      </p:to>
                                    </p:set>
                                    <p:anim from="(-#ppt_w/2)" to="(#ppt_x)" calcmode="lin" valueType="num">
                                      <p:cBhvr>
                                        <p:cTn id="7" dur="600" fill="hold">
                                          <p:stCondLst>
                                            <p:cond delay="0"/>
                                          </p:stCondLst>
                                        </p:cTn>
                                        <p:tgtEl>
                                          <p:spTgt spid="3075"/>
                                        </p:tgtEl>
                                        <p:attrNameLst>
                                          <p:attrName>ppt_x</p:attrName>
                                        </p:attrNameLst>
                                      </p:cBhvr>
                                    </p:anim>
                                    <p:anim from="0" to="-1.0" calcmode="lin" valueType="num">
                                      <p:cBhvr>
                                        <p:cTn id="8" dur="200" decel="50000" autoRev="1" fill="hold">
                                          <p:stCondLst>
                                            <p:cond delay="600"/>
                                          </p:stCondLst>
                                        </p:cTn>
                                        <p:tgtEl>
                                          <p:spTgt spid="3075"/>
                                        </p:tgtEl>
                                        <p:attrNameLst>
                                          <p:attrName>xshear</p:attrName>
                                        </p:attrNameLst>
                                      </p:cBhvr>
                                    </p:anim>
                                    <p:animScale>
                                      <p:cBhvr>
                                        <p:cTn id="9" dur="200" decel="100000" autoRev="1" fill="hold">
                                          <p:stCondLst>
                                            <p:cond delay="600"/>
                                          </p:stCondLst>
                                        </p:cTn>
                                        <p:tgtEl>
                                          <p:spTgt spid="3075"/>
                                        </p:tgtEl>
                                      </p:cBhvr>
                                      <p:from x="100000" y="100000"/>
                                      <p:to x="80000" y="100000"/>
                                    </p:animScale>
                                    <p:anim by="(#ppt_h/3+#ppt_w*0.1)" calcmode="lin" valueType="num">
                                      <p:cBhvr additive="sum">
                                        <p:cTn id="10" dur="200" decel="100000" autoRev="1" fill="hold">
                                          <p:stCondLst>
                                            <p:cond delay="600"/>
                                          </p:stCondLst>
                                        </p:cTn>
                                        <p:tgtEl>
                                          <p:spTgt spid="3075"/>
                                        </p:tgtEl>
                                        <p:attrNameLst>
                                          <p:attrName>ppt_x</p:attrName>
                                        </p:attrNameLst>
                                      </p:cBhvr>
                                    </p:anim>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2310"/>
                                        </p:tgtEl>
                                        <p:attrNameLst>
                                          <p:attrName>style.visibility</p:attrName>
                                        </p:attrNameLst>
                                      </p:cBhvr>
                                      <p:to>
                                        <p:strVal val="visible"/>
                                      </p:to>
                                    </p:set>
                                    <p:animEffect transition="in" filter="wipe(up)">
                                      <p:cBhvr>
                                        <p:cTn id="17" dur="500"/>
                                        <p:tgtEl>
                                          <p:spTgt spid="123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0"/>
                            </p:stCondLst>
                            <p:childTnLst>
                              <p:par>
                                <p:cTn id="23" presetID="22" presetClass="entr" presetSubtype="1" fill="hold" grpId="0" nodeType="afterEffect">
                                  <p:stCondLst>
                                    <p:cond delay="0"/>
                                  </p:stCondLst>
                                  <p:childTnLst>
                                    <p:set>
                                      <p:cBhvr>
                                        <p:cTn id="24" dur="1" fill="hold">
                                          <p:stCondLst>
                                            <p:cond delay="0"/>
                                          </p:stCondLst>
                                        </p:cTn>
                                        <p:tgtEl>
                                          <p:spTgt spid="12308"/>
                                        </p:tgtEl>
                                        <p:attrNameLst>
                                          <p:attrName>style.visibility</p:attrName>
                                        </p:attrNameLst>
                                      </p:cBhvr>
                                      <p:to>
                                        <p:strVal val="visible"/>
                                      </p:to>
                                    </p:set>
                                    <p:animEffect transition="in" filter="wipe(up)">
                                      <p:cBhvr>
                                        <p:cTn id="25" dur="500"/>
                                        <p:tgtEl>
                                          <p:spTgt spid="1230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par>
                          <p:cTn id="30" fill="hold">
                            <p:stCondLst>
                              <p:cond delay="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childTnLst>
                          </p:cTn>
                        </p:par>
                        <p:par>
                          <p:cTn id="38" fill="hold">
                            <p:stCondLst>
                              <p:cond delay="0"/>
                            </p:stCondLst>
                            <p:childTnLst>
                              <p:par>
                                <p:cTn id="39" presetID="22" presetClass="entr" presetSubtype="1"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par>
                          <p:cTn id="46" fill="hold">
                            <p:stCondLst>
                              <p:cond delay="0"/>
                            </p:stCondLst>
                            <p:childTnLst>
                              <p:par>
                                <p:cTn id="47" presetID="22" presetClass="entr" presetSubtype="1" fill="hold" grpId="0" nodeType="afterEffect">
                                  <p:stCondLst>
                                    <p:cond delay="0"/>
                                  </p:stCondLst>
                                  <p:childTnLst>
                                    <p:set>
                                      <p:cBhvr>
                                        <p:cTn id="48" dur="1" fill="hold">
                                          <p:stCondLst>
                                            <p:cond delay="0"/>
                                          </p:stCondLst>
                                        </p:cTn>
                                        <p:tgtEl>
                                          <p:spTgt spid="12304"/>
                                        </p:tgtEl>
                                        <p:attrNameLst>
                                          <p:attrName>style.visibility</p:attrName>
                                        </p:attrNameLst>
                                      </p:cBhvr>
                                      <p:to>
                                        <p:strVal val="visible"/>
                                      </p:to>
                                    </p:set>
                                    <p:animEffect transition="in" filter="wipe(up)">
                                      <p:cBhvr>
                                        <p:cTn id="49" dur="500"/>
                                        <p:tgtEl>
                                          <p:spTgt spid="1230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mph" presetSubtype="2" fill="hold" nodeType="clickEffect">
                                  <p:stCondLst>
                                    <p:cond delay="0"/>
                                  </p:stCondLst>
                                  <p:childTnLst>
                                    <p:animClr clrSpc="rgb">
                                      <p:cBhvr>
                                        <p:cTn id="53" dur="2000" fill="hold"/>
                                        <p:tgtEl>
                                          <p:spTgt spid="12310"/>
                                        </p:tgtEl>
                                        <p:attrNameLst>
                                          <p:attrName>fillcolor</p:attrName>
                                        </p:attrNameLst>
                                      </p:cBhvr>
                                      <p:to>
                                        <a:schemeClr val="accent2"/>
                                      </p:to>
                                    </p:animClr>
                                    <p:set>
                                      <p:cBhvr>
                                        <p:cTn id="54" dur="2000" fill="hold"/>
                                        <p:tgtEl>
                                          <p:spTgt spid="12310"/>
                                        </p:tgtEl>
                                        <p:attrNameLst>
                                          <p:attrName>fill.type</p:attrName>
                                        </p:attrNameLst>
                                      </p:cBhvr>
                                      <p:to>
                                        <p:strVal val="solid"/>
                                      </p:to>
                                    </p:set>
                                    <p:set>
                                      <p:cBhvr>
                                        <p:cTn id="55" dur="2000" fill="hold"/>
                                        <p:tgtEl>
                                          <p:spTgt spid="12310"/>
                                        </p:tgtEl>
                                        <p:attrNameLst>
                                          <p:attrName>fill.on</p:attrName>
                                        </p:attrNameLst>
                                      </p:cBhvr>
                                      <p:to>
                                        <p:strVal val="true"/>
                                      </p:to>
                                    </p:set>
                                  </p:childTnLst>
                                </p:cTn>
                              </p:par>
                              <p:par>
                                <p:cTn id="56" presetID="1" presetClass="emph" presetSubtype="2" fill="hold" nodeType="withEffect">
                                  <p:stCondLst>
                                    <p:cond delay="0"/>
                                  </p:stCondLst>
                                  <p:childTnLst>
                                    <p:animClr clrSpc="rgb">
                                      <p:cBhvr>
                                        <p:cTn id="57" dur="2000" fill="hold"/>
                                        <p:tgtEl>
                                          <p:spTgt spid="12308"/>
                                        </p:tgtEl>
                                        <p:attrNameLst>
                                          <p:attrName>fillcolor</p:attrName>
                                        </p:attrNameLst>
                                      </p:cBhvr>
                                      <p:to>
                                        <a:schemeClr val="accent2"/>
                                      </p:to>
                                    </p:animClr>
                                    <p:set>
                                      <p:cBhvr>
                                        <p:cTn id="58" dur="2000" fill="hold"/>
                                        <p:tgtEl>
                                          <p:spTgt spid="12308"/>
                                        </p:tgtEl>
                                        <p:attrNameLst>
                                          <p:attrName>fill.type</p:attrName>
                                        </p:attrNameLst>
                                      </p:cBhvr>
                                      <p:to>
                                        <p:strVal val="solid"/>
                                      </p:to>
                                    </p:set>
                                    <p:set>
                                      <p:cBhvr>
                                        <p:cTn id="59" dur="2000" fill="hold"/>
                                        <p:tgtEl>
                                          <p:spTgt spid="12308"/>
                                        </p:tgtEl>
                                        <p:attrNameLst>
                                          <p:attrName>fill.on</p:attrName>
                                        </p:attrNameLst>
                                      </p:cBhvr>
                                      <p:to>
                                        <p:strVal val="true"/>
                                      </p:to>
                                    </p:set>
                                  </p:childTnLst>
                                </p:cTn>
                              </p:par>
                              <p:par>
                                <p:cTn id="60" presetID="1" presetClass="emph" presetSubtype="2" fill="hold" nodeType="withEffect">
                                  <p:stCondLst>
                                    <p:cond delay="0"/>
                                  </p:stCondLst>
                                  <p:childTnLst>
                                    <p:animClr clrSpc="rgb">
                                      <p:cBhvr>
                                        <p:cTn id="61" dur="2000" fill="hold"/>
                                        <p:tgtEl>
                                          <p:spTgt spid="17"/>
                                        </p:tgtEl>
                                        <p:attrNameLst>
                                          <p:attrName>fillcolor</p:attrName>
                                        </p:attrNameLst>
                                      </p:cBhvr>
                                      <p:to>
                                        <a:schemeClr val="accent2"/>
                                      </p:to>
                                    </p:animClr>
                                    <p:set>
                                      <p:cBhvr>
                                        <p:cTn id="62" dur="2000" fill="hold"/>
                                        <p:tgtEl>
                                          <p:spTgt spid="17"/>
                                        </p:tgtEl>
                                        <p:attrNameLst>
                                          <p:attrName>fill.type</p:attrName>
                                        </p:attrNameLst>
                                      </p:cBhvr>
                                      <p:to>
                                        <p:strVal val="solid"/>
                                      </p:to>
                                    </p:set>
                                    <p:set>
                                      <p:cBhvr>
                                        <p:cTn id="63" dur="20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12310" grpId="0" animBg="1"/>
      <p:bldP spid="12308" grpId="0" animBg="1"/>
      <p:bldP spid="12304" grpId="0" animBg="1"/>
      <p:bldP spid="17"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0"/>
          <p:cNvGrpSpPr/>
          <p:nvPr/>
        </p:nvGrpSpPr>
        <p:grpSpPr>
          <a:xfrm>
            <a:off x="0" y="803274"/>
            <a:ext cx="9144000" cy="6109884"/>
            <a:chOff x="0" y="803274"/>
            <a:chExt cx="9144000" cy="6109884"/>
          </a:xfrm>
        </p:grpSpPr>
        <p:pic>
          <p:nvPicPr>
            <p:cNvPr id="7" name="Picture 1"/>
            <p:cNvPicPr>
              <a:picLocks noChangeAspect="1" noChangeArrowheads="1"/>
            </p:cNvPicPr>
            <p:nvPr/>
          </p:nvPicPr>
          <p:blipFill>
            <a:blip r:embed="rId3" cstate="print"/>
            <a:srcRect/>
            <a:stretch>
              <a:fillRect/>
            </a:stretch>
          </p:blipFill>
          <p:spPr bwMode="auto">
            <a:xfrm>
              <a:off x="0" y="803274"/>
              <a:ext cx="9144000" cy="6109884"/>
            </a:xfrm>
            <a:prstGeom prst="rect">
              <a:avLst/>
            </a:prstGeom>
            <a:noFill/>
            <a:ln w="9525">
              <a:noFill/>
              <a:miter lim="800000"/>
              <a:headEnd/>
              <a:tailEnd/>
            </a:ln>
            <a:effectLst/>
          </p:spPr>
        </p:pic>
        <p:grpSp>
          <p:nvGrpSpPr>
            <p:cNvPr id="6" name="Group 8"/>
            <p:cNvGrpSpPr/>
            <p:nvPr/>
          </p:nvGrpSpPr>
          <p:grpSpPr>
            <a:xfrm>
              <a:off x="2779776" y="2885902"/>
              <a:ext cx="4723845" cy="3670346"/>
              <a:chOff x="2779776" y="2885902"/>
              <a:chExt cx="4723845" cy="3670346"/>
            </a:xfrm>
          </p:grpSpPr>
          <p:sp>
            <p:nvSpPr>
              <p:cNvPr id="9" name="Freeform 4"/>
              <p:cNvSpPr/>
              <p:nvPr/>
            </p:nvSpPr>
            <p:spPr>
              <a:xfrm>
                <a:off x="6248400" y="2885902"/>
                <a:ext cx="1255221" cy="847898"/>
              </a:xfrm>
              <a:custGeom>
                <a:avLst/>
                <a:gdLst>
                  <a:gd name="connsiteX0" fmla="*/ 13854 w 1255221"/>
                  <a:gd name="connsiteY0" fmla="*/ 99753 h 847898"/>
                  <a:gd name="connsiteX1" fmla="*/ 163483 w 1255221"/>
                  <a:gd name="connsiteY1" fmla="*/ 149629 h 847898"/>
                  <a:gd name="connsiteX2" fmla="*/ 146857 w 1255221"/>
                  <a:gd name="connsiteY2" fmla="*/ 315884 h 847898"/>
                  <a:gd name="connsiteX3" fmla="*/ 213359 w 1255221"/>
                  <a:gd name="connsiteY3" fmla="*/ 432262 h 847898"/>
                  <a:gd name="connsiteX4" fmla="*/ 313112 w 1255221"/>
                  <a:gd name="connsiteY4" fmla="*/ 515389 h 847898"/>
                  <a:gd name="connsiteX5" fmla="*/ 362988 w 1255221"/>
                  <a:gd name="connsiteY5" fmla="*/ 498764 h 847898"/>
                  <a:gd name="connsiteX6" fmla="*/ 529243 w 1255221"/>
                  <a:gd name="connsiteY6" fmla="*/ 515389 h 847898"/>
                  <a:gd name="connsiteX7" fmla="*/ 595745 w 1255221"/>
                  <a:gd name="connsiteY7" fmla="*/ 432262 h 847898"/>
                  <a:gd name="connsiteX8" fmla="*/ 778625 w 1255221"/>
                  <a:gd name="connsiteY8" fmla="*/ 498764 h 847898"/>
                  <a:gd name="connsiteX9" fmla="*/ 612370 w 1255221"/>
                  <a:gd name="connsiteY9" fmla="*/ 548640 h 847898"/>
                  <a:gd name="connsiteX10" fmla="*/ 495992 w 1255221"/>
                  <a:gd name="connsiteY10" fmla="*/ 615142 h 847898"/>
                  <a:gd name="connsiteX11" fmla="*/ 479367 w 1255221"/>
                  <a:gd name="connsiteY11" fmla="*/ 731520 h 847898"/>
                  <a:gd name="connsiteX12" fmla="*/ 562494 w 1255221"/>
                  <a:gd name="connsiteY12" fmla="*/ 847898 h 847898"/>
                  <a:gd name="connsiteX13" fmla="*/ 695497 w 1255221"/>
                  <a:gd name="connsiteY13" fmla="*/ 731520 h 847898"/>
                  <a:gd name="connsiteX14" fmla="*/ 845127 w 1255221"/>
                  <a:gd name="connsiteY14" fmla="*/ 631767 h 847898"/>
                  <a:gd name="connsiteX15" fmla="*/ 961505 w 1255221"/>
                  <a:gd name="connsiteY15" fmla="*/ 598517 h 847898"/>
                  <a:gd name="connsiteX16" fmla="*/ 1094508 w 1255221"/>
                  <a:gd name="connsiteY16" fmla="*/ 498764 h 847898"/>
                  <a:gd name="connsiteX17" fmla="*/ 1210887 w 1255221"/>
                  <a:gd name="connsiteY17" fmla="*/ 432262 h 847898"/>
                  <a:gd name="connsiteX18" fmla="*/ 1244137 w 1255221"/>
                  <a:gd name="connsiteY18" fmla="*/ 332509 h 847898"/>
                  <a:gd name="connsiteX19" fmla="*/ 1144385 w 1255221"/>
                  <a:gd name="connsiteY19" fmla="*/ 315884 h 847898"/>
                  <a:gd name="connsiteX20" fmla="*/ 1177636 w 1255221"/>
                  <a:gd name="connsiteY20" fmla="*/ 199506 h 847898"/>
                  <a:gd name="connsiteX21" fmla="*/ 1127759 w 1255221"/>
                  <a:gd name="connsiteY21" fmla="*/ 199506 h 847898"/>
                  <a:gd name="connsiteX22" fmla="*/ 1094508 w 1255221"/>
                  <a:gd name="connsiteY22" fmla="*/ 332509 h 847898"/>
                  <a:gd name="connsiteX23" fmla="*/ 978130 w 1255221"/>
                  <a:gd name="connsiteY23" fmla="*/ 415637 h 847898"/>
                  <a:gd name="connsiteX24" fmla="*/ 878377 w 1255221"/>
                  <a:gd name="connsiteY24" fmla="*/ 399011 h 847898"/>
                  <a:gd name="connsiteX25" fmla="*/ 778625 w 1255221"/>
                  <a:gd name="connsiteY25" fmla="*/ 382386 h 847898"/>
                  <a:gd name="connsiteX26" fmla="*/ 612370 w 1255221"/>
                  <a:gd name="connsiteY26" fmla="*/ 315884 h 847898"/>
                  <a:gd name="connsiteX27" fmla="*/ 529243 w 1255221"/>
                  <a:gd name="connsiteY27" fmla="*/ 232757 h 847898"/>
                  <a:gd name="connsiteX28" fmla="*/ 495992 w 1255221"/>
                  <a:gd name="connsiteY28" fmla="*/ 182880 h 847898"/>
                  <a:gd name="connsiteX29" fmla="*/ 545868 w 1255221"/>
                  <a:gd name="connsiteY29" fmla="*/ 49877 h 847898"/>
                  <a:gd name="connsiteX30" fmla="*/ 495992 w 1255221"/>
                  <a:gd name="connsiteY30" fmla="*/ 49877 h 847898"/>
                  <a:gd name="connsiteX31" fmla="*/ 379614 w 1255221"/>
                  <a:gd name="connsiteY31" fmla="*/ 16626 h 847898"/>
                  <a:gd name="connsiteX32" fmla="*/ 329737 w 1255221"/>
                  <a:gd name="connsiteY32" fmla="*/ 0 h 847898"/>
                  <a:gd name="connsiteX33" fmla="*/ 246610 w 1255221"/>
                  <a:gd name="connsiteY33" fmla="*/ 16626 h 847898"/>
                  <a:gd name="connsiteX34" fmla="*/ 96981 w 1255221"/>
                  <a:gd name="connsiteY34" fmla="*/ 33251 h 847898"/>
                  <a:gd name="connsiteX35" fmla="*/ 80356 w 1255221"/>
                  <a:gd name="connsiteY35" fmla="*/ 16626 h 847898"/>
                  <a:gd name="connsiteX36" fmla="*/ 13854 w 1255221"/>
                  <a:gd name="connsiteY36" fmla="*/ 99753 h 84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5221" h="847898">
                    <a:moveTo>
                      <a:pt x="13854" y="99753"/>
                    </a:moveTo>
                    <a:cubicBezTo>
                      <a:pt x="27708" y="121920"/>
                      <a:pt x="141316" y="113607"/>
                      <a:pt x="163483" y="149629"/>
                    </a:cubicBezTo>
                    <a:cubicBezTo>
                      <a:pt x="185650" y="185651"/>
                      <a:pt x="138544" y="268779"/>
                      <a:pt x="146857" y="315884"/>
                    </a:cubicBezTo>
                    <a:cubicBezTo>
                      <a:pt x="155170" y="362989"/>
                      <a:pt x="185650" y="399011"/>
                      <a:pt x="213359" y="432262"/>
                    </a:cubicBezTo>
                    <a:cubicBezTo>
                      <a:pt x="241068" y="465513"/>
                      <a:pt x="288174" y="504305"/>
                      <a:pt x="313112" y="515389"/>
                    </a:cubicBezTo>
                    <a:cubicBezTo>
                      <a:pt x="338050" y="526473"/>
                      <a:pt x="326966" y="498764"/>
                      <a:pt x="362988" y="498764"/>
                    </a:cubicBezTo>
                    <a:cubicBezTo>
                      <a:pt x="399010" y="498764"/>
                      <a:pt x="490450" y="526473"/>
                      <a:pt x="529243" y="515389"/>
                    </a:cubicBezTo>
                    <a:cubicBezTo>
                      <a:pt x="568036" y="504305"/>
                      <a:pt x="554181" y="435033"/>
                      <a:pt x="595745" y="432262"/>
                    </a:cubicBezTo>
                    <a:cubicBezTo>
                      <a:pt x="637309" y="429491"/>
                      <a:pt x="775854" y="479368"/>
                      <a:pt x="778625" y="498764"/>
                    </a:cubicBezTo>
                    <a:cubicBezTo>
                      <a:pt x="781396" y="518160"/>
                      <a:pt x="659475" y="529244"/>
                      <a:pt x="612370" y="548640"/>
                    </a:cubicBezTo>
                    <a:cubicBezTo>
                      <a:pt x="565265" y="568036"/>
                      <a:pt x="518159" y="584662"/>
                      <a:pt x="495992" y="615142"/>
                    </a:cubicBezTo>
                    <a:cubicBezTo>
                      <a:pt x="473825" y="645622"/>
                      <a:pt x="468283" y="692727"/>
                      <a:pt x="479367" y="731520"/>
                    </a:cubicBezTo>
                    <a:cubicBezTo>
                      <a:pt x="490451" y="770313"/>
                      <a:pt x="526472" y="847898"/>
                      <a:pt x="562494" y="847898"/>
                    </a:cubicBezTo>
                    <a:cubicBezTo>
                      <a:pt x="598516" y="847898"/>
                      <a:pt x="648392" y="767542"/>
                      <a:pt x="695497" y="731520"/>
                    </a:cubicBezTo>
                    <a:cubicBezTo>
                      <a:pt x="742602" y="695498"/>
                      <a:pt x="800792" y="653934"/>
                      <a:pt x="845127" y="631767"/>
                    </a:cubicBezTo>
                    <a:cubicBezTo>
                      <a:pt x="889462" y="609600"/>
                      <a:pt x="919942" y="620684"/>
                      <a:pt x="961505" y="598517"/>
                    </a:cubicBezTo>
                    <a:cubicBezTo>
                      <a:pt x="1003068" y="576350"/>
                      <a:pt x="1052944" y="526473"/>
                      <a:pt x="1094508" y="498764"/>
                    </a:cubicBezTo>
                    <a:cubicBezTo>
                      <a:pt x="1136072" y="471055"/>
                      <a:pt x="1185949" y="459971"/>
                      <a:pt x="1210887" y="432262"/>
                    </a:cubicBezTo>
                    <a:cubicBezTo>
                      <a:pt x="1235825" y="404553"/>
                      <a:pt x="1255221" y="351905"/>
                      <a:pt x="1244137" y="332509"/>
                    </a:cubicBezTo>
                    <a:cubicBezTo>
                      <a:pt x="1233053" y="313113"/>
                      <a:pt x="1155468" y="338051"/>
                      <a:pt x="1144385" y="315884"/>
                    </a:cubicBezTo>
                    <a:cubicBezTo>
                      <a:pt x="1133302" y="293717"/>
                      <a:pt x="1180407" y="218902"/>
                      <a:pt x="1177636" y="199506"/>
                    </a:cubicBezTo>
                    <a:cubicBezTo>
                      <a:pt x="1174865" y="180110"/>
                      <a:pt x="1141614" y="177339"/>
                      <a:pt x="1127759" y="199506"/>
                    </a:cubicBezTo>
                    <a:cubicBezTo>
                      <a:pt x="1113904" y="221673"/>
                      <a:pt x="1119446" y="296487"/>
                      <a:pt x="1094508" y="332509"/>
                    </a:cubicBezTo>
                    <a:cubicBezTo>
                      <a:pt x="1069570" y="368531"/>
                      <a:pt x="1014152" y="404553"/>
                      <a:pt x="978130" y="415637"/>
                    </a:cubicBezTo>
                    <a:cubicBezTo>
                      <a:pt x="942108" y="426721"/>
                      <a:pt x="878377" y="399011"/>
                      <a:pt x="878377" y="399011"/>
                    </a:cubicBezTo>
                    <a:cubicBezTo>
                      <a:pt x="845126" y="393469"/>
                      <a:pt x="822960" y="396241"/>
                      <a:pt x="778625" y="382386"/>
                    </a:cubicBezTo>
                    <a:cubicBezTo>
                      <a:pt x="734291" y="368532"/>
                      <a:pt x="653934" y="340822"/>
                      <a:pt x="612370" y="315884"/>
                    </a:cubicBezTo>
                    <a:cubicBezTo>
                      <a:pt x="570806" y="290946"/>
                      <a:pt x="548639" y="254924"/>
                      <a:pt x="529243" y="232757"/>
                    </a:cubicBezTo>
                    <a:cubicBezTo>
                      <a:pt x="509847" y="210590"/>
                      <a:pt x="493221" y="213360"/>
                      <a:pt x="495992" y="182880"/>
                    </a:cubicBezTo>
                    <a:cubicBezTo>
                      <a:pt x="498763" y="152400"/>
                      <a:pt x="545868" y="72044"/>
                      <a:pt x="545868" y="49877"/>
                    </a:cubicBezTo>
                    <a:cubicBezTo>
                      <a:pt x="545868" y="27710"/>
                      <a:pt x="523701" y="55419"/>
                      <a:pt x="495992" y="49877"/>
                    </a:cubicBezTo>
                    <a:cubicBezTo>
                      <a:pt x="468283" y="44335"/>
                      <a:pt x="407323" y="24939"/>
                      <a:pt x="379614" y="16626"/>
                    </a:cubicBezTo>
                    <a:cubicBezTo>
                      <a:pt x="351905" y="8313"/>
                      <a:pt x="351904" y="0"/>
                      <a:pt x="329737" y="0"/>
                    </a:cubicBezTo>
                    <a:cubicBezTo>
                      <a:pt x="307570" y="0"/>
                      <a:pt x="285403" y="11084"/>
                      <a:pt x="246610" y="16626"/>
                    </a:cubicBezTo>
                    <a:cubicBezTo>
                      <a:pt x="207817" y="22168"/>
                      <a:pt x="124690" y="33251"/>
                      <a:pt x="96981" y="33251"/>
                    </a:cubicBezTo>
                    <a:cubicBezTo>
                      <a:pt x="69272" y="33251"/>
                      <a:pt x="88669" y="8313"/>
                      <a:pt x="80356" y="16626"/>
                    </a:cubicBezTo>
                    <a:cubicBezTo>
                      <a:pt x="72043" y="24939"/>
                      <a:pt x="0" y="77586"/>
                      <a:pt x="13854" y="99753"/>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Freeform 9"/>
              <p:cNvSpPr/>
              <p:nvPr/>
            </p:nvSpPr>
            <p:spPr>
              <a:xfrm>
                <a:off x="2779776" y="6030468"/>
                <a:ext cx="774192" cy="525780"/>
              </a:xfrm>
              <a:custGeom>
                <a:avLst/>
                <a:gdLst>
                  <a:gd name="connsiteX0" fmla="*/ 9144 w 774192"/>
                  <a:gd name="connsiteY0" fmla="*/ 324612 h 525780"/>
                  <a:gd name="connsiteX1" fmla="*/ 36576 w 774192"/>
                  <a:gd name="connsiteY1" fmla="*/ 187452 h 525780"/>
                  <a:gd name="connsiteX2" fmla="*/ 18288 w 774192"/>
                  <a:gd name="connsiteY2" fmla="*/ 68580 h 525780"/>
                  <a:gd name="connsiteX3" fmla="*/ 137160 w 774192"/>
                  <a:gd name="connsiteY3" fmla="*/ 4572 h 525780"/>
                  <a:gd name="connsiteX4" fmla="*/ 301752 w 774192"/>
                  <a:gd name="connsiteY4" fmla="*/ 96012 h 525780"/>
                  <a:gd name="connsiteX5" fmla="*/ 448056 w 774192"/>
                  <a:gd name="connsiteY5" fmla="*/ 141732 h 525780"/>
                  <a:gd name="connsiteX6" fmla="*/ 530352 w 774192"/>
                  <a:gd name="connsiteY6" fmla="*/ 242316 h 525780"/>
                  <a:gd name="connsiteX7" fmla="*/ 612648 w 774192"/>
                  <a:gd name="connsiteY7" fmla="*/ 306324 h 525780"/>
                  <a:gd name="connsiteX8" fmla="*/ 676656 w 774192"/>
                  <a:gd name="connsiteY8" fmla="*/ 315468 h 525780"/>
                  <a:gd name="connsiteX9" fmla="*/ 649224 w 774192"/>
                  <a:gd name="connsiteY9" fmla="*/ 370332 h 525780"/>
                  <a:gd name="connsiteX10" fmla="*/ 758952 w 774192"/>
                  <a:gd name="connsiteY10" fmla="*/ 443484 h 525780"/>
                  <a:gd name="connsiteX11" fmla="*/ 740664 w 774192"/>
                  <a:gd name="connsiteY11" fmla="*/ 525780 h 525780"/>
                  <a:gd name="connsiteX12" fmla="*/ 640080 w 774192"/>
                  <a:gd name="connsiteY12" fmla="*/ 443484 h 525780"/>
                  <a:gd name="connsiteX13" fmla="*/ 576072 w 774192"/>
                  <a:gd name="connsiteY13" fmla="*/ 489204 h 525780"/>
                  <a:gd name="connsiteX14" fmla="*/ 402336 w 774192"/>
                  <a:gd name="connsiteY14" fmla="*/ 489204 h 525780"/>
                  <a:gd name="connsiteX15" fmla="*/ 320040 w 774192"/>
                  <a:gd name="connsiteY15" fmla="*/ 361188 h 525780"/>
                  <a:gd name="connsiteX16" fmla="*/ 192024 w 774192"/>
                  <a:gd name="connsiteY16" fmla="*/ 379476 h 525780"/>
                  <a:gd name="connsiteX17" fmla="*/ 91440 w 774192"/>
                  <a:gd name="connsiteY17" fmla="*/ 379476 h 525780"/>
                  <a:gd name="connsiteX18" fmla="*/ 9144 w 774192"/>
                  <a:gd name="connsiteY18" fmla="*/ 324612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4192" h="525780">
                    <a:moveTo>
                      <a:pt x="9144" y="324612"/>
                    </a:moveTo>
                    <a:cubicBezTo>
                      <a:pt x="0" y="292608"/>
                      <a:pt x="35052" y="230124"/>
                      <a:pt x="36576" y="187452"/>
                    </a:cubicBezTo>
                    <a:cubicBezTo>
                      <a:pt x="38100" y="144780"/>
                      <a:pt x="1524" y="99060"/>
                      <a:pt x="18288" y="68580"/>
                    </a:cubicBezTo>
                    <a:cubicBezTo>
                      <a:pt x="35052" y="38100"/>
                      <a:pt x="89916" y="0"/>
                      <a:pt x="137160" y="4572"/>
                    </a:cubicBezTo>
                    <a:cubicBezTo>
                      <a:pt x="184404" y="9144"/>
                      <a:pt x="249936" y="73152"/>
                      <a:pt x="301752" y="96012"/>
                    </a:cubicBezTo>
                    <a:cubicBezTo>
                      <a:pt x="353568" y="118872"/>
                      <a:pt x="409956" y="117348"/>
                      <a:pt x="448056" y="141732"/>
                    </a:cubicBezTo>
                    <a:cubicBezTo>
                      <a:pt x="486156" y="166116"/>
                      <a:pt x="502920" y="214884"/>
                      <a:pt x="530352" y="242316"/>
                    </a:cubicBezTo>
                    <a:cubicBezTo>
                      <a:pt x="557784" y="269748"/>
                      <a:pt x="588264" y="294132"/>
                      <a:pt x="612648" y="306324"/>
                    </a:cubicBezTo>
                    <a:cubicBezTo>
                      <a:pt x="637032" y="318516"/>
                      <a:pt x="670560" y="304800"/>
                      <a:pt x="676656" y="315468"/>
                    </a:cubicBezTo>
                    <a:cubicBezTo>
                      <a:pt x="682752" y="326136"/>
                      <a:pt x="635508" y="348996"/>
                      <a:pt x="649224" y="370332"/>
                    </a:cubicBezTo>
                    <a:cubicBezTo>
                      <a:pt x="662940" y="391668"/>
                      <a:pt x="743712" y="417576"/>
                      <a:pt x="758952" y="443484"/>
                    </a:cubicBezTo>
                    <a:cubicBezTo>
                      <a:pt x="774192" y="469392"/>
                      <a:pt x="760476" y="525780"/>
                      <a:pt x="740664" y="525780"/>
                    </a:cubicBezTo>
                    <a:cubicBezTo>
                      <a:pt x="720852" y="525780"/>
                      <a:pt x="667512" y="449580"/>
                      <a:pt x="640080" y="443484"/>
                    </a:cubicBezTo>
                    <a:cubicBezTo>
                      <a:pt x="612648" y="437388"/>
                      <a:pt x="615696" y="481584"/>
                      <a:pt x="576072" y="489204"/>
                    </a:cubicBezTo>
                    <a:cubicBezTo>
                      <a:pt x="536448" y="496824"/>
                      <a:pt x="445008" y="510540"/>
                      <a:pt x="402336" y="489204"/>
                    </a:cubicBezTo>
                    <a:cubicBezTo>
                      <a:pt x="359664" y="467868"/>
                      <a:pt x="355092" y="379476"/>
                      <a:pt x="320040" y="361188"/>
                    </a:cubicBezTo>
                    <a:cubicBezTo>
                      <a:pt x="284988" y="342900"/>
                      <a:pt x="230124" y="376428"/>
                      <a:pt x="192024" y="379476"/>
                    </a:cubicBezTo>
                    <a:cubicBezTo>
                      <a:pt x="153924" y="382524"/>
                      <a:pt x="120396" y="384048"/>
                      <a:pt x="91440" y="379476"/>
                    </a:cubicBezTo>
                    <a:cubicBezTo>
                      <a:pt x="62484" y="374904"/>
                      <a:pt x="18288" y="356616"/>
                      <a:pt x="9144" y="324612"/>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sp>
        <p:nvSpPr>
          <p:cNvPr id="11" name="TextBox 5"/>
          <p:cNvSpPr txBox="1"/>
          <p:nvPr/>
        </p:nvSpPr>
        <p:spPr>
          <a:xfrm>
            <a:off x="0" y="-152400"/>
            <a:ext cx="9220200" cy="101566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6000" b="1" dirty="0" smtClean="0">
                <a:solidFill>
                  <a:srgbClr val="002060"/>
                </a:solidFill>
              </a:rPr>
              <a:t>The Acadians</a:t>
            </a:r>
          </a:p>
        </p:txBody>
      </p:sp>
      <p:grpSp>
        <p:nvGrpSpPr>
          <p:cNvPr id="8" name="Group 4"/>
          <p:cNvGrpSpPr/>
          <p:nvPr/>
        </p:nvGrpSpPr>
        <p:grpSpPr>
          <a:xfrm>
            <a:off x="0" y="0"/>
            <a:ext cx="9220200" cy="6858001"/>
            <a:chOff x="0" y="0"/>
            <a:chExt cx="9220200" cy="6858001"/>
          </a:xfrm>
        </p:grpSpPr>
        <p:pic>
          <p:nvPicPr>
            <p:cNvPr id="4" name="Picture 3"/>
            <p:cNvPicPr>
              <a:picLocks noChangeAspect="1" noChangeArrowheads="1"/>
            </p:cNvPicPr>
            <p:nvPr/>
          </p:nvPicPr>
          <p:blipFill>
            <a:blip r:embed="rId4" cstate="print"/>
            <a:srcRect/>
            <a:stretch>
              <a:fillRect/>
            </a:stretch>
          </p:blipFill>
          <p:spPr bwMode="auto">
            <a:xfrm>
              <a:off x="0" y="1"/>
              <a:ext cx="9144000" cy="6858000"/>
            </a:xfrm>
            <a:prstGeom prst="rect">
              <a:avLst/>
            </a:prstGeom>
            <a:noFill/>
            <a:ln w="9525">
              <a:noFill/>
              <a:miter lim="800000"/>
              <a:headEnd/>
              <a:tailEnd/>
            </a:ln>
            <a:effectLst/>
          </p:spPr>
        </p:pic>
        <p:sp>
          <p:nvSpPr>
            <p:cNvPr id="2" name="TextBox 1"/>
            <p:cNvSpPr txBox="1"/>
            <p:nvPr/>
          </p:nvSpPr>
          <p:spPr>
            <a:xfrm>
              <a:off x="0" y="0"/>
              <a:ext cx="9220200" cy="120032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4800" b="1" dirty="0" smtClean="0">
                  <a:solidFill>
                    <a:schemeClr val="accent6">
                      <a:lumMod val="50000"/>
                    </a:schemeClr>
                  </a:solidFill>
                </a:rPr>
                <a:t>				   </a:t>
              </a:r>
              <a:r>
                <a:rPr lang="en-US" sz="4800" b="1" dirty="0" smtClean="0">
                  <a:solidFill>
                    <a:srgbClr val="0070C0"/>
                  </a:solidFill>
                  <a:effectLst>
                    <a:outerShdw dist="50800" dir="7200000" algn="ctr" rotWithShape="0">
                      <a:schemeClr val="tx1"/>
                    </a:outerShdw>
                  </a:effectLst>
                </a:rPr>
                <a:t>Migration Encore</a:t>
              </a:r>
            </a:p>
            <a:p>
              <a:pPr algn="ctr" fontAlgn="auto">
                <a:spcBef>
                  <a:spcPts val="0"/>
                </a:spcBef>
                <a:spcAft>
                  <a:spcPts val="0"/>
                </a:spcAft>
                <a:defRPr/>
              </a:pPr>
              <a:endParaRPr lang="en-US" sz="2400" b="1" dirty="0" smtClean="0">
                <a:solidFill>
                  <a:schemeClr val="accent3">
                    <a:lumMod val="40000"/>
                    <a:lumOff val="60000"/>
                  </a:schemeClr>
                </a:solidFill>
              </a:endParaRPr>
            </a:p>
          </p:txBody>
        </p:sp>
      </p:grpSp>
      <p:sp>
        <p:nvSpPr>
          <p:cNvPr id="3" name="Rectangle 2"/>
          <p:cNvSpPr/>
          <p:nvPr/>
        </p:nvSpPr>
        <p:spPr>
          <a:xfrm>
            <a:off x="0" y="5496089"/>
            <a:ext cx="5029200" cy="1234953"/>
          </a:xfrm>
          <a:prstGeom prst="rect">
            <a:avLst/>
          </a:prstGeom>
        </p:spPr>
        <p:txBody>
          <a:bodyPr wrap="square">
            <a:spAutoFit/>
          </a:bodyPr>
          <a:lstStyle/>
          <a:p>
            <a:pPr>
              <a:lnSpc>
                <a:spcPct val="150000"/>
              </a:lnSpc>
            </a:pPr>
            <a:r>
              <a:rPr lang="en-US" sz="5400" b="1" spc="200" dirty="0" smtClean="0">
                <a:solidFill>
                  <a:schemeClr val="accent6">
                    <a:lumMod val="50000"/>
                  </a:schemeClr>
                </a:solidFill>
                <a:effectLst>
                  <a:outerShdw dist="50800" dir="7200000" algn="ctr" rotWithShape="0">
                    <a:schemeClr val="tx1"/>
                  </a:outerShdw>
                </a:effectLst>
                <a:latin typeface="Tempus Sans ITC" pitchFamily="82" charset="0"/>
              </a:rPr>
              <a:t>The Acadians</a:t>
            </a:r>
            <a:endParaRPr lang="en-US" sz="5400" dirty="0">
              <a:solidFill>
                <a:schemeClr val="accent6">
                  <a:lumMod val="50000"/>
                </a:schemeClr>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par>
                                <p:cTn id="8" presetID="64" presetClass="path" presetSubtype="0" accel="50000" decel="50000" fill="hold" grpId="1" nodeType="withEffect">
                                  <p:stCondLst>
                                    <p:cond delay="0"/>
                                  </p:stCondLst>
                                  <p:childTnLst>
                                    <p:animMotion origin="layout" path="M 0 -4.62428E-6 L 0.24167 -0.84601 " pathEditMode="relative" rAng="0" ptsTypes="AA">
                                      <p:cBhvr>
                                        <p:cTn id="9" dur="1000" fill="hold"/>
                                        <p:tgtEl>
                                          <p:spTgt spid="3"/>
                                        </p:tgtEl>
                                        <p:attrNameLst>
                                          <p:attrName>ppt_x</p:attrName>
                                          <p:attrName>ppt_y</p:attrName>
                                        </p:attrNameLst>
                                      </p:cBhvr>
                                      <p:rCtr x="121" y="-423"/>
                                    </p:animMotion>
                                  </p:childTnLst>
                                </p:cTn>
                              </p:par>
                              <p:par>
                                <p:cTn id="10" presetID="3" presetClass="emph" presetSubtype="2" fill="hold" grpId="2" nodeType="withEffect">
                                  <p:stCondLst>
                                    <p:cond delay="0"/>
                                  </p:stCondLst>
                                  <p:childTnLst>
                                    <p:animClr clrSpc="rgb">
                                      <p:cBhvr override="childStyle">
                                        <p:cTn id="11" dur="1000" fill="hold"/>
                                        <p:tgtEl>
                                          <p:spTgt spid="3"/>
                                        </p:tgtEl>
                                        <p:attrNameLst>
                                          <p:attrName>style.color</p:attrName>
                                        </p:attrNameLst>
                                      </p:cBhvr>
                                      <p:to>
                                        <a:schemeClr val="tx2"/>
                                      </p:to>
                                    </p:animClr>
                                  </p:childTnLst>
                                </p:cTn>
                              </p:par>
                              <p:par>
                                <p:cTn id="12" presetID="10" presetClass="exit" presetSubtype="0" fill="hold" grpId="0" nodeType="withEffect">
                                  <p:stCondLst>
                                    <p:cond delay="500"/>
                                  </p:stCondLst>
                                  <p:childTnLst>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par>
                                <p:cTn id="15" presetID="10" presetClass="entr" presetSubtype="0"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par>
                                <p:cTn id="18" presetID="10" presetClass="entr" presetSubtype="0" fill="hold" nodeType="withEffect">
                                  <p:stCondLst>
                                    <p:cond delay="10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3" grpId="1"/>
      <p:bldP spid="3"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136339"/>
            <a:ext cx="9144000" cy="2585323"/>
          </a:xfrm>
          <a:prstGeom prst="rect">
            <a:avLst/>
          </a:prstGeom>
          <a:solidFill>
            <a:schemeClr val="bg1"/>
          </a:solidFill>
        </p:spPr>
        <p:txBody>
          <a:bodyPr wrap="square" rtlCol="0">
            <a:spAutoFit/>
          </a:bodyPr>
          <a:lstStyle/>
          <a:p>
            <a:pPr algn="ctr"/>
            <a:r>
              <a:rPr lang="en-US" sz="5400" b="1" dirty="0" smtClean="0"/>
              <a:t>QUICK SUMMARY OF </a:t>
            </a:r>
          </a:p>
          <a:p>
            <a:pPr algn="ctr"/>
            <a:r>
              <a:rPr lang="en-US" sz="5400" b="1" dirty="0" smtClean="0"/>
              <a:t>GEOPOLITICAL TENSIONS</a:t>
            </a:r>
          </a:p>
          <a:p>
            <a:pPr algn="ctr"/>
            <a:r>
              <a:rPr lang="en-US" sz="5400" b="1" dirty="0" smtClean="0"/>
              <a:t>AT THE TIME</a:t>
            </a:r>
            <a:endParaRPr lang="en-US" sz="5400" b="1" dirty="0"/>
          </a:p>
        </p:txBody>
      </p:sp>
      <p:sp>
        <p:nvSpPr>
          <p:cNvPr id="4" name="TextBox 3"/>
          <p:cNvSpPr txBox="1">
            <a:spLocks noChangeArrowheads="1"/>
          </p:cNvSpPr>
          <p:nvPr/>
        </p:nvSpPr>
        <p:spPr bwMode="auto">
          <a:xfrm>
            <a:off x="0" y="685800"/>
            <a:ext cx="9144000" cy="646331"/>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600" b="1" dirty="0" smtClean="0"/>
              <a:t>1600-1717 </a:t>
            </a:r>
            <a:endParaRPr lang="en-US" sz="3600" b="1" dirty="0">
              <a:cs typeface="+mn-cs"/>
            </a:endParaRPr>
          </a:p>
        </p:txBody>
      </p:sp>
      <p:sp useBgFill="1">
        <p:nvSpPr>
          <p:cNvPr id="5" name="TextBox 4"/>
          <p:cNvSpPr txBox="1"/>
          <p:nvPr/>
        </p:nvSpPr>
        <p:spPr>
          <a:xfrm>
            <a:off x="0" y="0"/>
            <a:ext cx="9144000" cy="769441"/>
          </a:xfrm>
          <a:prstGeom prst="rect">
            <a:avLst/>
          </a:prstGeom>
        </p:spPr>
        <p:txBody>
          <a:bodyPr wrap="square" rtlCol="0">
            <a:spAutoFit/>
          </a:bodyPr>
          <a:lstStyle/>
          <a:p>
            <a:pPr algn="ctr"/>
            <a:r>
              <a:rPr lang="en-US" sz="4400" b="1" dirty="0" smtClean="0">
                <a:solidFill>
                  <a:srgbClr val="002060"/>
                </a:solidFill>
              </a:rPr>
              <a:t>French Migration to Acadie</a:t>
            </a:r>
          </a:p>
        </p:txBody>
      </p:sp>
      <p:sp useBgFill="1">
        <p:nvSpPr>
          <p:cNvPr id="6" name="TextBox 5"/>
          <p:cNvSpPr txBox="1"/>
          <p:nvPr/>
        </p:nvSpPr>
        <p:spPr>
          <a:xfrm>
            <a:off x="0" y="0"/>
            <a:ext cx="9144000" cy="769441"/>
          </a:xfrm>
          <a:prstGeom prst="rect">
            <a:avLst/>
          </a:prstGeom>
        </p:spPr>
        <p:txBody>
          <a:bodyPr wrap="square" rtlCol="0">
            <a:spAutoFit/>
          </a:bodyPr>
          <a:lstStyle/>
          <a:p>
            <a:pPr algn="ctr"/>
            <a:r>
              <a:rPr lang="en-US" sz="4400" b="1" dirty="0" smtClean="0">
                <a:solidFill>
                  <a:srgbClr val="002060"/>
                </a:solidFill>
              </a:rPr>
              <a:t>Session 2: French Migration to Acadie</a:t>
            </a:r>
          </a:p>
        </p:txBody>
      </p:sp>
      <p:sp>
        <p:nvSpPr>
          <p:cNvPr id="7" name="TextBox 3"/>
          <p:cNvSpPr txBox="1">
            <a:spLocks noChangeArrowheads="1"/>
          </p:cNvSpPr>
          <p:nvPr/>
        </p:nvSpPr>
        <p:spPr bwMode="auto">
          <a:xfrm>
            <a:off x="0" y="732764"/>
            <a:ext cx="9144000" cy="646331"/>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600" b="1" dirty="0" smtClean="0"/>
              <a:t>1600-1717 </a:t>
            </a:r>
            <a:endParaRPr lang="en-US" sz="3600" b="1" dirty="0">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 FRANCE GEOPOLITICAL SETTING - EUROPEANS</a:t>
            </a:r>
            <a:endParaRPr lang="en-US" dirty="0"/>
          </a:p>
        </p:txBody>
      </p:sp>
      <p:sp>
        <p:nvSpPr>
          <p:cNvPr id="4" name="TextBox 3"/>
          <p:cNvSpPr txBox="1"/>
          <p:nvPr/>
        </p:nvSpPr>
        <p:spPr>
          <a:xfrm>
            <a:off x="0" y="533400"/>
            <a:ext cx="5257800" cy="4124206"/>
          </a:xfrm>
          <a:prstGeom prst="rect">
            <a:avLst/>
          </a:prstGeom>
          <a:noFill/>
        </p:spPr>
        <p:txBody>
          <a:bodyPr wrap="square" rtlCol="0">
            <a:spAutoFit/>
          </a:bodyPr>
          <a:lstStyle/>
          <a:p>
            <a:pPr>
              <a:spcAft>
                <a:spcPts val="600"/>
              </a:spcAft>
            </a:pPr>
            <a:r>
              <a:rPr lang="en-US" sz="2800" u="sng" dirty="0" smtClean="0">
                <a:solidFill>
                  <a:srgbClr val="FF0000"/>
                </a:solidFill>
                <a:effectLst>
                  <a:outerShdw blurRad="38100" dist="38100" dir="2700000" algn="tl">
                    <a:srgbClr val="000000"/>
                  </a:outerShdw>
                </a:effectLst>
              </a:rPr>
              <a:t>Early Fishing on the Grand Banks</a:t>
            </a:r>
          </a:p>
          <a:p>
            <a:pPr marL="171450" indent="-171450">
              <a:spcAft>
                <a:spcPts val="600"/>
              </a:spcAft>
              <a:buFont typeface="Arial" pitchFamily="34" charset="0"/>
              <a:buChar char="•"/>
            </a:pPr>
            <a:r>
              <a:rPr lang="en-US" sz="2800" dirty="0" smtClean="0"/>
              <a:t>Some 15th century texts refer to </a:t>
            </a:r>
            <a:r>
              <a:rPr lang="en-US" sz="2800" dirty="0" smtClean="0">
                <a:solidFill>
                  <a:srgbClr val="FF0000"/>
                </a:solidFill>
                <a:effectLst>
                  <a:outerShdw blurRad="38100" dist="38100" dir="2700000" algn="tl">
                    <a:srgbClr val="000000"/>
                  </a:outerShdw>
                </a:effectLst>
              </a:rPr>
              <a:t>a land called Bacalao</a:t>
            </a:r>
            <a:r>
              <a:rPr lang="en-US" sz="2800" dirty="0" smtClean="0"/>
              <a:t>, land of the codfish, which is possibly Newfoundland</a:t>
            </a:r>
          </a:p>
          <a:p>
            <a:pPr marL="171450" lvl="0" indent="-171450">
              <a:spcAft>
                <a:spcPts val="600"/>
              </a:spcAft>
              <a:buFont typeface="Arial" pitchFamily="34" charset="0"/>
              <a:buChar char="•"/>
            </a:pPr>
            <a:r>
              <a:rPr lang="en-US" sz="2800" dirty="0" smtClean="0"/>
              <a:t>Evidence </a:t>
            </a:r>
            <a:r>
              <a:rPr lang="en-US" sz="2800" dirty="0"/>
              <a:t>suggests </a:t>
            </a:r>
            <a:r>
              <a:rPr lang="en-US" sz="2800" dirty="0" smtClean="0">
                <a:solidFill>
                  <a:srgbClr val="FF0000"/>
                </a:solidFill>
                <a:effectLst>
                  <a:outerShdw blurRad="38100" dist="38100" dir="2700000" algn="tl">
                    <a:srgbClr val="000000"/>
                  </a:outerShdw>
                </a:effectLst>
              </a:rPr>
              <a:t>ships from Portugal, Basque </a:t>
            </a:r>
            <a:r>
              <a:rPr lang="en-US" sz="2800" dirty="0">
                <a:solidFill>
                  <a:srgbClr val="FF0000"/>
                </a:solidFill>
                <a:effectLst>
                  <a:outerShdw blurRad="38100" dist="38100" dir="2700000" algn="tl">
                    <a:srgbClr val="000000"/>
                  </a:outerShdw>
                </a:effectLst>
              </a:rPr>
              <a:t>Region of </a:t>
            </a:r>
            <a:r>
              <a:rPr lang="en-US" sz="2800" dirty="0" smtClean="0">
                <a:solidFill>
                  <a:srgbClr val="FF0000"/>
                </a:solidFill>
                <a:effectLst>
                  <a:outerShdw blurRad="38100" dist="38100" dir="2700000" algn="tl">
                    <a:srgbClr val="000000"/>
                  </a:outerShdw>
                </a:effectLst>
              </a:rPr>
              <a:t>Spain</a:t>
            </a:r>
            <a:r>
              <a:rPr lang="en-US" sz="2800" dirty="0" smtClean="0"/>
              <a:t>, </a:t>
            </a:r>
            <a:r>
              <a:rPr lang="en-US" sz="2800" dirty="0">
                <a:solidFill>
                  <a:srgbClr val="FF0000"/>
                </a:solidFill>
                <a:effectLst>
                  <a:outerShdw blurRad="38100" dist="38100" dir="2700000" algn="tl">
                    <a:srgbClr val="000000"/>
                  </a:outerShdw>
                </a:effectLst>
              </a:rPr>
              <a:t>and England</a:t>
            </a:r>
            <a:r>
              <a:rPr lang="en-US" sz="2800" dirty="0"/>
              <a:t> </a:t>
            </a:r>
            <a:r>
              <a:rPr lang="en-US" sz="2800" dirty="0" smtClean="0"/>
              <a:t>and others </a:t>
            </a:r>
            <a:r>
              <a:rPr lang="en-US" sz="2800" dirty="0" smtClean="0">
                <a:solidFill>
                  <a:srgbClr val="FF0000"/>
                </a:solidFill>
                <a:effectLst>
                  <a:outerShdw blurRad="38100" dist="38100" dir="2700000" algn="tl">
                    <a:srgbClr val="000000"/>
                  </a:outerShdw>
                </a:effectLst>
              </a:rPr>
              <a:t>preceded Cabot</a:t>
            </a:r>
            <a:r>
              <a:rPr lang="en-US" sz="2800" dirty="0" smtClean="0"/>
              <a:t> to North America</a:t>
            </a:r>
            <a:endParaRPr lang="en-US" sz="2800" dirty="0"/>
          </a:p>
        </p:txBody>
      </p:sp>
      <p:grpSp>
        <p:nvGrpSpPr>
          <p:cNvPr id="3" name="Group 5"/>
          <p:cNvGrpSpPr/>
          <p:nvPr/>
        </p:nvGrpSpPr>
        <p:grpSpPr>
          <a:xfrm>
            <a:off x="5180332" y="609600"/>
            <a:ext cx="3963667" cy="3914866"/>
            <a:chOff x="4572000" y="609600"/>
            <a:chExt cx="4572000" cy="4515710"/>
          </a:xfrm>
        </p:grpSpPr>
        <p:pic>
          <p:nvPicPr>
            <p:cNvPr id="8194" name="Picture 2" descr="https://upload.wikimedia.org/wikipedia/commons/d/db/Grand_Banks.png"/>
            <p:cNvPicPr>
              <a:picLocks noChangeAspect="1" noChangeArrowheads="1"/>
            </p:cNvPicPr>
            <p:nvPr/>
          </p:nvPicPr>
          <p:blipFill>
            <a:blip r:embed="rId2" cstate="print"/>
            <a:srcRect/>
            <a:stretch>
              <a:fillRect/>
            </a:stretch>
          </p:blipFill>
          <p:spPr bwMode="auto">
            <a:xfrm>
              <a:off x="4572000" y="609600"/>
              <a:ext cx="4572000" cy="4460967"/>
            </a:xfrm>
            <a:prstGeom prst="rect">
              <a:avLst/>
            </a:prstGeom>
            <a:noFill/>
          </p:spPr>
        </p:pic>
        <p:sp>
          <p:nvSpPr>
            <p:cNvPr id="5" name="Rectangle 4"/>
            <p:cNvSpPr/>
            <p:nvPr/>
          </p:nvSpPr>
          <p:spPr>
            <a:xfrm>
              <a:off x="4572000" y="4876800"/>
              <a:ext cx="4572000" cy="248510"/>
            </a:xfrm>
            <a:prstGeom prst="rect">
              <a:avLst/>
            </a:prstGeom>
          </p:spPr>
          <p:txBody>
            <a:bodyPr>
              <a:spAutoFit/>
            </a:bodyPr>
            <a:lstStyle/>
            <a:p>
              <a:pPr algn="r"/>
              <a:r>
                <a:rPr lang="en-US" sz="800" dirty="0" smtClean="0">
                  <a:solidFill>
                    <a:srgbClr val="4785D1"/>
                  </a:solidFill>
                </a:rPr>
                <a:t>Treeman, </a:t>
              </a:r>
              <a:r>
                <a:rPr lang="en-US" sz="800" dirty="0">
                  <a:solidFill>
                    <a:srgbClr val="4785D1"/>
                  </a:solidFill>
                </a:rPr>
                <a:t>13 July 2006 (UTC) - basemap from www.planiglobe.com</a:t>
              </a:r>
            </a:p>
          </p:txBody>
        </p:sp>
      </p:grpSp>
      <p:sp>
        <p:nvSpPr>
          <p:cNvPr id="7" name="Rectangle 6"/>
          <p:cNvSpPr/>
          <p:nvPr/>
        </p:nvSpPr>
        <p:spPr>
          <a:xfrm>
            <a:off x="0" y="4611231"/>
            <a:ext cx="9144000" cy="2323713"/>
          </a:xfrm>
          <a:prstGeom prst="rect">
            <a:avLst/>
          </a:prstGeom>
        </p:spPr>
        <p:txBody>
          <a:bodyPr wrap="square">
            <a:spAutoFit/>
          </a:bodyPr>
          <a:lstStyle/>
          <a:p>
            <a:pPr marL="171450" indent="-171450">
              <a:spcAft>
                <a:spcPts val="600"/>
              </a:spcAft>
              <a:buFont typeface="Arial" pitchFamily="34" charset="0"/>
              <a:buChar char="•"/>
            </a:pPr>
            <a:r>
              <a:rPr lang="en-US" sz="2800" dirty="0" smtClean="0">
                <a:solidFill>
                  <a:srgbClr val="FF0000"/>
                </a:solidFill>
                <a:effectLst>
                  <a:outerShdw blurRad="38100" dist="38100" dir="2700000" algn="tl">
                    <a:srgbClr val="000000"/>
                  </a:outerShdw>
                </a:effectLst>
              </a:rPr>
              <a:t>Existence of fishing grounds </a:t>
            </a:r>
            <a:r>
              <a:rPr lang="en-US" sz="2800" dirty="0" smtClean="0"/>
              <a:t>on the Grand Banks became </a:t>
            </a:r>
            <a:r>
              <a:rPr lang="en-US" sz="2800" dirty="0" smtClean="0">
                <a:solidFill>
                  <a:srgbClr val="FF0000"/>
                </a:solidFill>
                <a:effectLst>
                  <a:outerShdw blurRad="38100" dist="38100" dir="2700000" algn="tl">
                    <a:srgbClr val="000000"/>
                  </a:outerShdw>
                </a:effectLst>
              </a:rPr>
              <a:t>generally known </a:t>
            </a:r>
            <a:r>
              <a:rPr lang="en-US" sz="2800" dirty="0" smtClean="0"/>
              <a:t>in Europe </a:t>
            </a:r>
            <a:r>
              <a:rPr lang="en-US" sz="2800" dirty="0" smtClean="0">
                <a:solidFill>
                  <a:srgbClr val="FF0000"/>
                </a:solidFill>
                <a:effectLst>
                  <a:outerShdw blurRad="38100" dist="38100" dir="2700000" algn="tl">
                    <a:srgbClr val="000000"/>
                  </a:outerShdw>
                </a:effectLst>
              </a:rPr>
              <a:t>after Cabot’s voyage </a:t>
            </a:r>
          </a:p>
          <a:p>
            <a:pPr marL="171450" lvl="0" indent="-171450">
              <a:buFont typeface="Arial" pitchFamily="34" charset="0"/>
              <a:buChar char="•"/>
            </a:pPr>
            <a:r>
              <a:rPr lang="en-US" sz="2800" dirty="0" smtClean="0">
                <a:solidFill>
                  <a:srgbClr val="FF0000"/>
                </a:solidFill>
                <a:effectLst>
                  <a:outerShdw blurRad="38100" dist="38100" dir="2700000" algn="tl">
                    <a:srgbClr val="000000"/>
                  </a:outerShdw>
                </a:effectLst>
              </a:rPr>
              <a:t>Ships from France/Portugal pioneered fishing there</a:t>
            </a:r>
            <a:r>
              <a:rPr lang="en-US" sz="2800" dirty="0" smtClean="0"/>
              <a:t>, followed by vessels from Spain, while </a:t>
            </a:r>
            <a:r>
              <a:rPr lang="en-US" sz="2800" dirty="0" smtClean="0">
                <a:solidFill>
                  <a:srgbClr val="FF0000"/>
                </a:solidFill>
                <a:effectLst>
                  <a:outerShdw blurRad="38100" dist="38100" dir="2700000" algn="tl">
                    <a:srgbClr val="000000"/>
                  </a:outerShdw>
                </a:effectLst>
              </a:rPr>
              <a:t>ships from England were scarce in early years</a:t>
            </a:r>
            <a:r>
              <a:rPr lang="en-US" sz="2800" dirty="0" smtClean="0"/>
              <a:t>. This soon changed</a:t>
            </a:r>
            <a:endParaRPr lang="en-US" sz="2800" dirty="0"/>
          </a:p>
        </p:txBody>
      </p:sp>
      <p:sp>
        <p:nvSpPr>
          <p:cNvPr id="8" name="Oval 7"/>
          <p:cNvSpPr/>
          <p:nvPr/>
        </p:nvSpPr>
        <p:spPr>
          <a:xfrm>
            <a:off x="7391400" y="2743200"/>
            <a:ext cx="1524000" cy="11430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324600" y="1905000"/>
            <a:ext cx="1524000" cy="11430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9746" name="Picture 2" descr="http://www.cwjefferys.ca/uploads/gallery/FISHINGBOATSI7THANDI8THCENTURIES.jpg"/>
          <p:cNvPicPr>
            <a:picLocks noChangeAspect="1" noChangeArrowheads="1"/>
          </p:cNvPicPr>
          <p:nvPr/>
        </p:nvPicPr>
        <p:blipFill>
          <a:blip r:embed="rId3" cstate="print"/>
          <a:srcRect/>
          <a:stretch>
            <a:fillRect/>
          </a:stretch>
        </p:blipFill>
        <p:spPr bwMode="auto">
          <a:xfrm>
            <a:off x="0" y="609600"/>
            <a:ext cx="5130297" cy="3886200"/>
          </a:xfrm>
          <a:prstGeom prst="rect">
            <a:avLst/>
          </a:prstGeom>
          <a:noFill/>
        </p:spPr>
      </p:pic>
      <p:pic>
        <p:nvPicPr>
          <p:cNvPr id="159748" name="Picture 4" descr="https://www.cwjefferys.ca/uploads/thumbnails/WHITEWHALESANDCODFISH.jpg.9760678e.jpg"/>
          <p:cNvPicPr>
            <a:picLocks noChangeAspect="1" noChangeArrowheads="1"/>
          </p:cNvPicPr>
          <p:nvPr/>
        </p:nvPicPr>
        <p:blipFill>
          <a:blip r:embed="rId4" cstate="print"/>
          <a:srcRect/>
          <a:stretch>
            <a:fillRect/>
          </a:stretch>
        </p:blipFill>
        <p:spPr bwMode="auto">
          <a:xfrm>
            <a:off x="0" y="609600"/>
            <a:ext cx="5189558" cy="3810000"/>
          </a:xfrm>
          <a:prstGeom prst="rect">
            <a:avLst/>
          </a:prstGeom>
          <a:noFill/>
        </p:spPr>
      </p:pic>
      <p:pic>
        <p:nvPicPr>
          <p:cNvPr id="159749" name="Picture 5"/>
          <p:cNvPicPr>
            <a:picLocks noChangeAspect="1" noChangeArrowheads="1"/>
          </p:cNvPicPr>
          <p:nvPr/>
        </p:nvPicPr>
        <p:blipFill>
          <a:blip r:embed="rId5" cstate="print"/>
          <a:srcRect/>
          <a:stretch>
            <a:fillRect/>
          </a:stretch>
        </p:blipFill>
        <p:spPr bwMode="auto">
          <a:xfrm>
            <a:off x="1219200" y="609600"/>
            <a:ext cx="6705600" cy="4859210"/>
          </a:xfrm>
          <a:prstGeom prst="rect">
            <a:avLst/>
          </a:prstGeom>
          <a:noFill/>
          <a:ln w="9525">
            <a:noFill/>
            <a:miter lim="800000"/>
            <a:headEnd/>
            <a:tailEnd/>
          </a:ln>
        </p:spPr>
      </p:pic>
      <p:sp>
        <p:nvSpPr>
          <p:cNvPr id="13" name="Rectangle 12"/>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pic>
        <p:nvPicPr>
          <p:cNvPr id="164865" name="Picture 1" descr="C:\Users\romerrr\AppData\Local\Microsoft\Windows\INetCache\IE\WSOEQVL6\one-1181083_640[1].png"/>
          <p:cNvPicPr>
            <a:picLocks noChangeAspect="1" noChangeArrowheads="1"/>
          </p:cNvPicPr>
          <p:nvPr/>
        </p:nvPicPr>
        <p:blipFill>
          <a:blip r:embed="rId6" cstate="print"/>
          <a:srcRect/>
          <a:stretch>
            <a:fillRect/>
          </a:stretch>
        </p:blipFill>
        <p:spPr bwMode="auto">
          <a:xfrm>
            <a:off x="2133600" y="990600"/>
            <a:ext cx="4876800" cy="4876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164865"/>
                                        </p:tgtEl>
                                        <p:attrNameLst>
                                          <p:attrName>style.visibility</p:attrName>
                                        </p:attrNameLst>
                                      </p:cBhvr>
                                      <p:to>
                                        <p:strVal val="visible"/>
                                      </p:to>
                                    </p:set>
                                    <p:anim calcmode="lin" valueType="num">
                                      <p:cBhvr>
                                        <p:cTn id="10" dur="500" fill="hold"/>
                                        <p:tgtEl>
                                          <p:spTgt spid="164865"/>
                                        </p:tgtEl>
                                        <p:attrNameLst>
                                          <p:attrName>ppt_w</p:attrName>
                                        </p:attrNameLst>
                                      </p:cBhvr>
                                      <p:tavLst>
                                        <p:tav tm="0">
                                          <p:val>
                                            <p:fltVal val="0"/>
                                          </p:val>
                                        </p:tav>
                                        <p:tav tm="100000">
                                          <p:val>
                                            <p:strVal val="#ppt_w"/>
                                          </p:val>
                                        </p:tav>
                                      </p:tavLst>
                                    </p:anim>
                                    <p:anim calcmode="lin" valueType="num">
                                      <p:cBhvr>
                                        <p:cTn id="11" dur="500" fill="hold"/>
                                        <p:tgtEl>
                                          <p:spTgt spid="164865"/>
                                        </p:tgtEl>
                                        <p:attrNameLst>
                                          <p:attrName>ppt_h</p:attrName>
                                        </p:attrNameLst>
                                      </p:cBhvr>
                                      <p:tavLst>
                                        <p:tav tm="0">
                                          <p:val>
                                            <p:fltVal val="0"/>
                                          </p:val>
                                        </p:tav>
                                        <p:tav tm="100000">
                                          <p:val>
                                            <p:strVal val="#ppt_h"/>
                                          </p:val>
                                        </p:tav>
                                      </p:tavLst>
                                    </p:anim>
                                    <p:animEffect transition="in" filter="fade">
                                      <p:cBhvr>
                                        <p:cTn id="12" dur="500"/>
                                        <p:tgtEl>
                                          <p:spTgt spid="1648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64865"/>
                                        </p:tgtEl>
                                      </p:cBhvr>
                                    </p:animEffect>
                                    <p:set>
                                      <p:cBhvr>
                                        <p:cTn id="17" dur="1" fill="hold">
                                          <p:stCondLst>
                                            <p:cond delay="499"/>
                                          </p:stCondLst>
                                        </p:cTn>
                                        <p:tgtEl>
                                          <p:spTgt spid="164865"/>
                                        </p:tgtEl>
                                        <p:attrNameLst>
                                          <p:attrName>style.visibility</p:attrName>
                                        </p:attrNameLst>
                                      </p:cBhvr>
                                      <p:to>
                                        <p:strVal val="hidden"/>
                                      </p:to>
                                    </p:set>
                                  </p:childTnLst>
                                </p:cTn>
                              </p:par>
                              <p:par>
                                <p:cTn id="18" presetID="53"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left)">
                                      <p:cBhvr>
                                        <p:cTn id="26" dur="1000"/>
                                        <p:tgtEl>
                                          <p:spTgt spid="4">
                                            <p:txEl>
                                              <p:pRg st="1" end="1"/>
                                            </p:txEl>
                                          </p:spTgt>
                                        </p:tgtEl>
                                      </p:cBhvr>
                                    </p:animEffect>
                                  </p:childTnLst>
                                </p:cTn>
                              </p:par>
                            </p:childTnLst>
                          </p:cTn>
                        </p:par>
                        <p:par>
                          <p:cTn id="27" fill="hold">
                            <p:stCondLst>
                              <p:cond delay="1500"/>
                            </p:stCondLst>
                            <p:childTnLst>
                              <p:par>
                                <p:cTn id="28" presetID="26"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80">
                                          <p:stCondLst>
                                            <p:cond delay="0"/>
                                          </p:stCondLst>
                                        </p:cTn>
                                        <p:tgtEl>
                                          <p:spTgt spid="12"/>
                                        </p:tgtEl>
                                      </p:cBhvr>
                                    </p:animEffect>
                                    <p:anim calcmode="lin" valueType="num">
                                      <p:cBhvr>
                                        <p:cTn id="31"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6" dur="26">
                                          <p:stCondLst>
                                            <p:cond delay="650"/>
                                          </p:stCondLst>
                                        </p:cTn>
                                        <p:tgtEl>
                                          <p:spTgt spid="12"/>
                                        </p:tgtEl>
                                      </p:cBhvr>
                                      <p:to x="100000" y="60000"/>
                                    </p:animScale>
                                    <p:animScale>
                                      <p:cBhvr>
                                        <p:cTn id="37" dur="166" decel="50000">
                                          <p:stCondLst>
                                            <p:cond delay="676"/>
                                          </p:stCondLst>
                                        </p:cTn>
                                        <p:tgtEl>
                                          <p:spTgt spid="12"/>
                                        </p:tgtEl>
                                      </p:cBhvr>
                                      <p:to x="100000" y="100000"/>
                                    </p:animScale>
                                    <p:animScale>
                                      <p:cBhvr>
                                        <p:cTn id="38" dur="26">
                                          <p:stCondLst>
                                            <p:cond delay="1312"/>
                                          </p:stCondLst>
                                        </p:cTn>
                                        <p:tgtEl>
                                          <p:spTgt spid="12"/>
                                        </p:tgtEl>
                                      </p:cBhvr>
                                      <p:to x="100000" y="80000"/>
                                    </p:animScale>
                                    <p:animScale>
                                      <p:cBhvr>
                                        <p:cTn id="39" dur="166" decel="50000">
                                          <p:stCondLst>
                                            <p:cond delay="1338"/>
                                          </p:stCondLst>
                                        </p:cTn>
                                        <p:tgtEl>
                                          <p:spTgt spid="12"/>
                                        </p:tgtEl>
                                      </p:cBhvr>
                                      <p:to x="100000" y="100000"/>
                                    </p:animScale>
                                    <p:animScale>
                                      <p:cBhvr>
                                        <p:cTn id="40" dur="26">
                                          <p:stCondLst>
                                            <p:cond delay="1642"/>
                                          </p:stCondLst>
                                        </p:cTn>
                                        <p:tgtEl>
                                          <p:spTgt spid="12"/>
                                        </p:tgtEl>
                                      </p:cBhvr>
                                      <p:to x="100000" y="90000"/>
                                    </p:animScale>
                                    <p:animScale>
                                      <p:cBhvr>
                                        <p:cTn id="41" dur="166" decel="50000">
                                          <p:stCondLst>
                                            <p:cond delay="1668"/>
                                          </p:stCondLst>
                                        </p:cTn>
                                        <p:tgtEl>
                                          <p:spTgt spid="12"/>
                                        </p:tgtEl>
                                      </p:cBhvr>
                                      <p:to x="100000" y="100000"/>
                                    </p:animScale>
                                    <p:animScale>
                                      <p:cBhvr>
                                        <p:cTn id="42" dur="26">
                                          <p:stCondLst>
                                            <p:cond delay="1808"/>
                                          </p:stCondLst>
                                        </p:cTn>
                                        <p:tgtEl>
                                          <p:spTgt spid="12"/>
                                        </p:tgtEl>
                                      </p:cBhvr>
                                      <p:to x="100000" y="95000"/>
                                    </p:animScale>
                                    <p:animScale>
                                      <p:cBhvr>
                                        <p:cTn id="43" dur="166" decel="50000">
                                          <p:stCondLst>
                                            <p:cond delay="1834"/>
                                          </p:stCondLst>
                                        </p:cTn>
                                        <p:tgtEl>
                                          <p:spTgt spid="12"/>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4">
                                            <p:txEl>
                                              <p:pRg st="2" end="2"/>
                                            </p:txEl>
                                          </p:spTgt>
                                        </p:tgtEl>
                                        <p:attrNameLst>
                                          <p:attrName>style.visibility</p:attrName>
                                        </p:attrNameLst>
                                      </p:cBhvr>
                                      <p:to>
                                        <p:strVal val="visible"/>
                                      </p:to>
                                    </p:set>
                                    <p:animEffect transition="in" filter="wipe(left)">
                                      <p:cBhvr>
                                        <p:cTn id="48" dur="1000"/>
                                        <p:tgtEl>
                                          <p:spTgt spid="4">
                                            <p:txEl>
                                              <p:pRg st="2" end="2"/>
                                            </p:txEl>
                                          </p:spTgt>
                                        </p:tgtEl>
                                      </p:cBhvr>
                                    </p:animEffect>
                                  </p:childTnLst>
                                </p:cTn>
                              </p:par>
                            </p:childTnLst>
                          </p:cTn>
                        </p:par>
                        <p:par>
                          <p:cTn id="49" fill="hold">
                            <p:stCondLst>
                              <p:cond delay="1000"/>
                            </p:stCondLst>
                            <p:childTnLst>
                              <p:par>
                                <p:cTn id="50" presetID="26" presetClass="entr" presetSubtype="0"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down)">
                                      <p:cBhvr>
                                        <p:cTn id="52" dur="580">
                                          <p:stCondLst>
                                            <p:cond delay="0"/>
                                          </p:stCondLst>
                                        </p:cTn>
                                        <p:tgtEl>
                                          <p:spTgt spid="8"/>
                                        </p:tgtEl>
                                      </p:cBhvr>
                                    </p:animEffect>
                                    <p:anim calcmode="lin" valueType="num">
                                      <p:cBhvr>
                                        <p:cTn id="5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8" dur="26">
                                          <p:stCondLst>
                                            <p:cond delay="650"/>
                                          </p:stCondLst>
                                        </p:cTn>
                                        <p:tgtEl>
                                          <p:spTgt spid="8"/>
                                        </p:tgtEl>
                                      </p:cBhvr>
                                      <p:to x="100000" y="60000"/>
                                    </p:animScale>
                                    <p:animScale>
                                      <p:cBhvr>
                                        <p:cTn id="59" dur="166" decel="50000">
                                          <p:stCondLst>
                                            <p:cond delay="676"/>
                                          </p:stCondLst>
                                        </p:cTn>
                                        <p:tgtEl>
                                          <p:spTgt spid="8"/>
                                        </p:tgtEl>
                                      </p:cBhvr>
                                      <p:to x="100000" y="100000"/>
                                    </p:animScale>
                                    <p:animScale>
                                      <p:cBhvr>
                                        <p:cTn id="60" dur="26">
                                          <p:stCondLst>
                                            <p:cond delay="1312"/>
                                          </p:stCondLst>
                                        </p:cTn>
                                        <p:tgtEl>
                                          <p:spTgt spid="8"/>
                                        </p:tgtEl>
                                      </p:cBhvr>
                                      <p:to x="100000" y="80000"/>
                                    </p:animScale>
                                    <p:animScale>
                                      <p:cBhvr>
                                        <p:cTn id="61" dur="166" decel="50000">
                                          <p:stCondLst>
                                            <p:cond delay="1338"/>
                                          </p:stCondLst>
                                        </p:cTn>
                                        <p:tgtEl>
                                          <p:spTgt spid="8"/>
                                        </p:tgtEl>
                                      </p:cBhvr>
                                      <p:to x="100000" y="100000"/>
                                    </p:animScale>
                                    <p:animScale>
                                      <p:cBhvr>
                                        <p:cTn id="62" dur="26">
                                          <p:stCondLst>
                                            <p:cond delay="1642"/>
                                          </p:stCondLst>
                                        </p:cTn>
                                        <p:tgtEl>
                                          <p:spTgt spid="8"/>
                                        </p:tgtEl>
                                      </p:cBhvr>
                                      <p:to x="100000" y="90000"/>
                                    </p:animScale>
                                    <p:animScale>
                                      <p:cBhvr>
                                        <p:cTn id="63" dur="166" decel="50000">
                                          <p:stCondLst>
                                            <p:cond delay="1668"/>
                                          </p:stCondLst>
                                        </p:cTn>
                                        <p:tgtEl>
                                          <p:spTgt spid="8"/>
                                        </p:tgtEl>
                                      </p:cBhvr>
                                      <p:to x="100000" y="100000"/>
                                    </p:animScale>
                                    <p:animScale>
                                      <p:cBhvr>
                                        <p:cTn id="64" dur="26">
                                          <p:stCondLst>
                                            <p:cond delay="1808"/>
                                          </p:stCondLst>
                                        </p:cTn>
                                        <p:tgtEl>
                                          <p:spTgt spid="8"/>
                                        </p:tgtEl>
                                      </p:cBhvr>
                                      <p:to x="100000" y="95000"/>
                                    </p:animScale>
                                    <p:animScale>
                                      <p:cBhvr>
                                        <p:cTn id="65" dur="166" decel="50000">
                                          <p:stCondLst>
                                            <p:cond delay="1834"/>
                                          </p:stCondLst>
                                        </p:cTn>
                                        <p:tgtEl>
                                          <p:spTgt spid="8"/>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53" presetClass="entr" presetSubtype="0" fill="hold" nodeType="clickEffect">
                                  <p:stCondLst>
                                    <p:cond delay="0"/>
                                  </p:stCondLst>
                                  <p:childTnLst>
                                    <p:set>
                                      <p:cBhvr>
                                        <p:cTn id="69" dur="1" fill="hold">
                                          <p:stCondLst>
                                            <p:cond delay="0"/>
                                          </p:stCondLst>
                                        </p:cTn>
                                        <p:tgtEl>
                                          <p:spTgt spid="159746"/>
                                        </p:tgtEl>
                                        <p:attrNameLst>
                                          <p:attrName>style.visibility</p:attrName>
                                        </p:attrNameLst>
                                      </p:cBhvr>
                                      <p:to>
                                        <p:strVal val="visible"/>
                                      </p:to>
                                    </p:set>
                                    <p:anim calcmode="lin" valueType="num">
                                      <p:cBhvr>
                                        <p:cTn id="70" dur="500" fill="hold"/>
                                        <p:tgtEl>
                                          <p:spTgt spid="159746"/>
                                        </p:tgtEl>
                                        <p:attrNameLst>
                                          <p:attrName>ppt_w</p:attrName>
                                        </p:attrNameLst>
                                      </p:cBhvr>
                                      <p:tavLst>
                                        <p:tav tm="0">
                                          <p:val>
                                            <p:fltVal val="0"/>
                                          </p:val>
                                        </p:tav>
                                        <p:tav tm="100000">
                                          <p:val>
                                            <p:strVal val="#ppt_w"/>
                                          </p:val>
                                        </p:tav>
                                      </p:tavLst>
                                    </p:anim>
                                    <p:anim calcmode="lin" valueType="num">
                                      <p:cBhvr>
                                        <p:cTn id="71" dur="500" fill="hold"/>
                                        <p:tgtEl>
                                          <p:spTgt spid="159746"/>
                                        </p:tgtEl>
                                        <p:attrNameLst>
                                          <p:attrName>ppt_h</p:attrName>
                                        </p:attrNameLst>
                                      </p:cBhvr>
                                      <p:tavLst>
                                        <p:tav tm="0">
                                          <p:val>
                                            <p:fltVal val="0"/>
                                          </p:val>
                                        </p:tav>
                                        <p:tav tm="100000">
                                          <p:val>
                                            <p:strVal val="#ppt_h"/>
                                          </p:val>
                                        </p:tav>
                                      </p:tavLst>
                                    </p:anim>
                                    <p:animEffect transition="in" filter="fade">
                                      <p:cBhvr>
                                        <p:cTn id="72" dur="500"/>
                                        <p:tgtEl>
                                          <p:spTgt spid="159746"/>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0" fill="hold" nodeType="clickEffect">
                                  <p:stCondLst>
                                    <p:cond delay="0"/>
                                  </p:stCondLst>
                                  <p:childTnLst>
                                    <p:set>
                                      <p:cBhvr>
                                        <p:cTn id="76" dur="1" fill="hold">
                                          <p:stCondLst>
                                            <p:cond delay="0"/>
                                          </p:stCondLst>
                                        </p:cTn>
                                        <p:tgtEl>
                                          <p:spTgt spid="159748"/>
                                        </p:tgtEl>
                                        <p:attrNameLst>
                                          <p:attrName>style.visibility</p:attrName>
                                        </p:attrNameLst>
                                      </p:cBhvr>
                                      <p:to>
                                        <p:strVal val="visible"/>
                                      </p:to>
                                    </p:set>
                                    <p:anim calcmode="lin" valueType="num">
                                      <p:cBhvr>
                                        <p:cTn id="77" dur="500" fill="hold"/>
                                        <p:tgtEl>
                                          <p:spTgt spid="159748"/>
                                        </p:tgtEl>
                                        <p:attrNameLst>
                                          <p:attrName>ppt_w</p:attrName>
                                        </p:attrNameLst>
                                      </p:cBhvr>
                                      <p:tavLst>
                                        <p:tav tm="0">
                                          <p:val>
                                            <p:fltVal val="0"/>
                                          </p:val>
                                        </p:tav>
                                        <p:tav tm="100000">
                                          <p:val>
                                            <p:strVal val="#ppt_w"/>
                                          </p:val>
                                        </p:tav>
                                      </p:tavLst>
                                    </p:anim>
                                    <p:anim calcmode="lin" valueType="num">
                                      <p:cBhvr>
                                        <p:cTn id="78" dur="500" fill="hold"/>
                                        <p:tgtEl>
                                          <p:spTgt spid="159748"/>
                                        </p:tgtEl>
                                        <p:attrNameLst>
                                          <p:attrName>ppt_h</p:attrName>
                                        </p:attrNameLst>
                                      </p:cBhvr>
                                      <p:tavLst>
                                        <p:tav tm="0">
                                          <p:val>
                                            <p:fltVal val="0"/>
                                          </p:val>
                                        </p:tav>
                                        <p:tav tm="100000">
                                          <p:val>
                                            <p:strVal val="#ppt_h"/>
                                          </p:val>
                                        </p:tav>
                                      </p:tavLst>
                                    </p:anim>
                                    <p:animEffect transition="in" filter="fade">
                                      <p:cBhvr>
                                        <p:cTn id="79" dur="500"/>
                                        <p:tgtEl>
                                          <p:spTgt spid="159748"/>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xit" presetSubtype="0" fill="hold" nodeType="clickEffect">
                                  <p:stCondLst>
                                    <p:cond delay="0"/>
                                  </p:stCondLst>
                                  <p:childTnLst>
                                    <p:anim calcmode="lin" valueType="num">
                                      <p:cBhvr>
                                        <p:cTn id="83" dur="500"/>
                                        <p:tgtEl>
                                          <p:spTgt spid="159746"/>
                                        </p:tgtEl>
                                        <p:attrNameLst>
                                          <p:attrName>ppt_w</p:attrName>
                                        </p:attrNameLst>
                                      </p:cBhvr>
                                      <p:tavLst>
                                        <p:tav tm="0">
                                          <p:val>
                                            <p:strVal val="ppt_w"/>
                                          </p:val>
                                        </p:tav>
                                        <p:tav tm="100000">
                                          <p:val>
                                            <p:fltVal val="0"/>
                                          </p:val>
                                        </p:tav>
                                      </p:tavLst>
                                    </p:anim>
                                    <p:anim calcmode="lin" valueType="num">
                                      <p:cBhvr>
                                        <p:cTn id="84" dur="500"/>
                                        <p:tgtEl>
                                          <p:spTgt spid="159746"/>
                                        </p:tgtEl>
                                        <p:attrNameLst>
                                          <p:attrName>ppt_h</p:attrName>
                                        </p:attrNameLst>
                                      </p:cBhvr>
                                      <p:tavLst>
                                        <p:tav tm="0">
                                          <p:val>
                                            <p:strVal val="ppt_h"/>
                                          </p:val>
                                        </p:tav>
                                        <p:tav tm="100000">
                                          <p:val>
                                            <p:fltVal val="0"/>
                                          </p:val>
                                        </p:tav>
                                      </p:tavLst>
                                    </p:anim>
                                    <p:animEffect transition="out" filter="fade">
                                      <p:cBhvr>
                                        <p:cTn id="85" dur="500"/>
                                        <p:tgtEl>
                                          <p:spTgt spid="159746"/>
                                        </p:tgtEl>
                                      </p:cBhvr>
                                    </p:animEffect>
                                    <p:set>
                                      <p:cBhvr>
                                        <p:cTn id="86" dur="1" fill="hold">
                                          <p:stCondLst>
                                            <p:cond delay="499"/>
                                          </p:stCondLst>
                                        </p:cTn>
                                        <p:tgtEl>
                                          <p:spTgt spid="159746"/>
                                        </p:tgtEl>
                                        <p:attrNameLst>
                                          <p:attrName>style.visibility</p:attrName>
                                        </p:attrNameLst>
                                      </p:cBhvr>
                                      <p:to>
                                        <p:strVal val="hidden"/>
                                      </p:to>
                                    </p:set>
                                  </p:childTnLst>
                                </p:cTn>
                              </p:par>
                              <p:par>
                                <p:cTn id="87" presetID="53" presetClass="exit" presetSubtype="0" fill="hold" nodeType="withEffect">
                                  <p:stCondLst>
                                    <p:cond delay="0"/>
                                  </p:stCondLst>
                                  <p:childTnLst>
                                    <p:anim calcmode="lin" valueType="num">
                                      <p:cBhvr>
                                        <p:cTn id="88" dur="500"/>
                                        <p:tgtEl>
                                          <p:spTgt spid="159748"/>
                                        </p:tgtEl>
                                        <p:attrNameLst>
                                          <p:attrName>ppt_w</p:attrName>
                                        </p:attrNameLst>
                                      </p:cBhvr>
                                      <p:tavLst>
                                        <p:tav tm="0">
                                          <p:val>
                                            <p:strVal val="ppt_w"/>
                                          </p:val>
                                        </p:tav>
                                        <p:tav tm="100000">
                                          <p:val>
                                            <p:fltVal val="0"/>
                                          </p:val>
                                        </p:tav>
                                      </p:tavLst>
                                    </p:anim>
                                    <p:anim calcmode="lin" valueType="num">
                                      <p:cBhvr>
                                        <p:cTn id="89" dur="500"/>
                                        <p:tgtEl>
                                          <p:spTgt spid="159748"/>
                                        </p:tgtEl>
                                        <p:attrNameLst>
                                          <p:attrName>ppt_h</p:attrName>
                                        </p:attrNameLst>
                                      </p:cBhvr>
                                      <p:tavLst>
                                        <p:tav tm="0">
                                          <p:val>
                                            <p:strVal val="ppt_h"/>
                                          </p:val>
                                        </p:tav>
                                        <p:tav tm="100000">
                                          <p:val>
                                            <p:fltVal val="0"/>
                                          </p:val>
                                        </p:tav>
                                      </p:tavLst>
                                    </p:anim>
                                    <p:animEffect transition="out" filter="fade">
                                      <p:cBhvr>
                                        <p:cTn id="90" dur="500"/>
                                        <p:tgtEl>
                                          <p:spTgt spid="159748"/>
                                        </p:tgtEl>
                                      </p:cBhvr>
                                    </p:animEffect>
                                    <p:set>
                                      <p:cBhvr>
                                        <p:cTn id="91" dur="1" fill="hold">
                                          <p:stCondLst>
                                            <p:cond delay="499"/>
                                          </p:stCondLst>
                                        </p:cTn>
                                        <p:tgtEl>
                                          <p:spTgt spid="159748"/>
                                        </p:tgtEl>
                                        <p:attrNameLst>
                                          <p:attrName>style.visibility</p:attrName>
                                        </p:attrNameLst>
                                      </p:cBhvr>
                                      <p:to>
                                        <p:strVal val="hidden"/>
                                      </p:to>
                                    </p:set>
                                  </p:childTnLst>
                                </p:cTn>
                              </p:par>
                              <p:par>
                                <p:cTn id="92" presetID="22" presetClass="entr" presetSubtype="8" fill="hold" nodeType="withEffect">
                                  <p:stCondLst>
                                    <p:cond delay="0"/>
                                  </p:stCondLst>
                                  <p:childTnLst>
                                    <p:set>
                                      <p:cBhvr>
                                        <p:cTn id="93" dur="1" fill="hold">
                                          <p:stCondLst>
                                            <p:cond delay="0"/>
                                          </p:stCondLst>
                                        </p:cTn>
                                        <p:tgtEl>
                                          <p:spTgt spid="7">
                                            <p:txEl>
                                              <p:pRg st="0" end="0"/>
                                            </p:txEl>
                                          </p:spTgt>
                                        </p:tgtEl>
                                        <p:attrNameLst>
                                          <p:attrName>style.visibility</p:attrName>
                                        </p:attrNameLst>
                                      </p:cBhvr>
                                      <p:to>
                                        <p:strVal val="visible"/>
                                      </p:to>
                                    </p:set>
                                    <p:animEffect transition="in" filter="wipe(left)">
                                      <p:cBhvr>
                                        <p:cTn id="94" dur="1000"/>
                                        <p:tgtEl>
                                          <p:spTgt spid="7">
                                            <p:txEl>
                                              <p:pRg st="0" end="0"/>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7">
                                            <p:txEl>
                                              <p:pRg st="1" end="1"/>
                                            </p:txEl>
                                          </p:spTgt>
                                        </p:tgtEl>
                                        <p:attrNameLst>
                                          <p:attrName>style.visibility</p:attrName>
                                        </p:attrNameLst>
                                      </p:cBhvr>
                                      <p:to>
                                        <p:strVal val="visible"/>
                                      </p:to>
                                    </p:set>
                                    <p:animEffect transition="in" filter="wipe(left)">
                                      <p:cBhvr>
                                        <p:cTn id="99" dur="1000"/>
                                        <p:tgtEl>
                                          <p:spTgt spid="7">
                                            <p:txEl>
                                              <p:pRg st="1" end="1"/>
                                            </p:txEl>
                                          </p:spTgt>
                                        </p:tgtEl>
                                      </p:cBhvr>
                                    </p:animEffect>
                                  </p:childTnLst>
                                </p:cTn>
                              </p:par>
                              <p:par>
                                <p:cTn id="100" presetID="53" presetClass="entr" presetSubtype="0" fill="hold" nodeType="withEffect">
                                  <p:stCondLst>
                                    <p:cond delay="0"/>
                                  </p:stCondLst>
                                  <p:childTnLst>
                                    <p:set>
                                      <p:cBhvr>
                                        <p:cTn id="101" dur="1" fill="hold">
                                          <p:stCondLst>
                                            <p:cond delay="0"/>
                                          </p:stCondLst>
                                        </p:cTn>
                                        <p:tgtEl>
                                          <p:spTgt spid="159749"/>
                                        </p:tgtEl>
                                        <p:attrNameLst>
                                          <p:attrName>style.visibility</p:attrName>
                                        </p:attrNameLst>
                                      </p:cBhvr>
                                      <p:to>
                                        <p:strVal val="visible"/>
                                      </p:to>
                                    </p:set>
                                    <p:anim calcmode="lin" valueType="num">
                                      <p:cBhvr>
                                        <p:cTn id="102" dur="2000" fill="hold"/>
                                        <p:tgtEl>
                                          <p:spTgt spid="159749"/>
                                        </p:tgtEl>
                                        <p:attrNameLst>
                                          <p:attrName>ppt_w</p:attrName>
                                        </p:attrNameLst>
                                      </p:cBhvr>
                                      <p:tavLst>
                                        <p:tav tm="0">
                                          <p:val>
                                            <p:fltVal val="0"/>
                                          </p:val>
                                        </p:tav>
                                        <p:tav tm="100000">
                                          <p:val>
                                            <p:strVal val="#ppt_w"/>
                                          </p:val>
                                        </p:tav>
                                      </p:tavLst>
                                    </p:anim>
                                    <p:anim calcmode="lin" valueType="num">
                                      <p:cBhvr>
                                        <p:cTn id="103" dur="2000" fill="hold"/>
                                        <p:tgtEl>
                                          <p:spTgt spid="159749"/>
                                        </p:tgtEl>
                                        <p:attrNameLst>
                                          <p:attrName>ppt_h</p:attrName>
                                        </p:attrNameLst>
                                      </p:cBhvr>
                                      <p:tavLst>
                                        <p:tav tm="0">
                                          <p:val>
                                            <p:fltVal val="0"/>
                                          </p:val>
                                        </p:tav>
                                        <p:tav tm="100000">
                                          <p:val>
                                            <p:strVal val="#ppt_h"/>
                                          </p:val>
                                        </p:tav>
                                      </p:tavLst>
                                    </p:anim>
                                    <p:animEffect transition="in" filter="fade">
                                      <p:cBhvr>
                                        <p:cTn id="104" dur="2000"/>
                                        <p:tgtEl>
                                          <p:spTgt spid="159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NEW FRANCE GEOPOLITICAL SETTING - EUROPEANS</a:t>
            </a:r>
            <a:endParaRPr lang="en-US" sz="3200" cap="all" dirty="0"/>
          </a:p>
        </p:txBody>
      </p:sp>
      <p:sp>
        <p:nvSpPr>
          <p:cNvPr id="3" name="Slide Number Placeholder 2"/>
          <p:cNvSpPr>
            <a:spLocks noGrp="1"/>
          </p:cNvSpPr>
          <p:nvPr>
            <p:ph type="sldNum" sz="quarter" idx="12"/>
          </p:nvPr>
        </p:nvSpPr>
        <p:spPr>
          <a:xfrm>
            <a:off x="7010400" y="6492875"/>
            <a:ext cx="2133600" cy="365125"/>
          </a:xfrm>
        </p:spPr>
        <p:txBody>
          <a:bodyPr/>
          <a:lstStyle/>
          <a:p>
            <a:pPr>
              <a:defRPr/>
            </a:pPr>
            <a:fld id="{6D98560A-1953-4F77-869E-5D1EE0598C44}" type="slidenum">
              <a:rPr lang="en-US" smtClean="0"/>
              <a:pPr>
                <a:defRPr/>
              </a:pPr>
              <a:t>22</a:t>
            </a:fld>
            <a:endParaRPr lang="en-US" dirty="0"/>
          </a:p>
        </p:txBody>
      </p:sp>
      <p:sp>
        <p:nvSpPr>
          <p:cNvPr id="4" name="Rectangle 3"/>
          <p:cNvSpPr/>
          <p:nvPr/>
        </p:nvSpPr>
        <p:spPr>
          <a:xfrm>
            <a:off x="0" y="609600"/>
            <a:ext cx="5181600" cy="3795911"/>
          </a:xfrm>
          <a:prstGeom prst="rect">
            <a:avLst/>
          </a:prstGeom>
        </p:spPr>
        <p:txBody>
          <a:bodyPr wrap="square">
            <a:spAutoFit/>
          </a:bodyPr>
          <a:lstStyle/>
          <a:p>
            <a:pPr marL="228600" indent="-228600">
              <a:spcAft>
                <a:spcPts val="1000"/>
              </a:spcAft>
              <a:buFont typeface="Arial" pitchFamily="34" charset="0"/>
              <a:buChar char="•"/>
            </a:pPr>
            <a:r>
              <a:rPr lang="en-US" sz="2800" dirty="0" smtClean="0"/>
              <a:t>1540 - King Francois</a:t>
            </a:r>
            <a:r>
              <a:rPr lang="en-US" sz="2800" dirty="0"/>
              <a:t> </a:t>
            </a:r>
            <a:r>
              <a:rPr lang="en-US" sz="2800" dirty="0" smtClean="0"/>
              <a:t>I</a:t>
            </a:r>
            <a:r>
              <a:rPr lang="en-US" sz="2800" baseline="30000" dirty="0" smtClean="0"/>
              <a:t>st</a:t>
            </a:r>
            <a:r>
              <a:rPr lang="en-US" sz="2800" dirty="0"/>
              <a:t> </a:t>
            </a:r>
            <a:r>
              <a:rPr lang="en-US" sz="2800" dirty="0" smtClean="0"/>
              <a:t>issues a </a:t>
            </a:r>
            <a:r>
              <a:rPr lang="en-US" sz="2800" dirty="0" smtClean="0">
                <a:solidFill>
                  <a:srgbClr val="FF0000"/>
                </a:solidFill>
                <a:effectLst>
                  <a:outerShdw blurRad="38100" dist="38100" dir="2700000" algn="tl">
                    <a:srgbClr val="000000"/>
                  </a:outerShdw>
                </a:effectLst>
              </a:rPr>
              <a:t>mandate to Cartier </a:t>
            </a:r>
            <a:r>
              <a:rPr lang="en-US" sz="2800" dirty="0" smtClean="0"/>
              <a:t>to </a:t>
            </a:r>
            <a:r>
              <a:rPr lang="en-US" sz="2800" dirty="0" smtClean="0">
                <a:solidFill>
                  <a:srgbClr val="FF0000"/>
                </a:solidFill>
                <a:effectLst>
                  <a:outerShdw blurRad="38100" dist="38100" dir="2700000" algn="tl">
                    <a:srgbClr val="000000"/>
                  </a:outerShdw>
                </a:effectLst>
              </a:rPr>
              <a:t>create </a:t>
            </a:r>
            <a:r>
              <a:rPr lang="en-US" sz="2800" dirty="0">
                <a:solidFill>
                  <a:srgbClr val="FF0000"/>
                </a:solidFill>
                <a:effectLst>
                  <a:outerShdw blurRad="38100" dist="38100" dir="2700000" algn="tl">
                    <a:srgbClr val="000000"/>
                  </a:outerShdw>
                </a:effectLst>
              </a:rPr>
              <a:t>a settlement</a:t>
            </a:r>
            <a:r>
              <a:rPr lang="en-US" sz="2800" dirty="0"/>
              <a:t> </a:t>
            </a:r>
            <a:r>
              <a:rPr lang="en-US" sz="2800" dirty="0" smtClean="0"/>
              <a:t>in </a:t>
            </a:r>
            <a:r>
              <a:rPr lang="en-US" sz="2800" dirty="0" smtClean="0">
                <a:solidFill>
                  <a:srgbClr val="FF0000"/>
                </a:solidFill>
                <a:effectLst>
                  <a:outerShdw blurRad="38100" dist="38100" dir="2700000" algn="tl">
                    <a:srgbClr val="000000"/>
                  </a:outerShdw>
                </a:effectLst>
              </a:rPr>
              <a:t>North America</a:t>
            </a:r>
          </a:p>
          <a:p>
            <a:pPr marL="228600" indent="-228600">
              <a:spcAft>
                <a:spcPts val="1000"/>
              </a:spcAft>
              <a:buFont typeface="Arial" pitchFamily="34" charset="0"/>
              <a:buChar char="•"/>
            </a:pPr>
            <a:r>
              <a:rPr lang="en-US" sz="2800" dirty="0" smtClean="0">
                <a:solidFill>
                  <a:srgbClr val="FF0000"/>
                </a:solidFill>
                <a:effectLst>
                  <a:outerShdw blurRad="38100" dist="38100" dir="2700000" algn="tl">
                    <a:srgbClr val="000000"/>
                  </a:outerShdw>
                </a:effectLst>
              </a:rPr>
              <a:t>1541</a:t>
            </a:r>
            <a:r>
              <a:rPr lang="en-US" sz="2800" dirty="0" smtClean="0"/>
              <a:t>- Cartier arrives with </a:t>
            </a:r>
            <a:r>
              <a:rPr lang="en-US" sz="2800" dirty="0" smtClean="0">
                <a:solidFill>
                  <a:srgbClr val="FF0000"/>
                </a:solidFill>
                <a:effectLst>
                  <a:outerShdw blurRad="38100" dist="38100" dir="2700000" algn="tl">
                    <a:srgbClr val="000000"/>
                  </a:outerShdw>
                </a:effectLst>
              </a:rPr>
              <a:t>400 </a:t>
            </a:r>
            <a:r>
              <a:rPr lang="en-US" sz="2800" dirty="0">
                <a:solidFill>
                  <a:srgbClr val="FF0000"/>
                </a:solidFill>
                <a:effectLst>
                  <a:outerShdw blurRad="38100" dist="38100" dir="2700000" algn="tl">
                    <a:srgbClr val="000000"/>
                  </a:outerShdw>
                </a:effectLst>
              </a:rPr>
              <a:t>inhabitants </a:t>
            </a:r>
            <a:r>
              <a:rPr lang="en-US" sz="2800" dirty="0" smtClean="0">
                <a:solidFill>
                  <a:srgbClr val="FF0000"/>
                </a:solidFill>
                <a:effectLst>
                  <a:outerShdw blurRad="38100" dist="38100" dir="2700000" algn="tl">
                    <a:srgbClr val="000000"/>
                  </a:outerShdw>
                </a:effectLst>
              </a:rPr>
              <a:t>and establishes Fort Charlesbourg </a:t>
            </a:r>
            <a:r>
              <a:rPr lang="en-US" sz="2800" dirty="0" smtClean="0"/>
              <a:t>near present day Quebec City.</a:t>
            </a:r>
          </a:p>
          <a:p>
            <a:pPr indent="-228600">
              <a:spcAft>
                <a:spcPts val="1000"/>
              </a:spcAft>
              <a:buFont typeface="Arial" pitchFamily="34" charset="0"/>
              <a:buChar char="•"/>
            </a:pPr>
            <a:r>
              <a:rPr lang="en-US" sz="2800" dirty="0" smtClean="0">
                <a:solidFill>
                  <a:srgbClr val="FF0000"/>
                </a:solidFill>
                <a:effectLst>
                  <a:outerShdw blurRad="38100" dist="38100" dir="2700000" algn="tl">
                    <a:srgbClr val="000000"/>
                  </a:outerShdw>
                </a:effectLst>
              </a:rPr>
              <a:t>Most survive the </a:t>
            </a:r>
            <a:r>
              <a:rPr lang="en-US" sz="2800" dirty="0">
                <a:solidFill>
                  <a:srgbClr val="FF0000"/>
                </a:solidFill>
                <a:effectLst>
                  <a:outerShdw blurRad="38100" dist="38100" dir="2700000" algn="tl">
                    <a:srgbClr val="000000"/>
                  </a:outerShdw>
                </a:effectLst>
              </a:rPr>
              <a:t>first </a:t>
            </a:r>
            <a:r>
              <a:rPr lang="en-US" sz="2800" dirty="0" smtClean="0">
                <a:solidFill>
                  <a:srgbClr val="FF0000"/>
                </a:solidFill>
                <a:effectLst>
                  <a:outerShdw blurRad="38100" dist="38100" dir="2700000" algn="tl">
                    <a:srgbClr val="000000"/>
                  </a:outerShdw>
                </a:effectLst>
              </a:rPr>
              <a:t>winter</a:t>
            </a:r>
          </a:p>
        </p:txBody>
      </p:sp>
      <p:sp>
        <p:nvSpPr>
          <p:cNvPr id="5" name="Rectangle 4"/>
          <p:cNvSpPr/>
          <p:nvPr/>
        </p:nvSpPr>
        <p:spPr>
          <a:xfrm>
            <a:off x="0" y="4267200"/>
            <a:ext cx="9144000" cy="2375009"/>
          </a:xfrm>
          <a:prstGeom prst="rect">
            <a:avLst/>
          </a:prstGeom>
        </p:spPr>
        <p:txBody>
          <a:bodyPr wrap="square">
            <a:spAutoFit/>
          </a:bodyPr>
          <a:lstStyle/>
          <a:p>
            <a:pPr marL="228600" indent="-228600">
              <a:spcAft>
                <a:spcPts val="1000"/>
              </a:spcAft>
            </a:pPr>
            <a:r>
              <a:rPr lang="en-US" sz="2800" dirty="0" smtClean="0"/>
              <a:t>	despite the severe cold and attacks by the Iroquois. However, the </a:t>
            </a:r>
            <a:r>
              <a:rPr lang="en-US" sz="2800" dirty="0" smtClean="0">
                <a:solidFill>
                  <a:srgbClr val="FF0000"/>
                </a:solidFill>
                <a:effectLst>
                  <a:outerShdw blurRad="38100" dist="38100" dir="2700000" algn="tl">
                    <a:srgbClr val="000000"/>
                  </a:outerShdw>
                </a:effectLst>
              </a:rPr>
              <a:t>establishment is abandoned in 1542</a:t>
            </a:r>
          </a:p>
          <a:p>
            <a:pPr marL="228600" indent="-228600">
              <a:spcAft>
                <a:spcPts val="1000"/>
              </a:spcAft>
              <a:buFont typeface="Arial" pitchFamily="34" charset="0"/>
              <a:buChar char="•"/>
            </a:pPr>
            <a:r>
              <a:rPr lang="en-US" sz="2800" dirty="0" smtClean="0">
                <a:solidFill>
                  <a:srgbClr val="FF0000"/>
                </a:solidFill>
                <a:effectLst>
                  <a:outerShdw blurRad="38100" dist="38100" dir="2700000" algn="tl">
                    <a:srgbClr val="000000"/>
                  </a:outerShdw>
                </a:effectLst>
              </a:rPr>
              <a:t>1600</a:t>
            </a:r>
            <a:r>
              <a:rPr lang="en-US" sz="2800" dirty="0" smtClean="0"/>
              <a:t> - François </a:t>
            </a:r>
            <a:r>
              <a:rPr lang="en-US" sz="2800" dirty="0"/>
              <a:t>Dupont-Gravé and Pierre de </a:t>
            </a:r>
            <a:r>
              <a:rPr lang="en-US" sz="2800" dirty="0" smtClean="0"/>
              <a:t>Chauvin </a:t>
            </a:r>
            <a:r>
              <a:rPr lang="en-US" sz="2800" dirty="0" smtClean="0">
                <a:solidFill>
                  <a:srgbClr val="FF0000"/>
                </a:solidFill>
                <a:effectLst>
                  <a:outerShdw blurRad="38100" dist="38100" dir="2700000" algn="tl">
                    <a:srgbClr val="000000"/>
                  </a:outerShdw>
                </a:effectLst>
              </a:rPr>
              <a:t>found </a:t>
            </a:r>
            <a:r>
              <a:rPr lang="en-US" sz="2800" dirty="0">
                <a:solidFill>
                  <a:srgbClr val="FF0000"/>
                </a:solidFill>
                <a:effectLst>
                  <a:outerShdw blurRad="38100" dist="38100" dir="2700000" algn="tl">
                    <a:srgbClr val="000000"/>
                  </a:outerShdw>
                </a:effectLst>
              </a:rPr>
              <a:t>the establishment </a:t>
            </a:r>
            <a:r>
              <a:rPr lang="en-US" sz="2800" dirty="0" smtClean="0">
                <a:solidFill>
                  <a:srgbClr val="FF0000"/>
                </a:solidFill>
                <a:effectLst>
                  <a:outerShdw blurRad="38100" dist="38100" dir="2700000" algn="tl">
                    <a:srgbClr val="000000"/>
                  </a:outerShdw>
                </a:effectLst>
              </a:rPr>
              <a:t>of Tadoussac, a trading station </a:t>
            </a:r>
            <a:r>
              <a:rPr lang="en-US" sz="2800" dirty="0" smtClean="0"/>
              <a:t>at confluence of the Saguenay River and St. Lawrence River</a:t>
            </a:r>
          </a:p>
        </p:txBody>
      </p:sp>
      <p:pic>
        <p:nvPicPr>
          <p:cNvPr id="148481" name="Picture 1"/>
          <p:cNvPicPr>
            <a:picLocks noChangeAspect="1" noChangeArrowheads="1"/>
          </p:cNvPicPr>
          <p:nvPr/>
        </p:nvPicPr>
        <p:blipFill>
          <a:blip r:embed="rId3" cstate="print"/>
          <a:srcRect/>
          <a:stretch>
            <a:fillRect/>
          </a:stretch>
        </p:blipFill>
        <p:spPr bwMode="auto">
          <a:xfrm>
            <a:off x="5175504" y="533400"/>
            <a:ext cx="3968496" cy="3548432"/>
          </a:xfrm>
          <a:prstGeom prst="rect">
            <a:avLst/>
          </a:prstGeom>
          <a:noFill/>
          <a:ln w="9525">
            <a:noFill/>
            <a:miter lim="800000"/>
            <a:headEnd/>
            <a:tailEnd/>
          </a:ln>
        </p:spPr>
      </p:pic>
      <p:sp>
        <p:nvSpPr>
          <p:cNvPr id="7" name="Rectangle 6"/>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pic>
        <p:nvPicPr>
          <p:cNvPr id="163841" name="Picture 1" descr="C:\Users\romerrr\AppData\Local\Microsoft\Windows\INetCache\IE\XVMJL0M7\two-1181082_960_720[1].png"/>
          <p:cNvPicPr>
            <a:picLocks noChangeAspect="1" noChangeArrowheads="1"/>
          </p:cNvPicPr>
          <p:nvPr/>
        </p:nvPicPr>
        <p:blipFill>
          <a:blip r:embed="rId4" cstate="print"/>
          <a:srcRect/>
          <a:stretch>
            <a:fillRect/>
          </a:stretch>
        </p:blipFill>
        <p:spPr bwMode="auto">
          <a:xfrm>
            <a:off x="1828800" y="685800"/>
            <a:ext cx="5486400" cy="5486400"/>
          </a:xfrm>
          <a:prstGeom prst="rect">
            <a:avLst/>
          </a:prstGeom>
          <a:noFill/>
        </p:spPr>
      </p:pic>
      <p:sp>
        <p:nvSpPr>
          <p:cNvPr id="9" name="TextBox 8"/>
          <p:cNvSpPr txBox="1"/>
          <p:nvPr/>
        </p:nvSpPr>
        <p:spPr>
          <a:xfrm>
            <a:off x="0" y="596205"/>
            <a:ext cx="5181600" cy="1384995"/>
          </a:xfrm>
          <a:prstGeom prst="rect">
            <a:avLst/>
          </a:prstGeom>
          <a:noFill/>
        </p:spPr>
        <p:txBody>
          <a:bodyPr wrap="square" rtlCol="0">
            <a:spAutoFit/>
          </a:bodyPr>
          <a:lstStyle/>
          <a:p>
            <a:r>
              <a:rPr lang="en-US" sz="2800" dirty="0" smtClean="0">
                <a:solidFill>
                  <a:srgbClr val="FF0000"/>
                </a:solidFill>
                <a:effectLst>
                  <a:outerShdw blurRad="38100" dist="38100" dir="2700000" algn="tl">
                    <a:srgbClr val="000000"/>
                  </a:outerShdw>
                </a:effectLst>
              </a:rPr>
              <a:t>THERE HAD BEEN PREVIOUS SETTLEMENTS TRIED BEFORE IN THE REGION…</a:t>
            </a:r>
          </a:p>
        </p:txBody>
      </p:sp>
      <p:pic>
        <p:nvPicPr>
          <p:cNvPr id="163843" name="Picture 3" descr="https://upload.wikimedia.org/wikipedia/commons/3/3f/Jacques_Cartier_rencontre_les_indiens_de_Stadacone%2C_1535.jpg"/>
          <p:cNvPicPr>
            <a:picLocks noChangeAspect="1" noChangeArrowheads="1"/>
          </p:cNvPicPr>
          <p:nvPr/>
        </p:nvPicPr>
        <p:blipFill>
          <a:blip r:embed="rId5" cstate="print"/>
          <a:srcRect/>
          <a:stretch>
            <a:fillRect/>
          </a:stretch>
        </p:blipFill>
        <p:spPr bwMode="auto">
          <a:xfrm>
            <a:off x="2190750" y="3800474"/>
            <a:ext cx="4762500" cy="3057526"/>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63841"/>
                                        </p:tgtEl>
                                        <p:attrNameLst>
                                          <p:attrName>style.visibility</p:attrName>
                                        </p:attrNameLst>
                                      </p:cBhvr>
                                      <p:to>
                                        <p:strVal val="visible"/>
                                      </p:to>
                                    </p:set>
                                    <p:anim calcmode="lin" valueType="num">
                                      <p:cBhvr>
                                        <p:cTn id="7" dur="500" fill="hold"/>
                                        <p:tgtEl>
                                          <p:spTgt spid="163841"/>
                                        </p:tgtEl>
                                        <p:attrNameLst>
                                          <p:attrName>ppt_w</p:attrName>
                                        </p:attrNameLst>
                                      </p:cBhvr>
                                      <p:tavLst>
                                        <p:tav tm="0">
                                          <p:val>
                                            <p:fltVal val="0"/>
                                          </p:val>
                                        </p:tav>
                                        <p:tav tm="100000">
                                          <p:val>
                                            <p:strVal val="#ppt_w"/>
                                          </p:val>
                                        </p:tav>
                                      </p:tavLst>
                                    </p:anim>
                                    <p:anim calcmode="lin" valueType="num">
                                      <p:cBhvr>
                                        <p:cTn id="8" dur="500" fill="hold"/>
                                        <p:tgtEl>
                                          <p:spTgt spid="163841"/>
                                        </p:tgtEl>
                                        <p:attrNameLst>
                                          <p:attrName>ppt_h</p:attrName>
                                        </p:attrNameLst>
                                      </p:cBhvr>
                                      <p:tavLst>
                                        <p:tav tm="0">
                                          <p:val>
                                            <p:fltVal val="0"/>
                                          </p:val>
                                        </p:tav>
                                        <p:tav tm="100000">
                                          <p:val>
                                            <p:strVal val="#ppt_h"/>
                                          </p:val>
                                        </p:tav>
                                      </p:tavLst>
                                    </p:anim>
                                    <p:animEffect transition="in" filter="fade">
                                      <p:cBhvr>
                                        <p:cTn id="9" dur="500"/>
                                        <p:tgtEl>
                                          <p:spTgt spid="163841"/>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63841"/>
                                        </p:tgtEl>
                                      </p:cBhvr>
                                    </p:animEffect>
                                    <p:set>
                                      <p:cBhvr>
                                        <p:cTn id="18" dur="1" fill="hold">
                                          <p:stCondLst>
                                            <p:cond delay="499"/>
                                          </p:stCondLst>
                                        </p:cTn>
                                        <p:tgtEl>
                                          <p:spTgt spid="163841"/>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22" presetClass="entr" presetSubtype="8" fill="hold" nodeType="with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left)">
                                      <p:cBhvr>
                                        <p:cTn id="24" dur="10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ipe(left)">
                                      <p:cBhvr>
                                        <p:cTn id="29" dur="1000"/>
                                        <p:tgtEl>
                                          <p:spTgt spid="4">
                                            <p:txEl>
                                              <p:pRg st="1" end="1"/>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163843"/>
                                        </p:tgtEl>
                                        <p:attrNameLst>
                                          <p:attrName>style.visibility</p:attrName>
                                        </p:attrNameLst>
                                      </p:cBhvr>
                                      <p:to>
                                        <p:strVal val="visible"/>
                                      </p:to>
                                    </p:set>
                                    <p:animEffect transition="in" filter="wipe(down)">
                                      <p:cBhvr>
                                        <p:cTn id="32" dur="500"/>
                                        <p:tgtEl>
                                          <p:spTgt spid="16384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63843"/>
                                        </p:tgtEl>
                                      </p:cBhvr>
                                    </p:animEffect>
                                    <p:set>
                                      <p:cBhvr>
                                        <p:cTn id="37" dur="1" fill="hold">
                                          <p:stCondLst>
                                            <p:cond delay="499"/>
                                          </p:stCondLst>
                                        </p:cTn>
                                        <p:tgtEl>
                                          <p:spTgt spid="163843"/>
                                        </p:tgtEl>
                                        <p:attrNameLst>
                                          <p:attrName>style.visibility</p:attrName>
                                        </p:attrNameLst>
                                      </p:cBhvr>
                                      <p:to>
                                        <p:strVal val="hidden"/>
                                      </p:to>
                                    </p:set>
                                  </p:childTnLst>
                                </p:cTn>
                              </p:par>
                              <p:par>
                                <p:cTn id="38" presetID="22" presetClass="entr" presetSubtype="8" fill="hold" nodeType="with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wipe(left)">
                                      <p:cBhvr>
                                        <p:cTn id="40" dur="1000"/>
                                        <p:tgtEl>
                                          <p:spTgt spid="4">
                                            <p:txEl>
                                              <p:pRg st="2" end="2"/>
                                            </p:txEl>
                                          </p:spTgt>
                                        </p:tgtEl>
                                      </p:cBhvr>
                                    </p:animEffect>
                                  </p:childTnLst>
                                </p:cTn>
                              </p:par>
                              <p:par>
                                <p:cTn id="41" presetID="22" presetClass="entr" presetSubtype="8" fill="hold" nodeType="withEffect">
                                  <p:stCondLst>
                                    <p:cond delay="500"/>
                                  </p:stCondLst>
                                  <p:childTnLst>
                                    <p:set>
                                      <p:cBhvr>
                                        <p:cTn id="42" dur="1" fill="hold">
                                          <p:stCondLst>
                                            <p:cond delay="0"/>
                                          </p:stCondLst>
                                        </p:cTn>
                                        <p:tgtEl>
                                          <p:spTgt spid="5">
                                            <p:txEl>
                                              <p:pRg st="0" end="0"/>
                                            </p:txEl>
                                          </p:spTgt>
                                        </p:tgtEl>
                                        <p:attrNameLst>
                                          <p:attrName>style.visibility</p:attrName>
                                        </p:attrNameLst>
                                      </p:cBhvr>
                                      <p:to>
                                        <p:strVal val="visible"/>
                                      </p:to>
                                    </p:set>
                                    <p:animEffect transition="in" filter="wipe(left)">
                                      <p:cBhvr>
                                        <p:cTn id="43" dur="1000"/>
                                        <p:tgtEl>
                                          <p:spTgt spid="5">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5">
                                            <p:txEl>
                                              <p:pRg st="1" end="1"/>
                                            </p:txEl>
                                          </p:spTgt>
                                        </p:tgtEl>
                                        <p:attrNameLst>
                                          <p:attrName>style.visibility</p:attrName>
                                        </p:attrNameLst>
                                      </p:cBhvr>
                                      <p:to>
                                        <p:strVal val="visible"/>
                                      </p:to>
                                    </p:set>
                                    <p:animEffect transition="in" filter="wipe(left)">
                                      <p:cBhvr>
                                        <p:cTn id="48"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p:cNvPicPr>
            <a:picLocks noChangeAspect="1" noChangeArrowheads="1"/>
          </p:cNvPicPr>
          <p:nvPr/>
        </p:nvPicPr>
        <p:blipFill>
          <a:blip r:embed="rId3" cstate="print"/>
          <a:srcRect/>
          <a:stretch>
            <a:fillRect/>
          </a:stretch>
        </p:blipFill>
        <p:spPr bwMode="auto">
          <a:xfrm>
            <a:off x="898150" y="640080"/>
            <a:ext cx="7347701" cy="6217920"/>
          </a:xfrm>
          <a:prstGeom prst="rect">
            <a:avLst/>
          </a:prstGeom>
          <a:noFill/>
          <a:ln w="9525">
            <a:noFill/>
            <a:miter lim="800000"/>
            <a:headEnd/>
            <a:tailEnd/>
          </a:ln>
        </p:spPr>
      </p:pic>
      <p:sp>
        <p:nvSpPr>
          <p:cNvPr id="30" name="TextBox 29"/>
          <p:cNvSpPr txBox="1"/>
          <p:nvPr/>
        </p:nvSpPr>
        <p:spPr>
          <a:xfrm rot="19421958">
            <a:off x="2225572" y="2115201"/>
            <a:ext cx="1752600" cy="338554"/>
          </a:xfrm>
          <a:prstGeom prst="rect">
            <a:avLst/>
          </a:prstGeom>
          <a:noFill/>
        </p:spPr>
        <p:txBody>
          <a:bodyPr wrap="square" rtlCol="0">
            <a:spAutoFit/>
          </a:bodyPr>
          <a:lstStyle/>
          <a:p>
            <a:r>
              <a:rPr lang="en-US" sz="1600" b="1" dirty="0" smtClean="0"/>
              <a:t>St. Lawrence River</a:t>
            </a:r>
          </a:p>
        </p:txBody>
      </p:sp>
      <p:grpSp>
        <p:nvGrpSpPr>
          <p:cNvPr id="3" name="Group 32"/>
          <p:cNvGrpSpPr/>
          <p:nvPr/>
        </p:nvGrpSpPr>
        <p:grpSpPr>
          <a:xfrm>
            <a:off x="1178351" y="2394408"/>
            <a:ext cx="1178350" cy="781167"/>
            <a:chOff x="1178351" y="2394408"/>
            <a:chExt cx="1178350" cy="781167"/>
          </a:xfrm>
        </p:grpSpPr>
        <p:sp>
          <p:nvSpPr>
            <p:cNvPr id="31" name="TextBox 30"/>
            <p:cNvSpPr txBox="1"/>
            <p:nvPr/>
          </p:nvSpPr>
          <p:spPr>
            <a:xfrm>
              <a:off x="1219200" y="2590800"/>
              <a:ext cx="1066800" cy="584775"/>
            </a:xfrm>
            <a:prstGeom prst="rect">
              <a:avLst/>
            </a:prstGeom>
            <a:noFill/>
          </p:spPr>
          <p:txBody>
            <a:bodyPr wrap="square" rtlCol="0">
              <a:spAutoFit/>
            </a:bodyPr>
            <a:lstStyle/>
            <a:p>
              <a:r>
                <a:rPr lang="en-US" sz="1600" b="1" dirty="0" smtClean="0"/>
                <a:t>Saguenay </a:t>
              </a:r>
            </a:p>
            <a:p>
              <a:r>
                <a:rPr lang="en-US" sz="1600" b="1" dirty="0" smtClean="0"/>
                <a:t>River</a:t>
              </a:r>
            </a:p>
          </p:txBody>
        </p:sp>
        <p:sp>
          <p:nvSpPr>
            <p:cNvPr id="32" name="Freeform 31"/>
            <p:cNvSpPr/>
            <p:nvPr/>
          </p:nvSpPr>
          <p:spPr>
            <a:xfrm>
              <a:off x="1178351" y="2394408"/>
              <a:ext cx="1178350" cy="377072"/>
            </a:xfrm>
            <a:custGeom>
              <a:avLst/>
              <a:gdLst>
                <a:gd name="connsiteX0" fmla="*/ 1178350 w 1178350"/>
                <a:gd name="connsiteY0" fmla="*/ 377072 h 377072"/>
                <a:gd name="connsiteX1" fmla="*/ 1084082 w 1178350"/>
                <a:gd name="connsiteY1" fmla="*/ 358219 h 377072"/>
                <a:gd name="connsiteX2" fmla="*/ 1074655 w 1178350"/>
                <a:gd name="connsiteY2" fmla="*/ 311085 h 377072"/>
                <a:gd name="connsiteX3" fmla="*/ 1008668 w 1178350"/>
                <a:gd name="connsiteY3" fmla="*/ 273378 h 377072"/>
                <a:gd name="connsiteX4" fmla="*/ 923826 w 1178350"/>
                <a:gd name="connsiteY4" fmla="*/ 273378 h 377072"/>
                <a:gd name="connsiteX5" fmla="*/ 848412 w 1178350"/>
                <a:gd name="connsiteY5" fmla="*/ 207390 h 377072"/>
                <a:gd name="connsiteX6" fmla="*/ 801278 w 1178350"/>
                <a:gd name="connsiteY6" fmla="*/ 179110 h 377072"/>
                <a:gd name="connsiteX7" fmla="*/ 650449 w 1178350"/>
                <a:gd name="connsiteY7" fmla="*/ 160256 h 377072"/>
                <a:gd name="connsiteX8" fmla="*/ 471340 w 1178350"/>
                <a:gd name="connsiteY8" fmla="*/ 113122 h 377072"/>
                <a:gd name="connsiteX9" fmla="*/ 235670 w 1178350"/>
                <a:gd name="connsiteY9" fmla="*/ 84841 h 377072"/>
                <a:gd name="connsiteX10" fmla="*/ 103694 w 1178350"/>
                <a:gd name="connsiteY10" fmla="*/ 47134 h 377072"/>
                <a:gd name="connsiteX11" fmla="*/ 0 w 1178350"/>
                <a:gd name="connsiteY11" fmla="*/ 0 h 37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8350" h="377072">
                  <a:moveTo>
                    <a:pt x="1178350" y="377072"/>
                  </a:moveTo>
                  <a:lnTo>
                    <a:pt x="1084082" y="358219"/>
                  </a:lnTo>
                  <a:lnTo>
                    <a:pt x="1074655" y="311085"/>
                  </a:lnTo>
                  <a:lnTo>
                    <a:pt x="1008668" y="273378"/>
                  </a:lnTo>
                  <a:lnTo>
                    <a:pt x="923826" y="273378"/>
                  </a:lnTo>
                  <a:lnTo>
                    <a:pt x="848412" y="207390"/>
                  </a:lnTo>
                  <a:lnTo>
                    <a:pt x="801278" y="179110"/>
                  </a:lnTo>
                  <a:lnTo>
                    <a:pt x="650449" y="160256"/>
                  </a:lnTo>
                  <a:lnTo>
                    <a:pt x="471340" y="113122"/>
                  </a:lnTo>
                  <a:lnTo>
                    <a:pt x="235670" y="84841"/>
                  </a:lnTo>
                  <a:lnTo>
                    <a:pt x="103694" y="47134"/>
                  </a:lnTo>
                  <a:lnTo>
                    <a:pt x="0" y="0"/>
                  </a:lnTo>
                </a:path>
              </a:pathLst>
            </a:cu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4" name="TextBox 33"/>
          <p:cNvSpPr txBox="1"/>
          <p:nvPr/>
        </p:nvSpPr>
        <p:spPr>
          <a:xfrm>
            <a:off x="1371600" y="1981200"/>
            <a:ext cx="1752600" cy="461665"/>
          </a:xfrm>
          <a:prstGeom prst="rect">
            <a:avLst/>
          </a:prstGeom>
          <a:noFill/>
        </p:spPr>
        <p:txBody>
          <a:bodyPr wrap="square" rtlCol="0">
            <a:spAutoFit/>
          </a:bodyPr>
          <a:lstStyle/>
          <a:p>
            <a:r>
              <a:rPr lang="en-US" sz="2400" b="1" dirty="0" smtClean="0"/>
              <a:t>Tadoussac</a:t>
            </a:r>
          </a:p>
        </p:txBody>
      </p:sp>
      <p:sp>
        <p:nvSpPr>
          <p:cNvPr id="2" name="Title 1"/>
          <p:cNvSpPr>
            <a:spLocks noGrp="1"/>
          </p:cNvSpPr>
          <p:nvPr>
            <p:ph type="title"/>
          </p:nvPr>
        </p:nvSpPr>
        <p:spPr/>
        <p:txBody>
          <a:bodyPr>
            <a:normAutofit fontScale="90000"/>
          </a:bodyPr>
          <a:lstStyle/>
          <a:p>
            <a:r>
              <a:rPr lang="en-US" dirty="0" smtClean="0"/>
              <a:t>NEW FRANCE GEOPOLITICAL SETTING - EUROPEANS</a:t>
            </a:r>
            <a:endParaRPr lang="en-US" dirty="0"/>
          </a:p>
        </p:txBody>
      </p:sp>
      <p:sp>
        <p:nvSpPr>
          <p:cNvPr id="5" name="Rectangle 4"/>
          <p:cNvSpPr/>
          <p:nvPr/>
        </p:nvSpPr>
        <p:spPr>
          <a:xfrm>
            <a:off x="5943600" y="6096000"/>
            <a:ext cx="2590800" cy="184666"/>
          </a:xfrm>
          <a:prstGeom prst="rect">
            <a:avLst/>
          </a:prstGeom>
        </p:spPr>
        <p:txBody>
          <a:bodyPr wrap="square">
            <a:spAutoFit/>
          </a:bodyPr>
          <a:lstStyle/>
          <a:p>
            <a:r>
              <a:rPr lang="en-US" sz="600" dirty="0" smtClean="0">
                <a:solidFill>
                  <a:schemeClr val="bg1">
                    <a:lumMod val="75000"/>
                  </a:schemeClr>
                </a:solidFill>
              </a:rPr>
              <a:t>Public Domain, https://commons.wikimedia.org/w/index.php?curid=1760646</a:t>
            </a:r>
            <a:endParaRPr lang="en-US" sz="600" dirty="0">
              <a:solidFill>
                <a:schemeClr val="bg1">
                  <a:lumMod val="75000"/>
                </a:schemeClr>
              </a:solidFill>
            </a:endParaRPr>
          </a:p>
        </p:txBody>
      </p:sp>
      <p:sp>
        <p:nvSpPr>
          <p:cNvPr id="37" name="Rectangle 36"/>
          <p:cNvSpPr/>
          <p:nvPr/>
        </p:nvSpPr>
        <p:spPr>
          <a:xfrm>
            <a:off x="1981200" y="2438400"/>
            <a:ext cx="762000" cy="609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7"/>
          <p:cNvPicPr>
            <a:picLocks noChangeAspect="1" noChangeArrowheads="1"/>
          </p:cNvPicPr>
          <p:nvPr/>
        </p:nvPicPr>
        <p:blipFill>
          <a:blip r:embed="rId4" cstate="print"/>
          <a:srcRect/>
          <a:stretch>
            <a:fillRect/>
          </a:stretch>
        </p:blipFill>
        <p:spPr bwMode="auto">
          <a:xfrm>
            <a:off x="1992217" y="2449418"/>
            <a:ext cx="762000" cy="582662"/>
          </a:xfrm>
          <a:prstGeom prst="rect">
            <a:avLst/>
          </a:prstGeom>
          <a:noFill/>
          <a:ln w="9525">
            <a:noFill/>
            <a:miter lim="800000"/>
            <a:headEnd/>
            <a:tailEnd/>
          </a:ln>
        </p:spPr>
      </p:pic>
      <p:grpSp>
        <p:nvGrpSpPr>
          <p:cNvPr id="4" name="Group 39"/>
          <p:cNvGrpSpPr/>
          <p:nvPr/>
        </p:nvGrpSpPr>
        <p:grpSpPr>
          <a:xfrm>
            <a:off x="872748" y="640080"/>
            <a:ext cx="8271252" cy="6217920"/>
            <a:chOff x="4343400" y="838200"/>
            <a:chExt cx="8271252" cy="6324600"/>
          </a:xfrm>
        </p:grpSpPr>
        <p:pic>
          <p:nvPicPr>
            <p:cNvPr id="11" name="Picture 10"/>
            <p:cNvPicPr>
              <a:picLocks noChangeAspect="1" noChangeArrowheads="1"/>
            </p:cNvPicPr>
            <p:nvPr/>
          </p:nvPicPr>
          <p:blipFill>
            <a:blip r:embed="rId5" cstate="print"/>
            <a:srcRect/>
            <a:stretch>
              <a:fillRect/>
            </a:stretch>
          </p:blipFill>
          <p:spPr bwMode="auto">
            <a:xfrm>
              <a:off x="4343400" y="838200"/>
              <a:ext cx="8271252" cy="6324600"/>
            </a:xfrm>
            <a:prstGeom prst="rect">
              <a:avLst/>
            </a:prstGeom>
            <a:noFill/>
            <a:ln w="9525">
              <a:solidFill>
                <a:schemeClr val="tx1"/>
              </a:solidFill>
              <a:miter lim="800000"/>
              <a:headEnd/>
              <a:tailEnd/>
            </a:ln>
          </p:spPr>
        </p:pic>
        <p:sp>
          <p:nvSpPr>
            <p:cNvPr id="39" name="Rectangle 38"/>
            <p:cNvSpPr/>
            <p:nvPr/>
          </p:nvSpPr>
          <p:spPr>
            <a:xfrm>
              <a:off x="8534400" y="2743200"/>
              <a:ext cx="1752600" cy="1600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26" name="Picture 2"/>
          <p:cNvPicPr>
            <a:picLocks noChangeAspect="1" noChangeArrowheads="1"/>
          </p:cNvPicPr>
          <p:nvPr/>
        </p:nvPicPr>
        <p:blipFill>
          <a:blip r:embed="rId6" cstate="print"/>
          <a:srcRect/>
          <a:stretch>
            <a:fillRect/>
          </a:stretch>
        </p:blipFill>
        <p:spPr bwMode="auto">
          <a:xfrm>
            <a:off x="0" y="609600"/>
            <a:ext cx="4095750" cy="6248400"/>
          </a:xfrm>
          <a:prstGeom prst="rect">
            <a:avLst/>
          </a:prstGeom>
          <a:noFill/>
          <a:ln w="9525">
            <a:noFill/>
            <a:miter lim="800000"/>
            <a:headEnd/>
            <a:tailEnd/>
          </a:ln>
        </p:spPr>
      </p:pic>
      <p:sp>
        <p:nvSpPr>
          <p:cNvPr id="36" name="TextBox 35"/>
          <p:cNvSpPr txBox="1"/>
          <p:nvPr/>
        </p:nvSpPr>
        <p:spPr>
          <a:xfrm>
            <a:off x="5715000" y="4457343"/>
            <a:ext cx="3429000" cy="2400657"/>
          </a:xfrm>
          <a:prstGeom prst="rect">
            <a:avLst/>
          </a:prstGeom>
          <a:solidFill>
            <a:schemeClr val="bg1"/>
          </a:solidFill>
        </p:spPr>
        <p:txBody>
          <a:bodyPr wrap="square" rtlCol="0">
            <a:spAutoFit/>
          </a:bodyPr>
          <a:lstStyle/>
          <a:p>
            <a:pPr marL="227013" indent="-227013">
              <a:spcAft>
                <a:spcPts val="1200"/>
              </a:spcAft>
            </a:pPr>
            <a:r>
              <a:rPr lang="en-US" sz="2800" b="1" dirty="0" smtClean="0"/>
              <a:t>-  a focal point of trade in the Maritime Provinces</a:t>
            </a:r>
          </a:p>
          <a:p>
            <a:pPr marL="227013" indent="-227013">
              <a:spcAft>
                <a:spcPts val="1200"/>
              </a:spcAft>
              <a:buFontTx/>
              <a:buChar char="-"/>
            </a:pPr>
            <a:r>
              <a:rPr lang="en-US" sz="2800" b="1" dirty="0" smtClean="0"/>
              <a:t>trading here lasts for over 30 years</a:t>
            </a:r>
          </a:p>
        </p:txBody>
      </p:sp>
      <p:grpSp>
        <p:nvGrpSpPr>
          <p:cNvPr id="6" name="Group 41"/>
          <p:cNvGrpSpPr/>
          <p:nvPr/>
        </p:nvGrpSpPr>
        <p:grpSpPr>
          <a:xfrm>
            <a:off x="0" y="609600"/>
            <a:ext cx="4191000" cy="6270486"/>
            <a:chOff x="0" y="609600"/>
            <a:chExt cx="4191000" cy="6270486"/>
          </a:xfrm>
        </p:grpSpPr>
        <p:grpSp>
          <p:nvGrpSpPr>
            <p:cNvPr id="7" name="Group 10"/>
            <p:cNvGrpSpPr/>
            <p:nvPr/>
          </p:nvGrpSpPr>
          <p:grpSpPr>
            <a:xfrm>
              <a:off x="0" y="609600"/>
              <a:ext cx="4191000" cy="5591991"/>
              <a:chOff x="609600" y="3124200"/>
              <a:chExt cx="3412106" cy="4552725"/>
            </a:xfrm>
          </p:grpSpPr>
          <p:pic>
            <p:nvPicPr>
              <p:cNvPr id="8196" name="Picture 4" descr="https://upload.wikimedia.org/wikipedia/commons/thumb/6/6f/Poste_de_traite_Tadoussac.jpg/350px-Poste_de_traite_Tadoussac.jpg"/>
              <p:cNvPicPr>
                <a:picLocks noChangeAspect="1" noChangeArrowheads="1"/>
              </p:cNvPicPr>
              <p:nvPr/>
            </p:nvPicPr>
            <p:blipFill>
              <a:blip r:embed="rId7" cstate="print"/>
              <a:srcRect/>
              <a:stretch>
                <a:fillRect/>
              </a:stretch>
            </p:blipFill>
            <p:spPr bwMode="auto">
              <a:xfrm>
                <a:off x="609600" y="3124200"/>
                <a:ext cx="3412106" cy="4552725"/>
              </a:xfrm>
              <a:prstGeom prst="rect">
                <a:avLst/>
              </a:prstGeom>
              <a:noFill/>
            </p:spPr>
          </p:pic>
          <p:sp>
            <p:nvSpPr>
              <p:cNvPr id="10" name="TextBox 9"/>
              <p:cNvSpPr txBox="1"/>
              <p:nvPr/>
            </p:nvSpPr>
            <p:spPr>
              <a:xfrm>
                <a:off x="2718902" y="7404843"/>
                <a:ext cx="1288381" cy="200461"/>
              </a:xfrm>
              <a:prstGeom prst="rect">
                <a:avLst/>
              </a:prstGeom>
              <a:noFill/>
            </p:spPr>
            <p:txBody>
              <a:bodyPr wrap="none" rtlCol="0">
                <a:spAutoFit/>
              </a:bodyPr>
              <a:lstStyle/>
              <a:p>
                <a:r>
                  <a:rPr lang="en-US" sz="1000" dirty="0" smtClean="0"/>
                  <a:t>Poste de traite, Tadoussac.</a:t>
                </a:r>
                <a:endParaRPr lang="en-US" sz="1000" dirty="0"/>
              </a:p>
            </p:txBody>
          </p:sp>
        </p:grpSp>
        <p:sp>
          <p:nvSpPr>
            <p:cNvPr id="41" name="TextBox 40"/>
            <p:cNvSpPr txBox="1"/>
            <p:nvPr/>
          </p:nvSpPr>
          <p:spPr>
            <a:xfrm>
              <a:off x="0" y="6172200"/>
              <a:ext cx="4114800" cy="707886"/>
            </a:xfrm>
            <a:prstGeom prst="rect">
              <a:avLst/>
            </a:prstGeom>
            <a:solidFill>
              <a:schemeClr val="bg1"/>
            </a:solidFill>
          </p:spPr>
          <p:txBody>
            <a:bodyPr wrap="square" rtlCol="0">
              <a:spAutoFit/>
            </a:bodyPr>
            <a:lstStyle/>
            <a:p>
              <a:pPr algn="ctr"/>
              <a:r>
                <a:rPr lang="en-US" sz="2000" dirty="0" smtClean="0"/>
                <a:t>Trading Post Reproduction at Tadoussac, Quebec Province</a:t>
              </a:r>
            </a:p>
          </p:txBody>
        </p:sp>
      </p:grpSp>
      <p:sp>
        <p:nvSpPr>
          <p:cNvPr id="22" name="Rectangle 21"/>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000"/>
                                        <p:tgtEl>
                                          <p:spTgt spid="3"/>
                                        </p:tgtEl>
                                      </p:cBhvr>
                                    </p:animEffect>
                                  </p:childTnLst>
                                </p:cTn>
                              </p:par>
                            </p:childTnLst>
                          </p:cTn>
                        </p:par>
                        <p:par>
                          <p:cTn id="14" fill="hold">
                            <p:stCondLst>
                              <p:cond delay="2000"/>
                            </p:stCondLst>
                            <p:childTnLst>
                              <p:par>
                                <p:cTn id="15" presetID="22" presetClass="entr" presetSubtype="4"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1000"/>
                                        <p:tgtEl>
                                          <p:spTgt spid="30"/>
                                        </p:tgtEl>
                                      </p:cBhvr>
                                    </p:animEffect>
                                  </p:childTnLst>
                                </p:cTn>
                              </p:par>
                            </p:childTnLst>
                          </p:cTn>
                        </p:par>
                        <p:par>
                          <p:cTn id="18" fill="hold">
                            <p:stCondLst>
                              <p:cond delay="3000"/>
                            </p:stCondLst>
                            <p:childTnLst>
                              <p:par>
                                <p:cTn id="19" presetID="53" presetClass="entr" presetSubtype="0"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fltVal val="0"/>
                                          </p:val>
                                        </p:tav>
                                        <p:tav tm="100000">
                                          <p:val>
                                            <p:strVal val="#ppt_w"/>
                                          </p:val>
                                        </p:tav>
                                      </p:tavLst>
                                    </p:anim>
                                    <p:anim calcmode="lin" valueType="num">
                                      <p:cBhvr>
                                        <p:cTn id="22" dur="1000" fill="hold"/>
                                        <p:tgtEl>
                                          <p:spTgt spid="34"/>
                                        </p:tgtEl>
                                        <p:attrNameLst>
                                          <p:attrName>ppt_h</p:attrName>
                                        </p:attrNameLst>
                                      </p:cBhvr>
                                      <p:tavLst>
                                        <p:tav tm="0">
                                          <p:val>
                                            <p:fltVal val="0"/>
                                          </p:val>
                                        </p:tav>
                                        <p:tav tm="100000">
                                          <p:val>
                                            <p:strVal val="#ppt_h"/>
                                          </p:val>
                                        </p:tav>
                                      </p:tavLst>
                                    </p:anim>
                                    <p:animEffect transition="in" filter="fade">
                                      <p:cBhvr>
                                        <p:cTn id="23" dur="10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580">
                                          <p:stCondLst>
                                            <p:cond delay="0"/>
                                          </p:stCondLst>
                                        </p:cTn>
                                        <p:tgtEl>
                                          <p:spTgt spid="37"/>
                                        </p:tgtEl>
                                      </p:cBhvr>
                                    </p:animEffect>
                                    <p:anim calcmode="lin" valueType="num">
                                      <p:cBhvr>
                                        <p:cTn id="29"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34" dur="26">
                                          <p:stCondLst>
                                            <p:cond delay="650"/>
                                          </p:stCondLst>
                                        </p:cTn>
                                        <p:tgtEl>
                                          <p:spTgt spid="37"/>
                                        </p:tgtEl>
                                      </p:cBhvr>
                                      <p:to x="100000" y="60000"/>
                                    </p:animScale>
                                    <p:animScale>
                                      <p:cBhvr>
                                        <p:cTn id="35" dur="166" decel="50000">
                                          <p:stCondLst>
                                            <p:cond delay="676"/>
                                          </p:stCondLst>
                                        </p:cTn>
                                        <p:tgtEl>
                                          <p:spTgt spid="37"/>
                                        </p:tgtEl>
                                      </p:cBhvr>
                                      <p:to x="100000" y="100000"/>
                                    </p:animScale>
                                    <p:animScale>
                                      <p:cBhvr>
                                        <p:cTn id="36" dur="26">
                                          <p:stCondLst>
                                            <p:cond delay="1312"/>
                                          </p:stCondLst>
                                        </p:cTn>
                                        <p:tgtEl>
                                          <p:spTgt spid="37"/>
                                        </p:tgtEl>
                                      </p:cBhvr>
                                      <p:to x="100000" y="80000"/>
                                    </p:animScale>
                                    <p:animScale>
                                      <p:cBhvr>
                                        <p:cTn id="37" dur="166" decel="50000">
                                          <p:stCondLst>
                                            <p:cond delay="1338"/>
                                          </p:stCondLst>
                                        </p:cTn>
                                        <p:tgtEl>
                                          <p:spTgt spid="37"/>
                                        </p:tgtEl>
                                      </p:cBhvr>
                                      <p:to x="100000" y="100000"/>
                                    </p:animScale>
                                    <p:animScale>
                                      <p:cBhvr>
                                        <p:cTn id="38" dur="26">
                                          <p:stCondLst>
                                            <p:cond delay="1642"/>
                                          </p:stCondLst>
                                        </p:cTn>
                                        <p:tgtEl>
                                          <p:spTgt spid="37"/>
                                        </p:tgtEl>
                                      </p:cBhvr>
                                      <p:to x="100000" y="90000"/>
                                    </p:animScale>
                                    <p:animScale>
                                      <p:cBhvr>
                                        <p:cTn id="39" dur="166" decel="50000">
                                          <p:stCondLst>
                                            <p:cond delay="1668"/>
                                          </p:stCondLst>
                                        </p:cTn>
                                        <p:tgtEl>
                                          <p:spTgt spid="37"/>
                                        </p:tgtEl>
                                      </p:cBhvr>
                                      <p:to x="100000" y="100000"/>
                                    </p:animScale>
                                    <p:animScale>
                                      <p:cBhvr>
                                        <p:cTn id="40" dur="26">
                                          <p:stCondLst>
                                            <p:cond delay="1808"/>
                                          </p:stCondLst>
                                        </p:cTn>
                                        <p:tgtEl>
                                          <p:spTgt spid="37"/>
                                        </p:tgtEl>
                                      </p:cBhvr>
                                      <p:to x="100000" y="95000"/>
                                    </p:animScale>
                                    <p:animScale>
                                      <p:cBhvr>
                                        <p:cTn id="41" dur="166" decel="50000">
                                          <p:stCondLst>
                                            <p:cond delay="1834"/>
                                          </p:stCondLst>
                                        </p:cTn>
                                        <p:tgtEl>
                                          <p:spTgt spid="37"/>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53" presetClass="entr" presetSubtype="0"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 calcmode="lin" valueType="num">
                                      <p:cBhvr>
                                        <p:cTn id="46" dur="1000" fill="hold"/>
                                        <p:tgtEl>
                                          <p:spTgt spid="38"/>
                                        </p:tgtEl>
                                        <p:attrNameLst>
                                          <p:attrName>ppt_w</p:attrName>
                                        </p:attrNameLst>
                                      </p:cBhvr>
                                      <p:tavLst>
                                        <p:tav tm="0">
                                          <p:val>
                                            <p:fltVal val="0"/>
                                          </p:val>
                                        </p:tav>
                                        <p:tav tm="100000">
                                          <p:val>
                                            <p:strVal val="#ppt_w"/>
                                          </p:val>
                                        </p:tav>
                                      </p:tavLst>
                                    </p:anim>
                                    <p:anim calcmode="lin" valueType="num">
                                      <p:cBhvr>
                                        <p:cTn id="47" dur="1000" fill="hold"/>
                                        <p:tgtEl>
                                          <p:spTgt spid="38"/>
                                        </p:tgtEl>
                                        <p:attrNameLst>
                                          <p:attrName>ppt_h</p:attrName>
                                        </p:attrNameLst>
                                      </p:cBhvr>
                                      <p:tavLst>
                                        <p:tav tm="0">
                                          <p:val>
                                            <p:fltVal val="0"/>
                                          </p:val>
                                        </p:tav>
                                        <p:tav tm="100000">
                                          <p:val>
                                            <p:strVal val="#ppt_h"/>
                                          </p:val>
                                        </p:tav>
                                      </p:tavLst>
                                    </p:anim>
                                    <p:animEffect transition="in" filter="fade">
                                      <p:cBhvr>
                                        <p:cTn id="48" dur="10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mph" presetSubtype="0" fill="hold" nodeType="clickEffect">
                                  <p:stCondLst>
                                    <p:cond delay="0"/>
                                  </p:stCondLst>
                                  <p:childTnLst>
                                    <p:animScale>
                                      <p:cBhvr>
                                        <p:cTn id="52" dur="1000" fill="hold"/>
                                        <p:tgtEl>
                                          <p:spTgt spid="38"/>
                                        </p:tgtEl>
                                      </p:cBhvr>
                                      <p:by x="350000" y="350000"/>
                                    </p:animScale>
                                  </p:childTnLst>
                                </p:cTn>
                              </p:par>
                              <p:par>
                                <p:cTn id="53" presetID="63" presetClass="path" presetSubtype="0" accel="50000" decel="50000" fill="hold" nodeType="withEffect">
                                  <p:stCondLst>
                                    <p:cond delay="0"/>
                                  </p:stCondLst>
                                  <p:childTnLst>
                                    <p:animMotion origin="layout" path="M 1.38889E-6 4.85549E-6 L 0.36545 0.07815 " pathEditMode="relative" rAng="0" ptsTypes="AA">
                                      <p:cBhvr>
                                        <p:cTn id="54" dur="1000" fill="hold"/>
                                        <p:tgtEl>
                                          <p:spTgt spid="38"/>
                                        </p:tgtEl>
                                        <p:attrNameLst>
                                          <p:attrName>ppt_x</p:attrName>
                                          <p:attrName>ppt_y</p:attrName>
                                        </p:attrNameLst>
                                      </p:cBhvr>
                                      <p:rCtr x="183" y="39"/>
                                    </p:animMotion>
                                  </p:childTnLst>
                                </p:cTn>
                              </p:par>
                              <p:par>
                                <p:cTn id="55" presetID="10" presetClass="entr" presetSubtype="0" fill="hold" nodeType="withEffect">
                                  <p:stCondLst>
                                    <p:cond delay="50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10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nodeType="clickEffect">
                                  <p:stCondLst>
                                    <p:cond delay="0"/>
                                  </p:stCondLst>
                                  <p:childTnLst>
                                    <p:set>
                                      <p:cBhvr>
                                        <p:cTn id="61" dur="1" fill="hold">
                                          <p:stCondLst>
                                            <p:cond delay="0"/>
                                          </p:stCondLst>
                                        </p:cTn>
                                        <p:tgtEl>
                                          <p:spTgt spid="1026"/>
                                        </p:tgtEl>
                                        <p:attrNameLst>
                                          <p:attrName>style.visibility</p:attrName>
                                        </p:attrNameLst>
                                      </p:cBhvr>
                                      <p:to>
                                        <p:strVal val="visible"/>
                                      </p:to>
                                    </p:set>
                                    <p:anim calcmode="lin" valueType="num">
                                      <p:cBhvr>
                                        <p:cTn id="62" dur="500" fill="hold"/>
                                        <p:tgtEl>
                                          <p:spTgt spid="1026"/>
                                        </p:tgtEl>
                                        <p:attrNameLst>
                                          <p:attrName>ppt_w</p:attrName>
                                        </p:attrNameLst>
                                      </p:cBhvr>
                                      <p:tavLst>
                                        <p:tav tm="0">
                                          <p:val>
                                            <p:fltVal val="0"/>
                                          </p:val>
                                        </p:tav>
                                        <p:tav tm="100000">
                                          <p:val>
                                            <p:strVal val="#ppt_w"/>
                                          </p:val>
                                        </p:tav>
                                      </p:tavLst>
                                    </p:anim>
                                    <p:anim calcmode="lin" valueType="num">
                                      <p:cBhvr>
                                        <p:cTn id="63" dur="500" fill="hold"/>
                                        <p:tgtEl>
                                          <p:spTgt spid="1026"/>
                                        </p:tgtEl>
                                        <p:attrNameLst>
                                          <p:attrName>ppt_h</p:attrName>
                                        </p:attrNameLst>
                                      </p:cBhvr>
                                      <p:tavLst>
                                        <p:tav tm="0">
                                          <p:val>
                                            <p:fltVal val="0"/>
                                          </p:val>
                                        </p:tav>
                                        <p:tav tm="100000">
                                          <p:val>
                                            <p:strVal val="#ppt_h"/>
                                          </p:val>
                                        </p:tav>
                                      </p:tavLst>
                                    </p:anim>
                                    <p:animEffect transition="in" filter="fade">
                                      <p:cBhvr>
                                        <p:cTn id="64" dur="500"/>
                                        <p:tgtEl>
                                          <p:spTgt spid="102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wipe(up)">
                                      <p:cBhvr>
                                        <p:cTn id="69" dur="1000"/>
                                        <p:tgtEl>
                                          <p:spTgt spid="3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wipe(down)">
                                      <p:cBhvr>
                                        <p:cTn id="7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7"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21816"/>
            <a:ext cx="5181600" cy="3139321"/>
          </a:xfrm>
          <a:prstGeom prst="rect">
            <a:avLst/>
          </a:prstGeom>
          <a:noFill/>
        </p:spPr>
        <p:txBody>
          <a:bodyPr wrap="square" rtlCol="0">
            <a:spAutoFit/>
          </a:bodyPr>
          <a:lstStyle/>
          <a:p>
            <a:pPr>
              <a:spcAft>
                <a:spcPts val="600"/>
              </a:spcAft>
            </a:pPr>
            <a:r>
              <a:rPr lang="en-US" sz="2800" dirty="0"/>
              <a:t> </a:t>
            </a:r>
            <a:r>
              <a:rPr lang="en-US" sz="2800" u="sng" cap="all" dirty="0">
                <a:solidFill>
                  <a:srgbClr val="FF0000"/>
                </a:solidFill>
                <a:effectLst>
                  <a:outerShdw blurRad="38100" dist="38100" dir="2700000" algn="tl">
                    <a:srgbClr val="000000"/>
                  </a:outerShdw>
                </a:effectLst>
              </a:rPr>
              <a:t>"historic rivals</a:t>
            </a:r>
            <a:r>
              <a:rPr lang="en-US" sz="2800" u="sng" cap="all" dirty="0" smtClean="0">
                <a:solidFill>
                  <a:srgbClr val="FF0000"/>
                </a:solidFill>
                <a:effectLst>
                  <a:outerShdw blurRad="38100" dist="38100" dir="2700000" algn="tl">
                    <a:srgbClr val="000000"/>
                  </a:outerShdw>
                </a:effectLst>
              </a:rPr>
              <a:t>“</a:t>
            </a:r>
          </a:p>
          <a:p>
            <a:pPr>
              <a:spcAft>
                <a:spcPts val="600"/>
              </a:spcAft>
            </a:pPr>
            <a:endParaRPr lang="en-US" sz="1000" u="sng" cap="all" dirty="0">
              <a:solidFill>
                <a:srgbClr val="FF0000"/>
              </a:solidFill>
              <a:effectLst>
                <a:outerShdw blurRad="38100" dist="38100" dir="2700000" algn="tl">
                  <a:srgbClr val="000000"/>
                </a:outerShdw>
              </a:effectLst>
            </a:endParaRPr>
          </a:p>
          <a:p>
            <a:pPr marL="228600" indent="-228600">
              <a:spcAft>
                <a:spcPts val="1200"/>
              </a:spcAft>
              <a:buFont typeface="Arial" pitchFamily="34" charset="0"/>
              <a:buChar char="•"/>
            </a:pPr>
            <a:r>
              <a:rPr lang="en-US" sz="2800" dirty="0" smtClean="0"/>
              <a:t>From 1066, </a:t>
            </a:r>
            <a:r>
              <a:rPr lang="en-US" sz="2800" dirty="0" smtClean="0">
                <a:solidFill>
                  <a:srgbClr val="FF0000"/>
                </a:solidFill>
                <a:effectLst>
                  <a:outerShdw blurRad="38100" dist="38100" dir="2700000" algn="tl">
                    <a:srgbClr val="000000"/>
                  </a:outerShdw>
                </a:effectLst>
              </a:rPr>
              <a:t>England &amp; France </a:t>
            </a:r>
            <a:r>
              <a:rPr lang="en-US" sz="2800" dirty="0" smtClean="0"/>
              <a:t>were in </a:t>
            </a:r>
            <a:r>
              <a:rPr lang="en-US" sz="2800" dirty="0" smtClean="0">
                <a:solidFill>
                  <a:srgbClr val="FF0000"/>
                </a:solidFill>
                <a:effectLst>
                  <a:outerShdw blurRad="38100" dist="38100" dir="2700000" algn="tl">
                    <a:srgbClr val="000000"/>
                  </a:outerShdw>
                </a:effectLst>
              </a:rPr>
              <a:t>various conflicts/ wars </a:t>
            </a:r>
            <a:r>
              <a:rPr lang="en-US" sz="2800" dirty="0" smtClean="0"/>
              <a:t>with each other</a:t>
            </a:r>
          </a:p>
          <a:p>
            <a:pPr marL="228600" indent="-228600">
              <a:spcAft>
                <a:spcPts val="1200"/>
              </a:spcAft>
              <a:buFont typeface="Arial" pitchFamily="34" charset="0"/>
              <a:buChar char="•"/>
            </a:pPr>
            <a:r>
              <a:rPr lang="en-US" sz="2800" dirty="0" smtClean="0"/>
              <a:t>Most recent was the </a:t>
            </a:r>
            <a:r>
              <a:rPr lang="en-US" sz="2800" dirty="0" smtClean="0">
                <a:solidFill>
                  <a:srgbClr val="FF0000"/>
                </a:solidFill>
                <a:effectLst>
                  <a:outerShdw blurRad="38100" dist="38100" dir="2700000" algn="tl">
                    <a:srgbClr val="000000"/>
                  </a:outerShdw>
                </a:effectLst>
              </a:rPr>
              <a:t>Hundred Year’s War</a:t>
            </a:r>
            <a:r>
              <a:rPr lang="en-US" sz="2800" dirty="0" smtClean="0"/>
              <a:t>: 1337–1453</a:t>
            </a:r>
          </a:p>
        </p:txBody>
      </p:sp>
      <p:sp>
        <p:nvSpPr>
          <p:cNvPr id="7" name="Rectangle 6"/>
          <p:cNvSpPr/>
          <p:nvPr/>
        </p:nvSpPr>
        <p:spPr>
          <a:xfrm>
            <a:off x="0" y="4038600"/>
            <a:ext cx="9144000" cy="2831544"/>
          </a:xfrm>
          <a:prstGeom prst="rect">
            <a:avLst/>
          </a:prstGeom>
        </p:spPr>
        <p:txBody>
          <a:bodyPr wrap="square">
            <a:spAutoFit/>
          </a:bodyPr>
          <a:lstStyle/>
          <a:p>
            <a:pPr marL="228600" indent="-228600">
              <a:spcAft>
                <a:spcPts val="600"/>
              </a:spcAft>
              <a:buFont typeface="Arial" pitchFamily="34" charset="0"/>
              <a:buChar char="•"/>
            </a:pPr>
            <a:r>
              <a:rPr lang="en-US" sz="2800" dirty="0" smtClean="0"/>
              <a:t>Add to the </a:t>
            </a:r>
            <a:r>
              <a:rPr lang="en-US" sz="2800" dirty="0" smtClean="0">
                <a:solidFill>
                  <a:srgbClr val="FF0000"/>
                </a:solidFill>
                <a:effectLst>
                  <a:outerShdw blurRad="38100" dist="38100" dir="2700000" algn="tl">
                    <a:srgbClr val="000000"/>
                  </a:outerShdw>
                </a:effectLst>
              </a:rPr>
              <a:t>history of rivalry</a:t>
            </a:r>
            <a:r>
              <a:rPr lang="en-US" sz="2800" dirty="0" smtClean="0"/>
              <a:t>, and </a:t>
            </a:r>
            <a:r>
              <a:rPr lang="en-US" sz="2800" dirty="0" smtClean="0">
                <a:solidFill>
                  <a:srgbClr val="FF0000"/>
                </a:solidFill>
                <a:effectLst>
                  <a:outerShdw blurRad="38100" dist="38100" dir="2700000" algn="tl">
                    <a:srgbClr val="000000"/>
                  </a:outerShdw>
                </a:effectLst>
              </a:rPr>
              <a:t>increasing desire for global domination</a:t>
            </a:r>
            <a:r>
              <a:rPr lang="en-US" sz="2800" dirty="0" smtClean="0"/>
              <a:t>, </a:t>
            </a:r>
            <a:r>
              <a:rPr lang="en-US" sz="2800" dirty="0" smtClean="0">
                <a:solidFill>
                  <a:srgbClr val="FF0000"/>
                </a:solidFill>
                <a:effectLst>
                  <a:outerShdw blurRad="38100" dist="38100" dir="2700000" algn="tl">
                    <a:srgbClr val="000000"/>
                  </a:outerShdw>
                </a:effectLst>
              </a:rPr>
              <a:t>empire building </a:t>
            </a:r>
            <a:r>
              <a:rPr lang="en-US" sz="2800" dirty="0" smtClean="0"/>
              <a:t>begins to spread and </a:t>
            </a:r>
            <a:r>
              <a:rPr lang="en-US" sz="2800" dirty="0" smtClean="0">
                <a:solidFill>
                  <a:srgbClr val="FF0000"/>
                </a:solidFill>
                <a:effectLst>
                  <a:outerShdw blurRad="38100" dist="38100" dir="2700000" algn="tl">
                    <a:srgbClr val="000000"/>
                  </a:outerShdw>
                </a:effectLst>
              </a:rPr>
              <a:t>competition</a:t>
            </a:r>
            <a:r>
              <a:rPr lang="en-US" sz="2800" dirty="0" smtClean="0"/>
              <a:t> between these nations </a:t>
            </a:r>
            <a:r>
              <a:rPr lang="en-US" sz="2800" dirty="0" smtClean="0">
                <a:solidFill>
                  <a:srgbClr val="FF0000"/>
                </a:solidFill>
                <a:effectLst>
                  <a:outerShdw blurRad="38100" dist="38100" dir="2700000" algn="tl">
                    <a:srgbClr val="000000"/>
                  </a:outerShdw>
                </a:effectLst>
              </a:rPr>
              <a:t>begins to increase</a:t>
            </a:r>
          </a:p>
          <a:p>
            <a:pPr marL="228600" indent="-228600">
              <a:spcAft>
                <a:spcPts val="600"/>
              </a:spcAft>
              <a:buFont typeface="Arial" pitchFamily="34" charset="0"/>
              <a:buChar char="•"/>
            </a:pPr>
            <a:r>
              <a:rPr lang="en-US" sz="2800" dirty="0" smtClean="0">
                <a:solidFill>
                  <a:srgbClr val="FF0000"/>
                </a:solidFill>
                <a:effectLst>
                  <a:outerShdw blurRad="38100" dist="38100" dir="2700000" algn="tl">
                    <a:srgbClr val="000000"/>
                  </a:outerShdw>
                </a:effectLst>
              </a:rPr>
              <a:t>Armed conflict </a:t>
            </a:r>
            <a:r>
              <a:rPr lang="en-US" sz="2800" dirty="0" smtClean="0"/>
              <a:t>between France/England </a:t>
            </a:r>
            <a:r>
              <a:rPr lang="en-US" sz="2800" dirty="0" smtClean="0">
                <a:solidFill>
                  <a:srgbClr val="FF0000"/>
                </a:solidFill>
                <a:effectLst>
                  <a:outerShdw blurRad="38100" dist="38100" dir="2700000" algn="tl">
                    <a:srgbClr val="000000"/>
                  </a:outerShdw>
                </a:effectLst>
              </a:rPr>
              <a:t>ebbs &amp; flows in 17th/18th centuries</a:t>
            </a:r>
            <a:r>
              <a:rPr lang="en-US" sz="2800" dirty="0" smtClean="0"/>
              <a:t> </a:t>
            </a:r>
          </a:p>
          <a:p>
            <a:pPr marL="228600" indent="-228600">
              <a:spcAft>
                <a:spcPts val="600"/>
              </a:spcAft>
              <a:buFont typeface="Arial" pitchFamily="34" charset="0"/>
              <a:buChar char="•"/>
            </a:pPr>
            <a:r>
              <a:rPr lang="en-US" sz="2800" dirty="0" smtClean="0"/>
              <a:t>The </a:t>
            </a:r>
            <a:r>
              <a:rPr lang="en-US" sz="2800" dirty="0" smtClean="0">
                <a:solidFill>
                  <a:srgbClr val="FF0000"/>
                </a:solidFill>
                <a:effectLst>
                  <a:outerShdw blurRad="38100" dist="38100" dir="2700000" algn="tl">
                    <a:srgbClr val="000000"/>
                  </a:outerShdw>
                </a:effectLst>
              </a:rPr>
              <a:t>Acadians are caught in the middle</a:t>
            </a:r>
          </a:p>
        </p:txBody>
      </p:sp>
      <p:pic>
        <p:nvPicPr>
          <p:cNvPr id="8198" name="Picture 6" descr="File: Bayeux Tapestry scene57 Harold death.jpg"/>
          <p:cNvPicPr>
            <a:picLocks noChangeAspect="1" noChangeArrowheads="1"/>
          </p:cNvPicPr>
          <p:nvPr/>
        </p:nvPicPr>
        <p:blipFill>
          <a:blip r:embed="rId3" cstate="print"/>
          <a:srcRect/>
          <a:stretch>
            <a:fillRect/>
          </a:stretch>
        </p:blipFill>
        <p:spPr bwMode="auto">
          <a:xfrm>
            <a:off x="4855429" y="609600"/>
            <a:ext cx="4288571" cy="3733800"/>
          </a:xfrm>
          <a:prstGeom prst="rect">
            <a:avLst/>
          </a:prstGeom>
          <a:noFill/>
        </p:spPr>
      </p:pic>
      <p:pic>
        <p:nvPicPr>
          <p:cNvPr id="8200" name="Picture 8" descr="https://upload.wikimedia.org/wikipedia/commons/b/b9/Vigiles_du_roi_Charles_VII_32.jpg"/>
          <p:cNvPicPr>
            <a:picLocks noChangeAspect="1" noChangeArrowheads="1"/>
          </p:cNvPicPr>
          <p:nvPr/>
        </p:nvPicPr>
        <p:blipFill>
          <a:blip r:embed="rId4" cstate="print"/>
          <a:srcRect/>
          <a:stretch>
            <a:fillRect/>
          </a:stretch>
        </p:blipFill>
        <p:spPr bwMode="auto">
          <a:xfrm>
            <a:off x="4854172" y="609600"/>
            <a:ext cx="4289828" cy="3733800"/>
          </a:xfrm>
          <a:prstGeom prst="rect">
            <a:avLst/>
          </a:prstGeom>
          <a:noFill/>
        </p:spPr>
      </p:pic>
      <p:grpSp>
        <p:nvGrpSpPr>
          <p:cNvPr id="3" name="Group 14"/>
          <p:cNvGrpSpPr/>
          <p:nvPr/>
        </p:nvGrpSpPr>
        <p:grpSpPr>
          <a:xfrm>
            <a:off x="0" y="609600"/>
            <a:ext cx="9144000" cy="3352800"/>
            <a:chOff x="0" y="609600"/>
            <a:chExt cx="9144000" cy="3352800"/>
          </a:xfrm>
        </p:grpSpPr>
        <p:pic>
          <p:nvPicPr>
            <p:cNvPr id="8204" name="Picture 12" descr="https://upload.wikimedia.org/wikipedia/commons/6/69/English_overseas_possessions_in_1700.png"/>
            <p:cNvPicPr>
              <a:picLocks noChangeAspect="1" noChangeArrowheads="1"/>
            </p:cNvPicPr>
            <p:nvPr/>
          </p:nvPicPr>
          <p:blipFill>
            <a:blip r:embed="rId5" cstate="print"/>
            <a:srcRect b="16400"/>
            <a:stretch>
              <a:fillRect/>
            </a:stretch>
          </p:blipFill>
          <p:spPr bwMode="auto">
            <a:xfrm>
              <a:off x="0" y="609600"/>
              <a:ext cx="9144000" cy="3352800"/>
            </a:xfrm>
            <a:prstGeom prst="rect">
              <a:avLst/>
            </a:prstGeom>
            <a:noFill/>
          </p:spPr>
        </p:pic>
        <p:sp>
          <p:nvSpPr>
            <p:cNvPr id="14" name="Rectangle 13"/>
            <p:cNvSpPr/>
            <p:nvPr/>
          </p:nvSpPr>
          <p:spPr>
            <a:xfrm>
              <a:off x="2760062" y="3505200"/>
              <a:ext cx="3623877" cy="369332"/>
            </a:xfrm>
            <a:prstGeom prst="rect">
              <a:avLst/>
            </a:prstGeom>
            <a:solidFill>
              <a:schemeClr val="tx1"/>
            </a:solidFill>
          </p:spPr>
          <p:txBody>
            <a:bodyPr wrap="none">
              <a:spAutoFit/>
            </a:bodyPr>
            <a:lstStyle/>
            <a:p>
              <a:r>
                <a:rPr lang="en-US" dirty="0">
                  <a:solidFill>
                    <a:schemeClr val="bg1"/>
                  </a:solidFill>
                </a:rPr>
                <a:t>English overseas possessions in 1700</a:t>
              </a:r>
            </a:p>
          </p:txBody>
        </p:sp>
      </p:grpSp>
      <p:sp>
        <p:nvSpPr>
          <p:cNvPr id="17" name="Oval 16"/>
          <p:cNvSpPr/>
          <p:nvPr/>
        </p:nvSpPr>
        <p:spPr>
          <a:xfrm>
            <a:off x="3733800" y="12192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2001296" y="1122904"/>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2514600" y="13716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rot="19631601">
            <a:off x="1865169" y="1644487"/>
            <a:ext cx="838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1828800" y="20574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1524000" y="22860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2209800" y="23622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2362200" y="25908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3733800" y="25908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6553200" y="28956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5887496" y="2037304"/>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206" name="Picture 14" descr="http://4.bp.blogspot.com/-ldb3dFi16Yw/ThMHsBZO26I/AAAAAAABLGc/_TWnOiv5Mmg/s1600/DSC01410.JPG"/>
          <p:cNvPicPr>
            <a:picLocks noChangeAspect="1" noChangeArrowheads="1"/>
          </p:cNvPicPr>
          <p:nvPr/>
        </p:nvPicPr>
        <p:blipFill>
          <a:blip r:embed="rId6" cstate="print"/>
          <a:srcRect/>
          <a:stretch>
            <a:fillRect/>
          </a:stretch>
        </p:blipFill>
        <p:spPr bwMode="auto">
          <a:xfrm>
            <a:off x="0" y="609600"/>
            <a:ext cx="9144000" cy="5715000"/>
          </a:xfrm>
          <a:prstGeom prst="rect">
            <a:avLst/>
          </a:prstGeom>
          <a:noFill/>
        </p:spPr>
      </p:pic>
      <p:sp>
        <p:nvSpPr>
          <p:cNvPr id="2" name="Title 1"/>
          <p:cNvSpPr>
            <a:spLocks noGrp="1"/>
          </p:cNvSpPr>
          <p:nvPr>
            <p:ph type="title"/>
          </p:nvPr>
        </p:nvSpPr>
        <p:spPr/>
        <p:txBody>
          <a:bodyPr>
            <a:normAutofit fontScale="90000"/>
          </a:bodyPr>
          <a:lstStyle/>
          <a:p>
            <a:r>
              <a:rPr lang="en-US" dirty="0" smtClean="0"/>
              <a:t>NEW FRANCE GEOPOLITICAL SETTING - EUROPEANS</a:t>
            </a:r>
            <a:endParaRPr lang="en-US" dirty="0"/>
          </a:p>
        </p:txBody>
      </p:sp>
      <p:sp>
        <p:nvSpPr>
          <p:cNvPr id="28" name="Rectangle 27"/>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pic>
        <p:nvPicPr>
          <p:cNvPr id="159745" name="Picture 1" descr="C:\Users\romerrr\AppData\Local\Microsoft\Windows\INetCache\IE\12ZGSOIJ\three-1181081_640[1].png"/>
          <p:cNvPicPr>
            <a:picLocks noChangeAspect="1" noChangeArrowheads="1"/>
          </p:cNvPicPr>
          <p:nvPr/>
        </p:nvPicPr>
        <p:blipFill>
          <a:blip r:embed="rId7" cstate="print"/>
          <a:srcRect/>
          <a:stretch>
            <a:fillRect/>
          </a:stretch>
        </p:blipFill>
        <p:spPr bwMode="auto">
          <a:xfrm>
            <a:off x="2133600" y="990600"/>
            <a:ext cx="4876800" cy="4876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59745"/>
                                        </p:tgtEl>
                                        <p:attrNameLst>
                                          <p:attrName>style.visibility</p:attrName>
                                        </p:attrNameLst>
                                      </p:cBhvr>
                                      <p:to>
                                        <p:strVal val="visible"/>
                                      </p:to>
                                    </p:set>
                                    <p:anim calcmode="lin" valueType="num">
                                      <p:cBhvr>
                                        <p:cTn id="7" dur="500" fill="hold"/>
                                        <p:tgtEl>
                                          <p:spTgt spid="159745"/>
                                        </p:tgtEl>
                                        <p:attrNameLst>
                                          <p:attrName>ppt_w</p:attrName>
                                        </p:attrNameLst>
                                      </p:cBhvr>
                                      <p:tavLst>
                                        <p:tav tm="0">
                                          <p:val>
                                            <p:fltVal val="0"/>
                                          </p:val>
                                        </p:tav>
                                        <p:tav tm="100000">
                                          <p:val>
                                            <p:strVal val="#ppt_w"/>
                                          </p:val>
                                        </p:tav>
                                      </p:tavLst>
                                    </p:anim>
                                    <p:anim calcmode="lin" valueType="num">
                                      <p:cBhvr>
                                        <p:cTn id="8" dur="500" fill="hold"/>
                                        <p:tgtEl>
                                          <p:spTgt spid="159745"/>
                                        </p:tgtEl>
                                        <p:attrNameLst>
                                          <p:attrName>ppt_h</p:attrName>
                                        </p:attrNameLst>
                                      </p:cBhvr>
                                      <p:tavLst>
                                        <p:tav tm="0">
                                          <p:val>
                                            <p:fltVal val="0"/>
                                          </p:val>
                                        </p:tav>
                                        <p:tav tm="100000">
                                          <p:val>
                                            <p:strVal val="#ppt_h"/>
                                          </p:val>
                                        </p:tav>
                                      </p:tavLst>
                                    </p:anim>
                                    <p:animEffect transition="in" filter="fade">
                                      <p:cBhvr>
                                        <p:cTn id="9" dur="500"/>
                                        <p:tgtEl>
                                          <p:spTgt spid="159745"/>
                                        </p:tgtEl>
                                      </p:cBhvr>
                                    </p:animEffect>
                                  </p:childTnLst>
                                </p:cTn>
                              </p:par>
                              <p:par>
                                <p:cTn id="10" presetID="22" presetClass="entr" presetSubtype="8" fill="hold"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1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59745"/>
                                        </p:tgtEl>
                                      </p:cBhvr>
                                    </p:animEffect>
                                    <p:set>
                                      <p:cBhvr>
                                        <p:cTn id="17" dur="1" fill="hold">
                                          <p:stCondLst>
                                            <p:cond delay="499"/>
                                          </p:stCondLst>
                                        </p:cTn>
                                        <p:tgtEl>
                                          <p:spTgt spid="159745"/>
                                        </p:tgtEl>
                                        <p:attrNameLst>
                                          <p:attrName>style.visibility</p:attrName>
                                        </p:attrNameLst>
                                      </p:cBhvr>
                                      <p:to>
                                        <p:strVal val="hidden"/>
                                      </p:to>
                                    </p:se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wipe(left)">
                                      <p:cBhvr>
                                        <p:cTn id="21" dur="1000"/>
                                        <p:tgtEl>
                                          <p:spTgt spid="4">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198"/>
                                        </p:tgtEl>
                                        <p:attrNameLst>
                                          <p:attrName>style.visibility</p:attrName>
                                        </p:attrNameLst>
                                      </p:cBhvr>
                                      <p:to>
                                        <p:strVal val="visible"/>
                                      </p:to>
                                    </p:set>
                                    <p:animEffect transition="in" filter="fade">
                                      <p:cBhvr>
                                        <p:cTn id="24" dur="1000"/>
                                        <p:tgtEl>
                                          <p:spTgt spid="819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left)">
                                      <p:cBhvr>
                                        <p:cTn id="29" dur="1000"/>
                                        <p:tgtEl>
                                          <p:spTgt spid="4">
                                            <p:txEl>
                                              <p:pRg st="3" end="3"/>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8200"/>
                                        </p:tgtEl>
                                        <p:attrNameLst>
                                          <p:attrName>style.visibility</p:attrName>
                                        </p:attrNameLst>
                                      </p:cBhvr>
                                      <p:to>
                                        <p:strVal val="visible"/>
                                      </p:to>
                                    </p:set>
                                    <p:animEffect transition="in" filter="fade">
                                      <p:cBhvr>
                                        <p:cTn id="32" dur="1000"/>
                                        <p:tgtEl>
                                          <p:spTgt spid="8200"/>
                                        </p:tgtEl>
                                      </p:cBhvr>
                                    </p:animEffect>
                                  </p:childTnLst>
                                </p:cTn>
                              </p:par>
                              <p:par>
                                <p:cTn id="33" presetID="10" presetClass="exit" presetSubtype="0" fill="hold" nodeType="withEffect">
                                  <p:stCondLst>
                                    <p:cond delay="0"/>
                                  </p:stCondLst>
                                  <p:childTnLst>
                                    <p:animEffect transition="out" filter="fade">
                                      <p:cBhvr>
                                        <p:cTn id="34" dur="1000"/>
                                        <p:tgtEl>
                                          <p:spTgt spid="8198"/>
                                        </p:tgtEl>
                                      </p:cBhvr>
                                    </p:animEffect>
                                    <p:set>
                                      <p:cBhvr>
                                        <p:cTn id="35" dur="1" fill="hold">
                                          <p:stCondLst>
                                            <p:cond delay="999"/>
                                          </p:stCondLst>
                                        </p:cTn>
                                        <p:tgtEl>
                                          <p:spTgt spid="819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1000"/>
                                        <p:tgtEl>
                                          <p:spTgt spid="8200"/>
                                        </p:tgtEl>
                                      </p:cBhvr>
                                    </p:animEffect>
                                    <p:set>
                                      <p:cBhvr>
                                        <p:cTn id="40" dur="1" fill="hold">
                                          <p:stCondLst>
                                            <p:cond delay="999"/>
                                          </p:stCondLst>
                                        </p:cTn>
                                        <p:tgtEl>
                                          <p:spTgt spid="8200"/>
                                        </p:tgtEl>
                                        <p:attrNameLst>
                                          <p:attrName>style.visibility</p:attrName>
                                        </p:attrNameLst>
                                      </p:cBhvr>
                                      <p:to>
                                        <p:strVal val="hidden"/>
                                      </p:to>
                                    </p:set>
                                  </p:childTnLst>
                                </p:cTn>
                              </p:par>
                              <p:par>
                                <p:cTn id="41" presetID="22" presetClass="entr" presetSubtype="8" fill="hold" nodeType="with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wipe(left)">
                                      <p:cBhvr>
                                        <p:cTn id="43" dur="1000"/>
                                        <p:tgtEl>
                                          <p:spTgt spid="7">
                                            <p:txEl>
                                              <p:pRg st="0" end="0"/>
                                            </p:txEl>
                                          </p:spTgt>
                                        </p:tgtEl>
                                      </p:cBhvr>
                                    </p:animEffect>
                                  </p:childTnLst>
                                </p:cTn>
                              </p:par>
                            </p:childTnLst>
                          </p:cTn>
                        </p:par>
                        <p:par>
                          <p:cTn id="44" fill="hold">
                            <p:stCondLst>
                              <p:cond delay="1000"/>
                            </p:stCondLst>
                            <p:childTnLst>
                              <p:par>
                                <p:cTn id="45" presetID="22" presetClass="entr" presetSubtype="4"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Effect transition="in" filter="fade">
                                      <p:cBhvr>
                                        <p:cTn id="54" dur="500"/>
                                        <p:tgtEl>
                                          <p:spTgt spid="17"/>
                                        </p:tgtEl>
                                      </p:cBhvr>
                                    </p:animEffect>
                                  </p:childTnLst>
                                </p:cTn>
                              </p:par>
                            </p:childTnLst>
                          </p:cTn>
                        </p:par>
                        <p:par>
                          <p:cTn id="55" fill="hold">
                            <p:stCondLst>
                              <p:cond delay="500"/>
                            </p:stCondLst>
                            <p:childTnLst>
                              <p:par>
                                <p:cTn id="56" presetID="53" presetClass="entr" presetSubtype="0"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500" fill="hold"/>
                                        <p:tgtEl>
                                          <p:spTgt spid="18"/>
                                        </p:tgtEl>
                                        <p:attrNameLst>
                                          <p:attrName>ppt_w</p:attrName>
                                        </p:attrNameLst>
                                      </p:cBhvr>
                                      <p:tavLst>
                                        <p:tav tm="0">
                                          <p:val>
                                            <p:fltVal val="0"/>
                                          </p:val>
                                        </p:tav>
                                        <p:tav tm="100000">
                                          <p:val>
                                            <p:strVal val="#ppt_w"/>
                                          </p:val>
                                        </p:tav>
                                      </p:tavLst>
                                    </p:anim>
                                    <p:anim calcmode="lin" valueType="num">
                                      <p:cBhvr>
                                        <p:cTn id="59" dur="500" fill="hold"/>
                                        <p:tgtEl>
                                          <p:spTgt spid="18"/>
                                        </p:tgtEl>
                                        <p:attrNameLst>
                                          <p:attrName>ppt_h</p:attrName>
                                        </p:attrNameLst>
                                      </p:cBhvr>
                                      <p:tavLst>
                                        <p:tav tm="0">
                                          <p:val>
                                            <p:fltVal val="0"/>
                                          </p:val>
                                        </p:tav>
                                        <p:tav tm="100000">
                                          <p:val>
                                            <p:strVal val="#ppt_h"/>
                                          </p:val>
                                        </p:tav>
                                      </p:tavLst>
                                    </p:anim>
                                    <p:animEffect transition="in" filter="fade">
                                      <p:cBhvr>
                                        <p:cTn id="60" dur="500"/>
                                        <p:tgtEl>
                                          <p:spTgt spid="18"/>
                                        </p:tgtEl>
                                      </p:cBhvr>
                                    </p:animEffect>
                                  </p:childTnLst>
                                </p:cTn>
                              </p:par>
                            </p:childTnLst>
                          </p:cTn>
                        </p:par>
                        <p:par>
                          <p:cTn id="61" fill="hold">
                            <p:stCondLst>
                              <p:cond delay="1000"/>
                            </p:stCondLst>
                            <p:childTnLst>
                              <p:par>
                                <p:cTn id="62" presetID="53" presetClass="entr" presetSubtype="0" fill="hold" grpId="0" nodeType="after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500" fill="hold"/>
                                        <p:tgtEl>
                                          <p:spTgt spid="19"/>
                                        </p:tgtEl>
                                        <p:attrNameLst>
                                          <p:attrName>ppt_w</p:attrName>
                                        </p:attrNameLst>
                                      </p:cBhvr>
                                      <p:tavLst>
                                        <p:tav tm="0">
                                          <p:val>
                                            <p:fltVal val="0"/>
                                          </p:val>
                                        </p:tav>
                                        <p:tav tm="100000">
                                          <p:val>
                                            <p:strVal val="#ppt_w"/>
                                          </p:val>
                                        </p:tav>
                                      </p:tavLst>
                                    </p:anim>
                                    <p:anim calcmode="lin" valueType="num">
                                      <p:cBhvr>
                                        <p:cTn id="65" dur="500" fill="hold"/>
                                        <p:tgtEl>
                                          <p:spTgt spid="19"/>
                                        </p:tgtEl>
                                        <p:attrNameLst>
                                          <p:attrName>ppt_h</p:attrName>
                                        </p:attrNameLst>
                                      </p:cBhvr>
                                      <p:tavLst>
                                        <p:tav tm="0">
                                          <p:val>
                                            <p:fltVal val="0"/>
                                          </p:val>
                                        </p:tav>
                                        <p:tav tm="100000">
                                          <p:val>
                                            <p:strVal val="#ppt_h"/>
                                          </p:val>
                                        </p:tav>
                                      </p:tavLst>
                                    </p:anim>
                                    <p:animEffect transition="in" filter="fade">
                                      <p:cBhvr>
                                        <p:cTn id="66" dur="500"/>
                                        <p:tgtEl>
                                          <p:spTgt spid="19"/>
                                        </p:tgtEl>
                                      </p:cBhvr>
                                    </p:animEffect>
                                  </p:childTnLst>
                                </p:cTn>
                              </p:par>
                            </p:childTnLst>
                          </p:cTn>
                        </p:par>
                        <p:par>
                          <p:cTn id="67" fill="hold">
                            <p:stCondLst>
                              <p:cond delay="1500"/>
                            </p:stCondLst>
                            <p:childTnLst>
                              <p:par>
                                <p:cTn id="68" presetID="53" presetClass="entr" presetSubtype="0" fill="hold" grpId="0" nodeType="after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p:cTn id="70" dur="500" fill="hold"/>
                                        <p:tgtEl>
                                          <p:spTgt spid="20"/>
                                        </p:tgtEl>
                                        <p:attrNameLst>
                                          <p:attrName>ppt_w</p:attrName>
                                        </p:attrNameLst>
                                      </p:cBhvr>
                                      <p:tavLst>
                                        <p:tav tm="0">
                                          <p:val>
                                            <p:fltVal val="0"/>
                                          </p:val>
                                        </p:tav>
                                        <p:tav tm="100000">
                                          <p:val>
                                            <p:strVal val="#ppt_w"/>
                                          </p:val>
                                        </p:tav>
                                      </p:tavLst>
                                    </p:anim>
                                    <p:anim calcmode="lin" valueType="num">
                                      <p:cBhvr>
                                        <p:cTn id="71" dur="500" fill="hold"/>
                                        <p:tgtEl>
                                          <p:spTgt spid="20"/>
                                        </p:tgtEl>
                                        <p:attrNameLst>
                                          <p:attrName>ppt_h</p:attrName>
                                        </p:attrNameLst>
                                      </p:cBhvr>
                                      <p:tavLst>
                                        <p:tav tm="0">
                                          <p:val>
                                            <p:fltVal val="0"/>
                                          </p:val>
                                        </p:tav>
                                        <p:tav tm="100000">
                                          <p:val>
                                            <p:strVal val="#ppt_h"/>
                                          </p:val>
                                        </p:tav>
                                      </p:tavLst>
                                    </p:anim>
                                    <p:animEffect transition="in" filter="fade">
                                      <p:cBhvr>
                                        <p:cTn id="72" dur="500"/>
                                        <p:tgtEl>
                                          <p:spTgt spid="20"/>
                                        </p:tgtEl>
                                      </p:cBhvr>
                                    </p:animEffect>
                                  </p:childTnLst>
                                </p:cTn>
                              </p:par>
                            </p:childTnLst>
                          </p:cTn>
                        </p:par>
                        <p:par>
                          <p:cTn id="73" fill="hold">
                            <p:stCondLst>
                              <p:cond delay="2000"/>
                            </p:stCondLst>
                            <p:childTnLst>
                              <p:par>
                                <p:cTn id="74" presetID="53" presetClass="entr" presetSubtype="0" fill="hold" grpId="0" nodeType="after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p:cTn id="76" dur="500" fill="hold"/>
                                        <p:tgtEl>
                                          <p:spTgt spid="21"/>
                                        </p:tgtEl>
                                        <p:attrNameLst>
                                          <p:attrName>ppt_w</p:attrName>
                                        </p:attrNameLst>
                                      </p:cBhvr>
                                      <p:tavLst>
                                        <p:tav tm="0">
                                          <p:val>
                                            <p:fltVal val="0"/>
                                          </p:val>
                                        </p:tav>
                                        <p:tav tm="100000">
                                          <p:val>
                                            <p:strVal val="#ppt_w"/>
                                          </p:val>
                                        </p:tav>
                                      </p:tavLst>
                                    </p:anim>
                                    <p:anim calcmode="lin" valueType="num">
                                      <p:cBhvr>
                                        <p:cTn id="77" dur="500" fill="hold"/>
                                        <p:tgtEl>
                                          <p:spTgt spid="21"/>
                                        </p:tgtEl>
                                        <p:attrNameLst>
                                          <p:attrName>ppt_h</p:attrName>
                                        </p:attrNameLst>
                                      </p:cBhvr>
                                      <p:tavLst>
                                        <p:tav tm="0">
                                          <p:val>
                                            <p:fltVal val="0"/>
                                          </p:val>
                                        </p:tav>
                                        <p:tav tm="100000">
                                          <p:val>
                                            <p:strVal val="#ppt_h"/>
                                          </p:val>
                                        </p:tav>
                                      </p:tavLst>
                                    </p:anim>
                                    <p:animEffect transition="in" filter="fade">
                                      <p:cBhvr>
                                        <p:cTn id="78" dur="500"/>
                                        <p:tgtEl>
                                          <p:spTgt spid="21"/>
                                        </p:tgtEl>
                                      </p:cBhvr>
                                    </p:animEffect>
                                  </p:childTnLst>
                                </p:cTn>
                              </p:par>
                            </p:childTnLst>
                          </p:cTn>
                        </p:par>
                        <p:par>
                          <p:cTn id="79" fill="hold">
                            <p:stCondLst>
                              <p:cond delay="2500"/>
                            </p:stCondLst>
                            <p:childTnLst>
                              <p:par>
                                <p:cTn id="80" presetID="53" presetClass="entr" presetSubtype="0" fill="hold" grpId="0"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500" fill="hold"/>
                                        <p:tgtEl>
                                          <p:spTgt spid="22"/>
                                        </p:tgtEl>
                                        <p:attrNameLst>
                                          <p:attrName>ppt_w</p:attrName>
                                        </p:attrNameLst>
                                      </p:cBhvr>
                                      <p:tavLst>
                                        <p:tav tm="0">
                                          <p:val>
                                            <p:fltVal val="0"/>
                                          </p:val>
                                        </p:tav>
                                        <p:tav tm="100000">
                                          <p:val>
                                            <p:strVal val="#ppt_w"/>
                                          </p:val>
                                        </p:tav>
                                      </p:tavLst>
                                    </p:anim>
                                    <p:anim calcmode="lin" valueType="num">
                                      <p:cBhvr>
                                        <p:cTn id="83" dur="500" fill="hold"/>
                                        <p:tgtEl>
                                          <p:spTgt spid="22"/>
                                        </p:tgtEl>
                                        <p:attrNameLst>
                                          <p:attrName>ppt_h</p:attrName>
                                        </p:attrNameLst>
                                      </p:cBhvr>
                                      <p:tavLst>
                                        <p:tav tm="0">
                                          <p:val>
                                            <p:fltVal val="0"/>
                                          </p:val>
                                        </p:tav>
                                        <p:tav tm="100000">
                                          <p:val>
                                            <p:strVal val="#ppt_h"/>
                                          </p:val>
                                        </p:tav>
                                      </p:tavLst>
                                    </p:anim>
                                    <p:animEffect transition="in" filter="fade">
                                      <p:cBhvr>
                                        <p:cTn id="84" dur="500"/>
                                        <p:tgtEl>
                                          <p:spTgt spid="22"/>
                                        </p:tgtEl>
                                      </p:cBhvr>
                                    </p:animEffect>
                                  </p:childTnLst>
                                </p:cTn>
                              </p:par>
                            </p:childTnLst>
                          </p:cTn>
                        </p:par>
                        <p:par>
                          <p:cTn id="85" fill="hold">
                            <p:stCondLst>
                              <p:cond delay="3000"/>
                            </p:stCondLst>
                            <p:childTnLst>
                              <p:par>
                                <p:cTn id="86" presetID="53" presetClass="entr" presetSubtype="0" fill="hold" grpId="0" nodeType="afterEffect">
                                  <p:stCondLst>
                                    <p:cond delay="0"/>
                                  </p:stCondLst>
                                  <p:childTnLst>
                                    <p:set>
                                      <p:cBhvr>
                                        <p:cTn id="87" dur="1" fill="hold">
                                          <p:stCondLst>
                                            <p:cond delay="0"/>
                                          </p:stCondLst>
                                        </p:cTn>
                                        <p:tgtEl>
                                          <p:spTgt spid="23"/>
                                        </p:tgtEl>
                                        <p:attrNameLst>
                                          <p:attrName>style.visibility</p:attrName>
                                        </p:attrNameLst>
                                      </p:cBhvr>
                                      <p:to>
                                        <p:strVal val="visible"/>
                                      </p:to>
                                    </p:set>
                                    <p:anim calcmode="lin" valueType="num">
                                      <p:cBhvr>
                                        <p:cTn id="88" dur="500" fill="hold"/>
                                        <p:tgtEl>
                                          <p:spTgt spid="23"/>
                                        </p:tgtEl>
                                        <p:attrNameLst>
                                          <p:attrName>ppt_w</p:attrName>
                                        </p:attrNameLst>
                                      </p:cBhvr>
                                      <p:tavLst>
                                        <p:tav tm="0">
                                          <p:val>
                                            <p:fltVal val="0"/>
                                          </p:val>
                                        </p:tav>
                                        <p:tav tm="100000">
                                          <p:val>
                                            <p:strVal val="#ppt_w"/>
                                          </p:val>
                                        </p:tav>
                                      </p:tavLst>
                                    </p:anim>
                                    <p:anim calcmode="lin" valueType="num">
                                      <p:cBhvr>
                                        <p:cTn id="89" dur="500" fill="hold"/>
                                        <p:tgtEl>
                                          <p:spTgt spid="23"/>
                                        </p:tgtEl>
                                        <p:attrNameLst>
                                          <p:attrName>ppt_h</p:attrName>
                                        </p:attrNameLst>
                                      </p:cBhvr>
                                      <p:tavLst>
                                        <p:tav tm="0">
                                          <p:val>
                                            <p:fltVal val="0"/>
                                          </p:val>
                                        </p:tav>
                                        <p:tav tm="100000">
                                          <p:val>
                                            <p:strVal val="#ppt_h"/>
                                          </p:val>
                                        </p:tav>
                                      </p:tavLst>
                                    </p:anim>
                                    <p:animEffect transition="in" filter="fade">
                                      <p:cBhvr>
                                        <p:cTn id="90" dur="500"/>
                                        <p:tgtEl>
                                          <p:spTgt spid="23"/>
                                        </p:tgtEl>
                                      </p:cBhvr>
                                    </p:animEffect>
                                  </p:childTnLst>
                                </p:cTn>
                              </p:par>
                            </p:childTnLst>
                          </p:cTn>
                        </p:par>
                        <p:par>
                          <p:cTn id="91" fill="hold">
                            <p:stCondLst>
                              <p:cond delay="3500"/>
                            </p:stCondLst>
                            <p:childTnLst>
                              <p:par>
                                <p:cTn id="92" presetID="53" presetClass="entr" presetSubtype="0" fill="hold" grpId="0" nodeType="afterEffect">
                                  <p:stCondLst>
                                    <p:cond delay="0"/>
                                  </p:stCondLst>
                                  <p:childTnLst>
                                    <p:set>
                                      <p:cBhvr>
                                        <p:cTn id="93" dur="1" fill="hold">
                                          <p:stCondLst>
                                            <p:cond delay="0"/>
                                          </p:stCondLst>
                                        </p:cTn>
                                        <p:tgtEl>
                                          <p:spTgt spid="24"/>
                                        </p:tgtEl>
                                        <p:attrNameLst>
                                          <p:attrName>style.visibility</p:attrName>
                                        </p:attrNameLst>
                                      </p:cBhvr>
                                      <p:to>
                                        <p:strVal val="visible"/>
                                      </p:to>
                                    </p:set>
                                    <p:anim calcmode="lin" valueType="num">
                                      <p:cBhvr>
                                        <p:cTn id="94" dur="500" fill="hold"/>
                                        <p:tgtEl>
                                          <p:spTgt spid="24"/>
                                        </p:tgtEl>
                                        <p:attrNameLst>
                                          <p:attrName>ppt_w</p:attrName>
                                        </p:attrNameLst>
                                      </p:cBhvr>
                                      <p:tavLst>
                                        <p:tav tm="0">
                                          <p:val>
                                            <p:fltVal val="0"/>
                                          </p:val>
                                        </p:tav>
                                        <p:tav tm="100000">
                                          <p:val>
                                            <p:strVal val="#ppt_w"/>
                                          </p:val>
                                        </p:tav>
                                      </p:tavLst>
                                    </p:anim>
                                    <p:anim calcmode="lin" valueType="num">
                                      <p:cBhvr>
                                        <p:cTn id="95" dur="500" fill="hold"/>
                                        <p:tgtEl>
                                          <p:spTgt spid="24"/>
                                        </p:tgtEl>
                                        <p:attrNameLst>
                                          <p:attrName>ppt_h</p:attrName>
                                        </p:attrNameLst>
                                      </p:cBhvr>
                                      <p:tavLst>
                                        <p:tav tm="0">
                                          <p:val>
                                            <p:fltVal val="0"/>
                                          </p:val>
                                        </p:tav>
                                        <p:tav tm="100000">
                                          <p:val>
                                            <p:strVal val="#ppt_h"/>
                                          </p:val>
                                        </p:tav>
                                      </p:tavLst>
                                    </p:anim>
                                    <p:animEffect transition="in" filter="fade">
                                      <p:cBhvr>
                                        <p:cTn id="96" dur="500"/>
                                        <p:tgtEl>
                                          <p:spTgt spid="24"/>
                                        </p:tgtEl>
                                      </p:cBhvr>
                                    </p:animEffect>
                                  </p:childTnLst>
                                </p:cTn>
                              </p:par>
                            </p:childTnLst>
                          </p:cTn>
                        </p:par>
                        <p:par>
                          <p:cTn id="97" fill="hold">
                            <p:stCondLst>
                              <p:cond delay="4000"/>
                            </p:stCondLst>
                            <p:childTnLst>
                              <p:par>
                                <p:cTn id="98" presetID="53" presetClass="entr" presetSubtype="0" fill="hold" grpId="0" nodeType="afterEffect">
                                  <p:stCondLst>
                                    <p:cond delay="0"/>
                                  </p:stCondLst>
                                  <p:childTnLst>
                                    <p:set>
                                      <p:cBhvr>
                                        <p:cTn id="99" dur="1" fill="hold">
                                          <p:stCondLst>
                                            <p:cond delay="0"/>
                                          </p:stCondLst>
                                        </p:cTn>
                                        <p:tgtEl>
                                          <p:spTgt spid="25"/>
                                        </p:tgtEl>
                                        <p:attrNameLst>
                                          <p:attrName>style.visibility</p:attrName>
                                        </p:attrNameLst>
                                      </p:cBhvr>
                                      <p:to>
                                        <p:strVal val="visible"/>
                                      </p:to>
                                    </p:set>
                                    <p:anim calcmode="lin" valueType="num">
                                      <p:cBhvr>
                                        <p:cTn id="100" dur="500" fill="hold"/>
                                        <p:tgtEl>
                                          <p:spTgt spid="25"/>
                                        </p:tgtEl>
                                        <p:attrNameLst>
                                          <p:attrName>ppt_w</p:attrName>
                                        </p:attrNameLst>
                                      </p:cBhvr>
                                      <p:tavLst>
                                        <p:tav tm="0">
                                          <p:val>
                                            <p:fltVal val="0"/>
                                          </p:val>
                                        </p:tav>
                                        <p:tav tm="100000">
                                          <p:val>
                                            <p:strVal val="#ppt_w"/>
                                          </p:val>
                                        </p:tav>
                                      </p:tavLst>
                                    </p:anim>
                                    <p:anim calcmode="lin" valueType="num">
                                      <p:cBhvr>
                                        <p:cTn id="101" dur="500" fill="hold"/>
                                        <p:tgtEl>
                                          <p:spTgt spid="25"/>
                                        </p:tgtEl>
                                        <p:attrNameLst>
                                          <p:attrName>ppt_h</p:attrName>
                                        </p:attrNameLst>
                                      </p:cBhvr>
                                      <p:tavLst>
                                        <p:tav tm="0">
                                          <p:val>
                                            <p:fltVal val="0"/>
                                          </p:val>
                                        </p:tav>
                                        <p:tav tm="100000">
                                          <p:val>
                                            <p:strVal val="#ppt_h"/>
                                          </p:val>
                                        </p:tav>
                                      </p:tavLst>
                                    </p:anim>
                                    <p:animEffect transition="in" filter="fade">
                                      <p:cBhvr>
                                        <p:cTn id="102" dur="500"/>
                                        <p:tgtEl>
                                          <p:spTgt spid="25"/>
                                        </p:tgtEl>
                                      </p:cBhvr>
                                    </p:animEffect>
                                  </p:childTnLst>
                                </p:cTn>
                              </p:par>
                            </p:childTnLst>
                          </p:cTn>
                        </p:par>
                        <p:par>
                          <p:cTn id="103" fill="hold">
                            <p:stCondLst>
                              <p:cond delay="4500"/>
                            </p:stCondLst>
                            <p:childTnLst>
                              <p:par>
                                <p:cTn id="104" presetID="53" presetClass="entr" presetSubtype="0" fill="hold" grpId="0" nodeType="afterEffect">
                                  <p:stCondLst>
                                    <p:cond delay="0"/>
                                  </p:stCondLst>
                                  <p:childTnLst>
                                    <p:set>
                                      <p:cBhvr>
                                        <p:cTn id="105" dur="1" fill="hold">
                                          <p:stCondLst>
                                            <p:cond delay="0"/>
                                          </p:stCondLst>
                                        </p:cTn>
                                        <p:tgtEl>
                                          <p:spTgt spid="26"/>
                                        </p:tgtEl>
                                        <p:attrNameLst>
                                          <p:attrName>style.visibility</p:attrName>
                                        </p:attrNameLst>
                                      </p:cBhvr>
                                      <p:to>
                                        <p:strVal val="visible"/>
                                      </p:to>
                                    </p:set>
                                    <p:anim calcmode="lin" valueType="num">
                                      <p:cBhvr>
                                        <p:cTn id="106" dur="500" fill="hold"/>
                                        <p:tgtEl>
                                          <p:spTgt spid="26"/>
                                        </p:tgtEl>
                                        <p:attrNameLst>
                                          <p:attrName>ppt_w</p:attrName>
                                        </p:attrNameLst>
                                      </p:cBhvr>
                                      <p:tavLst>
                                        <p:tav tm="0">
                                          <p:val>
                                            <p:fltVal val="0"/>
                                          </p:val>
                                        </p:tav>
                                        <p:tav tm="100000">
                                          <p:val>
                                            <p:strVal val="#ppt_w"/>
                                          </p:val>
                                        </p:tav>
                                      </p:tavLst>
                                    </p:anim>
                                    <p:anim calcmode="lin" valueType="num">
                                      <p:cBhvr>
                                        <p:cTn id="107" dur="500" fill="hold"/>
                                        <p:tgtEl>
                                          <p:spTgt spid="26"/>
                                        </p:tgtEl>
                                        <p:attrNameLst>
                                          <p:attrName>ppt_h</p:attrName>
                                        </p:attrNameLst>
                                      </p:cBhvr>
                                      <p:tavLst>
                                        <p:tav tm="0">
                                          <p:val>
                                            <p:fltVal val="0"/>
                                          </p:val>
                                        </p:tav>
                                        <p:tav tm="100000">
                                          <p:val>
                                            <p:strVal val="#ppt_h"/>
                                          </p:val>
                                        </p:tav>
                                      </p:tavLst>
                                    </p:anim>
                                    <p:animEffect transition="in" filter="fade">
                                      <p:cBhvr>
                                        <p:cTn id="108" dur="500"/>
                                        <p:tgtEl>
                                          <p:spTgt spid="26"/>
                                        </p:tgtEl>
                                      </p:cBhvr>
                                    </p:animEffect>
                                  </p:childTnLst>
                                </p:cTn>
                              </p:par>
                            </p:childTnLst>
                          </p:cTn>
                        </p:par>
                        <p:par>
                          <p:cTn id="109" fill="hold">
                            <p:stCondLst>
                              <p:cond delay="5000"/>
                            </p:stCondLst>
                            <p:childTnLst>
                              <p:par>
                                <p:cTn id="110" presetID="53" presetClass="entr" presetSubtype="0" fill="hold" grpId="0" nodeType="afterEffect">
                                  <p:stCondLst>
                                    <p:cond delay="0"/>
                                  </p:stCondLst>
                                  <p:childTnLst>
                                    <p:set>
                                      <p:cBhvr>
                                        <p:cTn id="111" dur="1" fill="hold">
                                          <p:stCondLst>
                                            <p:cond delay="0"/>
                                          </p:stCondLst>
                                        </p:cTn>
                                        <p:tgtEl>
                                          <p:spTgt spid="27"/>
                                        </p:tgtEl>
                                        <p:attrNameLst>
                                          <p:attrName>style.visibility</p:attrName>
                                        </p:attrNameLst>
                                      </p:cBhvr>
                                      <p:to>
                                        <p:strVal val="visible"/>
                                      </p:to>
                                    </p:set>
                                    <p:anim calcmode="lin" valueType="num">
                                      <p:cBhvr>
                                        <p:cTn id="112" dur="500" fill="hold"/>
                                        <p:tgtEl>
                                          <p:spTgt spid="27"/>
                                        </p:tgtEl>
                                        <p:attrNameLst>
                                          <p:attrName>ppt_w</p:attrName>
                                        </p:attrNameLst>
                                      </p:cBhvr>
                                      <p:tavLst>
                                        <p:tav tm="0">
                                          <p:val>
                                            <p:fltVal val="0"/>
                                          </p:val>
                                        </p:tav>
                                        <p:tav tm="100000">
                                          <p:val>
                                            <p:strVal val="#ppt_w"/>
                                          </p:val>
                                        </p:tav>
                                      </p:tavLst>
                                    </p:anim>
                                    <p:anim calcmode="lin" valueType="num">
                                      <p:cBhvr>
                                        <p:cTn id="113" dur="500" fill="hold"/>
                                        <p:tgtEl>
                                          <p:spTgt spid="27"/>
                                        </p:tgtEl>
                                        <p:attrNameLst>
                                          <p:attrName>ppt_h</p:attrName>
                                        </p:attrNameLst>
                                      </p:cBhvr>
                                      <p:tavLst>
                                        <p:tav tm="0">
                                          <p:val>
                                            <p:fltVal val="0"/>
                                          </p:val>
                                        </p:tav>
                                        <p:tav tm="100000">
                                          <p:val>
                                            <p:strVal val="#ppt_h"/>
                                          </p:val>
                                        </p:tav>
                                      </p:tavLst>
                                    </p:anim>
                                    <p:animEffect transition="in" filter="fade">
                                      <p:cBhvr>
                                        <p:cTn id="114" dur="500"/>
                                        <p:tgtEl>
                                          <p:spTgt spid="27"/>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nodeType="clickEffect">
                                  <p:stCondLst>
                                    <p:cond delay="0"/>
                                  </p:stCondLst>
                                  <p:childTnLst>
                                    <p:set>
                                      <p:cBhvr>
                                        <p:cTn id="118" dur="1" fill="hold">
                                          <p:stCondLst>
                                            <p:cond delay="0"/>
                                          </p:stCondLst>
                                        </p:cTn>
                                        <p:tgtEl>
                                          <p:spTgt spid="7">
                                            <p:txEl>
                                              <p:pRg st="1" end="1"/>
                                            </p:txEl>
                                          </p:spTgt>
                                        </p:tgtEl>
                                        <p:attrNameLst>
                                          <p:attrName>style.visibility</p:attrName>
                                        </p:attrNameLst>
                                      </p:cBhvr>
                                      <p:to>
                                        <p:strVal val="visible"/>
                                      </p:to>
                                    </p:set>
                                    <p:animEffect transition="in" filter="wipe(left)">
                                      <p:cBhvr>
                                        <p:cTn id="119" dur="1000"/>
                                        <p:tgtEl>
                                          <p:spTgt spid="7">
                                            <p:txEl>
                                              <p:pRg st="1" end="1"/>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nodeType="clickEffect">
                                  <p:stCondLst>
                                    <p:cond delay="0"/>
                                  </p:stCondLst>
                                  <p:childTnLst>
                                    <p:set>
                                      <p:cBhvr>
                                        <p:cTn id="123" dur="1" fill="hold">
                                          <p:stCondLst>
                                            <p:cond delay="0"/>
                                          </p:stCondLst>
                                        </p:cTn>
                                        <p:tgtEl>
                                          <p:spTgt spid="7">
                                            <p:txEl>
                                              <p:pRg st="2" end="2"/>
                                            </p:txEl>
                                          </p:spTgt>
                                        </p:tgtEl>
                                        <p:attrNameLst>
                                          <p:attrName>style.visibility</p:attrName>
                                        </p:attrNameLst>
                                      </p:cBhvr>
                                      <p:to>
                                        <p:strVal val="visible"/>
                                      </p:to>
                                    </p:set>
                                    <p:animEffect transition="in" filter="wipe(left)">
                                      <p:cBhvr>
                                        <p:cTn id="124" dur="1000"/>
                                        <p:tgtEl>
                                          <p:spTgt spid="7">
                                            <p:txEl>
                                              <p:pRg st="2" end="2"/>
                                            </p:txEl>
                                          </p:spTgt>
                                        </p:tgtEl>
                                      </p:cBhvr>
                                    </p:animEffect>
                                  </p:childTnLst>
                                </p:cTn>
                              </p:par>
                            </p:childTnLst>
                          </p:cTn>
                        </p:par>
                        <p:par>
                          <p:cTn id="125" fill="hold">
                            <p:stCondLst>
                              <p:cond delay="1000"/>
                            </p:stCondLst>
                            <p:childTnLst>
                              <p:par>
                                <p:cTn id="126" presetID="10" presetClass="entr" presetSubtype="0" fill="hold" nodeType="afterEffect">
                                  <p:stCondLst>
                                    <p:cond delay="0"/>
                                  </p:stCondLst>
                                  <p:childTnLst>
                                    <p:set>
                                      <p:cBhvr>
                                        <p:cTn id="127" dur="1" fill="hold">
                                          <p:stCondLst>
                                            <p:cond delay="0"/>
                                          </p:stCondLst>
                                        </p:cTn>
                                        <p:tgtEl>
                                          <p:spTgt spid="8206"/>
                                        </p:tgtEl>
                                        <p:attrNameLst>
                                          <p:attrName>style.visibility</p:attrName>
                                        </p:attrNameLst>
                                      </p:cBhvr>
                                      <p:to>
                                        <p:strVal val="visible"/>
                                      </p:to>
                                    </p:set>
                                    <p:animEffect transition="in" filter="fade">
                                      <p:cBhvr>
                                        <p:cTn id="128" dur="1000"/>
                                        <p:tgtEl>
                                          <p:spTgt spid="8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1"/>
          <p:cNvPicPr>
            <a:picLocks noChangeAspect="1" noChangeArrowheads="1"/>
          </p:cNvPicPr>
          <p:nvPr/>
        </p:nvPicPr>
        <p:blipFill>
          <a:blip r:embed="rId2" cstate="print"/>
          <a:srcRect/>
          <a:stretch>
            <a:fillRect/>
          </a:stretch>
        </p:blipFill>
        <p:spPr bwMode="auto">
          <a:xfrm>
            <a:off x="0" y="622300"/>
            <a:ext cx="9144000" cy="6235700"/>
          </a:xfrm>
          <a:prstGeom prst="rect">
            <a:avLst/>
          </a:prstGeom>
          <a:noFill/>
          <a:ln w="9525">
            <a:noFill/>
            <a:miter lim="800000"/>
            <a:headEnd/>
            <a:tailEnd/>
          </a:ln>
        </p:spPr>
      </p:pic>
      <p:pic>
        <p:nvPicPr>
          <p:cNvPr id="5124" name="Picture 4"/>
          <p:cNvPicPr>
            <a:picLocks noChangeAspect="1" noChangeArrowheads="1"/>
          </p:cNvPicPr>
          <p:nvPr/>
        </p:nvPicPr>
        <p:blipFill>
          <a:blip r:embed="rId3" cstate="print"/>
          <a:srcRect/>
          <a:stretch>
            <a:fillRect/>
          </a:stretch>
        </p:blipFill>
        <p:spPr bwMode="auto">
          <a:xfrm>
            <a:off x="429607" y="640080"/>
            <a:ext cx="8284787" cy="621792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NEW FRANCE GEOPOLITICAL SETTING - EUROPEANS</a:t>
            </a:r>
            <a:endParaRPr lang="en-US" dirty="0"/>
          </a:p>
        </p:txBody>
      </p:sp>
      <p:sp>
        <p:nvSpPr>
          <p:cNvPr id="7" name="Rectangle 6"/>
          <p:cNvSpPr/>
          <p:nvPr/>
        </p:nvSpPr>
        <p:spPr>
          <a:xfrm>
            <a:off x="438150" y="3124200"/>
            <a:ext cx="3460623" cy="2438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5" name="Picture 5"/>
          <p:cNvPicPr>
            <a:picLocks noChangeAspect="1" noChangeArrowheads="1"/>
          </p:cNvPicPr>
          <p:nvPr/>
        </p:nvPicPr>
        <p:blipFill>
          <a:blip r:embed="rId4" cstate="print"/>
          <a:srcRect/>
          <a:stretch>
            <a:fillRect/>
          </a:stretch>
        </p:blipFill>
        <p:spPr bwMode="auto">
          <a:xfrm>
            <a:off x="437950" y="3124200"/>
            <a:ext cx="3418219" cy="2391606"/>
          </a:xfrm>
          <a:prstGeom prst="rect">
            <a:avLst/>
          </a:prstGeom>
          <a:noFill/>
          <a:ln w="57150">
            <a:solidFill>
              <a:srgbClr val="FF0000"/>
            </a:solidFill>
            <a:miter lim="800000"/>
            <a:headEnd/>
            <a:tailEnd/>
          </a:ln>
        </p:spPr>
      </p:pic>
      <p:grpSp>
        <p:nvGrpSpPr>
          <p:cNvPr id="15" name="Group 14"/>
          <p:cNvGrpSpPr/>
          <p:nvPr/>
        </p:nvGrpSpPr>
        <p:grpSpPr>
          <a:xfrm>
            <a:off x="304800" y="3429000"/>
            <a:ext cx="8534400" cy="2971800"/>
            <a:chOff x="457200" y="3048000"/>
            <a:chExt cx="8534400" cy="2971800"/>
          </a:xfrm>
        </p:grpSpPr>
        <p:pic>
          <p:nvPicPr>
            <p:cNvPr id="1026" name="Picture 2"/>
            <p:cNvPicPr>
              <a:picLocks noChangeAspect="1" noChangeArrowheads="1"/>
            </p:cNvPicPr>
            <p:nvPr/>
          </p:nvPicPr>
          <p:blipFill>
            <a:blip r:embed="rId5" cstate="print"/>
            <a:srcRect/>
            <a:stretch>
              <a:fillRect/>
            </a:stretch>
          </p:blipFill>
          <p:spPr bwMode="auto">
            <a:xfrm>
              <a:off x="457200" y="3048000"/>
              <a:ext cx="3486912" cy="2971800"/>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t="1917" b="2750"/>
            <a:stretch>
              <a:fillRect/>
            </a:stretch>
          </p:blipFill>
          <p:spPr bwMode="auto">
            <a:xfrm>
              <a:off x="5562600" y="3048000"/>
              <a:ext cx="3429000" cy="2971800"/>
            </a:xfrm>
            <a:prstGeom prst="rect">
              <a:avLst/>
            </a:prstGeom>
            <a:noFill/>
            <a:ln w="9525">
              <a:noFill/>
              <a:miter lim="800000"/>
              <a:headEnd/>
              <a:tailEnd/>
            </a:ln>
          </p:spPr>
        </p:pic>
        <p:sp>
          <p:nvSpPr>
            <p:cNvPr id="11" name="Rectangle 10"/>
            <p:cNvSpPr/>
            <p:nvPr/>
          </p:nvSpPr>
          <p:spPr>
            <a:xfrm>
              <a:off x="3810000" y="3048000"/>
              <a:ext cx="18288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3657600" y="3867150"/>
              <a:ext cx="2209800" cy="1009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a:t>
              </a:r>
              <a:endParaRPr lang="en-US" sz="3600" dirty="0"/>
            </a:p>
          </p:txBody>
        </p:sp>
        <p:sp>
          <p:nvSpPr>
            <p:cNvPr id="13" name="TextBox 12"/>
            <p:cNvSpPr txBox="1"/>
            <p:nvPr/>
          </p:nvSpPr>
          <p:spPr>
            <a:xfrm>
              <a:off x="1219200" y="5174159"/>
              <a:ext cx="2438400" cy="769441"/>
            </a:xfrm>
            <a:prstGeom prst="rect">
              <a:avLst/>
            </a:prstGeom>
            <a:noFill/>
          </p:spPr>
          <p:txBody>
            <a:bodyPr wrap="square" rtlCol="0">
              <a:spAutoFit/>
            </a:bodyPr>
            <a:lstStyle/>
            <a:p>
              <a:r>
                <a:rPr lang="en-US" sz="4400" b="1" dirty="0" smtClean="0"/>
                <a:t>FRANCE</a:t>
              </a:r>
              <a:endParaRPr lang="en-US" sz="4400" b="1" dirty="0"/>
            </a:p>
          </p:txBody>
        </p:sp>
        <p:sp>
          <p:nvSpPr>
            <p:cNvPr id="14" name="TextBox 13"/>
            <p:cNvSpPr txBox="1"/>
            <p:nvPr/>
          </p:nvSpPr>
          <p:spPr>
            <a:xfrm>
              <a:off x="6096000" y="5172075"/>
              <a:ext cx="2514600" cy="769441"/>
            </a:xfrm>
            <a:prstGeom prst="rect">
              <a:avLst/>
            </a:prstGeom>
            <a:noFill/>
          </p:spPr>
          <p:txBody>
            <a:bodyPr wrap="square" rtlCol="0">
              <a:spAutoFit/>
            </a:bodyPr>
            <a:lstStyle/>
            <a:p>
              <a:r>
                <a:rPr lang="en-US" sz="4400" b="1" dirty="0" smtClean="0"/>
                <a:t>ENGLAND</a:t>
              </a:r>
              <a:endParaRPr lang="en-US" sz="4400" b="1" dirty="0"/>
            </a:p>
          </p:txBody>
        </p:sp>
      </p:grpSp>
      <p:sp>
        <p:nvSpPr>
          <p:cNvPr id="16" name="Rectangle 15"/>
          <p:cNvSpPr/>
          <p:nvPr/>
        </p:nvSpPr>
        <p:spPr>
          <a:xfrm>
            <a:off x="3505200" y="4248150"/>
            <a:ext cx="2209800" cy="1009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ACADIA</a:t>
            </a:r>
            <a:endParaRPr lang="en-US" sz="3600" dirty="0"/>
          </a:p>
        </p:txBody>
      </p:sp>
      <p:sp>
        <p:nvSpPr>
          <p:cNvPr id="17" name="Rectangle 16"/>
          <p:cNvSpPr/>
          <p:nvPr/>
        </p:nvSpPr>
        <p:spPr>
          <a:xfrm>
            <a:off x="3505200" y="4248150"/>
            <a:ext cx="2209800" cy="1009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ACADIANS</a:t>
            </a:r>
            <a:endParaRPr lang="en-US" sz="3600" dirty="0"/>
          </a:p>
        </p:txBody>
      </p:sp>
      <p:sp>
        <p:nvSpPr>
          <p:cNvPr id="18" name="Rectangle 17"/>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7697"/>
                                        </p:tgtEl>
                                      </p:cBhvr>
                                    </p:animEffect>
                                    <p:set>
                                      <p:cBhvr>
                                        <p:cTn id="7" dur="1" fill="hold">
                                          <p:stCondLst>
                                            <p:cond delay="499"/>
                                          </p:stCondLst>
                                        </p:cTn>
                                        <p:tgtEl>
                                          <p:spTgt spid="15769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fade">
                                      <p:cBhvr>
                                        <p:cTn id="10" dur="1000"/>
                                        <p:tgtEl>
                                          <p:spTgt spid="512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125"/>
                                        </p:tgtEl>
                                        <p:attrNameLst>
                                          <p:attrName>style.visibility</p:attrName>
                                        </p:attrNameLst>
                                      </p:cBhvr>
                                      <p:to>
                                        <p:strVal val="visible"/>
                                      </p:to>
                                    </p:set>
                                  </p:childTnLst>
                                </p:cTn>
                              </p:par>
                              <p:par>
                                <p:cTn id="20" presetID="63" presetClass="path" presetSubtype="0" accel="50000" decel="50000" fill="hold" nodeType="withEffect">
                                  <p:stCondLst>
                                    <p:cond delay="0"/>
                                  </p:stCondLst>
                                  <p:childTnLst>
                                    <p:animMotion origin="layout" path="M 3.33333E-6 -4.44444E-6 L 0.25833 -0.34444 " pathEditMode="relative" rAng="0" ptsTypes="AA">
                                      <p:cBhvr>
                                        <p:cTn id="21" dur="2000" fill="hold"/>
                                        <p:tgtEl>
                                          <p:spTgt spid="5125"/>
                                        </p:tgtEl>
                                        <p:attrNameLst>
                                          <p:attrName>ppt_x</p:attrName>
                                          <p:attrName>ppt_y</p:attrName>
                                        </p:attrNameLst>
                                      </p:cBhvr>
                                      <p:rCtr x="129" y="-172"/>
                                    </p:animMotion>
                                  </p:childTnLst>
                                </p:cTn>
                              </p:par>
                              <p:par>
                                <p:cTn id="22" presetID="10" presetClass="exit" presetSubtype="0" fill="hold" nodeType="withEffect">
                                  <p:stCondLst>
                                    <p:cond delay="0"/>
                                  </p:stCondLst>
                                  <p:childTnLst>
                                    <p:animEffect transition="out" filter="fade">
                                      <p:cBhvr>
                                        <p:cTn id="23" dur="2000"/>
                                        <p:tgtEl>
                                          <p:spTgt spid="5124"/>
                                        </p:tgtEl>
                                      </p:cBhvr>
                                    </p:animEffect>
                                    <p:set>
                                      <p:cBhvr>
                                        <p:cTn id="24" dur="1" fill="hold">
                                          <p:stCondLst>
                                            <p:cond delay="1999"/>
                                          </p:stCondLst>
                                        </p:cTn>
                                        <p:tgtEl>
                                          <p:spTgt spid="5124"/>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2000"/>
                                        <p:tgtEl>
                                          <p:spTgt spid="7"/>
                                        </p:tgtEl>
                                      </p:cBhvr>
                                    </p:animEffect>
                                    <p:set>
                                      <p:cBhvr>
                                        <p:cTn id="27" dur="1" fill="hold">
                                          <p:stCondLst>
                                            <p:cond delay="19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5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770" decel="100000"/>
                                        <p:tgtEl>
                                          <p:spTgt spid="16"/>
                                        </p:tgtEl>
                                      </p:cBhvr>
                                    </p:animEffect>
                                    <p:animScale>
                                      <p:cBhvr>
                                        <p:cTn id="40" dur="770" decel="100000"/>
                                        <p:tgtEl>
                                          <p:spTgt spid="16"/>
                                        </p:tgtEl>
                                      </p:cBhvr>
                                      <p:from x="10000" y="10000"/>
                                      <p:to x="200000" y="450000"/>
                                    </p:animScale>
                                    <p:animScale>
                                      <p:cBhvr>
                                        <p:cTn id="41" dur="1230" accel="100000" fill="hold">
                                          <p:stCondLst>
                                            <p:cond delay="770"/>
                                          </p:stCondLst>
                                        </p:cTn>
                                        <p:tgtEl>
                                          <p:spTgt spid="16"/>
                                        </p:tgtEl>
                                      </p:cBhvr>
                                      <p:from x="200000" y="450000"/>
                                      <p:to x="100000" y="100000"/>
                                    </p:animScale>
                                    <p:set>
                                      <p:cBhvr>
                                        <p:cTn id="42" dur="770" fill="hold"/>
                                        <p:tgtEl>
                                          <p:spTgt spid="16"/>
                                        </p:tgtEl>
                                        <p:attrNameLst>
                                          <p:attrName>ppt_x</p:attrName>
                                        </p:attrNameLst>
                                      </p:cBhvr>
                                      <p:to>
                                        <p:strVal val="(0.5)"/>
                                      </p:to>
                                    </p:set>
                                    <p:anim from="(0.5)" to="(#ppt_x)" calcmode="lin" valueType="num">
                                      <p:cBhvr>
                                        <p:cTn id="43" dur="1230" accel="100000" fill="hold">
                                          <p:stCondLst>
                                            <p:cond delay="770"/>
                                          </p:stCondLst>
                                        </p:cTn>
                                        <p:tgtEl>
                                          <p:spTgt spid="16"/>
                                        </p:tgtEl>
                                        <p:attrNameLst>
                                          <p:attrName>ppt_x</p:attrName>
                                        </p:attrNameLst>
                                      </p:cBhvr>
                                    </p:anim>
                                    <p:set>
                                      <p:cBhvr>
                                        <p:cTn id="44" dur="770" fill="hold"/>
                                        <p:tgtEl>
                                          <p:spTgt spid="16"/>
                                        </p:tgtEl>
                                        <p:attrNameLst>
                                          <p:attrName>ppt_y</p:attrName>
                                        </p:attrNameLst>
                                      </p:cBhvr>
                                      <p:to>
                                        <p:strVal val="(#ppt_y+0.4)"/>
                                      </p:to>
                                    </p:set>
                                    <p:anim from="(#ppt_y+0.4)" to="(#ppt_y)" calcmode="lin" valueType="num">
                                      <p:cBhvr>
                                        <p:cTn id="45" dur="1230" accel="100000" fill="hold">
                                          <p:stCondLst>
                                            <p:cond delay="770"/>
                                          </p:stCondLst>
                                        </p:cTn>
                                        <p:tgtEl>
                                          <p:spTgt spid="16"/>
                                        </p:tgtEl>
                                        <p:attrNameLst>
                                          <p:attrName>ppt_y</p:attrName>
                                        </p:attrNameLst>
                                      </p:cBhvr>
                                    </p:anim>
                                  </p:childTnLst>
                                </p:cTn>
                              </p:par>
                            </p:childTnLst>
                          </p:cTn>
                        </p:par>
                      </p:childTnLst>
                    </p:cTn>
                  </p:par>
                  <p:par>
                    <p:cTn id="46" fill="hold">
                      <p:stCondLst>
                        <p:cond delay="indefinite"/>
                      </p:stCondLst>
                      <p:childTnLst>
                        <p:par>
                          <p:cTn id="47" fill="hold">
                            <p:stCondLst>
                              <p:cond delay="0"/>
                            </p:stCondLst>
                            <p:childTnLst>
                              <p:par>
                                <p:cTn id="48" presetID="51"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770" decel="100000"/>
                                        <p:tgtEl>
                                          <p:spTgt spid="17"/>
                                        </p:tgtEl>
                                      </p:cBhvr>
                                    </p:animEffect>
                                    <p:animScale>
                                      <p:cBhvr>
                                        <p:cTn id="51" dur="770" decel="100000"/>
                                        <p:tgtEl>
                                          <p:spTgt spid="17"/>
                                        </p:tgtEl>
                                      </p:cBhvr>
                                      <p:from x="10000" y="10000"/>
                                      <p:to x="200000" y="450000"/>
                                    </p:animScale>
                                    <p:animScale>
                                      <p:cBhvr>
                                        <p:cTn id="52" dur="1230" accel="100000" fill="hold">
                                          <p:stCondLst>
                                            <p:cond delay="770"/>
                                          </p:stCondLst>
                                        </p:cTn>
                                        <p:tgtEl>
                                          <p:spTgt spid="17"/>
                                        </p:tgtEl>
                                      </p:cBhvr>
                                      <p:from x="200000" y="450000"/>
                                      <p:to x="100000" y="100000"/>
                                    </p:animScale>
                                    <p:set>
                                      <p:cBhvr>
                                        <p:cTn id="53" dur="770" fill="hold"/>
                                        <p:tgtEl>
                                          <p:spTgt spid="17"/>
                                        </p:tgtEl>
                                        <p:attrNameLst>
                                          <p:attrName>ppt_x</p:attrName>
                                        </p:attrNameLst>
                                      </p:cBhvr>
                                      <p:to>
                                        <p:strVal val="(0.5)"/>
                                      </p:to>
                                    </p:set>
                                    <p:anim from="(0.5)" to="(#ppt_x)" calcmode="lin" valueType="num">
                                      <p:cBhvr>
                                        <p:cTn id="54" dur="1230" accel="100000" fill="hold">
                                          <p:stCondLst>
                                            <p:cond delay="770"/>
                                          </p:stCondLst>
                                        </p:cTn>
                                        <p:tgtEl>
                                          <p:spTgt spid="17"/>
                                        </p:tgtEl>
                                        <p:attrNameLst>
                                          <p:attrName>ppt_x</p:attrName>
                                        </p:attrNameLst>
                                      </p:cBhvr>
                                    </p:anim>
                                    <p:set>
                                      <p:cBhvr>
                                        <p:cTn id="55" dur="770" fill="hold"/>
                                        <p:tgtEl>
                                          <p:spTgt spid="17"/>
                                        </p:tgtEl>
                                        <p:attrNameLst>
                                          <p:attrName>ppt_y</p:attrName>
                                        </p:attrNameLst>
                                      </p:cBhvr>
                                      <p:to>
                                        <p:strVal val="(#ppt_y+0.4)"/>
                                      </p:to>
                                    </p:set>
                                    <p:anim from="(#ppt_y+0.4)" to="(#ppt_y)" calcmode="lin" valueType="num">
                                      <p:cBhvr>
                                        <p:cTn id="56" dur="1230" accel="100000" fill="hold">
                                          <p:stCondLst>
                                            <p:cond delay="770"/>
                                          </p:stCondLst>
                                        </p:cTn>
                                        <p:tgtEl>
                                          <p:spTgt spid="1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1"/>
          <p:cNvSpPr txBox="1">
            <a:spLocks/>
          </p:cNvSpPr>
          <p:nvPr/>
        </p:nvSpPr>
        <p:spPr>
          <a:xfrm>
            <a:off x="0" y="0"/>
            <a:ext cx="9144000" cy="609600"/>
          </a:xfrm>
          <a:prstGeom prst="rect">
            <a:avLst/>
          </a:prstGeom>
          <a:solidFill>
            <a:srgbClr val="FFFF00"/>
          </a:solidFill>
        </p:spPr>
        <p:txBody>
          <a:bodyPr vert="horz" lIns="91440" tIns="45720" rIns="91440" bIns="45720" rtlCol="0" anchor="ct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mj-lt"/>
                <a:ea typeface="+mj-ea"/>
                <a:cs typeface="+mj-cs"/>
              </a:rPr>
              <a:t>NEW FRANCE GEOPOLITICAL SETTING - EUROPEANS</a:t>
            </a:r>
            <a:endParaRPr kumimoji="0" lang="en-US"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2" name="Title 1"/>
          <p:cNvSpPr>
            <a:spLocks noGrp="1"/>
          </p:cNvSpPr>
          <p:nvPr>
            <p:ph type="title"/>
          </p:nvPr>
        </p:nvSpPr>
        <p:spPr/>
        <p:txBody>
          <a:bodyPr>
            <a:normAutofit fontScale="90000"/>
          </a:bodyPr>
          <a:lstStyle/>
          <a:p>
            <a:pPr algn="l"/>
            <a:r>
              <a:rPr lang="en-US" dirty="0" smtClean="0"/>
              <a:t> NEW FRANCE GEOPOLITICAL SETTING – 1</a:t>
            </a:r>
            <a:r>
              <a:rPr lang="en-US" baseline="30000" dirty="0" smtClean="0"/>
              <a:t>ST</a:t>
            </a:r>
            <a:r>
              <a:rPr lang="en-US" dirty="0" smtClean="0"/>
              <a:t> PEOPLE</a:t>
            </a:r>
            <a:endParaRPr lang="en-US" dirty="0"/>
          </a:p>
        </p:txBody>
      </p:sp>
      <p:pic>
        <p:nvPicPr>
          <p:cNvPr id="3" name="Picture 3"/>
          <p:cNvPicPr>
            <a:picLocks noChangeAspect="1" noChangeArrowheads="1"/>
          </p:cNvPicPr>
          <p:nvPr/>
        </p:nvPicPr>
        <p:blipFill>
          <a:blip r:embed="rId2" cstate="print"/>
          <a:srcRect/>
          <a:stretch>
            <a:fillRect/>
          </a:stretch>
        </p:blipFill>
        <p:spPr bwMode="auto">
          <a:xfrm>
            <a:off x="412287" y="640080"/>
            <a:ext cx="8319427" cy="6217920"/>
          </a:xfrm>
          <a:prstGeom prst="rect">
            <a:avLst/>
          </a:prstGeom>
          <a:noFill/>
          <a:ln w="9525">
            <a:noFill/>
            <a:miter lim="800000"/>
            <a:headEnd/>
            <a:tailEnd/>
          </a:ln>
        </p:spPr>
      </p:pic>
      <p:sp>
        <p:nvSpPr>
          <p:cNvPr id="6" name="Rectangle 5"/>
          <p:cNvSpPr/>
          <p:nvPr/>
        </p:nvSpPr>
        <p:spPr>
          <a:xfrm>
            <a:off x="457200" y="3429000"/>
            <a:ext cx="2596896" cy="29077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7" name="Picture 3"/>
          <p:cNvPicPr>
            <a:picLocks noChangeAspect="1" noChangeArrowheads="1"/>
          </p:cNvPicPr>
          <p:nvPr/>
        </p:nvPicPr>
        <p:blipFill>
          <a:blip r:embed="rId3" cstate="print"/>
          <a:srcRect/>
          <a:stretch>
            <a:fillRect/>
          </a:stretch>
        </p:blipFill>
        <p:spPr bwMode="auto">
          <a:xfrm>
            <a:off x="685800" y="3581400"/>
            <a:ext cx="2619375" cy="2924175"/>
          </a:xfrm>
          <a:prstGeom prst="rect">
            <a:avLst/>
          </a:prstGeom>
          <a:noFill/>
          <a:ln w="57150">
            <a:solidFill>
              <a:srgbClr val="FF0000"/>
            </a:solidFill>
            <a:miter lim="800000"/>
            <a:headEnd/>
            <a:tailEnd/>
          </a:ln>
        </p:spPr>
      </p:pic>
      <p:sp>
        <p:nvSpPr>
          <p:cNvPr id="8" name="Rectangle 7"/>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147"/>
                                        </p:tgtEl>
                                        <p:attrNameLst>
                                          <p:attrName>style.visibility</p:attrName>
                                        </p:attrNameLst>
                                      </p:cBhvr>
                                      <p:to>
                                        <p:strVal val="visible"/>
                                      </p:to>
                                    </p:set>
                                  </p:childTnLst>
                                </p:cTn>
                              </p:par>
                              <p:par>
                                <p:cTn id="24" presetID="6" presetClass="emph" presetSubtype="0" fill="hold" nodeType="withEffect">
                                  <p:stCondLst>
                                    <p:cond delay="0"/>
                                  </p:stCondLst>
                                  <p:childTnLst>
                                    <p:animScale>
                                      <p:cBhvr>
                                        <p:cTn id="25" dur="2000" fill="hold"/>
                                        <p:tgtEl>
                                          <p:spTgt spid="6147"/>
                                        </p:tgtEl>
                                      </p:cBhvr>
                                      <p:by x="100000" y="100000"/>
                                    </p:animScale>
                                  </p:childTnLst>
                                </p:cTn>
                              </p:par>
                              <p:par>
                                <p:cTn id="26" presetID="63" presetClass="path" presetSubtype="0" accel="50000" decel="50000" fill="hold" nodeType="withEffect">
                                  <p:stCondLst>
                                    <p:cond delay="0"/>
                                  </p:stCondLst>
                                  <p:childTnLst>
                                    <p:animMotion origin="layout" path="M 8.33333E-7 -4.44444E-6 L 0.30677 -0.40208 " pathEditMode="relative" rAng="0" ptsTypes="AA">
                                      <p:cBhvr>
                                        <p:cTn id="27" dur="2000" fill="hold"/>
                                        <p:tgtEl>
                                          <p:spTgt spid="6147"/>
                                        </p:tgtEl>
                                        <p:attrNameLst>
                                          <p:attrName>ppt_x</p:attrName>
                                          <p:attrName>ppt_y</p:attrName>
                                        </p:attrNameLst>
                                      </p:cBhvr>
                                      <p:rCtr x="153" y="-201"/>
                                    </p:animMotion>
                                  </p:childTnLst>
                                </p:cTn>
                              </p:par>
                              <p:par>
                                <p:cTn id="28" presetID="10" presetClass="exit" presetSubtype="0" fill="hold" nodeType="withEffect">
                                  <p:stCondLst>
                                    <p:cond delay="0"/>
                                  </p:stCondLst>
                                  <p:childTnLst>
                                    <p:animEffect transition="out" filter="fade">
                                      <p:cBhvr>
                                        <p:cTn id="29" dur="1000"/>
                                        <p:tgtEl>
                                          <p:spTgt spid="3"/>
                                        </p:tgtEl>
                                      </p:cBhvr>
                                    </p:animEffect>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6"/>
                                        </p:tgtEl>
                                      </p:cBhvr>
                                    </p:animEffect>
                                    <p:set>
                                      <p:cBhvr>
                                        <p:cTn id="33"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6" grpId="0" animBg="1"/>
      <p:bldP spid="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36339"/>
            <a:ext cx="9144000" cy="2585323"/>
          </a:xfrm>
          <a:prstGeom prst="rect">
            <a:avLst/>
          </a:prstGeom>
          <a:solidFill>
            <a:schemeClr val="bg1"/>
          </a:solidFill>
        </p:spPr>
        <p:txBody>
          <a:bodyPr wrap="square">
            <a:spAutoFit/>
          </a:bodyPr>
          <a:lstStyle/>
          <a:p>
            <a:pPr algn="ctr"/>
            <a:r>
              <a:rPr lang="en-US" sz="5400" b="1" cap="all" dirty="0" smtClean="0"/>
              <a:t>FRENCH MIGRATION TO</a:t>
            </a:r>
          </a:p>
          <a:p>
            <a:pPr algn="ctr"/>
            <a:r>
              <a:rPr lang="en-US" sz="5400" b="1" cap="all" dirty="0" smtClean="0"/>
              <a:t>Acadia (acadie)</a:t>
            </a:r>
          </a:p>
          <a:p>
            <a:pPr algn="ctr"/>
            <a:r>
              <a:rPr lang="en-US" sz="5400" b="1" cap="all" dirty="0" smtClean="0"/>
              <a:t>1600-1755</a:t>
            </a:r>
            <a:endParaRPr lang="en-US" sz="5400" b="1" cap="all" dirty="0"/>
          </a:p>
        </p:txBody>
      </p:sp>
      <p:sp>
        <p:nvSpPr>
          <p:cNvPr id="3" name="TextBox 3"/>
          <p:cNvSpPr txBox="1">
            <a:spLocks noChangeArrowheads="1"/>
          </p:cNvSpPr>
          <p:nvPr/>
        </p:nvSpPr>
        <p:spPr bwMode="auto">
          <a:xfrm>
            <a:off x="0" y="685800"/>
            <a:ext cx="9144000" cy="646331"/>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600" b="1" dirty="0" smtClean="0"/>
              <a:t>1600-1717 </a:t>
            </a:r>
            <a:endParaRPr lang="en-US" sz="3600" b="1" dirty="0">
              <a:cs typeface="+mn-cs"/>
            </a:endParaRPr>
          </a:p>
        </p:txBody>
      </p:sp>
      <p:sp useBgFill="1">
        <p:nvSpPr>
          <p:cNvPr id="5" name="TextBox 4"/>
          <p:cNvSpPr txBox="1"/>
          <p:nvPr/>
        </p:nvSpPr>
        <p:spPr>
          <a:xfrm>
            <a:off x="0" y="0"/>
            <a:ext cx="9144000" cy="769441"/>
          </a:xfrm>
          <a:prstGeom prst="rect">
            <a:avLst/>
          </a:prstGeom>
        </p:spPr>
        <p:txBody>
          <a:bodyPr wrap="square" rtlCol="0">
            <a:spAutoFit/>
          </a:bodyPr>
          <a:lstStyle/>
          <a:p>
            <a:pPr algn="ctr"/>
            <a:r>
              <a:rPr lang="en-US" sz="4400" b="1" dirty="0" smtClean="0">
                <a:solidFill>
                  <a:srgbClr val="002060"/>
                </a:solidFill>
              </a:rPr>
              <a:t>French Migration to Acadie</a:t>
            </a:r>
          </a:p>
        </p:txBody>
      </p:sp>
      <p:sp>
        <p:nvSpPr>
          <p:cNvPr id="6" name="Rectangle 5"/>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useBgFill="1">
        <p:nvSpPr>
          <p:cNvPr id="7" name="TextBox 6"/>
          <p:cNvSpPr txBox="1"/>
          <p:nvPr/>
        </p:nvSpPr>
        <p:spPr>
          <a:xfrm>
            <a:off x="0" y="0"/>
            <a:ext cx="9144000" cy="769441"/>
          </a:xfrm>
          <a:prstGeom prst="rect">
            <a:avLst/>
          </a:prstGeom>
        </p:spPr>
        <p:txBody>
          <a:bodyPr wrap="square" rtlCol="0">
            <a:spAutoFit/>
          </a:bodyPr>
          <a:lstStyle/>
          <a:p>
            <a:pPr algn="ctr"/>
            <a:r>
              <a:rPr lang="en-US" sz="4400" b="1" dirty="0" smtClean="0">
                <a:solidFill>
                  <a:srgbClr val="002060"/>
                </a:solidFill>
              </a:rPr>
              <a:t>Session 2: French Migration to Acadie</a:t>
            </a:r>
          </a:p>
        </p:txBody>
      </p:sp>
      <p:sp>
        <p:nvSpPr>
          <p:cNvPr id="8" name="TextBox 3"/>
          <p:cNvSpPr txBox="1">
            <a:spLocks noChangeArrowheads="1"/>
          </p:cNvSpPr>
          <p:nvPr/>
        </p:nvSpPr>
        <p:spPr bwMode="auto">
          <a:xfrm>
            <a:off x="0" y="732764"/>
            <a:ext cx="9144000" cy="646331"/>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600" b="1" dirty="0" smtClean="0"/>
              <a:t>1600-1717 </a:t>
            </a:r>
            <a:endParaRPr lang="en-US" sz="3600" b="1" dirty="0">
              <a:cs typeface="+mn-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ACADIA: 1604-1755</a:t>
            </a:r>
            <a:endParaRPr lang="en-US" dirty="0"/>
          </a:p>
        </p:txBody>
      </p:sp>
      <p:pic>
        <p:nvPicPr>
          <p:cNvPr id="3" name="Picture 3"/>
          <p:cNvPicPr>
            <a:picLocks noChangeAspect="1" noChangeArrowheads="1"/>
          </p:cNvPicPr>
          <p:nvPr/>
        </p:nvPicPr>
        <p:blipFill>
          <a:blip r:embed="rId2" cstate="print"/>
          <a:srcRect b="2601"/>
          <a:stretch>
            <a:fillRect/>
          </a:stretch>
        </p:blipFill>
        <p:spPr bwMode="auto">
          <a:xfrm>
            <a:off x="0" y="609600"/>
            <a:ext cx="9144000" cy="4953000"/>
          </a:xfrm>
          <a:prstGeom prst="rect">
            <a:avLst/>
          </a:prstGeom>
          <a:noFill/>
          <a:ln w="9525">
            <a:noFill/>
            <a:miter lim="800000"/>
            <a:headEnd/>
            <a:tailEnd/>
          </a:ln>
        </p:spPr>
      </p:pic>
      <p:sp>
        <p:nvSpPr>
          <p:cNvPr id="8" name="Rectangle 7"/>
          <p:cNvSpPr/>
          <p:nvPr/>
        </p:nvSpPr>
        <p:spPr>
          <a:xfrm>
            <a:off x="0" y="609600"/>
            <a:ext cx="9144000" cy="5257800"/>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04800" y="609600"/>
            <a:ext cx="8572500" cy="5293757"/>
          </a:xfrm>
          <a:prstGeom prst="rect">
            <a:avLst/>
          </a:prstGeom>
          <a:noFill/>
        </p:spPr>
        <p:txBody>
          <a:bodyPr wrap="square" rtlCol="0">
            <a:spAutoFit/>
          </a:bodyPr>
          <a:lstStyle/>
          <a:p>
            <a:pPr>
              <a:spcBef>
                <a:spcPts val="1200"/>
              </a:spcBef>
            </a:pPr>
            <a:r>
              <a:rPr lang="en-US" sz="4400" b="1" dirty="0" smtClean="0">
                <a:solidFill>
                  <a:schemeClr val="bg1"/>
                </a:solidFill>
              </a:rPr>
              <a:t>1604-1755 is time of turmoil as: </a:t>
            </a:r>
          </a:p>
          <a:p>
            <a:pPr marL="231775" indent="-231775">
              <a:spcBef>
                <a:spcPts val="1200"/>
              </a:spcBef>
              <a:buFont typeface="Arial" pitchFamily="34" charset="0"/>
              <a:buChar char="•"/>
            </a:pPr>
            <a:r>
              <a:rPr lang="en-US" sz="4400" b="1" dirty="0">
                <a:solidFill>
                  <a:schemeClr val="bg1"/>
                </a:solidFill>
              </a:rPr>
              <a:t>E</a:t>
            </a:r>
            <a:r>
              <a:rPr lang="en-US" sz="4400" b="1" dirty="0" smtClean="0">
                <a:solidFill>
                  <a:schemeClr val="bg1"/>
                </a:solidFill>
              </a:rPr>
              <a:t>mpires fight over this land; Six colonial wars are fought</a:t>
            </a:r>
          </a:p>
          <a:p>
            <a:pPr marL="231775" indent="-231775">
              <a:spcBef>
                <a:spcPts val="1200"/>
              </a:spcBef>
              <a:buFont typeface="Arial" pitchFamily="34" charset="0"/>
              <a:buChar char="•"/>
            </a:pPr>
            <a:r>
              <a:rPr lang="en-US" sz="4400" b="1" dirty="0" smtClean="0">
                <a:solidFill>
                  <a:srgbClr val="FF0000"/>
                </a:solidFill>
                <a:effectLst>
                  <a:outerShdw blurRad="38100" dist="38100" dir="2700000" algn="tl">
                    <a:srgbClr val="000000"/>
                  </a:outerShdw>
                </a:effectLst>
              </a:rPr>
              <a:t>Acadians struggle to survive, grow, prosper, AND stay neutral</a:t>
            </a:r>
          </a:p>
          <a:p>
            <a:pPr marL="231775" indent="-231775">
              <a:spcBef>
                <a:spcPts val="1200"/>
              </a:spcBef>
            </a:pPr>
            <a:r>
              <a:rPr lang="en-US" sz="4400" b="1" dirty="0" smtClean="0">
                <a:solidFill>
                  <a:schemeClr val="bg1"/>
                </a:solidFill>
              </a:rPr>
              <a:t>Today we will look at 8 of the 10 segments of this time</a:t>
            </a:r>
            <a:endParaRPr lang="en-US" sz="4400" b="1" dirty="0">
              <a:solidFill>
                <a:schemeClr val="bg1"/>
              </a:solidFill>
            </a:endParaRPr>
          </a:p>
        </p:txBody>
      </p:sp>
      <p:sp>
        <p:nvSpPr>
          <p:cNvPr id="6" name="Rectangle 5"/>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3500"/>
                            </p:stCondLst>
                            <p:childTnLst>
                              <p:par>
                                <p:cTn id="13" presetID="22" presetClass="entr" presetSubtype="8" fill="hold"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10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10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1000"/>
                                        <p:tgtEl>
                                          <p:spTgt spid="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left)">
                                      <p:cBhvr>
                                        <p:cTn id="30"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noChangeArrowheads="1"/>
          </p:cNvPicPr>
          <p:nvPr/>
        </p:nvPicPr>
        <p:blipFill>
          <a:blip r:embed="rId3" cstate="print"/>
          <a:srcRect/>
          <a:stretch>
            <a:fillRect/>
          </a:stretch>
        </p:blipFill>
        <p:spPr bwMode="auto">
          <a:xfrm>
            <a:off x="0" y="1772719"/>
            <a:ext cx="9144000" cy="5085281"/>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1-ACADIA: 1604-1607</a:t>
            </a:r>
            <a:endParaRPr lang="en-US" dirty="0"/>
          </a:p>
        </p:txBody>
      </p:sp>
      <p:sp>
        <p:nvSpPr>
          <p:cNvPr id="3" name="Rectangle 2"/>
          <p:cNvSpPr/>
          <p:nvPr/>
        </p:nvSpPr>
        <p:spPr>
          <a:xfrm>
            <a:off x="0" y="609600"/>
            <a:ext cx="9144000" cy="1538883"/>
          </a:xfrm>
          <a:prstGeom prst="rect">
            <a:avLst/>
          </a:prstGeom>
        </p:spPr>
        <p:txBody>
          <a:bodyPr wrap="square">
            <a:spAutoFit/>
          </a:bodyPr>
          <a:lstStyle/>
          <a:p>
            <a:pPr marL="174625" indent="-174625">
              <a:spcAft>
                <a:spcPts val="1200"/>
              </a:spcAft>
              <a:buFont typeface="Arial" pitchFamily="34" charset="0"/>
              <a:buChar char="•"/>
            </a:pPr>
            <a:r>
              <a:rPr lang="en-US" sz="2800" dirty="0" smtClean="0"/>
              <a:t>Acadia is established in 1604 as a proprietary colony by Pierre Dugua</a:t>
            </a:r>
          </a:p>
          <a:p>
            <a:pPr marL="174625" indent="-174625">
              <a:spcAft>
                <a:spcPts val="1200"/>
              </a:spcAft>
            </a:pPr>
            <a:r>
              <a:rPr lang="en-US" sz="2800" dirty="0" smtClean="0"/>
              <a:t>	</a:t>
            </a:r>
            <a:endParaRPr lang="en-US" sz="3200" b="1" dirty="0" smtClean="0">
              <a:solidFill>
                <a:srgbClr val="FF0000"/>
              </a:solidFill>
              <a:effectLst>
                <a:outerShdw blurRad="38100" dist="38100" dir="2700000" algn="tl">
                  <a:srgbClr val="000000"/>
                </a:outerShdw>
              </a:effectLst>
            </a:endParaRPr>
          </a:p>
        </p:txBody>
      </p:sp>
      <p:sp>
        <p:nvSpPr>
          <p:cNvPr id="15" name="5-Point Star 14"/>
          <p:cNvSpPr/>
          <p:nvPr/>
        </p:nvSpPr>
        <p:spPr>
          <a:xfrm>
            <a:off x="914400" y="3733800"/>
            <a:ext cx="304800" cy="30480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752600" y="2274838"/>
            <a:ext cx="5638800" cy="2308324"/>
          </a:xfrm>
          <a:prstGeom prst="rect">
            <a:avLst/>
          </a:prstGeom>
          <a:solidFill>
            <a:schemeClr val="accent2">
              <a:lumMod val="75000"/>
            </a:schemeClr>
          </a:solidFill>
        </p:spPr>
        <p:txBody>
          <a:bodyPr wrap="square" rtlCol="0">
            <a:spAutoFit/>
          </a:bodyPr>
          <a:lstStyle/>
          <a:p>
            <a:pPr algn="ctr"/>
            <a:r>
              <a:rPr lang="en-US" sz="7200" dirty="0" smtClean="0">
                <a:solidFill>
                  <a:schemeClr val="bg1"/>
                </a:solidFill>
              </a:rPr>
              <a:t>Who is </a:t>
            </a:r>
          </a:p>
          <a:p>
            <a:pPr algn="ctr"/>
            <a:r>
              <a:rPr lang="en-US" sz="7200" dirty="0" smtClean="0">
                <a:solidFill>
                  <a:schemeClr val="bg1"/>
                </a:solidFill>
              </a:rPr>
              <a:t>Pierre Dugua?</a:t>
            </a:r>
          </a:p>
        </p:txBody>
      </p:sp>
      <p:sp>
        <p:nvSpPr>
          <p:cNvPr id="9" name="Rectangle 8"/>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0" name="Rectangle 9"/>
          <p:cNvSpPr>
            <a:spLocks noChangeAspect="1"/>
          </p:cNvSpPr>
          <p:nvPr/>
        </p:nvSpPr>
        <p:spPr>
          <a:xfrm>
            <a:off x="8263467" y="0"/>
            <a:ext cx="880533" cy="59436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0" y="38500"/>
            <a:ext cx="1427057"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ET=0YRS</a:t>
            </a:r>
          </a:p>
        </p:txBody>
      </p:sp>
      <p:sp>
        <p:nvSpPr>
          <p:cNvPr id="12" name="Rounded Rectangle 11"/>
          <p:cNvSpPr/>
          <p:nvPr/>
        </p:nvSpPr>
        <p:spPr>
          <a:xfrm>
            <a:off x="2667000" y="0"/>
            <a:ext cx="381000" cy="609600"/>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048000" y="0"/>
            <a:ext cx="3429000" cy="609600"/>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8229600" y="0"/>
            <a:ext cx="914400" cy="609600"/>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0" y="0"/>
            <a:ext cx="1447800" cy="609600"/>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0" y="561720"/>
            <a:ext cx="2209800" cy="3056649"/>
            <a:chOff x="0" y="561720"/>
            <a:chExt cx="2209800" cy="3056649"/>
          </a:xfrm>
        </p:grpSpPr>
        <p:sp>
          <p:nvSpPr>
            <p:cNvPr id="21" name="TextBox 20"/>
            <p:cNvSpPr txBox="1"/>
            <p:nvPr/>
          </p:nvSpPr>
          <p:spPr>
            <a:xfrm>
              <a:off x="0" y="1371600"/>
              <a:ext cx="2209800" cy="2246769"/>
            </a:xfrm>
            <a:prstGeom prst="rect">
              <a:avLst/>
            </a:prstGeom>
            <a:solidFill>
              <a:schemeClr val="bg1"/>
            </a:solidFill>
          </p:spPr>
          <p:txBody>
            <a:bodyPr wrap="square" rtlCol="0">
              <a:spAutoFit/>
            </a:bodyPr>
            <a:lstStyle/>
            <a:p>
              <a:r>
                <a:rPr lang="en-US" sz="2800" dirty="0" smtClean="0"/>
                <a:t>The </a:t>
              </a:r>
              <a:r>
                <a:rPr lang="en-US" sz="2800" dirty="0" smtClean="0">
                  <a:solidFill>
                    <a:srgbClr val="FF0000"/>
                  </a:solidFill>
                  <a:effectLst>
                    <a:outerShdw blurRad="38100" dist="38100" dir="2700000" algn="tl">
                      <a:srgbClr val="000000"/>
                    </a:outerShdw>
                  </a:effectLst>
                </a:rPr>
                <a:t>ELAPSED TIME </a:t>
              </a:r>
              <a:r>
                <a:rPr lang="en-US" sz="2800" dirty="0" smtClean="0"/>
                <a:t>from 1604, the beginning of Acadia</a:t>
              </a:r>
              <a:endParaRPr lang="en-US" sz="2800" dirty="0"/>
            </a:p>
          </p:txBody>
        </p:sp>
        <p:cxnSp>
          <p:nvCxnSpPr>
            <p:cNvPr id="23" name="Straight Arrow Connector 22"/>
            <p:cNvCxnSpPr>
              <a:stCxn id="21" idx="0"/>
              <a:endCxn id="11" idx="2"/>
            </p:cNvCxnSpPr>
            <p:nvPr/>
          </p:nvCxnSpPr>
          <p:spPr>
            <a:xfrm flipH="1" flipV="1">
              <a:off x="713529" y="561720"/>
              <a:ext cx="391371" cy="80988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1981200" y="609600"/>
            <a:ext cx="1752600" cy="3008769"/>
            <a:chOff x="1981200" y="304800"/>
            <a:chExt cx="1752600" cy="3008769"/>
          </a:xfrm>
        </p:grpSpPr>
        <p:sp>
          <p:nvSpPr>
            <p:cNvPr id="19" name="TextBox 18"/>
            <p:cNvSpPr txBox="1"/>
            <p:nvPr/>
          </p:nvSpPr>
          <p:spPr>
            <a:xfrm>
              <a:off x="1981200" y="1066800"/>
              <a:ext cx="1752600" cy="2246769"/>
            </a:xfrm>
            <a:prstGeom prst="rect">
              <a:avLst/>
            </a:prstGeom>
            <a:solidFill>
              <a:schemeClr val="bg1"/>
            </a:solidFill>
          </p:spPr>
          <p:txBody>
            <a:bodyPr wrap="square" rtlCol="0">
              <a:spAutoFit/>
            </a:bodyPr>
            <a:lstStyle/>
            <a:p>
              <a:r>
                <a:rPr lang="en-US" sz="2800" dirty="0" smtClean="0"/>
                <a:t>Which </a:t>
              </a:r>
            </a:p>
            <a:p>
              <a:r>
                <a:rPr lang="en-US" sz="2800" dirty="0" smtClean="0">
                  <a:solidFill>
                    <a:srgbClr val="FF0000"/>
                  </a:solidFill>
                  <a:effectLst>
                    <a:outerShdw blurRad="38100" dist="38100" dir="2700000" algn="tl">
                      <a:srgbClr val="000000"/>
                    </a:outerShdw>
                  </a:effectLst>
                </a:rPr>
                <a:t>TIME SEGMENT </a:t>
              </a:r>
              <a:r>
                <a:rPr lang="en-US" sz="2800" dirty="0" smtClean="0"/>
                <a:t>this slide is about</a:t>
              </a:r>
            </a:p>
          </p:txBody>
        </p:sp>
        <p:cxnSp>
          <p:nvCxnSpPr>
            <p:cNvPr id="24" name="Straight Arrow Connector 23"/>
            <p:cNvCxnSpPr>
              <a:stCxn id="19" idx="0"/>
              <a:endCxn id="12" idx="2"/>
            </p:cNvCxnSpPr>
            <p:nvPr/>
          </p:nvCxnSpPr>
          <p:spPr>
            <a:xfrm flipV="1">
              <a:off x="2857500" y="304800"/>
              <a:ext cx="0" cy="76200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3733800" y="609600"/>
            <a:ext cx="1828800" cy="2146995"/>
            <a:chOff x="3733800" y="609600"/>
            <a:chExt cx="1828800" cy="2146995"/>
          </a:xfrm>
        </p:grpSpPr>
        <p:sp>
          <p:nvSpPr>
            <p:cNvPr id="18" name="TextBox 17"/>
            <p:cNvSpPr txBox="1"/>
            <p:nvPr/>
          </p:nvSpPr>
          <p:spPr>
            <a:xfrm>
              <a:off x="3733800" y="1371600"/>
              <a:ext cx="1828800" cy="1384995"/>
            </a:xfrm>
            <a:prstGeom prst="rect">
              <a:avLst/>
            </a:prstGeom>
            <a:solidFill>
              <a:schemeClr val="bg1"/>
            </a:solidFill>
          </p:spPr>
          <p:txBody>
            <a:bodyPr wrap="square" rtlCol="0">
              <a:spAutoFit/>
            </a:bodyPr>
            <a:lstStyle/>
            <a:p>
              <a:r>
                <a:rPr lang="en-US" sz="2800" dirty="0" smtClean="0"/>
                <a:t>The </a:t>
              </a:r>
              <a:r>
                <a:rPr lang="en-US" sz="2800" dirty="0" smtClean="0">
                  <a:solidFill>
                    <a:srgbClr val="FF0000"/>
                  </a:solidFill>
                  <a:effectLst>
                    <a:outerShdw blurRad="38100" dist="38100" dir="2700000" algn="tl">
                      <a:srgbClr val="000000"/>
                    </a:outerShdw>
                  </a:effectLst>
                </a:rPr>
                <a:t>TIME</a:t>
              </a:r>
              <a:r>
                <a:rPr lang="en-US" sz="2800" dirty="0" smtClean="0"/>
                <a:t> involved in this slide</a:t>
              </a:r>
              <a:endParaRPr lang="en-US" sz="2800" dirty="0"/>
            </a:p>
          </p:txBody>
        </p:sp>
        <p:cxnSp>
          <p:nvCxnSpPr>
            <p:cNvPr id="25" name="Straight Arrow Connector 24"/>
            <p:cNvCxnSpPr>
              <a:stCxn id="18" idx="0"/>
              <a:endCxn id="2" idx="2"/>
            </p:cNvCxnSpPr>
            <p:nvPr/>
          </p:nvCxnSpPr>
          <p:spPr>
            <a:xfrm flipH="1" flipV="1">
              <a:off x="4572000" y="609600"/>
              <a:ext cx="76200" cy="76200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7314467" y="609600"/>
            <a:ext cx="1829533" cy="3008769"/>
            <a:chOff x="7086600" y="838200"/>
            <a:chExt cx="1829533" cy="3008769"/>
          </a:xfrm>
        </p:grpSpPr>
        <p:sp>
          <p:nvSpPr>
            <p:cNvPr id="20" name="TextBox 19"/>
            <p:cNvSpPr txBox="1"/>
            <p:nvPr/>
          </p:nvSpPr>
          <p:spPr>
            <a:xfrm>
              <a:off x="7086600" y="1600200"/>
              <a:ext cx="1829533" cy="2246769"/>
            </a:xfrm>
            <a:prstGeom prst="rect">
              <a:avLst/>
            </a:prstGeom>
            <a:solidFill>
              <a:schemeClr val="bg1"/>
            </a:solidFill>
          </p:spPr>
          <p:txBody>
            <a:bodyPr wrap="square" rtlCol="0">
              <a:spAutoFit/>
            </a:bodyPr>
            <a:lstStyle/>
            <a:p>
              <a:r>
                <a:rPr lang="en-US" sz="2800" dirty="0" smtClean="0"/>
                <a:t>Which </a:t>
              </a:r>
              <a:r>
                <a:rPr lang="en-US" sz="2800" dirty="0" smtClean="0">
                  <a:solidFill>
                    <a:srgbClr val="FF0000"/>
                  </a:solidFill>
                  <a:effectLst>
                    <a:outerShdw blurRad="38100" dist="38100" dir="2700000" algn="tl">
                      <a:srgbClr val="000000"/>
                    </a:outerShdw>
                  </a:effectLst>
                </a:rPr>
                <a:t>COUNTRY</a:t>
              </a:r>
              <a:r>
                <a:rPr lang="en-US" sz="2800" dirty="0" smtClean="0"/>
                <a:t> is ruling Acadia at this time</a:t>
              </a:r>
              <a:endParaRPr lang="en-US" sz="2800" dirty="0"/>
            </a:p>
          </p:txBody>
        </p:sp>
        <p:cxnSp>
          <p:nvCxnSpPr>
            <p:cNvPr id="26" name="Straight Arrow Connector 25"/>
            <p:cNvCxnSpPr>
              <a:stCxn id="20" idx="0"/>
              <a:endCxn id="16" idx="2"/>
            </p:cNvCxnSpPr>
            <p:nvPr/>
          </p:nvCxnSpPr>
          <p:spPr>
            <a:xfrm flipV="1">
              <a:off x="8001367" y="838200"/>
              <a:ext cx="457566" cy="76200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385" decel="100000"/>
                                        <p:tgtEl>
                                          <p:spTgt spid="12"/>
                                        </p:tgtEl>
                                      </p:cBhvr>
                                    </p:animEffect>
                                    <p:animScale>
                                      <p:cBhvr>
                                        <p:cTn id="13" dur="385" decel="100000"/>
                                        <p:tgtEl>
                                          <p:spTgt spid="12"/>
                                        </p:tgtEl>
                                      </p:cBhvr>
                                      <p:from x="10000" y="10000"/>
                                      <p:to x="200000" y="450000"/>
                                    </p:animScale>
                                    <p:animScale>
                                      <p:cBhvr>
                                        <p:cTn id="14" dur="615" accel="100000" fill="hold">
                                          <p:stCondLst>
                                            <p:cond delay="385"/>
                                          </p:stCondLst>
                                        </p:cTn>
                                        <p:tgtEl>
                                          <p:spTgt spid="12"/>
                                        </p:tgtEl>
                                      </p:cBhvr>
                                      <p:from x="200000" y="450000"/>
                                      <p:to x="100000" y="100000"/>
                                    </p:animScale>
                                    <p:set>
                                      <p:cBhvr>
                                        <p:cTn id="15" dur="385" fill="hold"/>
                                        <p:tgtEl>
                                          <p:spTgt spid="12"/>
                                        </p:tgtEl>
                                        <p:attrNameLst>
                                          <p:attrName>ppt_x</p:attrName>
                                        </p:attrNameLst>
                                      </p:cBhvr>
                                      <p:to>
                                        <p:strVal val="(0.5)"/>
                                      </p:to>
                                    </p:set>
                                    <p:anim from="(0.5)" to="(#ppt_x)" calcmode="lin" valueType="num">
                                      <p:cBhvr>
                                        <p:cTn id="16" dur="615" accel="100000" fill="hold">
                                          <p:stCondLst>
                                            <p:cond delay="385"/>
                                          </p:stCondLst>
                                        </p:cTn>
                                        <p:tgtEl>
                                          <p:spTgt spid="12"/>
                                        </p:tgtEl>
                                        <p:attrNameLst>
                                          <p:attrName>ppt_x</p:attrName>
                                        </p:attrNameLst>
                                      </p:cBhvr>
                                    </p:anim>
                                    <p:set>
                                      <p:cBhvr>
                                        <p:cTn id="17" dur="385" fill="hold"/>
                                        <p:tgtEl>
                                          <p:spTgt spid="12"/>
                                        </p:tgtEl>
                                        <p:attrNameLst>
                                          <p:attrName>ppt_y</p:attrName>
                                        </p:attrNameLst>
                                      </p:cBhvr>
                                      <p:to>
                                        <p:strVal val="(#ppt_y+0.4)"/>
                                      </p:to>
                                    </p:set>
                                    <p:anim from="(#ppt_y+0.4)" to="(#ppt_y)" calcmode="lin" valueType="num">
                                      <p:cBhvr>
                                        <p:cTn id="18" dur="615" accel="100000" fill="hold">
                                          <p:stCondLst>
                                            <p:cond delay="385"/>
                                          </p:stCondLst>
                                        </p:cTn>
                                        <p:tgtEl>
                                          <p:spTgt spid="12"/>
                                        </p:tgtEl>
                                        <p:attrNameLst>
                                          <p:attrName>ppt_y</p:attrName>
                                        </p:attrNameLst>
                                      </p:cBhvr>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10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41"/>
                                        </p:tgtEl>
                                      </p:cBhvr>
                                    </p:animEffect>
                                    <p:set>
                                      <p:cBhvr>
                                        <p:cTn id="30" dur="1" fill="hold">
                                          <p:stCondLst>
                                            <p:cond delay="499"/>
                                          </p:stCondLst>
                                        </p:cTn>
                                        <p:tgtEl>
                                          <p:spTgt spid="41"/>
                                        </p:tgtEl>
                                        <p:attrNameLst>
                                          <p:attrName>style.visibility</p:attrName>
                                        </p:attrNameLst>
                                      </p:cBhvr>
                                      <p:to>
                                        <p:strVal val="hidden"/>
                                      </p:to>
                                    </p:set>
                                  </p:childTnLst>
                                </p:cTn>
                              </p:par>
                              <p:par>
                                <p:cTn id="31" presetID="5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385" decel="100000"/>
                                        <p:tgtEl>
                                          <p:spTgt spid="13"/>
                                        </p:tgtEl>
                                      </p:cBhvr>
                                    </p:animEffect>
                                    <p:animScale>
                                      <p:cBhvr>
                                        <p:cTn id="34" dur="385" decel="100000"/>
                                        <p:tgtEl>
                                          <p:spTgt spid="13"/>
                                        </p:tgtEl>
                                      </p:cBhvr>
                                      <p:from x="10000" y="10000"/>
                                      <p:to x="200000" y="450000"/>
                                    </p:animScale>
                                    <p:animScale>
                                      <p:cBhvr>
                                        <p:cTn id="35" dur="615" accel="100000" fill="hold">
                                          <p:stCondLst>
                                            <p:cond delay="385"/>
                                          </p:stCondLst>
                                        </p:cTn>
                                        <p:tgtEl>
                                          <p:spTgt spid="13"/>
                                        </p:tgtEl>
                                      </p:cBhvr>
                                      <p:from x="200000" y="450000"/>
                                      <p:to x="100000" y="100000"/>
                                    </p:animScale>
                                    <p:set>
                                      <p:cBhvr>
                                        <p:cTn id="36" dur="385" fill="hold"/>
                                        <p:tgtEl>
                                          <p:spTgt spid="13"/>
                                        </p:tgtEl>
                                        <p:attrNameLst>
                                          <p:attrName>ppt_x</p:attrName>
                                        </p:attrNameLst>
                                      </p:cBhvr>
                                      <p:to>
                                        <p:strVal val="(0.5)"/>
                                      </p:to>
                                    </p:set>
                                    <p:anim from="(0.5)" to="(#ppt_x)" calcmode="lin" valueType="num">
                                      <p:cBhvr>
                                        <p:cTn id="37" dur="615" accel="100000" fill="hold">
                                          <p:stCondLst>
                                            <p:cond delay="385"/>
                                          </p:stCondLst>
                                        </p:cTn>
                                        <p:tgtEl>
                                          <p:spTgt spid="13"/>
                                        </p:tgtEl>
                                        <p:attrNameLst>
                                          <p:attrName>ppt_x</p:attrName>
                                        </p:attrNameLst>
                                      </p:cBhvr>
                                    </p:anim>
                                    <p:set>
                                      <p:cBhvr>
                                        <p:cTn id="38" dur="385" fill="hold"/>
                                        <p:tgtEl>
                                          <p:spTgt spid="13"/>
                                        </p:tgtEl>
                                        <p:attrNameLst>
                                          <p:attrName>ppt_y</p:attrName>
                                        </p:attrNameLst>
                                      </p:cBhvr>
                                      <p:to>
                                        <p:strVal val="(#ppt_y+0.4)"/>
                                      </p:to>
                                    </p:set>
                                    <p:anim from="(#ppt_y+0.4)" to="(#ppt_y)" calcmode="lin" valueType="num">
                                      <p:cBhvr>
                                        <p:cTn id="39" dur="615" accel="100000" fill="hold">
                                          <p:stCondLst>
                                            <p:cond delay="385"/>
                                          </p:stCondLst>
                                        </p:cTn>
                                        <p:tgtEl>
                                          <p:spTgt spid="13"/>
                                        </p:tgtEl>
                                        <p:attrNameLst>
                                          <p:attrName>ppt_y</p:attrName>
                                        </p:attrNameLst>
                                      </p:cBhvr>
                                    </p:anim>
                                  </p:childTnLst>
                                </p:cTn>
                              </p:par>
                            </p:childTnLst>
                          </p:cTn>
                        </p:par>
                        <p:par>
                          <p:cTn id="40" fill="hold">
                            <p:stCondLst>
                              <p:cond delay="1000"/>
                            </p:stCondLst>
                            <p:childTnLst>
                              <p:par>
                                <p:cTn id="41" presetID="22" presetClass="entr" presetSubtype="4" fill="hold"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down)">
                                      <p:cBhvr>
                                        <p:cTn id="43" dur="1000"/>
                                        <p:tgtEl>
                                          <p:spTgt spid="4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42"/>
                                        </p:tgtEl>
                                      </p:cBhvr>
                                    </p:animEffect>
                                    <p:set>
                                      <p:cBhvr>
                                        <p:cTn id="51" dur="1" fill="hold">
                                          <p:stCondLst>
                                            <p:cond delay="499"/>
                                          </p:stCondLst>
                                        </p:cTn>
                                        <p:tgtEl>
                                          <p:spTgt spid="42"/>
                                        </p:tgtEl>
                                        <p:attrNameLst>
                                          <p:attrName>style.visibility</p:attrName>
                                        </p:attrNameLst>
                                      </p:cBhvr>
                                      <p:to>
                                        <p:strVal val="hidden"/>
                                      </p:to>
                                    </p:set>
                                  </p:childTnLst>
                                </p:cTn>
                              </p:par>
                              <p:par>
                                <p:cTn id="52" presetID="51"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385" decel="100000"/>
                                        <p:tgtEl>
                                          <p:spTgt spid="17"/>
                                        </p:tgtEl>
                                      </p:cBhvr>
                                    </p:animEffect>
                                    <p:animScale>
                                      <p:cBhvr>
                                        <p:cTn id="55" dur="385" decel="100000"/>
                                        <p:tgtEl>
                                          <p:spTgt spid="17"/>
                                        </p:tgtEl>
                                      </p:cBhvr>
                                      <p:from x="10000" y="10000"/>
                                      <p:to x="200000" y="450000"/>
                                    </p:animScale>
                                    <p:animScale>
                                      <p:cBhvr>
                                        <p:cTn id="56" dur="615" accel="100000" fill="hold">
                                          <p:stCondLst>
                                            <p:cond delay="385"/>
                                          </p:stCondLst>
                                        </p:cTn>
                                        <p:tgtEl>
                                          <p:spTgt spid="17"/>
                                        </p:tgtEl>
                                      </p:cBhvr>
                                      <p:from x="200000" y="450000"/>
                                      <p:to x="100000" y="100000"/>
                                    </p:animScale>
                                    <p:set>
                                      <p:cBhvr>
                                        <p:cTn id="57" dur="385" fill="hold"/>
                                        <p:tgtEl>
                                          <p:spTgt spid="17"/>
                                        </p:tgtEl>
                                        <p:attrNameLst>
                                          <p:attrName>ppt_x</p:attrName>
                                        </p:attrNameLst>
                                      </p:cBhvr>
                                      <p:to>
                                        <p:strVal val="(0.5)"/>
                                      </p:to>
                                    </p:set>
                                    <p:anim from="(0.5)" to="(#ppt_x)" calcmode="lin" valueType="num">
                                      <p:cBhvr>
                                        <p:cTn id="58" dur="615" accel="100000" fill="hold">
                                          <p:stCondLst>
                                            <p:cond delay="385"/>
                                          </p:stCondLst>
                                        </p:cTn>
                                        <p:tgtEl>
                                          <p:spTgt spid="17"/>
                                        </p:tgtEl>
                                        <p:attrNameLst>
                                          <p:attrName>ppt_x</p:attrName>
                                        </p:attrNameLst>
                                      </p:cBhvr>
                                    </p:anim>
                                    <p:set>
                                      <p:cBhvr>
                                        <p:cTn id="59" dur="385" fill="hold"/>
                                        <p:tgtEl>
                                          <p:spTgt spid="17"/>
                                        </p:tgtEl>
                                        <p:attrNameLst>
                                          <p:attrName>ppt_y</p:attrName>
                                        </p:attrNameLst>
                                      </p:cBhvr>
                                      <p:to>
                                        <p:strVal val="(#ppt_y+0.4)"/>
                                      </p:to>
                                    </p:set>
                                    <p:anim from="(#ppt_y+0.4)" to="(#ppt_y)" calcmode="lin" valueType="num">
                                      <p:cBhvr>
                                        <p:cTn id="60" dur="615" accel="100000" fill="hold">
                                          <p:stCondLst>
                                            <p:cond delay="385"/>
                                          </p:stCondLst>
                                        </p:cTn>
                                        <p:tgtEl>
                                          <p:spTgt spid="17"/>
                                        </p:tgtEl>
                                        <p:attrNameLst>
                                          <p:attrName>ppt_y</p:attrName>
                                        </p:attrNameLst>
                                      </p:cBhvr>
                                    </p:anim>
                                  </p:childTnLst>
                                </p:cTn>
                              </p:par>
                            </p:childTnLst>
                          </p:cTn>
                        </p:par>
                        <p:par>
                          <p:cTn id="61" fill="hold">
                            <p:stCondLst>
                              <p:cond delay="1000"/>
                            </p:stCondLst>
                            <p:childTnLst>
                              <p:par>
                                <p:cTn id="62" presetID="22" presetClass="entr" presetSubtype="4" fill="hold"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wipe(down)">
                                      <p:cBhvr>
                                        <p:cTn id="64" dur="1000"/>
                                        <p:tgtEl>
                                          <p:spTgt spid="4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40"/>
                                        </p:tgtEl>
                                      </p:cBhvr>
                                    </p:animEffect>
                                    <p:set>
                                      <p:cBhvr>
                                        <p:cTn id="69" dur="1" fill="hold">
                                          <p:stCondLst>
                                            <p:cond delay="499"/>
                                          </p:stCondLst>
                                        </p:cTn>
                                        <p:tgtEl>
                                          <p:spTgt spid="40"/>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par>
                                <p:cTn id="73" presetID="51"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385" decel="100000"/>
                                        <p:tgtEl>
                                          <p:spTgt spid="16"/>
                                        </p:tgtEl>
                                      </p:cBhvr>
                                    </p:animEffect>
                                    <p:animScale>
                                      <p:cBhvr>
                                        <p:cTn id="76" dur="385" decel="100000"/>
                                        <p:tgtEl>
                                          <p:spTgt spid="16"/>
                                        </p:tgtEl>
                                      </p:cBhvr>
                                      <p:from x="10000" y="10000"/>
                                      <p:to x="200000" y="450000"/>
                                    </p:animScale>
                                    <p:animScale>
                                      <p:cBhvr>
                                        <p:cTn id="77" dur="615" accel="100000" fill="hold">
                                          <p:stCondLst>
                                            <p:cond delay="385"/>
                                          </p:stCondLst>
                                        </p:cTn>
                                        <p:tgtEl>
                                          <p:spTgt spid="16"/>
                                        </p:tgtEl>
                                      </p:cBhvr>
                                      <p:from x="200000" y="450000"/>
                                      <p:to x="100000" y="100000"/>
                                    </p:animScale>
                                    <p:set>
                                      <p:cBhvr>
                                        <p:cTn id="78" dur="385" fill="hold"/>
                                        <p:tgtEl>
                                          <p:spTgt spid="16"/>
                                        </p:tgtEl>
                                        <p:attrNameLst>
                                          <p:attrName>ppt_x</p:attrName>
                                        </p:attrNameLst>
                                      </p:cBhvr>
                                      <p:to>
                                        <p:strVal val="(0.5)"/>
                                      </p:to>
                                    </p:set>
                                    <p:anim from="(0.5)" to="(#ppt_x)" calcmode="lin" valueType="num">
                                      <p:cBhvr>
                                        <p:cTn id="79" dur="615" accel="100000" fill="hold">
                                          <p:stCondLst>
                                            <p:cond delay="385"/>
                                          </p:stCondLst>
                                        </p:cTn>
                                        <p:tgtEl>
                                          <p:spTgt spid="16"/>
                                        </p:tgtEl>
                                        <p:attrNameLst>
                                          <p:attrName>ppt_x</p:attrName>
                                        </p:attrNameLst>
                                      </p:cBhvr>
                                    </p:anim>
                                    <p:set>
                                      <p:cBhvr>
                                        <p:cTn id="80" dur="385" fill="hold"/>
                                        <p:tgtEl>
                                          <p:spTgt spid="16"/>
                                        </p:tgtEl>
                                        <p:attrNameLst>
                                          <p:attrName>ppt_y</p:attrName>
                                        </p:attrNameLst>
                                      </p:cBhvr>
                                      <p:to>
                                        <p:strVal val="(#ppt_y+0.4)"/>
                                      </p:to>
                                    </p:set>
                                    <p:anim from="(#ppt_y+0.4)" to="(#ppt_y)" calcmode="lin" valueType="num">
                                      <p:cBhvr>
                                        <p:cTn id="81" dur="615" accel="100000" fill="hold">
                                          <p:stCondLst>
                                            <p:cond delay="385"/>
                                          </p:stCondLst>
                                        </p:cTn>
                                        <p:tgtEl>
                                          <p:spTgt spid="16"/>
                                        </p:tgtEl>
                                        <p:attrNameLst>
                                          <p:attrName>ppt_y</p:attrName>
                                        </p:attrNameLst>
                                      </p:cBhvr>
                                    </p:anim>
                                  </p:childTnLst>
                                </p:cTn>
                              </p:par>
                            </p:childTnLst>
                          </p:cTn>
                        </p:par>
                        <p:par>
                          <p:cTn id="82" fill="hold">
                            <p:stCondLst>
                              <p:cond delay="1000"/>
                            </p:stCondLst>
                            <p:childTnLst>
                              <p:par>
                                <p:cTn id="83" presetID="22" presetClass="entr" presetSubtype="4" fill="hold" nodeType="afterEffect">
                                  <p:stCondLst>
                                    <p:cond delay="0"/>
                                  </p:stCondLst>
                                  <p:childTnLst>
                                    <p:set>
                                      <p:cBhvr>
                                        <p:cTn id="84" dur="1" fill="hold">
                                          <p:stCondLst>
                                            <p:cond delay="0"/>
                                          </p:stCondLst>
                                        </p:cTn>
                                        <p:tgtEl>
                                          <p:spTgt spid="43"/>
                                        </p:tgtEl>
                                        <p:attrNameLst>
                                          <p:attrName>style.visibility</p:attrName>
                                        </p:attrNameLst>
                                      </p:cBhvr>
                                      <p:to>
                                        <p:strVal val="visible"/>
                                      </p:to>
                                    </p:set>
                                    <p:animEffect transition="in" filter="wipe(down)">
                                      <p:cBhvr>
                                        <p:cTn id="85" dur="1000"/>
                                        <p:tgtEl>
                                          <p:spTgt spid="43"/>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43"/>
                                        </p:tgtEl>
                                      </p:cBhvr>
                                    </p:animEffect>
                                    <p:set>
                                      <p:cBhvr>
                                        <p:cTn id="90" dur="1" fill="hold">
                                          <p:stCondLst>
                                            <p:cond delay="499"/>
                                          </p:stCondLst>
                                        </p:cTn>
                                        <p:tgtEl>
                                          <p:spTgt spid="43"/>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6"/>
                                        </p:tgtEl>
                                      </p:cBhvr>
                                    </p:animEffect>
                                    <p:set>
                                      <p:cBhvr>
                                        <p:cTn id="93" dur="1" fill="hold">
                                          <p:stCondLst>
                                            <p:cond delay="499"/>
                                          </p:stCondLst>
                                        </p:cTn>
                                        <p:tgtEl>
                                          <p:spTgt spid="16"/>
                                        </p:tgtEl>
                                        <p:attrNameLst>
                                          <p:attrName>style.visibility</p:attrName>
                                        </p:attrNameLst>
                                      </p:cBhvr>
                                      <p:to>
                                        <p:strVal val="hidden"/>
                                      </p:to>
                                    </p:set>
                                  </p:childTnLst>
                                </p:cTn>
                              </p:par>
                              <p:par>
                                <p:cTn id="94" presetID="22" presetClass="entr" presetSubtype="8" fill="hold" nodeType="withEffect">
                                  <p:stCondLst>
                                    <p:cond delay="0"/>
                                  </p:stCondLst>
                                  <p:childTnLst>
                                    <p:set>
                                      <p:cBhvr>
                                        <p:cTn id="95" dur="1" fill="hold">
                                          <p:stCondLst>
                                            <p:cond delay="0"/>
                                          </p:stCondLst>
                                        </p:cTn>
                                        <p:tgtEl>
                                          <p:spTgt spid="3">
                                            <p:txEl>
                                              <p:pRg st="0" end="0"/>
                                            </p:txEl>
                                          </p:spTgt>
                                        </p:tgtEl>
                                        <p:attrNameLst>
                                          <p:attrName>style.visibility</p:attrName>
                                        </p:attrNameLst>
                                      </p:cBhvr>
                                      <p:to>
                                        <p:strVal val="visible"/>
                                      </p:to>
                                    </p:set>
                                    <p:animEffect transition="in" filter="wipe(left)">
                                      <p:cBhvr>
                                        <p:cTn id="96" dur="1000"/>
                                        <p:tgtEl>
                                          <p:spTgt spid="3">
                                            <p:txEl>
                                              <p:pRg st="0" end="0"/>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51" presetClass="entr" presetSubtype="0" fill="hold" grpId="0" nodeType="clickEffect">
                                  <p:stCondLst>
                                    <p:cond delay="0"/>
                                  </p:stCondLst>
                                  <p:childTnLst>
                                    <p:set>
                                      <p:cBhvr>
                                        <p:cTn id="100" dur="1" fill="hold">
                                          <p:stCondLst>
                                            <p:cond delay="0"/>
                                          </p:stCondLst>
                                        </p:cTn>
                                        <p:tgtEl>
                                          <p:spTgt spid="10"/>
                                        </p:tgtEl>
                                        <p:attrNameLst>
                                          <p:attrName>style.visibility</p:attrName>
                                        </p:attrNameLst>
                                      </p:cBhvr>
                                      <p:to>
                                        <p:strVal val="visible"/>
                                      </p:to>
                                    </p:set>
                                    <p:animEffect transition="in" filter="fade">
                                      <p:cBhvr>
                                        <p:cTn id="101" dur="770" decel="100000"/>
                                        <p:tgtEl>
                                          <p:spTgt spid="10"/>
                                        </p:tgtEl>
                                      </p:cBhvr>
                                    </p:animEffect>
                                    <p:animScale>
                                      <p:cBhvr>
                                        <p:cTn id="102" dur="770" decel="100000"/>
                                        <p:tgtEl>
                                          <p:spTgt spid="10"/>
                                        </p:tgtEl>
                                      </p:cBhvr>
                                      <p:from x="10000" y="10000"/>
                                      <p:to x="200000" y="450000"/>
                                    </p:animScale>
                                    <p:animScale>
                                      <p:cBhvr>
                                        <p:cTn id="103" dur="1230" accel="100000" fill="hold">
                                          <p:stCondLst>
                                            <p:cond delay="770"/>
                                          </p:stCondLst>
                                        </p:cTn>
                                        <p:tgtEl>
                                          <p:spTgt spid="10"/>
                                        </p:tgtEl>
                                      </p:cBhvr>
                                      <p:from x="200000" y="450000"/>
                                      <p:to x="100000" y="100000"/>
                                    </p:animScale>
                                    <p:set>
                                      <p:cBhvr>
                                        <p:cTn id="104" dur="770" fill="hold"/>
                                        <p:tgtEl>
                                          <p:spTgt spid="10"/>
                                        </p:tgtEl>
                                        <p:attrNameLst>
                                          <p:attrName>ppt_x</p:attrName>
                                        </p:attrNameLst>
                                      </p:cBhvr>
                                      <p:to>
                                        <p:strVal val="(0.5)"/>
                                      </p:to>
                                    </p:set>
                                    <p:anim from="(0.5)" to="(#ppt_x)" calcmode="lin" valueType="num">
                                      <p:cBhvr>
                                        <p:cTn id="105" dur="1230" accel="100000" fill="hold">
                                          <p:stCondLst>
                                            <p:cond delay="770"/>
                                          </p:stCondLst>
                                        </p:cTn>
                                        <p:tgtEl>
                                          <p:spTgt spid="10"/>
                                        </p:tgtEl>
                                        <p:attrNameLst>
                                          <p:attrName>ppt_x</p:attrName>
                                        </p:attrNameLst>
                                      </p:cBhvr>
                                    </p:anim>
                                    <p:set>
                                      <p:cBhvr>
                                        <p:cTn id="106" dur="770" fill="hold"/>
                                        <p:tgtEl>
                                          <p:spTgt spid="10"/>
                                        </p:tgtEl>
                                        <p:attrNameLst>
                                          <p:attrName>ppt_y</p:attrName>
                                        </p:attrNameLst>
                                      </p:cBhvr>
                                      <p:to>
                                        <p:strVal val="(#ppt_y+0.4)"/>
                                      </p:to>
                                    </p:set>
                                    <p:anim from="(#ppt_y+0.4)" to="(#ppt_y)" calcmode="lin" valueType="num">
                                      <p:cBhvr>
                                        <p:cTn id="107" dur="1230" accel="100000" fill="hold">
                                          <p:stCondLst>
                                            <p:cond delay="770"/>
                                          </p:stCondLst>
                                        </p:cTn>
                                        <p:tgtEl>
                                          <p:spTgt spid="10"/>
                                        </p:tgtEl>
                                        <p:attrNameLst>
                                          <p:attrName>ppt_y</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6" presetClass="entr" presetSubtype="0" fill="hold" grpId="0" nodeType="clickEffect">
                                  <p:stCondLst>
                                    <p:cond delay="0"/>
                                  </p:stCondLst>
                                  <p:childTnLst>
                                    <p:set>
                                      <p:cBhvr>
                                        <p:cTn id="111" dur="1" fill="hold">
                                          <p:stCondLst>
                                            <p:cond delay="0"/>
                                          </p:stCondLst>
                                        </p:cTn>
                                        <p:tgtEl>
                                          <p:spTgt spid="15"/>
                                        </p:tgtEl>
                                        <p:attrNameLst>
                                          <p:attrName>style.visibility</p:attrName>
                                        </p:attrNameLst>
                                      </p:cBhvr>
                                      <p:to>
                                        <p:strVal val="visible"/>
                                      </p:to>
                                    </p:set>
                                    <p:animEffect transition="in" filter="wipe(down)">
                                      <p:cBhvr>
                                        <p:cTn id="112" dur="580">
                                          <p:stCondLst>
                                            <p:cond delay="0"/>
                                          </p:stCondLst>
                                        </p:cTn>
                                        <p:tgtEl>
                                          <p:spTgt spid="15"/>
                                        </p:tgtEl>
                                      </p:cBhvr>
                                    </p:animEffect>
                                    <p:anim calcmode="lin" valueType="num">
                                      <p:cBhvr>
                                        <p:cTn id="1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18" dur="26">
                                          <p:stCondLst>
                                            <p:cond delay="650"/>
                                          </p:stCondLst>
                                        </p:cTn>
                                        <p:tgtEl>
                                          <p:spTgt spid="15"/>
                                        </p:tgtEl>
                                      </p:cBhvr>
                                      <p:to x="100000" y="60000"/>
                                    </p:animScale>
                                    <p:animScale>
                                      <p:cBhvr>
                                        <p:cTn id="119" dur="166" decel="50000">
                                          <p:stCondLst>
                                            <p:cond delay="676"/>
                                          </p:stCondLst>
                                        </p:cTn>
                                        <p:tgtEl>
                                          <p:spTgt spid="15"/>
                                        </p:tgtEl>
                                      </p:cBhvr>
                                      <p:to x="100000" y="100000"/>
                                    </p:animScale>
                                    <p:animScale>
                                      <p:cBhvr>
                                        <p:cTn id="120" dur="26">
                                          <p:stCondLst>
                                            <p:cond delay="1312"/>
                                          </p:stCondLst>
                                        </p:cTn>
                                        <p:tgtEl>
                                          <p:spTgt spid="15"/>
                                        </p:tgtEl>
                                      </p:cBhvr>
                                      <p:to x="100000" y="80000"/>
                                    </p:animScale>
                                    <p:animScale>
                                      <p:cBhvr>
                                        <p:cTn id="121" dur="166" decel="50000">
                                          <p:stCondLst>
                                            <p:cond delay="1338"/>
                                          </p:stCondLst>
                                        </p:cTn>
                                        <p:tgtEl>
                                          <p:spTgt spid="15"/>
                                        </p:tgtEl>
                                      </p:cBhvr>
                                      <p:to x="100000" y="100000"/>
                                    </p:animScale>
                                    <p:animScale>
                                      <p:cBhvr>
                                        <p:cTn id="122" dur="26">
                                          <p:stCondLst>
                                            <p:cond delay="1642"/>
                                          </p:stCondLst>
                                        </p:cTn>
                                        <p:tgtEl>
                                          <p:spTgt spid="15"/>
                                        </p:tgtEl>
                                      </p:cBhvr>
                                      <p:to x="100000" y="90000"/>
                                    </p:animScale>
                                    <p:animScale>
                                      <p:cBhvr>
                                        <p:cTn id="123" dur="166" decel="50000">
                                          <p:stCondLst>
                                            <p:cond delay="1668"/>
                                          </p:stCondLst>
                                        </p:cTn>
                                        <p:tgtEl>
                                          <p:spTgt spid="15"/>
                                        </p:tgtEl>
                                      </p:cBhvr>
                                      <p:to x="100000" y="100000"/>
                                    </p:animScale>
                                    <p:animScale>
                                      <p:cBhvr>
                                        <p:cTn id="124" dur="26">
                                          <p:stCondLst>
                                            <p:cond delay="1808"/>
                                          </p:stCondLst>
                                        </p:cTn>
                                        <p:tgtEl>
                                          <p:spTgt spid="15"/>
                                        </p:tgtEl>
                                      </p:cBhvr>
                                      <p:to x="100000" y="95000"/>
                                    </p:animScale>
                                    <p:animScale>
                                      <p:cBhvr>
                                        <p:cTn id="125" dur="166" decel="50000">
                                          <p:stCondLst>
                                            <p:cond delay="1834"/>
                                          </p:stCondLst>
                                        </p:cTn>
                                        <p:tgtEl>
                                          <p:spTgt spid="15"/>
                                        </p:tgtEl>
                                      </p:cBhvr>
                                      <p:to x="100000" y="100000"/>
                                    </p:animScale>
                                  </p:childTnLst>
                                </p:cTn>
                              </p:par>
                            </p:childTnLst>
                          </p:cTn>
                        </p:par>
                      </p:childTnLst>
                    </p:cTn>
                  </p:par>
                  <p:par>
                    <p:cTn id="126" fill="hold">
                      <p:stCondLst>
                        <p:cond delay="indefinite"/>
                      </p:stCondLst>
                      <p:childTnLst>
                        <p:par>
                          <p:cTn id="127" fill="hold">
                            <p:stCondLst>
                              <p:cond delay="0"/>
                            </p:stCondLst>
                            <p:childTnLst>
                              <p:par>
                                <p:cTn id="128" presetID="34" presetClass="entr" presetSubtype="0" fill="hold" grpId="0" nodeType="clickEffect">
                                  <p:stCondLst>
                                    <p:cond delay="0"/>
                                  </p:stCondLst>
                                  <p:childTnLst>
                                    <p:set>
                                      <p:cBhvr>
                                        <p:cTn id="129" dur="1" fill="hold">
                                          <p:stCondLst>
                                            <p:cond delay="0"/>
                                          </p:stCondLst>
                                        </p:cTn>
                                        <p:tgtEl>
                                          <p:spTgt spid="8"/>
                                        </p:tgtEl>
                                        <p:attrNameLst>
                                          <p:attrName>style.visibility</p:attrName>
                                        </p:attrNameLst>
                                      </p:cBhvr>
                                      <p:to>
                                        <p:strVal val="visible"/>
                                      </p:to>
                                    </p:set>
                                    <p:anim from="(-#ppt_w/2)" to="(#ppt_x)" calcmode="lin" valueType="num">
                                      <p:cBhvr>
                                        <p:cTn id="130" dur="600" fill="hold">
                                          <p:stCondLst>
                                            <p:cond delay="0"/>
                                          </p:stCondLst>
                                        </p:cTn>
                                        <p:tgtEl>
                                          <p:spTgt spid="8"/>
                                        </p:tgtEl>
                                        <p:attrNameLst>
                                          <p:attrName>ppt_x</p:attrName>
                                        </p:attrNameLst>
                                      </p:cBhvr>
                                    </p:anim>
                                    <p:anim from="0" to="-1.0" calcmode="lin" valueType="num">
                                      <p:cBhvr>
                                        <p:cTn id="131" dur="200" decel="50000" autoRev="1" fill="hold">
                                          <p:stCondLst>
                                            <p:cond delay="600"/>
                                          </p:stCondLst>
                                        </p:cTn>
                                        <p:tgtEl>
                                          <p:spTgt spid="8"/>
                                        </p:tgtEl>
                                        <p:attrNameLst>
                                          <p:attrName>xshear</p:attrName>
                                        </p:attrNameLst>
                                      </p:cBhvr>
                                    </p:anim>
                                    <p:animScale>
                                      <p:cBhvr>
                                        <p:cTn id="132" dur="200" decel="100000" autoRev="1" fill="hold">
                                          <p:stCondLst>
                                            <p:cond delay="600"/>
                                          </p:stCondLst>
                                        </p:cTn>
                                        <p:tgtEl>
                                          <p:spTgt spid="8"/>
                                        </p:tgtEl>
                                      </p:cBhvr>
                                      <p:from x="100000" y="100000"/>
                                      <p:to x="80000" y="100000"/>
                                    </p:animScale>
                                    <p:anim by="(#ppt_h/3+#ppt_w*0.1)" calcmode="lin" valueType="num">
                                      <p:cBhvr additive="sum">
                                        <p:cTn id="133" dur="200" decel="100000" autoRev="1" fill="hold">
                                          <p:stCondLst>
                                            <p:cond delay="600"/>
                                          </p:stCondLst>
                                        </p:cTn>
                                        <p:tgtEl>
                                          <p:spTgt spid="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animBg="1"/>
      <p:bldP spid="10" grpId="0" animBg="1"/>
      <p:bldP spid="12" grpId="0" animBg="1"/>
      <p:bldP spid="12" grpId="1" animBg="1"/>
      <p:bldP spid="13" grpId="0" animBg="1"/>
      <p:bldP spid="13" grpId="1" animBg="1"/>
      <p:bldP spid="16" grpId="0" animBg="1"/>
      <p:bldP spid="16" grpId="1" animBg="1"/>
      <p:bldP spid="17" grpId="0" animBg="1"/>
      <p:bldP spid="1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0"/>
          <p:cNvGrpSpPr/>
          <p:nvPr/>
        </p:nvGrpSpPr>
        <p:grpSpPr>
          <a:xfrm>
            <a:off x="0" y="803274"/>
            <a:ext cx="9144000" cy="6109884"/>
            <a:chOff x="0" y="803274"/>
            <a:chExt cx="9144000" cy="6109884"/>
          </a:xfrm>
        </p:grpSpPr>
        <p:pic>
          <p:nvPicPr>
            <p:cNvPr id="4" name="Picture 1"/>
            <p:cNvPicPr>
              <a:picLocks noChangeAspect="1" noChangeArrowheads="1"/>
            </p:cNvPicPr>
            <p:nvPr/>
          </p:nvPicPr>
          <p:blipFill>
            <a:blip r:embed="rId3" cstate="print"/>
            <a:srcRect/>
            <a:stretch>
              <a:fillRect/>
            </a:stretch>
          </p:blipFill>
          <p:spPr bwMode="auto">
            <a:xfrm>
              <a:off x="0" y="803274"/>
              <a:ext cx="9144000" cy="6109884"/>
            </a:xfrm>
            <a:prstGeom prst="rect">
              <a:avLst/>
            </a:prstGeom>
            <a:noFill/>
            <a:ln w="9525">
              <a:noFill/>
              <a:miter lim="800000"/>
              <a:headEnd/>
              <a:tailEnd/>
            </a:ln>
            <a:effectLst/>
          </p:spPr>
        </p:pic>
        <p:grpSp>
          <p:nvGrpSpPr>
            <p:cNvPr id="7" name="Group 8"/>
            <p:cNvGrpSpPr/>
            <p:nvPr/>
          </p:nvGrpSpPr>
          <p:grpSpPr>
            <a:xfrm>
              <a:off x="2779776" y="2885902"/>
              <a:ext cx="4723845" cy="3670346"/>
              <a:chOff x="2779776" y="2885902"/>
              <a:chExt cx="4723845" cy="3670346"/>
            </a:xfrm>
          </p:grpSpPr>
          <p:sp>
            <p:nvSpPr>
              <p:cNvPr id="5" name="Freeform 4"/>
              <p:cNvSpPr/>
              <p:nvPr/>
            </p:nvSpPr>
            <p:spPr>
              <a:xfrm>
                <a:off x="6248400" y="2885902"/>
                <a:ext cx="1255221" cy="847898"/>
              </a:xfrm>
              <a:custGeom>
                <a:avLst/>
                <a:gdLst>
                  <a:gd name="connsiteX0" fmla="*/ 13854 w 1255221"/>
                  <a:gd name="connsiteY0" fmla="*/ 99753 h 847898"/>
                  <a:gd name="connsiteX1" fmla="*/ 163483 w 1255221"/>
                  <a:gd name="connsiteY1" fmla="*/ 149629 h 847898"/>
                  <a:gd name="connsiteX2" fmla="*/ 146857 w 1255221"/>
                  <a:gd name="connsiteY2" fmla="*/ 315884 h 847898"/>
                  <a:gd name="connsiteX3" fmla="*/ 213359 w 1255221"/>
                  <a:gd name="connsiteY3" fmla="*/ 432262 h 847898"/>
                  <a:gd name="connsiteX4" fmla="*/ 313112 w 1255221"/>
                  <a:gd name="connsiteY4" fmla="*/ 515389 h 847898"/>
                  <a:gd name="connsiteX5" fmla="*/ 362988 w 1255221"/>
                  <a:gd name="connsiteY5" fmla="*/ 498764 h 847898"/>
                  <a:gd name="connsiteX6" fmla="*/ 529243 w 1255221"/>
                  <a:gd name="connsiteY6" fmla="*/ 515389 h 847898"/>
                  <a:gd name="connsiteX7" fmla="*/ 595745 w 1255221"/>
                  <a:gd name="connsiteY7" fmla="*/ 432262 h 847898"/>
                  <a:gd name="connsiteX8" fmla="*/ 778625 w 1255221"/>
                  <a:gd name="connsiteY8" fmla="*/ 498764 h 847898"/>
                  <a:gd name="connsiteX9" fmla="*/ 612370 w 1255221"/>
                  <a:gd name="connsiteY9" fmla="*/ 548640 h 847898"/>
                  <a:gd name="connsiteX10" fmla="*/ 495992 w 1255221"/>
                  <a:gd name="connsiteY10" fmla="*/ 615142 h 847898"/>
                  <a:gd name="connsiteX11" fmla="*/ 479367 w 1255221"/>
                  <a:gd name="connsiteY11" fmla="*/ 731520 h 847898"/>
                  <a:gd name="connsiteX12" fmla="*/ 562494 w 1255221"/>
                  <a:gd name="connsiteY12" fmla="*/ 847898 h 847898"/>
                  <a:gd name="connsiteX13" fmla="*/ 695497 w 1255221"/>
                  <a:gd name="connsiteY13" fmla="*/ 731520 h 847898"/>
                  <a:gd name="connsiteX14" fmla="*/ 845127 w 1255221"/>
                  <a:gd name="connsiteY14" fmla="*/ 631767 h 847898"/>
                  <a:gd name="connsiteX15" fmla="*/ 961505 w 1255221"/>
                  <a:gd name="connsiteY15" fmla="*/ 598517 h 847898"/>
                  <a:gd name="connsiteX16" fmla="*/ 1094508 w 1255221"/>
                  <a:gd name="connsiteY16" fmla="*/ 498764 h 847898"/>
                  <a:gd name="connsiteX17" fmla="*/ 1210887 w 1255221"/>
                  <a:gd name="connsiteY17" fmla="*/ 432262 h 847898"/>
                  <a:gd name="connsiteX18" fmla="*/ 1244137 w 1255221"/>
                  <a:gd name="connsiteY18" fmla="*/ 332509 h 847898"/>
                  <a:gd name="connsiteX19" fmla="*/ 1144385 w 1255221"/>
                  <a:gd name="connsiteY19" fmla="*/ 315884 h 847898"/>
                  <a:gd name="connsiteX20" fmla="*/ 1177636 w 1255221"/>
                  <a:gd name="connsiteY20" fmla="*/ 199506 h 847898"/>
                  <a:gd name="connsiteX21" fmla="*/ 1127759 w 1255221"/>
                  <a:gd name="connsiteY21" fmla="*/ 199506 h 847898"/>
                  <a:gd name="connsiteX22" fmla="*/ 1094508 w 1255221"/>
                  <a:gd name="connsiteY22" fmla="*/ 332509 h 847898"/>
                  <a:gd name="connsiteX23" fmla="*/ 978130 w 1255221"/>
                  <a:gd name="connsiteY23" fmla="*/ 415637 h 847898"/>
                  <a:gd name="connsiteX24" fmla="*/ 878377 w 1255221"/>
                  <a:gd name="connsiteY24" fmla="*/ 399011 h 847898"/>
                  <a:gd name="connsiteX25" fmla="*/ 778625 w 1255221"/>
                  <a:gd name="connsiteY25" fmla="*/ 382386 h 847898"/>
                  <a:gd name="connsiteX26" fmla="*/ 612370 w 1255221"/>
                  <a:gd name="connsiteY26" fmla="*/ 315884 h 847898"/>
                  <a:gd name="connsiteX27" fmla="*/ 529243 w 1255221"/>
                  <a:gd name="connsiteY27" fmla="*/ 232757 h 847898"/>
                  <a:gd name="connsiteX28" fmla="*/ 495992 w 1255221"/>
                  <a:gd name="connsiteY28" fmla="*/ 182880 h 847898"/>
                  <a:gd name="connsiteX29" fmla="*/ 545868 w 1255221"/>
                  <a:gd name="connsiteY29" fmla="*/ 49877 h 847898"/>
                  <a:gd name="connsiteX30" fmla="*/ 495992 w 1255221"/>
                  <a:gd name="connsiteY30" fmla="*/ 49877 h 847898"/>
                  <a:gd name="connsiteX31" fmla="*/ 379614 w 1255221"/>
                  <a:gd name="connsiteY31" fmla="*/ 16626 h 847898"/>
                  <a:gd name="connsiteX32" fmla="*/ 329737 w 1255221"/>
                  <a:gd name="connsiteY32" fmla="*/ 0 h 847898"/>
                  <a:gd name="connsiteX33" fmla="*/ 246610 w 1255221"/>
                  <a:gd name="connsiteY33" fmla="*/ 16626 h 847898"/>
                  <a:gd name="connsiteX34" fmla="*/ 96981 w 1255221"/>
                  <a:gd name="connsiteY34" fmla="*/ 33251 h 847898"/>
                  <a:gd name="connsiteX35" fmla="*/ 80356 w 1255221"/>
                  <a:gd name="connsiteY35" fmla="*/ 16626 h 847898"/>
                  <a:gd name="connsiteX36" fmla="*/ 13854 w 1255221"/>
                  <a:gd name="connsiteY36" fmla="*/ 99753 h 84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5221" h="847898">
                    <a:moveTo>
                      <a:pt x="13854" y="99753"/>
                    </a:moveTo>
                    <a:cubicBezTo>
                      <a:pt x="27708" y="121920"/>
                      <a:pt x="141316" y="113607"/>
                      <a:pt x="163483" y="149629"/>
                    </a:cubicBezTo>
                    <a:cubicBezTo>
                      <a:pt x="185650" y="185651"/>
                      <a:pt x="138544" y="268779"/>
                      <a:pt x="146857" y="315884"/>
                    </a:cubicBezTo>
                    <a:cubicBezTo>
                      <a:pt x="155170" y="362989"/>
                      <a:pt x="185650" y="399011"/>
                      <a:pt x="213359" y="432262"/>
                    </a:cubicBezTo>
                    <a:cubicBezTo>
                      <a:pt x="241068" y="465513"/>
                      <a:pt x="288174" y="504305"/>
                      <a:pt x="313112" y="515389"/>
                    </a:cubicBezTo>
                    <a:cubicBezTo>
                      <a:pt x="338050" y="526473"/>
                      <a:pt x="326966" y="498764"/>
                      <a:pt x="362988" y="498764"/>
                    </a:cubicBezTo>
                    <a:cubicBezTo>
                      <a:pt x="399010" y="498764"/>
                      <a:pt x="490450" y="526473"/>
                      <a:pt x="529243" y="515389"/>
                    </a:cubicBezTo>
                    <a:cubicBezTo>
                      <a:pt x="568036" y="504305"/>
                      <a:pt x="554181" y="435033"/>
                      <a:pt x="595745" y="432262"/>
                    </a:cubicBezTo>
                    <a:cubicBezTo>
                      <a:pt x="637309" y="429491"/>
                      <a:pt x="775854" y="479368"/>
                      <a:pt x="778625" y="498764"/>
                    </a:cubicBezTo>
                    <a:cubicBezTo>
                      <a:pt x="781396" y="518160"/>
                      <a:pt x="659475" y="529244"/>
                      <a:pt x="612370" y="548640"/>
                    </a:cubicBezTo>
                    <a:cubicBezTo>
                      <a:pt x="565265" y="568036"/>
                      <a:pt x="518159" y="584662"/>
                      <a:pt x="495992" y="615142"/>
                    </a:cubicBezTo>
                    <a:cubicBezTo>
                      <a:pt x="473825" y="645622"/>
                      <a:pt x="468283" y="692727"/>
                      <a:pt x="479367" y="731520"/>
                    </a:cubicBezTo>
                    <a:cubicBezTo>
                      <a:pt x="490451" y="770313"/>
                      <a:pt x="526472" y="847898"/>
                      <a:pt x="562494" y="847898"/>
                    </a:cubicBezTo>
                    <a:cubicBezTo>
                      <a:pt x="598516" y="847898"/>
                      <a:pt x="648392" y="767542"/>
                      <a:pt x="695497" y="731520"/>
                    </a:cubicBezTo>
                    <a:cubicBezTo>
                      <a:pt x="742602" y="695498"/>
                      <a:pt x="800792" y="653934"/>
                      <a:pt x="845127" y="631767"/>
                    </a:cubicBezTo>
                    <a:cubicBezTo>
                      <a:pt x="889462" y="609600"/>
                      <a:pt x="919942" y="620684"/>
                      <a:pt x="961505" y="598517"/>
                    </a:cubicBezTo>
                    <a:cubicBezTo>
                      <a:pt x="1003068" y="576350"/>
                      <a:pt x="1052944" y="526473"/>
                      <a:pt x="1094508" y="498764"/>
                    </a:cubicBezTo>
                    <a:cubicBezTo>
                      <a:pt x="1136072" y="471055"/>
                      <a:pt x="1185949" y="459971"/>
                      <a:pt x="1210887" y="432262"/>
                    </a:cubicBezTo>
                    <a:cubicBezTo>
                      <a:pt x="1235825" y="404553"/>
                      <a:pt x="1255221" y="351905"/>
                      <a:pt x="1244137" y="332509"/>
                    </a:cubicBezTo>
                    <a:cubicBezTo>
                      <a:pt x="1233053" y="313113"/>
                      <a:pt x="1155468" y="338051"/>
                      <a:pt x="1144385" y="315884"/>
                    </a:cubicBezTo>
                    <a:cubicBezTo>
                      <a:pt x="1133302" y="293717"/>
                      <a:pt x="1180407" y="218902"/>
                      <a:pt x="1177636" y="199506"/>
                    </a:cubicBezTo>
                    <a:cubicBezTo>
                      <a:pt x="1174865" y="180110"/>
                      <a:pt x="1141614" y="177339"/>
                      <a:pt x="1127759" y="199506"/>
                    </a:cubicBezTo>
                    <a:cubicBezTo>
                      <a:pt x="1113904" y="221673"/>
                      <a:pt x="1119446" y="296487"/>
                      <a:pt x="1094508" y="332509"/>
                    </a:cubicBezTo>
                    <a:cubicBezTo>
                      <a:pt x="1069570" y="368531"/>
                      <a:pt x="1014152" y="404553"/>
                      <a:pt x="978130" y="415637"/>
                    </a:cubicBezTo>
                    <a:cubicBezTo>
                      <a:pt x="942108" y="426721"/>
                      <a:pt x="878377" y="399011"/>
                      <a:pt x="878377" y="399011"/>
                    </a:cubicBezTo>
                    <a:cubicBezTo>
                      <a:pt x="845126" y="393469"/>
                      <a:pt x="822960" y="396241"/>
                      <a:pt x="778625" y="382386"/>
                    </a:cubicBezTo>
                    <a:cubicBezTo>
                      <a:pt x="734291" y="368532"/>
                      <a:pt x="653934" y="340822"/>
                      <a:pt x="612370" y="315884"/>
                    </a:cubicBezTo>
                    <a:cubicBezTo>
                      <a:pt x="570806" y="290946"/>
                      <a:pt x="548639" y="254924"/>
                      <a:pt x="529243" y="232757"/>
                    </a:cubicBezTo>
                    <a:cubicBezTo>
                      <a:pt x="509847" y="210590"/>
                      <a:pt x="493221" y="213360"/>
                      <a:pt x="495992" y="182880"/>
                    </a:cubicBezTo>
                    <a:cubicBezTo>
                      <a:pt x="498763" y="152400"/>
                      <a:pt x="545868" y="72044"/>
                      <a:pt x="545868" y="49877"/>
                    </a:cubicBezTo>
                    <a:cubicBezTo>
                      <a:pt x="545868" y="27710"/>
                      <a:pt x="523701" y="55419"/>
                      <a:pt x="495992" y="49877"/>
                    </a:cubicBezTo>
                    <a:cubicBezTo>
                      <a:pt x="468283" y="44335"/>
                      <a:pt x="407323" y="24939"/>
                      <a:pt x="379614" y="16626"/>
                    </a:cubicBezTo>
                    <a:cubicBezTo>
                      <a:pt x="351905" y="8313"/>
                      <a:pt x="351904" y="0"/>
                      <a:pt x="329737" y="0"/>
                    </a:cubicBezTo>
                    <a:cubicBezTo>
                      <a:pt x="307570" y="0"/>
                      <a:pt x="285403" y="11084"/>
                      <a:pt x="246610" y="16626"/>
                    </a:cubicBezTo>
                    <a:cubicBezTo>
                      <a:pt x="207817" y="22168"/>
                      <a:pt x="124690" y="33251"/>
                      <a:pt x="96981" y="33251"/>
                    </a:cubicBezTo>
                    <a:cubicBezTo>
                      <a:pt x="69272" y="33251"/>
                      <a:pt x="88669" y="8313"/>
                      <a:pt x="80356" y="16626"/>
                    </a:cubicBezTo>
                    <a:cubicBezTo>
                      <a:pt x="72043" y="24939"/>
                      <a:pt x="0" y="77586"/>
                      <a:pt x="13854" y="99753"/>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Freeform 5"/>
              <p:cNvSpPr/>
              <p:nvPr/>
            </p:nvSpPr>
            <p:spPr>
              <a:xfrm>
                <a:off x="2779776" y="6030468"/>
                <a:ext cx="774192" cy="525780"/>
              </a:xfrm>
              <a:custGeom>
                <a:avLst/>
                <a:gdLst>
                  <a:gd name="connsiteX0" fmla="*/ 9144 w 774192"/>
                  <a:gd name="connsiteY0" fmla="*/ 324612 h 525780"/>
                  <a:gd name="connsiteX1" fmla="*/ 36576 w 774192"/>
                  <a:gd name="connsiteY1" fmla="*/ 187452 h 525780"/>
                  <a:gd name="connsiteX2" fmla="*/ 18288 w 774192"/>
                  <a:gd name="connsiteY2" fmla="*/ 68580 h 525780"/>
                  <a:gd name="connsiteX3" fmla="*/ 137160 w 774192"/>
                  <a:gd name="connsiteY3" fmla="*/ 4572 h 525780"/>
                  <a:gd name="connsiteX4" fmla="*/ 301752 w 774192"/>
                  <a:gd name="connsiteY4" fmla="*/ 96012 h 525780"/>
                  <a:gd name="connsiteX5" fmla="*/ 448056 w 774192"/>
                  <a:gd name="connsiteY5" fmla="*/ 141732 h 525780"/>
                  <a:gd name="connsiteX6" fmla="*/ 530352 w 774192"/>
                  <a:gd name="connsiteY6" fmla="*/ 242316 h 525780"/>
                  <a:gd name="connsiteX7" fmla="*/ 612648 w 774192"/>
                  <a:gd name="connsiteY7" fmla="*/ 306324 h 525780"/>
                  <a:gd name="connsiteX8" fmla="*/ 676656 w 774192"/>
                  <a:gd name="connsiteY8" fmla="*/ 315468 h 525780"/>
                  <a:gd name="connsiteX9" fmla="*/ 649224 w 774192"/>
                  <a:gd name="connsiteY9" fmla="*/ 370332 h 525780"/>
                  <a:gd name="connsiteX10" fmla="*/ 758952 w 774192"/>
                  <a:gd name="connsiteY10" fmla="*/ 443484 h 525780"/>
                  <a:gd name="connsiteX11" fmla="*/ 740664 w 774192"/>
                  <a:gd name="connsiteY11" fmla="*/ 525780 h 525780"/>
                  <a:gd name="connsiteX12" fmla="*/ 640080 w 774192"/>
                  <a:gd name="connsiteY12" fmla="*/ 443484 h 525780"/>
                  <a:gd name="connsiteX13" fmla="*/ 576072 w 774192"/>
                  <a:gd name="connsiteY13" fmla="*/ 489204 h 525780"/>
                  <a:gd name="connsiteX14" fmla="*/ 402336 w 774192"/>
                  <a:gd name="connsiteY14" fmla="*/ 489204 h 525780"/>
                  <a:gd name="connsiteX15" fmla="*/ 320040 w 774192"/>
                  <a:gd name="connsiteY15" fmla="*/ 361188 h 525780"/>
                  <a:gd name="connsiteX16" fmla="*/ 192024 w 774192"/>
                  <a:gd name="connsiteY16" fmla="*/ 379476 h 525780"/>
                  <a:gd name="connsiteX17" fmla="*/ 91440 w 774192"/>
                  <a:gd name="connsiteY17" fmla="*/ 379476 h 525780"/>
                  <a:gd name="connsiteX18" fmla="*/ 9144 w 774192"/>
                  <a:gd name="connsiteY18" fmla="*/ 324612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4192" h="525780">
                    <a:moveTo>
                      <a:pt x="9144" y="324612"/>
                    </a:moveTo>
                    <a:cubicBezTo>
                      <a:pt x="0" y="292608"/>
                      <a:pt x="35052" y="230124"/>
                      <a:pt x="36576" y="187452"/>
                    </a:cubicBezTo>
                    <a:cubicBezTo>
                      <a:pt x="38100" y="144780"/>
                      <a:pt x="1524" y="99060"/>
                      <a:pt x="18288" y="68580"/>
                    </a:cubicBezTo>
                    <a:cubicBezTo>
                      <a:pt x="35052" y="38100"/>
                      <a:pt x="89916" y="0"/>
                      <a:pt x="137160" y="4572"/>
                    </a:cubicBezTo>
                    <a:cubicBezTo>
                      <a:pt x="184404" y="9144"/>
                      <a:pt x="249936" y="73152"/>
                      <a:pt x="301752" y="96012"/>
                    </a:cubicBezTo>
                    <a:cubicBezTo>
                      <a:pt x="353568" y="118872"/>
                      <a:pt x="409956" y="117348"/>
                      <a:pt x="448056" y="141732"/>
                    </a:cubicBezTo>
                    <a:cubicBezTo>
                      <a:pt x="486156" y="166116"/>
                      <a:pt x="502920" y="214884"/>
                      <a:pt x="530352" y="242316"/>
                    </a:cubicBezTo>
                    <a:cubicBezTo>
                      <a:pt x="557784" y="269748"/>
                      <a:pt x="588264" y="294132"/>
                      <a:pt x="612648" y="306324"/>
                    </a:cubicBezTo>
                    <a:cubicBezTo>
                      <a:pt x="637032" y="318516"/>
                      <a:pt x="670560" y="304800"/>
                      <a:pt x="676656" y="315468"/>
                    </a:cubicBezTo>
                    <a:cubicBezTo>
                      <a:pt x="682752" y="326136"/>
                      <a:pt x="635508" y="348996"/>
                      <a:pt x="649224" y="370332"/>
                    </a:cubicBezTo>
                    <a:cubicBezTo>
                      <a:pt x="662940" y="391668"/>
                      <a:pt x="743712" y="417576"/>
                      <a:pt x="758952" y="443484"/>
                    </a:cubicBezTo>
                    <a:cubicBezTo>
                      <a:pt x="774192" y="469392"/>
                      <a:pt x="760476" y="525780"/>
                      <a:pt x="740664" y="525780"/>
                    </a:cubicBezTo>
                    <a:cubicBezTo>
                      <a:pt x="720852" y="525780"/>
                      <a:pt x="667512" y="449580"/>
                      <a:pt x="640080" y="443484"/>
                    </a:cubicBezTo>
                    <a:cubicBezTo>
                      <a:pt x="612648" y="437388"/>
                      <a:pt x="615696" y="481584"/>
                      <a:pt x="576072" y="489204"/>
                    </a:cubicBezTo>
                    <a:cubicBezTo>
                      <a:pt x="536448" y="496824"/>
                      <a:pt x="445008" y="510540"/>
                      <a:pt x="402336" y="489204"/>
                    </a:cubicBezTo>
                    <a:cubicBezTo>
                      <a:pt x="359664" y="467868"/>
                      <a:pt x="355092" y="379476"/>
                      <a:pt x="320040" y="361188"/>
                    </a:cubicBezTo>
                    <a:cubicBezTo>
                      <a:pt x="284988" y="342900"/>
                      <a:pt x="230124" y="376428"/>
                      <a:pt x="192024" y="379476"/>
                    </a:cubicBezTo>
                    <a:cubicBezTo>
                      <a:pt x="153924" y="382524"/>
                      <a:pt x="120396" y="384048"/>
                      <a:pt x="91440" y="379476"/>
                    </a:cubicBezTo>
                    <a:cubicBezTo>
                      <a:pt x="62484" y="374904"/>
                      <a:pt x="18288" y="356616"/>
                      <a:pt x="9144" y="324612"/>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sp>
        <p:nvSpPr>
          <p:cNvPr id="10" name="Rectangle 9"/>
          <p:cNvSpPr/>
          <p:nvPr/>
        </p:nvSpPr>
        <p:spPr>
          <a:xfrm>
            <a:off x="0" y="838200"/>
            <a:ext cx="9144000" cy="6019800"/>
          </a:xfrm>
          <a:prstGeom prst="rect">
            <a:avLst/>
          </a:prstGeom>
          <a:solidFill>
            <a:schemeClr val="tx2">
              <a:lumMod val="20000"/>
              <a:lumOff val="80000"/>
              <a:alpha val="5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extBox 1"/>
          <p:cNvSpPr txBox="1"/>
          <p:nvPr/>
        </p:nvSpPr>
        <p:spPr>
          <a:xfrm>
            <a:off x="161592" y="1447800"/>
            <a:ext cx="9134808" cy="4524315"/>
          </a:xfrm>
          <a:prstGeom prst="rect">
            <a:avLst/>
          </a:prstGeom>
          <a:noFill/>
        </p:spPr>
        <p:txBody>
          <a:bodyPr wrap="none" rtlCol="0">
            <a:spAutoFit/>
          </a:bodyPr>
          <a:lstStyle/>
          <a:p>
            <a:pPr>
              <a:lnSpc>
                <a:spcPct val="150000"/>
              </a:lnSpc>
            </a:pPr>
            <a:r>
              <a:rPr lang="en-US" sz="3200" b="1" dirty="0" smtClean="0">
                <a:solidFill>
                  <a:srgbClr val="0070C0"/>
                </a:solidFill>
                <a:effectLst>
                  <a:outerShdw dist="50800" dir="5400000" algn="ctr" rotWithShape="0">
                    <a:schemeClr val="tx1"/>
                  </a:outerShdw>
                </a:effectLst>
              </a:rPr>
              <a:t>Week 1  Setting the Stage: Before 1600</a:t>
            </a:r>
          </a:p>
          <a:p>
            <a:pPr>
              <a:lnSpc>
                <a:spcPct val="150000"/>
              </a:lnSpc>
            </a:pPr>
            <a:r>
              <a:rPr lang="en-US" sz="3200" b="1" dirty="0" smtClean="0">
                <a:solidFill>
                  <a:srgbClr val="0070C0"/>
                </a:solidFill>
                <a:effectLst>
                  <a:outerShdw dist="50800" dir="5400000" algn="ctr" rotWithShape="0">
                    <a:schemeClr val="tx1"/>
                  </a:outerShdw>
                </a:effectLst>
              </a:rPr>
              <a:t>Week 2  French Migration to Acadie:  1600-1717</a:t>
            </a:r>
          </a:p>
          <a:p>
            <a:pPr>
              <a:lnSpc>
                <a:spcPct val="150000"/>
              </a:lnSpc>
            </a:pPr>
            <a:r>
              <a:rPr lang="en-US" sz="3200" b="1" dirty="0" smtClean="0">
                <a:solidFill>
                  <a:srgbClr val="0070C0"/>
                </a:solidFill>
                <a:effectLst>
                  <a:outerShdw dist="50800" dir="5400000" algn="ctr" rotWithShape="0">
                    <a:schemeClr val="tx1"/>
                  </a:outerShdw>
                </a:effectLst>
              </a:rPr>
              <a:t>Week 3  Le Grand Dérangement: 1717-1756</a:t>
            </a:r>
          </a:p>
          <a:p>
            <a:pPr>
              <a:lnSpc>
                <a:spcPct val="150000"/>
              </a:lnSpc>
            </a:pPr>
            <a:r>
              <a:rPr lang="en-US" sz="3200" b="1" dirty="0" smtClean="0">
                <a:solidFill>
                  <a:srgbClr val="0070C0"/>
                </a:solidFill>
                <a:effectLst>
                  <a:outerShdw dist="50800" dir="5400000" algn="ctr" rotWithShape="0">
                    <a:schemeClr val="tx1"/>
                  </a:outerShdw>
                </a:effectLst>
              </a:rPr>
              <a:t>Week 4  The Acadien Diaspora: 1756-1800</a:t>
            </a:r>
          </a:p>
          <a:p>
            <a:pPr>
              <a:lnSpc>
                <a:spcPct val="150000"/>
              </a:lnSpc>
            </a:pPr>
            <a:r>
              <a:rPr lang="en-US" sz="3200" b="1" dirty="0" smtClean="0">
                <a:solidFill>
                  <a:srgbClr val="0070C0"/>
                </a:solidFill>
                <a:effectLst>
                  <a:outerShdw dist="50800" dir="5400000" algn="ctr" rotWithShape="0">
                    <a:schemeClr val="tx1"/>
                  </a:outerShdw>
                </a:effectLst>
              </a:rPr>
              <a:t>Week 5  Acadians of Canada &amp; Louisiana: 1800-1950</a:t>
            </a:r>
          </a:p>
          <a:p>
            <a:pPr>
              <a:lnSpc>
                <a:spcPct val="150000"/>
              </a:lnSpc>
            </a:pPr>
            <a:r>
              <a:rPr lang="en-US" sz="3200" b="1" dirty="0" smtClean="0">
                <a:solidFill>
                  <a:srgbClr val="0070C0"/>
                </a:solidFill>
                <a:effectLst>
                  <a:outerShdw dist="50800" dir="5400000" algn="ctr" rotWithShape="0">
                    <a:schemeClr val="tx1"/>
                  </a:outerShdw>
                </a:effectLst>
              </a:rPr>
              <a:t>Week 6  Acadians Today:  1950-today</a:t>
            </a:r>
          </a:p>
        </p:txBody>
      </p:sp>
      <p:sp>
        <p:nvSpPr>
          <p:cNvPr id="8" name="TextBox 5"/>
          <p:cNvSpPr txBox="1"/>
          <p:nvPr/>
        </p:nvSpPr>
        <p:spPr>
          <a:xfrm>
            <a:off x="0" y="-152400"/>
            <a:ext cx="9220200" cy="101566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6000" b="1" dirty="0" smtClean="0">
                <a:solidFill>
                  <a:srgbClr val="002060"/>
                </a:solidFill>
              </a:rPr>
              <a:t>The Acadians</a:t>
            </a:r>
          </a:p>
        </p:txBody>
      </p:sp>
      <p:sp>
        <p:nvSpPr>
          <p:cNvPr id="12" name="TextBox 11"/>
          <p:cNvSpPr txBox="1"/>
          <p:nvPr/>
        </p:nvSpPr>
        <p:spPr>
          <a:xfrm>
            <a:off x="152400" y="2362200"/>
            <a:ext cx="6247159" cy="584775"/>
          </a:xfrm>
          <a:prstGeom prst="rect">
            <a:avLst/>
          </a:prstGeom>
          <a:noFill/>
        </p:spPr>
        <p:txBody>
          <a:bodyPr wrap="none" rtlCol="0">
            <a:spAutoFit/>
          </a:bodyPr>
          <a:lstStyle/>
          <a:p>
            <a:r>
              <a:rPr lang="en-US" sz="3200" b="1" dirty="0" smtClean="0">
                <a:solidFill>
                  <a:srgbClr val="0070C0"/>
                </a:solidFill>
                <a:effectLst>
                  <a:outerShdw dist="50800" dir="5400000" algn="ctr" rotWithShape="0">
                    <a:schemeClr val="tx1"/>
                  </a:outerShdw>
                </a:effectLst>
              </a:rPr>
              <a:t>Week 2  French Migration to Acadie</a:t>
            </a:r>
          </a:p>
        </p:txBody>
      </p:sp>
      <p:sp>
        <p:nvSpPr>
          <p:cNvPr id="14" name="Rectangle 13"/>
          <p:cNvSpPr/>
          <p:nvPr/>
        </p:nvSpPr>
        <p:spPr>
          <a:xfrm>
            <a:off x="228600" y="2362200"/>
            <a:ext cx="13716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5" name="TextBox 14"/>
          <p:cNvSpPr txBox="1"/>
          <p:nvPr/>
        </p:nvSpPr>
        <p:spPr>
          <a:xfrm>
            <a:off x="0" y="0"/>
            <a:ext cx="9144000" cy="769441"/>
          </a:xfrm>
          <a:prstGeom prst="rect">
            <a:avLst/>
          </a:prstGeom>
        </p:spPr>
        <p:txBody>
          <a:bodyPr wrap="square" rtlCol="0">
            <a:spAutoFit/>
          </a:bodyPr>
          <a:lstStyle/>
          <a:p>
            <a:pPr algn="ctr"/>
            <a:r>
              <a:rPr lang="en-US" sz="4400" b="1" dirty="0" smtClean="0">
                <a:solidFill>
                  <a:srgbClr val="002060"/>
                </a:solidFill>
              </a:rPr>
              <a:t>Week 2: French Migration to Acadie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1000"/>
                                        <p:tgtEl>
                                          <p:spTgt spid="2">
                                            <p:txEl>
                                              <p:pRg st="1" end="1"/>
                                            </p:txEl>
                                          </p:spTgt>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1000"/>
                                        <p:tgtEl>
                                          <p:spTgt spid="2">
                                            <p:txEl>
                                              <p:pRg st="3" end="3"/>
                                            </p:txEl>
                                          </p:spTgt>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1000"/>
                                        <p:tgtEl>
                                          <p:spTgt spid="2">
                                            <p:txEl>
                                              <p:pRg st="4" end="4"/>
                                            </p:txEl>
                                          </p:spTgt>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1000"/>
                                        <p:tgtEl>
                                          <p:spTgt spid="2">
                                            <p:txEl>
                                              <p:pRg st="5" end="5"/>
                                            </p:txEl>
                                          </p:spTgt>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1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3"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par>
                                <p:cTn id="36" presetID="6" presetClass="emph" presetSubtype="0" fill="hold" grpId="0" nodeType="withEffect">
                                  <p:stCondLst>
                                    <p:cond delay="0"/>
                                  </p:stCondLst>
                                  <p:childTnLst>
                                    <p:animScale>
                                      <p:cBhvr>
                                        <p:cTn id="37" dur="1000" fill="hold"/>
                                        <p:tgtEl>
                                          <p:spTgt spid="12">
                                            <p:txEl>
                                              <p:pRg st="0" end="0"/>
                                            </p:txEl>
                                          </p:spTgt>
                                        </p:tgtEl>
                                      </p:cBhvr>
                                      <p:by x="140000" y="140000"/>
                                    </p:animScale>
                                  </p:childTnLst>
                                </p:cTn>
                              </p:par>
                              <p:par>
                                <p:cTn id="38" presetID="64" presetClass="path" presetSubtype="0" accel="50000" decel="50000" fill="hold" grpId="1" nodeType="withEffect">
                                  <p:stCondLst>
                                    <p:cond delay="0"/>
                                  </p:stCondLst>
                                  <p:childTnLst>
                                    <p:animMotion origin="layout" path="M 5.55556E-7 2.83237E-6 L 0.13993 -0.31954 " pathEditMode="relative" rAng="0" ptsTypes="AA">
                                      <p:cBhvr>
                                        <p:cTn id="39" dur="1000" fill="hold"/>
                                        <p:tgtEl>
                                          <p:spTgt spid="12">
                                            <p:txEl>
                                              <p:pRg st="0" end="0"/>
                                            </p:txEl>
                                          </p:spTgt>
                                        </p:tgtEl>
                                        <p:attrNameLst>
                                          <p:attrName>ppt_x</p:attrName>
                                          <p:attrName>ppt_y</p:attrName>
                                        </p:attrNameLst>
                                      </p:cBhvr>
                                      <p:rCtr x="70" y="-160"/>
                                    </p:animMotion>
                                  </p:childTnLst>
                                </p:cTn>
                              </p:par>
                              <p:par>
                                <p:cTn id="40" presetID="10" presetClass="exit" presetSubtype="0" fill="hold" grpId="1" nodeType="with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1000"/>
                                        <p:tgtEl>
                                          <p:spTgt spid="2">
                                            <p:txEl>
                                              <p:pRg st="0" end="0"/>
                                            </p:txEl>
                                          </p:spTgt>
                                        </p:tgtEl>
                                      </p:cBhvr>
                                    </p:animEffect>
                                    <p:set>
                                      <p:cBhvr>
                                        <p:cTn id="45" dur="1" fill="hold">
                                          <p:stCondLst>
                                            <p:cond delay="999"/>
                                          </p:stCondLst>
                                        </p:cTn>
                                        <p:tgtEl>
                                          <p:spTgt spid="2">
                                            <p:txEl>
                                              <p:pRg st="0" end="0"/>
                                            </p:txEl>
                                          </p:spTgt>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00"/>
                                        <p:tgtEl>
                                          <p:spTgt spid="2">
                                            <p:txEl>
                                              <p:pRg st="1" end="1"/>
                                            </p:txEl>
                                          </p:spTgt>
                                        </p:tgtEl>
                                      </p:cBhvr>
                                    </p:animEffect>
                                    <p:set>
                                      <p:cBhvr>
                                        <p:cTn id="48" dur="1" fill="hold">
                                          <p:stCondLst>
                                            <p:cond delay="999"/>
                                          </p:stCondLst>
                                        </p:cTn>
                                        <p:tgtEl>
                                          <p:spTgt spid="2">
                                            <p:txEl>
                                              <p:pRg st="1" end="1"/>
                                            </p:txEl>
                                          </p:spTgt>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1000"/>
                                        <p:tgtEl>
                                          <p:spTgt spid="2">
                                            <p:txEl>
                                              <p:pRg st="2" end="2"/>
                                            </p:txEl>
                                          </p:spTgt>
                                        </p:tgtEl>
                                      </p:cBhvr>
                                    </p:animEffect>
                                    <p:set>
                                      <p:cBhvr>
                                        <p:cTn id="51" dur="1" fill="hold">
                                          <p:stCondLst>
                                            <p:cond delay="999"/>
                                          </p:stCondLst>
                                        </p:cTn>
                                        <p:tgtEl>
                                          <p:spTgt spid="2">
                                            <p:txEl>
                                              <p:pRg st="2" end="2"/>
                                            </p:txEl>
                                          </p:spTgt>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1000"/>
                                        <p:tgtEl>
                                          <p:spTgt spid="2">
                                            <p:txEl>
                                              <p:pRg st="3" end="3"/>
                                            </p:txEl>
                                          </p:spTgt>
                                        </p:tgtEl>
                                      </p:cBhvr>
                                    </p:animEffect>
                                    <p:set>
                                      <p:cBhvr>
                                        <p:cTn id="54" dur="1" fill="hold">
                                          <p:stCondLst>
                                            <p:cond delay="999"/>
                                          </p:stCondLst>
                                        </p:cTn>
                                        <p:tgtEl>
                                          <p:spTgt spid="2">
                                            <p:txEl>
                                              <p:pRg st="3" end="3"/>
                                            </p:txEl>
                                          </p:spTgt>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1000"/>
                                        <p:tgtEl>
                                          <p:spTgt spid="2">
                                            <p:txEl>
                                              <p:pRg st="4" end="4"/>
                                            </p:txEl>
                                          </p:spTgt>
                                        </p:tgtEl>
                                      </p:cBhvr>
                                    </p:animEffect>
                                    <p:set>
                                      <p:cBhvr>
                                        <p:cTn id="57" dur="1" fill="hold">
                                          <p:stCondLst>
                                            <p:cond delay="999"/>
                                          </p:stCondLst>
                                        </p:cTn>
                                        <p:tgtEl>
                                          <p:spTgt spid="2">
                                            <p:txEl>
                                              <p:pRg st="4" end="4"/>
                                            </p:txEl>
                                          </p:spTgt>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00"/>
                                        <p:tgtEl>
                                          <p:spTgt spid="2">
                                            <p:txEl>
                                              <p:pRg st="5" end="5"/>
                                            </p:txEl>
                                          </p:spTgt>
                                        </p:tgtEl>
                                      </p:cBhvr>
                                    </p:animEffect>
                                    <p:set>
                                      <p:cBhvr>
                                        <p:cTn id="60" dur="1" fill="hold">
                                          <p:stCondLst>
                                            <p:cond delay="999"/>
                                          </p:stCondLst>
                                        </p:cTn>
                                        <p:tgtEl>
                                          <p:spTgt spid="2">
                                            <p:txEl>
                                              <p:pRg st="5" end="5"/>
                                            </p:txEl>
                                          </p:spTgt>
                                        </p:tgtEl>
                                        <p:attrNameLst>
                                          <p:attrName>style.visibility</p:attrName>
                                        </p:attrNameLst>
                                      </p:cBhvr>
                                      <p:to>
                                        <p:strVal val="hidden"/>
                                      </p:to>
                                    </p:set>
                                  </p:childTnLst>
                                </p:cTn>
                              </p:par>
                              <p:par>
                                <p:cTn id="61" presetID="10" presetClass="exit" presetSubtype="0" fill="hold" grpId="0" nodeType="withEffect">
                                  <p:stCondLst>
                                    <p:cond delay="500"/>
                                  </p:stCondLst>
                                  <p:childTnLst>
                                    <p:animEffect transition="out" filter="fade">
                                      <p:cBhvr>
                                        <p:cTn id="62" dur="1000"/>
                                        <p:tgtEl>
                                          <p:spTgt spid="8"/>
                                        </p:tgtEl>
                                      </p:cBhvr>
                                    </p:animEffect>
                                    <p:set>
                                      <p:cBhvr>
                                        <p:cTn id="63" dur="1" fill="hold">
                                          <p:stCondLst>
                                            <p:cond delay="999"/>
                                          </p:stCondLst>
                                        </p:cTn>
                                        <p:tgtEl>
                                          <p:spTgt spid="8"/>
                                        </p:tgtEl>
                                        <p:attrNameLst>
                                          <p:attrName>style.visibility</p:attrName>
                                        </p:attrNameLst>
                                      </p:cBhvr>
                                      <p:to>
                                        <p:strVal val="hidden"/>
                                      </p:to>
                                    </p:set>
                                  </p:childTnLst>
                                </p:cTn>
                              </p:par>
                              <p:par>
                                <p:cTn id="64" presetID="10" presetClass="exit" presetSubtype="0" fill="hold" grpId="2" nodeType="withEffect">
                                  <p:stCondLst>
                                    <p:cond delay="500"/>
                                  </p:stCondLst>
                                  <p:childTnLst>
                                    <p:animEffect transition="out" filter="fade">
                                      <p:cBhvr>
                                        <p:cTn id="65" dur="1000"/>
                                        <p:tgtEl>
                                          <p:spTgt spid="12">
                                            <p:txEl>
                                              <p:pRg st="0" end="0"/>
                                            </p:txEl>
                                          </p:spTgt>
                                        </p:tgtEl>
                                      </p:cBhvr>
                                    </p:animEffect>
                                    <p:set>
                                      <p:cBhvr>
                                        <p:cTn id="66" dur="1" fill="hold">
                                          <p:stCondLst>
                                            <p:cond delay="999"/>
                                          </p:stCondLst>
                                        </p:cTn>
                                        <p:tgtEl>
                                          <p:spTgt spid="12">
                                            <p:txEl>
                                              <p:pRg st="0" end="0"/>
                                            </p:txEl>
                                          </p:spTgt>
                                        </p:tgtEl>
                                        <p:attrNameLst>
                                          <p:attrName>style.visibility</p:attrName>
                                        </p:attrNameLst>
                                      </p:cBhvr>
                                      <p:to>
                                        <p:strVal val="hidden"/>
                                      </p:to>
                                    </p:set>
                                  </p:childTnLst>
                                </p:cTn>
                              </p:par>
                              <p:par>
                                <p:cTn id="67" presetID="10" presetClass="exit" presetSubtype="0" fill="hold" grpId="0" nodeType="withEffect">
                                  <p:stCondLst>
                                    <p:cond delay="500"/>
                                  </p:stCondLst>
                                  <p:childTnLst>
                                    <p:animEffect transition="out" filter="fade">
                                      <p:cBhvr>
                                        <p:cTn id="68" dur="1000"/>
                                        <p:tgtEl>
                                          <p:spTgt spid="10"/>
                                        </p:tgtEl>
                                      </p:cBhvr>
                                    </p:animEffect>
                                    <p:set>
                                      <p:cBhvr>
                                        <p:cTn id="69" dur="1" fill="hold">
                                          <p:stCondLst>
                                            <p:cond delay="999"/>
                                          </p:stCondLst>
                                        </p:cTn>
                                        <p:tgtEl>
                                          <p:spTgt spid="10"/>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1000"/>
                                        <p:tgtEl>
                                          <p:spTgt spid="3"/>
                                        </p:tgtEl>
                                      </p:cBhvr>
                                    </p:animEffect>
                                    <p:set>
                                      <p:cBhvr>
                                        <p:cTn id="72" dur="1" fill="hold">
                                          <p:stCondLst>
                                            <p:cond delay="999"/>
                                          </p:stCondLst>
                                        </p:cTn>
                                        <p:tgtEl>
                                          <p:spTgt spid="3"/>
                                        </p:tgtEl>
                                        <p:attrNameLst>
                                          <p:attrName>style.visibility</p:attrName>
                                        </p:attrNameLst>
                                      </p:cBhvr>
                                      <p:to>
                                        <p:strVal val="hidden"/>
                                      </p:to>
                                    </p:set>
                                  </p:childTnLst>
                                </p:cTn>
                              </p:par>
                              <p:par>
                                <p:cTn id="73" presetID="10" presetClass="entr" presetSubtype="0" fill="hold" grpId="0" nodeType="withEffect">
                                  <p:stCondLst>
                                    <p:cond delay="50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 grpId="0" build="allAtOnce"/>
      <p:bldP spid="2" grpId="1" build="allAtOnce"/>
      <p:bldP spid="8" grpId="0"/>
      <p:bldP spid="12" grpId="0" build="allAtOnce"/>
      <p:bldP spid="12" grpId="1" build="allAtOnce"/>
      <p:bldP spid="12" grpId="2" build="allAtOnce"/>
      <p:bldP spid="12" grpId="3" build="allAtOnce"/>
      <p:bldP spid="14" grpId="0" animBg="1"/>
      <p:bldP spid="14" grpId="1"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74838"/>
            <a:ext cx="9144000" cy="2308324"/>
          </a:xfrm>
          <a:prstGeom prst="rect">
            <a:avLst/>
          </a:prstGeom>
          <a:solidFill>
            <a:schemeClr val="bg1"/>
          </a:solidFill>
        </p:spPr>
        <p:txBody>
          <a:bodyPr wrap="square">
            <a:spAutoFit/>
          </a:bodyPr>
          <a:lstStyle/>
          <a:p>
            <a:pPr algn="ctr"/>
            <a:r>
              <a:rPr lang="en-US" sz="7200" b="1" cap="all" dirty="0" smtClean="0"/>
              <a:t>Pierre Dugua,</a:t>
            </a:r>
          </a:p>
          <a:p>
            <a:pPr algn="ctr"/>
            <a:r>
              <a:rPr lang="en-US" sz="7200" b="1" cap="all" dirty="0" smtClean="0"/>
              <a:t>Sieur de mons</a:t>
            </a:r>
            <a:endParaRPr lang="en-US" sz="7200" b="1" cap="all"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3999" cy="646331"/>
          </a:xfrm>
          <a:prstGeom prst="rect">
            <a:avLst/>
          </a:prstGeom>
          <a:solidFill>
            <a:srgbClr val="FFFF00"/>
          </a:solidFill>
        </p:spPr>
        <p:txBody>
          <a:bodyPr wrap="square" rtlCol="0">
            <a:spAutoFit/>
          </a:bodyPr>
          <a:lstStyle/>
          <a:p>
            <a:pPr algn="ctr"/>
            <a:r>
              <a:rPr lang="en-US" sz="3600" b="1" dirty="0" smtClean="0"/>
              <a:t>PIERRE DUGUA (du </a:t>
            </a:r>
            <a:r>
              <a:rPr lang="en-US" sz="3600" b="1" dirty="0" err="1" smtClean="0"/>
              <a:t>Gua</a:t>
            </a:r>
            <a:r>
              <a:rPr lang="en-US" sz="3600" b="1" dirty="0" smtClean="0"/>
              <a:t>), </a:t>
            </a:r>
            <a:r>
              <a:rPr lang="en-US" sz="3600" b="1" dirty="0" err="1" smtClean="0"/>
              <a:t>SIEUR</a:t>
            </a:r>
            <a:r>
              <a:rPr lang="en-US" sz="3600" b="1" dirty="0" smtClean="0"/>
              <a:t> DE MONS</a:t>
            </a:r>
            <a:endParaRPr lang="en-US" sz="3600" b="1" dirty="0"/>
          </a:p>
        </p:txBody>
      </p:sp>
      <p:sp>
        <p:nvSpPr>
          <p:cNvPr id="6" name="Slide Number Placeholder 6"/>
          <p:cNvSpPr>
            <a:spLocks noGrp="1"/>
          </p:cNvSpPr>
          <p:nvPr>
            <p:ph type="sldNum" sz="quarter" idx="12"/>
          </p:nvPr>
        </p:nvSpPr>
        <p:spPr/>
        <p:txBody>
          <a:bodyPr/>
          <a:lstStyle/>
          <a:p>
            <a:fld id="{5726AA0A-BCE2-49DB-973D-4700DB25EC62}" type="slidenum">
              <a:rPr lang="en-US" sz="1600" smtClean="0">
                <a:solidFill>
                  <a:schemeClr val="tx1"/>
                </a:solidFill>
              </a:rPr>
              <a:pPr/>
              <a:t>31</a:t>
            </a:fld>
            <a:endParaRPr lang="en-US" sz="1600" dirty="0">
              <a:solidFill>
                <a:schemeClr val="tx1"/>
              </a:solidFill>
            </a:endParaRPr>
          </a:p>
        </p:txBody>
      </p:sp>
      <p:sp>
        <p:nvSpPr>
          <p:cNvPr id="23" name="Rectangle 22"/>
          <p:cNvSpPr/>
          <p:nvPr/>
        </p:nvSpPr>
        <p:spPr>
          <a:xfrm>
            <a:off x="0" y="4495800"/>
            <a:ext cx="9144000" cy="2246769"/>
          </a:xfrm>
          <a:prstGeom prst="rect">
            <a:avLst/>
          </a:prstGeom>
        </p:spPr>
        <p:txBody>
          <a:bodyPr wrap="square">
            <a:spAutoFit/>
          </a:bodyPr>
          <a:lstStyle/>
          <a:p>
            <a:pPr marL="228600" indent="-228600"/>
            <a:r>
              <a:rPr lang="en-US" sz="2800" dirty="0" smtClean="0"/>
              <a:t>	</a:t>
            </a:r>
            <a:r>
              <a:rPr lang="en-US" sz="2800" dirty="0" smtClean="0">
                <a:solidFill>
                  <a:srgbClr val="FF0000"/>
                </a:solidFill>
                <a:effectLst>
                  <a:outerShdw blurRad="38100" dist="38100" dir="2700000" algn="tl">
                    <a:srgbClr val="000000"/>
                  </a:outerShdw>
                </a:effectLst>
              </a:rPr>
              <a:t>expedition</a:t>
            </a:r>
            <a:r>
              <a:rPr lang="en-US" sz="2800" dirty="0" smtClean="0"/>
              <a:t>, with </a:t>
            </a:r>
            <a:r>
              <a:rPr lang="en-US" sz="2800" dirty="0"/>
              <a:t>François Gravé </a:t>
            </a:r>
            <a:r>
              <a:rPr lang="en-US" sz="2800" dirty="0" smtClean="0"/>
              <a:t> Du Pont as senior officer &amp; Samuel de Champlain, the royal cartographer</a:t>
            </a:r>
          </a:p>
          <a:p>
            <a:pPr marL="228600" indent="-228600">
              <a:buFont typeface="Arial" pitchFamily="34" charset="0"/>
              <a:buChar char="•"/>
            </a:pPr>
            <a:r>
              <a:rPr lang="en-US" sz="2800" dirty="0" smtClean="0">
                <a:solidFill>
                  <a:srgbClr val="FF0000"/>
                </a:solidFill>
                <a:effectLst>
                  <a:outerShdw blurRad="38100" dist="38100" dir="2700000" algn="tl">
                    <a:srgbClr val="000000"/>
                  </a:outerShdw>
                </a:effectLst>
              </a:rPr>
              <a:t>Departs with 79 settlers</a:t>
            </a:r>
            <a:r>
              <a:rPr lang="en-US" sz="2800" dirty="0" smtClean="0"/>
              <a:t>. Enters Bay of Fundy &amp; </a:t>
            </a:r>
            <a:r>
              <a:rPr lang="en-US" sz="2800" dirty="0" smtClean="0">
                <a:solidFill>
                  <a:srgbClr val="FF0000"/>
                </a:solidFill>
                <a:effectLst>
                  <a:outerShdw blurRad="38100" dist="38100" dir="2700000" algn="tl">
                    <a:srgbClr val="000000"/>
                  </a:outerShdw>
                </a:effectLst>
              </a:rPr>
              <a:t>founds 1st permanent French settlement in Canada on Ile Sainte Croix</a:t>
            </a:r>
            <a:r>
              <a:rPr lang="en-US" sz="2800" dirty="0" smtClean="0"/>
              <a:t>. Due to a bad winter &amp; scurvy, </a:t>
            </a:r>
            <a:r>
              <a:rPr lang="en-US" sz="2800" dirty="0" smtClean="0">
                <a:solidFill>
                  <a:srgbClr val="FF0000"/>
                </a:solidFill>
                <a:effectLst>
                  <a:outerShdw blurRad="38100" dist="38100" dir="2700000" algn="tl">
                    <a:srgbClr val="000000"/>
                  </a:outerShdw>
                </a:effectLst>
              </a:rPr>
              <a:t>loses 50% of settlers</a:t>
            </a:r>
          </a:p>
        </p:txBody>
      </p:sp>
      <p:grpSp>
        <p:nvGrpSpPr>
          <p:cNvPr id="2" name="Group 14"/>
          <p:cNvGrpSpPr/>
          <p:nvPr/>
        </p:nvGrpSpPr>
        <p:grpSpPr>
          <a:xfrm>
            <a:off x="5486400" y="647700"/>
            <a:ext cx="3657600" cy="3885290"/>
            <a:chOff x="5249332" y="609600"/>
            <a:chExt cx="3894668" cy="3866245"/>
          </a:xfrm>
        </p:grpSpPr>
        <p:pic>
          <p:nvPicPr>
            <p:cNvPr id="16" name="Picture 3"/>
            <p:cNvPicPr>
              <a:picLocks noChangeAspect="1" noChangeArrowheads="1"/>
            </p:cNvPicPr>
            <p:nvPr/>
          </p:nvPicPr>
          <p:blipFill>
            <a:blip r:embed="rId3" cstate="print"/>
            <a:srcRect l="4287" r="5860"/>
            <a:stretch>
              <a:fillRect/>
            </a:stretch>
          </p:blipFill>
          <p:spPr bwMode="auto">
            <a:xfrm>
              <a:off x="5249332" y="609600"/>
              <a:ext cx="3894668" cy="3810000"/>
            </a:xfrm>
            <a:prstGeom prst="rect">
              <a:avLst/>
            </a:prstGeom>
            <a:noFill/>
            <a:ln w="9525">
              <a:solidFill>
                <a:schemeClr val="tx1"/>
              </a:solidFill>
              <a:miter lim="800000"/>
              <a:headEnd/>
              <a:tailEnd/>
            </a:ln>
          </p:spPr>
        </p:pic>
        <p:sp>
          <p:nvSpPr>
            <p:cNvPr id="17" name="Rectangle 16"/>
            <p:cNvSpPr/>
            <p:nvPr/>
          </p:nvSpPr>
          <p:spPr>
            <a:xfrm>
              <a:off x="6885093" y="4292084"/>
              <a:ext cx="2154133" cy="183761"/>
            </a:xfrm>
            <a:prstGeom prst="rect">
              <a:avLst/>
            </a:prstGeom>
            <a:ln>
              <a:noFill/>
            </a:ln>
          </p:spPr>
          <p:txBody>
            <a:bodyPr wrap="square">
              <a:spAutoFit/>
            </a:bodyPr>
            <a:lstStyle/>
            <a:p>
              <a:r>
                <a:rPr lang="en-US" sz="600" dirty="0" smtClean="0"/>
                <a:t>https://commons.wikimedia.org/w/index.php?curid=7823146</a:t>
              </a:r>
              <a:endParaRPr lang="en-US" sz="600" dirty="0"/>
            </a:p>
          </p:txBody>
        </p:sp>
      </p:grpSp>
      <p:sp>
        <p:nvSpPr>
          <p:cNvPr id="10" name="Rectangle 9"/>
          <p:cNvSpPr/>
          <p:nvPr/>
        </p:nvSpPr>
        <p:spPr>
          <a:xfrm>
            <a:off x="0" y="965140"/>
            <a:ext cx="5715000" cy="3683060"/>
          </a:xfrm>
          <a:prstGeom prst="rect">
            <a:avLst/>
          </a:prstGeom>
        </p:spPr>
        <p:txBody>
          <a:bodyPr wrap="square">
            <a:spAutoFit/>
          </a:bodyPr>
          <a:lstStyle/>
          <a:p>
            <a:pPr marL="228600" indent="-228600">
              <a:lnSpc>
                <a:spcPts val="3000"/>
              </a:lnSpc>
              <a:spcAft>
                <a:spcPts val="1000"/>
              </a:spcAft>
              <a:buFont typeface="Arial" pitchFamily="34" charset="0"/>
              <a:buChar char="•"/>
            </a:pPr>
            <a:r>
              <a:rPr lang="en-US" sz="2800" dirty="0" smtClean="0">
                <a:solidFill>
                  <a:srgbClr val="FF0000"/>
                </a:solidFill>
                <a:effectLst>
                  <a:outerShdw blurRad="38100" dist="38100" dir="2700000" algn="tl">
                    <a:srgbClr val="000000"/>
                  </a:outerShdw>
                </a:effectLst>
              </a:rPr>
              <a:t>1603</a:t>
            </a:r>
            <a:r>
              <a:rPr lang="en-US" sz="2800" dirty="0" smtClean="0"/>
              <a:t> – </a:t>
            </a:r>
            <a:r>
              <a:rPr lang="en-US" sz="2800" dirty="0" smtClean="0">
                <a:solidFill>
                  <a:srgbClr val="FF0000"/>
                </a:solidFill>
                <a:effectLst>
                  <a:outerShdw blurRad="38100" dist="38100" dir="2700000" algn="tl">
                    <a:srgbClr val="000000"/>
                  </a:outerShdw>
                </a:effectLst>
              </a:rPr>
              <a:t>King Henry IV grants Dugua </a:t>
            </a:r>
          </a:p>
          <a:p>
            <a:pPr marL="457200" indent="-228600">
              <a:lnSpc>
                <a:spcPts val="3000"/>
              </a:lnSpc>
              <a:spcAft>
                <a:spcPts val="1000"/>
              </a:spcAft>
              <a:buFont typeface="Wingdings" pitchFamily="2" charset="2"/>
              <a:buChar char="ü"/>
            </a:pPr>
            <a:r>
              <a:rPr lang="en-US" sz="2800" dirty="0" smtClean="0">
                <a:solidFill>
                  <a:srgbClr val="FF0000"/>
                </a:solidFill>
                <a:effectLst>
                  <a:outerShdw blurRad="38100" dist="38100" dir="2700000" algn="tl">
                    <a:srgbClr val="000000"/>
                  </a:outerShdw>
                </a:effectLst>
              </a:rPr>
              <a:t>exclusive rights to colonize  </a:t>
            </a:r>
            <a:r>
              <a:rPr lang="en-US" sz="2800" dirty="0" smtClean="0"/>
              <a:t>specific area of North America</a:t>
            </a:r>
          </a:p>
          <a:p>
            <a:pPr marL="457200" indent="-228600">
              <a:lnSpc>
                <a:spcPts val="3000"/>
              </a:lnSpc>
              <a:spcAft>
                <a:spcPts val="1000"/>
              </a:spcAft>
              <a:buFont typeface="Wingdings" pitchFamily="2" charset="2"/>
              <a:buChar char="ü"/>
            </a:pPr>
            <a:r>
              <a:rPr lang="en-US" sz="2800" dirty="0" smtClean="0">
                <a:solidFill>
                  <a:srgbClr val="FF0000"/>
                </a:solidFill>
                <a:effectLst>
                  <a:outerShdw blurRad="38100" dist="38100" dir="2700000" algn="tl">
                    <a:srgbClr val="000000"/>
                  </a:outerShdw>
                </a:effectLst>
              </a:rPr>
              <a:t>monopoly of fur trade </a:t>
            </a:r>
            <a:r>
              <a:rPr lang="en-US" sz="2800" dirty="0" smtClean="0"/>
              <a:t>for these territories </a:t>
            </a:r>
          </a:p>
          <a:p>
            <a:pPr marL="457200" indent="-228600">
              <a:lnSpc>
                <a:spcPts val="3000"/>
              </a:lnSpc>
              <a:spcAft>
                <a:spcPts val="1000"/>
              </a:spcAft>
              <a:buFont typeface="Wingdings" pitchFamily="2" charset="2"/>
              <a:buChar char="ü"/>
            </a:pPr>
            <a:r>
              <a:rPr lang="en-US" sz="2800" dirty="0" smtClean="0"/>
              <a:t>names him </a:t>
            </a:r>
            <a:r>
              <a:rPr lang="en-US" sz="2800" dirty="0" smtClean="0">
                <a:solidFill>
                  <a:srgbClr val="FF0000"/>
                </a:solidFill>
                <a:effectLst>
                  <a:outerShdw blurRad="38100" dist="38100" dir="2700000" algn="tl">
                    <a:srgbClr val="000000"/>
                  </a:outerShdw>
                </a:effectLst>
              </a:rPr>
              <a:t>Lt. General for     Acadia &amp; New France</a:t>
            </a:r>
          </a:p>
          <a:p>
            <a:pPr marL="228600" indent="-228600">
              <a:lnSpc>
                <a:spcPts val="3000"/>
              </a:lnSpc>
              <a:spcAft>
                <a:spcPts val="1000"/>
              </a:spcAft>
              <a:buFont typeface="Arial" pitchFamily="34" charset="0"/>
              <a:buChar char="•"/>
            </a:pPr>
            <a:r>
              <a:rPr lang="en-US" sz="2800" dirty="0" smtClean="0"/>
              <a:t>1604 – </a:t>
            </a:r>
            <a:r>
              <a:rPr lang="en-US" sz="2800" dirty="0" smtClean="0">
                <a:solidFill>
                  <a:srgbClr val="FF0000"/>
                </a:solidFill>
                <a:effectLst>
                  <a:outerShdw blurRad="38100" dist="38100" dir="2700000" algn="tl">
                    <a:srgbClr val="000000"/>
                  </a:outerShdw>
                </a:effectLst>
              </a:rPr>
              <a:t>Dugua organizes an</a:t>
            </a:r>
            <a:r>
              <a:rPr lang="en-US" sz="2800" dirty="0" smtClean="0"/>
              <a:t> </a:t>
            </a:r>
          </a:p>
        </p:txBody>
      </p:sp>
      <p:sp>
        <p:nvSpPr>
          <p:cNvPr id="9" name="Rectangle 8"/>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1" name="Rectangle 10"/>
          <p:cNvSpPr/>
          <p:nvPr/>
        </p:nvSpPr>
        <p:spPr>
          <a:xfrm>
            <a:off x="304800" y="4953000"/>
            <a:ext cx="6629400" cy="4572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1000"/>
                                        <p:tgtEl>
                                          <p:spTgt spid="10">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wipe(left)">
                                      <p:cBhvr>
                                        <p:cTn id="11" dur="1000"/>
                                        <p:tgtEl>
                                          <p:spTgt spid="10">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wipe(left)">
                                      <p:cBhvr>
                                        <p:cTn id="16" dur="1000"/>
                                        <p:tgtEl>
                                          <p:spTgt spid="1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Effect transition="in" filter="wipe(left)">
                                      <p:cBhvr>
                                        <p:cTn id="21" dur="1000"/>
                                        <p:tgtEl>
                                          <p:spTgt spid="10">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0">
                                            <p:txEl>
                                              <p:pRg st="4" end="4"/>
                                            </p:txEl>
                                          </p:spTgt>
                                        </p:tgtEl>
                                        <p:attrNameLst>
                                          <p:attrName>style.visibility</p:attrName>
                                        </p:attrNameLst>
                                      </p:cBhvr>
                                      <p:to>
                                        <p:strVal val="visible"/>
                                      </p:to>
                                    </p:set>
                                    <p:animEffect transition="in" filter="wipe(left)">
                                      <p:cBhvr>
                                        <p:cTn id="26" dur="500"/>
                                        <p:tgtEl>
                                          <p:spTgt spid="10">
                                            <p:txEl>
                                              <p:pRg st="4" end="4"/>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23">
                                            <p:txEl>
                                              <p:pRg st="0" end="0"/>
                                            </p:txEl>
                                          </p:spTgt>
                                        </p:tgtEl>
                                        <p:attrNameLst>
                                          <p:attrName>style.visibility</p:attrName>
                                        </p:attrNameLst>
                                      </p:cBhvr>
                                      <p:to>
                                        <p:strVal val="visible"/>
                                      </p:to>
                                    </p:set>
                                    <p:animEffect transition="in" filter="wipe(left)">
                                      <p:cBhvr>
                                        <p:cTn id="29" dur="1000"/>
                                        <p:tgtEl>
                                          <p:spTgt spid="2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3">
                                            <p:txEl>
                                              <p:pRg st="1" end="1"/>
                                            </p:txEl>
                                          </p:spTgt>
                                        </p:tgtEl>
                                        <p:attrNameLst>
                                          <p:attrName>style.visibility</p:attrName>
                                        </p:attrNameLst>
                                      </p:cBhvr>
                                      <p:to>
                                        <p:strVal val="visible"/>
                                      </p:to>
                                    </p:set>
                                    <p:animEffect transition="in" filter="wipe(left)">
                                      <p:cBhvr>
                                        <p:cTn id="34" dur="1000"/>
                                        <p:tgtEl>
                                          <p:spTgt spid="2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28600" y="4963180"/>
            <a:ext cx="6934200" cy="523220"/>
          </a:xfrm>
          <a:prstGeom prst="rect">
            <a:avLst/>
          </a:prstGeom>
        </p:spPr>
        <p:txBody>
          <a:bodyPr wrap="square">
            <a:spAutoFit/>
          </a:bodyPr>
          <a:lstStyle/>
          <a:p>
            <a:r>
              <a:rPr lang="en-US" sz="2800" dirty="0" smtClean="0"/>
              <a:t>Samuel de Champlain, the royal cartographer </a:t>
            </a:r>
            <a:endParaRPr lang="en-US" sz="2800" dirty="0"/>
          </a:p>
        </p:txBody>
      </p:sp>
      <p:grpSp>
        <p:nvGrpSpPr>
          <p:cNvPr id="2" name="Group 13"/>
          <p:cNvGrpSpPr/>
          <p:nvPr/>
        </p:nvGrpSpPr>
        <p:grpSpPr>
          <a:xfrm>
            <a:off x="0" y="0"/>
            <a:ext cx="9144000" cy="6742569"/>
            <a:chOff x="0" y="0"/>
            <a:chExt cx="9144000" cy="6742569"/>
          </a:xfrm>
        </p:grpSpPr>
        <p:grpSp>
          <p:nvGrpSpPr>
            <p:cNvPr id="3" name="Group 12"/>
            <p:cNvGrpSpPr/>
            <p:nvPr/>
          </p:nvGrpSpPr>
          <p:grpSpPr>
            <a:xfrm>
              <a:off x="0" y="0"/>
              <a:ext cx="9144000" cy="6742569"/>
              <a:chOff x="0" y="0"/>
              <a:chExt cx="9144000" cy="6742569"/>
            </a:xfrm>
          </p:grpSpPr>
          <p:sp>
            <p:nvSpPr>
              <p:cNvPr id="5" name="TextBox 4"/>
              <p:cNvSpPr txBox="1"/>
              <p:nvPr/>
            </p:nvSpPr>
            <p:spPr>
              <a:xfrm>
                <a:off x="0" y="0"/>
                <a:ext cx="9143999" cy="646331"/>
              </a:xfrm>
              <a:prstGeom prst="rect">
                <a:avLst/>
              </a:prstGeom>
              <a:solidFill>
                <a:srgbClr val="FFFF00"/>
              </a:solidFill>
            </p:spPr>
            <p:txBody>
              <a:bodyPr wrap="square" rtlCol="0">
                <a:spAutoFit/>
              </a:bodyPr>
              <a:lstStyle/>
              <a:p>
                <a:pPr algn="ctr"/>
                <a:r>
                  <a:rPr lang="en-US" sz="3600" b="1" dirty="0" smtClean="0"/>
                  <a:t>PIERRE DUGUA (du </a:t>
                </a:r>
                <a:r>
                  <a:rPr lang="en-US" sz="3600" b="1" dirty="0" err="1" smtClean="0"/>
                  <a:t>Gua</a:t>
                </a:r>
                <a:r>
                  <a:rPr lang="en-US" sz="3600" b="1" dirty="0" smtClean="0"/>
                  <a:t>), </a:t>
                </a:r>
                <a:r>
                  <a:rPr lang="en-US" sz="3600" b="1" dirty="0" err="1" smtClean="0"/>
                  <a:t>SIEUR</a:t>
                </a:r>
                <a:r>
                  <a:rPr lang="en-US" sz="3600" b="1" dirty="0" smtClean="0"/>
                  <a:t> DE MONS</a:t>
                </a:r>
                <a:endParaRPr lang="en-US" sz="3600" b="1" dirty="0"/>
              </a:p>
            </p:txBody>
          </p:sp>
          <p:sp>
            <p:nvSpPr>
              <p:cNvPr id="23" name="Rectangle 22"/>
              <p:cNvSpPr/>
              <p:nvPr/>
            </p:nvSpPr>
            <p:spPr>
              <a:xfrm>
                <a:off x="0" y="4495800"/>
                <a:ext cx="9144000" cy="2246769"/>
              </a:xfrm>
              <a:prstGeom prst="rect">
                <a:avLst/>
              </a:prstGeom>
            </p:spPr>
            <p:txBody>
              <a:bodyPr wrap="square">
                <a:spAutoFit/>
              </a:bodyPr>
              <a:lstStyle/>
              <a:p>
                <a:pPr marL="228600" indent="-228600"/>
                <a:r>
                  <a:rPr lang="en-US" sz="2800" dirty="0" smtClean="0"/>
                  <a:t>	expedition, with </a:t>
                </a:r>
                <a:r>
                  <a:rPr lang="en-US" sz="2800" dirty="0"/>
                  <a:t>François </a:t>
                </a:r>
                <a:r>
                  <a:rPr lang="en-US" sz="2800" dirty="0" err="1"/>
                  <a:t>Gravé</a:t>
                </a:r>
                <a:r>
                  <a:rPr lang="en-US" sz="2800" dirty="0"/>
                  <a:t> </a:t>
                </a:r>
                <a:r>
                  <a:rPr lang="en-US" sz="2800" dirty="0" smtClean="0"/>
                  <a:t> Du Pont as senior officer &amp; Samuel de Champlain, the royal cartographer</a:t>
                </a:r>
              </a:p>
              <a:p>
                <a:pPr marL="228600" indent="-228600">
                  <a:buFont typeface="Arial" pitchFamily="34" charset="0"/>
                  <a:buChar char="•"/>
                </a:pPr>
                <a:r>
                  <a:rPr lang="en-US" sz="2800" dirty="0" smtClean="0"/>
                  <a:t>Departs with 79 settlers. Enters Bay of Fundy &amp; founds 1st permanent French settlement in Canada on Ile Sainte Croix. Due to a bad winter &amp; scurvy, loses 50% of settlers</a:t>
                </a:r>
              </a:p>
            </p:txBody>
          </p:sp>
          <p:grpSp>
            <p:nvGrpSpPr>
              <p:cNvPr id="4" name="Group 14"/>
              <p:cNvGrpSpPr/>
              <p:nvPr/>
            </p:nvGrpSpPr>
            <p:grpSpPr>
              <a:xfrm>
                <a:off x="5486400" y="647700"/>
                <a:ext cx="3657600" cy="3885290"/>
                <a:chOff x="5249332" y="609600"/>
                <a:chExt cx="3894668" cy="3866245"/>
              </a:xfrm>
            </p:grpSpPr>
            <p:pic>
              <p:nvPicPr>
                <p:cNvPr id="16" name="Picture 3"/>
                <p:cNvPicPr>
                  <a:picLocks noChangeAspect="1" noChangeArrowheads="1"/>
                </p:cNvPicPr>
                <p:nvPr/>
              </p:nvPicPr>
              <p:blipFill>
                <a:blip r:embed="rId3" cstate="print"/>
                <a:srcRect l="4287" r="5860"/>
                <a:stretch>
                  <a:fillRect/>
                </a:stretch>
              </p:blipFill>
              <p:spPr bwMode="auto">
                <a:xfrm>
                  <a:off x="5249332" y="609600"/>
                  <a:ext cx="3894668" cy="3810000"/>
                </a:xfrm>
                <a:prstGeom prst="rect">
                  <a:avLst/>
                </a:prstGeom>
                <a:noFill/>
                <a:ln w="9525">
                  <a:solidFill>
                    <a:schemeClr val="tx1"/>
                  </a:solidFill>
                  <a:miter lim="800000"/>
                  <a:headEnd/>
                  <a:tailEnd/>
                </a:ln>
              </p:spPr>
            </p:pic>
            <p:sp>
              <p:nvSpPr>
                <p:cNvPr id="17" name="Rectangle 16"/>
                <p:cNvSpPr/>
                <p:nvPr/>
              </p:nvSpPr>
              <p:spPr>
                <a:xfrm>
                  <a:off x="6885093" y="4292084"/>
                  <a:ext cx="2154133" cy="183761"/>
                </a:xfrm>
                <a:prstGeom prst="rect">
                  <a:avLst/>
                </a:prstGeom>
                <a:ln>
                  <a:noFill/>
                </a:ln>
              </p:spPr>
              <p:txBody>
                <a:bodyPr wrap="square">
                  <a:spAutoFit/>
                </a:bodyPr>
                <a:lstStyle/>
                <a:p>
                  <a:r>
                    <a:rPr lang="en-US" sz="600" dirty="0" smtClean="0"/>
                    <a:t>https://commons.wikimedia.org/w/index.php?curid=7823146</a:t>
                  </a:r>
                  <a:endParaRPr lang="en-US" sz="600" dirty="0"/>
                </a:p>
              </p:txBody>
            </p:sp>
          </p:grpSp>
          <p:sp>
            <p:nvSpPr>
              <p:cNvPr id="10" name="Rectangle 9"/>
              <p:cNvSpPr/>
              <p:nvPr/>
            </p:nvSpPr>
            <p:spPr>
              <a:xfrm>
                <a:off x="0" y="965140"/>
                <a:ext cx="5715000" cy="3683060"/>
              </a:xfrm>
              <a:prstGeom prst="rect">
                <a:avLst/>
              </a:prstGeom>
            </p:spPr>
            <p:txBody>
              <a:bodyPr wrap="square">
                <a:spAutoFit/>
              </a:bodyPr>
              <a:lstStyle/>
              <a:p>
                <a:pPr marL="228600" indent="-228600">
                  <a:lnSpc>
                    <a:spcPts val="3000"/>
                  </a:lnSpc>
                  <a:spcAft>
                    <a:spcPts val="1000"/>
                  </a:spcAft>
                  <a:buFont typeface="Arial" pitchFamily="34" charset="0"/>
                  <a:buChar char="•"/>
                </a:pPr>
                <a:r>
                  <a:rPr lang="en-US" sz="2800" dirty="0" smtClean="0"/>
                  <a:t>1603 – King Henry IV grants Dugua </a:t>
                </a:r>
              </a:p>
              <a:p>
                <a:pPr marL="457200" indent="-228600">
                  <a:lnSpc>
                    <a:spcPts val="3000"/>
                  </a:lnSpc>
                  <a:spcAft>
                    <a:spcPts val="1000"/>
                  </a:spcAft>
                  <a:buFont typeface="Wingdings" pitchFamily="2" charset="2"/>
                  <a:buChar char="ü"/>
                </a:pPr>
                <a:r>
                  <a:rPr lang="en-US" sz="2800" dirty="0" smtClean="0"/>
                  <a:t>exclusive rights to colonize  specific area of North America</a:t>
                </a:r>
              </a:p>
              <a:p>
                <a:pPr marL="457200" indent="-228600">
                  <a:lnSpc>
                    <a:spcPts val="3000"/>
                  </a:lnSpc>
                  <a:spcAft>
                    <a:spcPts val="1000"/>
                  </a:spcAft>
                  <a:buFont typeface="Wingdings" pitchFamily="2" charset="2"/>
                  <a:buChar char="ü"/>
                </a:pPr>
                <a:r>
                  <a:rPr lang="en-US" sz="2800" dirty="0" smtClean="0"/>
                  <a:t>monopoly of fur trade for these territories </a:t>
                </a:r>
              </a:p>
              <a:p>
                <a:pPr marL="457200" indent="-228600">
                  <a:lnSpc>
                    <a:spcPts val="3000"/>
                  </a:lnSpc>
                  <a:spcAft>
                    <a:spcPts val="1000"/>
                  </a:spcAft>
                  <a:buFont typeface="Wingdings" pitchFamily="2" charset="2"/>
                  <a:buChar char="ü"/>
                </a:pPr>
                <a:r>
                  <a:rPr lang="en-US" sz="2800" dirty="0" smtClean="0"/>
                  <a:t>names him Lt. General for     Acadia &amp; New France</a:t>
                </a:r>
              </a:p>
              <a:p>
                <a:pPr marL="228600" indent="-228600">
                  <a:lnSpc>
                    <a:spcPts val="3000"/>
                  </a:lnSpc>
                  <a:spcAft>
                    <a:spcPts val="1000"/>
                  </a:spcAft>
                  <a:buFont typeface="Arial" pitchFamily="34" charset="0"/>
                  <a:buChar char="•"/>
                </a:pPr>
                <a:r>
                  <a:rPr lang="en-US" sz="2800" dirty="0" smtClean="0"/>
                  <a:t>1604 – Dugua organizes an </a:t>
                </a:r>
              </a:p>
            </p:txBody>
          </p:sp>
        </p:grpSp>
        <p:sp>
          <p:nvSpPr>
            <p:cNvPr id="11" name="Rectangle 10"/>
            <p:cNvSpPr/>
            <p:nvPr/>
          </p:nvSpPr>
          <p:spPr>
            <a:xfrm>
              <a:off x="301752" y="4956048"/>
              <a:ext cx="6629400" cy="4572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8" name="Rectangle 17"/>
          <p:cNvSpPr/>
          <p:nvPr/>
        </p:nvSpPr>
        <p:spPr>
          <a:xfrm>
            <a:off x="0" y="609600"/>
            <a:ext cx="9144000" cy="624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6"/>
          <p:cNvSpPr>
            <a:spLocks noGrp="1"/>
          </p:cNvSpPr>
          <p:nvPr>
            <p:ph type="sldNum" sz="quarter" idx="12"/>
          </p:nvPr>
        </p:nvSpPr>
        <p:spPr/>
        <p:txBody>
          <a:bodyPr/>
          <a:lstStyle/>
          <a:p>
            <a:fld id="{5726AA0A-BCE2-49DB-973D-4700DB25EC62}" type="slidenum">
              <a:rPr lang="en-US" sz="1600" smtClean="0">
                <a:solidFill>
                  <a:schemeClr val="tx1"/>
                </a:solidFill>
              </a:rPr>
              <a:pPr/>
              <a:t>32</a:t>
            </a:fld>
            <a:endParaRPr lang="en-US" sz="1600" dirty="0">
              <a:solidFill>
                <a:schemeClr val="tx1"/>
              </a:solidFill>
            </a:endParaRPr>
          </a:p>
        </p:txBody>
      </p:sp>
      <p:sp>
        <p:nvSpPr>
          <p:cNvPr id="9" name="Rectangle 8"/>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useBgFill="1">
        <p:nvSpPr>
          <p:cNvPr id="15" name="Rectangle 14"/>
          <p:cNvSpPr/>
          <p:nvPr/>
        </p:nvSpPr>
        <p:spPr>
          <a:xfrm>
            <a:off x="0" y="0"/>
            <a:ext cx="9144000" cy="646331"/>
          </a:xfrm>
          <a:prstGeom prst="rect">
            <a:avLst/>
          </a:prstGeom>
        </p:spPr>
        <p:txBody>
          <a:bodyPr wrap="square">
            <a:spAutoFit/>
          </a:bodyPr>
          <a:lstStyle/>
          <a:p>
            <a:pPr algn="ctr"/>
            <a:r>
              <a:rPr lang="en-US" sz="3600" b="1" dirty="0" smtClean="0"/>
              <a:t>Samuel de Champlain, the royal cartographer </a:t>
            </a:r>
            <a:endParaRPr lang="en-US" sz="3600" b="1" dirty="0"/>
          </a:p>
        </p:txBody>
      </p:sp>
      <p:pic>
        <p:nvPicPr>
          <p:cNvPr id="19" name="Picture 6" descr="https://mrtylerslessons.files.wordpress.com/2015/01/samuel-de-champlain.jpg"/>
          <p:cNvPicPr>
            <a:picLocks noChangeAspect="1" noChangeArrowheads="1"/>
          </p:cNvPicPr>
          <p:nvPr/>
        </p:nvPicPr>
        <p:blipFill>
          <a:blip r:embed="rId4" cstate="print"/>
          <a:srcRect/>
          <a:stretch>
            <a:fillRect/>
          </a:stretch>
        </p:blipFill>
        <p:spPr bwMode="auto">
          <a:xfrm>
            <a:off x="139084" y="609600"/>
            <a:ext cx="2299316" cy="2286000"/>
          </a:xfrm>
          <a:prstGeom prst="rect">
            <a:avLst/>
          </a:prstGeom>
          <a:noFill/>
        </p:spPr>
      </p:pic>
      <p:sp>
        <p:nvSpPr>
          <p:cNvPr id="20" name="Rectangle 19"/>
          <p:cNvSpPr/>
          <p:nvPr/>
        </p:nvSpPr>
        <p:spPr>
          <a:xfrm>
            <a:off x="2819400" y="762000"/>
            <a:ext cx="6324600" cy="1384995"/>
          </a:xfrm>
          <a:prstGeom prst="rect">
            <a:avLst/>
          </a:prstGeom>
        </p:spPr>
        <p:txBody>
          <a:bodyPr wrap="square">
            <a:spAutoFit/>
          </a:bodyPr>
          <a:lstStyle/>
          <a:p>
            <a:pPr marL="0" lvl="1" indent="-228600"/>
            <a:r>
              <a:rPr lang="en-US" sz="2800" dirty="0" smtClean="0"/>
              <a:t>1604-1607</a:t>
            </a:r>
          </a:p>
          <a:p>
            <a:pPr marL="0" lvl="1" indent="-228600">
              <a:buFont typeface="Arial" pitchFamily="34" charset="0"/>
              <a:buChar char="•"/>
            </a:pPr>
            <a:r>
              <a:rPr lang="en-US" sz="2800" dirty="0" smtClean="0"/>
              <a:t> participates in </a:t>
            </a:r>
            <a:r>
              <a:rPr lang="en-US" sz="2800" dirty="0" err="1" smtClean="0"/>
              <a:t>Dugua’s</a:t>
            </a:r>
            <a:r>
              <a:rPr lang="en-US" sz="2800" dirty="0" smtClean="0"/>
              <a:t> expedition </a:t>
            </a:r>
          </a:p>
          <a:p>
            <a:pPr marL="0" lvl="1" indent="-228600">
              <a:buFont typeface="Arial" pitchFamily="34" charset="0"/>
              <a:buChar char="•"/>
            </a:pPr>
            <a:r>
              <a:rPr lang="en-US" sz="2800" dirty="0" smtClean="0"/>
              <a:t> maps coastline of Acadia </a:t>
            </a:r>
          </a:p>
        </p:txBody>
      </p:sp>
      <p:pic>
        <p:nvPicPr>
          <p:cNvPr id="2050" name="Picture 2"/>
          <p:cNvPicPr>
            <a:picLocks noChangeAspect="1" noChangeArrowheads="1"/>
          </p:cNvPicPr>
          <p:nvPr/>
        </p:nvPicPr>
        <p:blipFill>
          <a:blip r:embed="rId5" cstate="print"/>
          <a:srcRect/>
          <a:stretch>
            <a:fillRect/>
          </a:stretch>
        </p:blipFill>
        <p:spPr bwMode="auto">
          <a:xfrm>
            <a:off x="3565525" y="2352675"/>
            <a:ext cx="5578475" cy="4505325"/>
          </a:xfrm>
          <a:prstGeom prst="rect">
            <a:avLst/>
          </a:prstGeom>
          <a:noFill/>
          <a:ln w="9525">
            <a:noFill/>
            <a:miter lim="800000"/>
            <a:headEnd/>
            <a:tailEnd/>
          </a:ln>
          <a:effectLst/>
        </p:spPr>
      </p:pic>
      <p:sp>
        <p:nvSpPr>
          <p:cNvPr id="22" name="Freeform 21"/>
          <p:cNvSpPr>
            <a:spLocks noChangeAspect="1"/>
          </p:cNvSpPr>
          <p:nvPr/>
        </p:nvSpPr>
        <p:spPr>
          <a:xfrm>
            <a:off x="4114800" y="3690258"/>
            <a:ext cx="4572000" cy="2939142"/>
          </a:xfrm>
          <a:custGeom>
            <a:avLst/>
            <a:gdLst>
              <a:gd name="connsiteX0" fmla="*/ 6059714 w 6059714"/>
              <a:gd name="connsiteY0" fmla="*/ 1337129 h 3982358"/>
              <a:gd name="connsiteX1" fmla="*/ 5972629 w 6059714"/>
              <a:gd name="connsiteY1" fmla="*/ 1337129 h 3982358"/>
              <a:gd name="connsiteX2" fmla="*/ 5896429 w 6059714"/>
              <a:gd name="connsiteY2" fmla="*/ 1064986 h 3982358"/>
              <a:gd name="connsiteX3" fmla="*/ 5733143 w 6059714"/>
              <a:gd name="connsiteY3" fmla="*/ 825501 h 3982358"/>
              <a:gd name="connsiteX4" fmla="*/ 5591629 w 6059714"/>
              <a:gd name="connsiteY4" fmla="*/ 792844 h 3982358"/>
              <a:gd name="connsiteX5" fmla="*/ 5439229 w 6059714"/>
              <a:gd name="connsiteY5" fmla="*/ 912586 h 3982358"/>
              <a:gd name="connsiteX6" fmla="*/ 5330372 w 6059714"/>
              <a:gd name="connsiteY6" fmla="*/ 977901 h 3982358"/>
              <a:gd name="connsiteX7" fmla="*/ 5308600 w 6059714"/>
              <a:gd name="connsiteY7" fmla="*/ 1130301 h 3982358"/>
              <a:gd name="connsiteX8" fmla="*/ 4949372 w 6059714"/>
              <a:gd name="connsiteY8" fmla="*/ 1435101 h 3982358"/>
              <a:gd name="connsiteX9" fmla="*/ 4829629 w 6059714"/>
              <a:gd name="connsiteY9" fmla="*/ 1641929 h 3982358"/>
              <a:gd name="connsiteX10" fmla="*/ 4372429 w 6059714"/>
              <a:gd name="connsiteY10" fmla="*/ 1598386 h 3982358"/>
              <a:gd name="connsiteX11" fmla="*/ 3991429 w 6059714"/>
              <a:gd name="connsiteY11" fmla="*/ 1075872 h 3982358"/>
              <a:gd name="connsiteX12" fmla="*/ 4013200 w 6059714"/>
              <a:gd name="connsiteY12" fmla="*/ 694872 h 3982358"/>
              <a:gd name="connsiteX13" fmla="*/ 4089400 w 6059714"/>
              <a:gd name="connsiteY13" fmla="*/ 488044 h 3982358"/>
              <a:gd name="connsiteX14" fmla="*/ 4220029 w 6059714"/>
              <a:gd name="connsiteY14" fmla="*/ 150586 h 3982358"/>
              <a:gd name="connsiteX15" fmla="*/ 4111172 w 6059714"/>
              <a:gd name="connsiteY15" fmla="*/ 52615 h 3982358"/>
              <a:gd name="connsiteX16" fmla="*/ 3501572 w 6059714"/>
              <a:gd name="connsiteY16" fmla="*/ 41729 h 3982358"/>
              <a:gd name="connsiteX17" fmla="*/ 3360057 w 6059714"/>
              <a:gd name="connsiteY17" fmla="*/ 302986 h 3982358"/>
              <a:gd name="connsiteX18" fmla="*/ 2739572 w 6059714"/>
              <a:gd name="connsiteY18" fmla="*/ 640444 h 3982358"/>
              <a:gd name="connsiteX19" fmla="*/ 2227943 w 6059714"/>
              <a:gd name="connsiteY19" fmla="*/ 934358 h 3982358"/>
              <a:gd name="connsiteX20" fmla="*/ 1792514 w 6059714"/>
              <a:gd name="connsiteY20" fmla="*/ 1119415 h 3982358"/>
              <a:gd name="connsiteX21" fmla="*/ 932543 w 6059714"/>
              <a:gd name="connsiteY21" fmla="*/ 1445986 h 3982358"/>
              <a:gd name="connsiteX22" fmla="*/ 508000 w 6059714"/>
              <a:gd name="connsiteY22" fmla="*/ 1707244 h 3982358"/>
              <a:gd name="connsiteX23" fmla="*/ 355600 w 6059714"/>
              <a:gd name="connsiteY23" fmla="*/ 2044701 h 3982358"/>
              <a:gd name="connsiteX24" fmla="*/ 170543 w 6059714"/>
              <a:gd name="connsiteY24" fmla="*/ 2229758 h 3982358"/>
              <a:gd name="connsiteX25" fmla="*/ 170543 w 6059714"/>
              <a:gd name="connsiteY25" fmla="*/ 2491015 h 3982358"/>
              <a:gd name="connsiteX26" fmla="*/ 279400 w 6059714"/>
              <a:gd name="connsiteY26" fmla="*/ 2654301 h 3982358"/>
              <a:gd name="connsiteX27" fmla="*/ 148772 w 6059714"/>
              <a:gd name="connsiteY27" fmla="*/ 2730501 h 3982358"/>
              <a:gd name="connsiteX28" fmla="*/ 7257 w 6059714"/>
              <a:gd name="connsiteY28" fmla="*/ 2893786 h 3982358"/>
              <a:gd name="connsiteX29" fmla="*/ 105229 w 6059714"/>
              <a:gd name="connsiteY29" fmla="*/ 3057072 h 3982358"/>
              <a:gd name="connsiteX30" fmla="*/ 224972 w 6059714"/>
              <a:gd name="connsiteY30" fmla="*/ 3329215 h 3982358"/>
              <a:gd name="connsiteX31" fmla="*/ 377372 w 6059714"/>
              <a:gd name="connsiteY31" fmla="*/ 3568701 h 3982358"/>
              <a:gd name="connsiteX32" fmla="*/ 682172 w 6059714"/>
              <a:gd name="connsiteY32" fmla="*/ 3634015 h 3982358"/>
              <a:gd name="connsiteX33" fmla="*/ 562429 w 6059714"/>
              <a:gd name="connsiteY33" fmla="*/ 3307444 h 3982358"/>
              <a:gd name="connsiteX34" fmla="*/ 627743 w 6059714"/>
              <a:gd name="connsiteY34" fmla="*/ 3231244 h 3982358"/>
              <a:gd name="connsiteX35" fmla="*/ 780143 w 6059714"/>
              <a:gd name="connsiteY35" fmla="*/ 3318329 h 3982358"/>
              <a:gd name="connsiteX36" fmla="*/ 856343 w 6059714"/>
              <a:gd name="connsiteY36" fmla="*/ 3623129 h 3982358"/>
              <a:gd name="connsiteX37" fmla="*/ 867229 w 6059714"/>
              <a:gd name="connsiteY37" fmla="*/ 3829958 h 3982358"/>
              <a:gd name="connsiteX38" fmla="*/ 736600 w 6059714"/>
              <a:gd name="connsiteY38" fmla="*/ 3917044 h 3982358"/>
              <a:gd name="connsiteX39" fmla="*/ 693057 w 6059714"/>
              <a:gd name="connsiteY39" fmla="*/ 3840844 h 3982358"/>
              <a:gd name="connsiteX40" fmla="*/ 584200 w 6059714"/>
              <a:gd name="connsiteY40" fmla="*/ 3851729 h 3982358"/>
              <a:gd name="connsiteX41" fmla="*/ 475343 w 6059714"/>
              <a:gd name="connsiteY41" fmla="*/ 3884386 h 3982358"/>
              <a:gd name="connsiteX42" fmla="*/ 616857 w 6059714"/>
              <a:gd name="connsiteY42" fmla="*/ 3982358 h 398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59714" h="3982358">
                <a:moveTo>
                  <a:pt x="6059714" y="1337129"/>
                </a:moveTo>
                <a:cubicBezTo>
                  <a:pt x="6029778" y="1359807"/>
                  <a:pt x="5999843" y="1382486"/>
                  <a:pt x="5972629" y="1337129"/>
                </a:cubicBezTo>
                <a:cubicBezTo>
                  <a:pt x="5945415" y="1291772"/>
                  <a:pt x="5936343" y="1150257"/>
                  <a:pt x="5896429" y="1064986"/>
                </a:cubicBezTo>
                <a:cubicBezTo>
                  <a:pt x="5856515" y="979715"/>
                  <a:pt x="5783943" y="870858"/>
                  <a:pt x="5733143" y="825501"/>
                </a:cubicBezTo>
                <a:cubicBezTo>
                  <a:pt x="5682343" y="780144"/>
                  <a:pt x="5640615" y="778330"/>
                  <a:pt x="5591629" y="792844"/>
                </a:cubicBezTo>
                <a:cubicBezTo>
                  <a:pt x="5542643" y="807358"/>
                  <a:pt x="5482772" y="881743"/>
                  <a:pt x="5439229" y="912586"/>
                </a:cubicBezTo>
                <a:cubicBezTo>
                  <a:pt x="5395686" y="943429"/>
                  <a:pt x="5352144" y="941615"/>
                  <a:pt x="5330372" y="977901"/>
                </a:cubicBezTo>
                <a:cubicBezTo>
                  <a:pt x="5308601" y="1014187"/>
                  <a:pt x="5372100" y="1054101"/>
                  <a:pt x="5308600" y="1130301"/>
                </a:cubicBezTo>
                <a:cubicBezTo>
                  <a:pt x="5245100" y="1206501"/>
                  <a:pt x="5029200" y="1349830"/>
                  <a:pt x="4949372" y="1435101"/>
                </a:cubicBezTo>
                <a:cubicBezTo>
                  <a:pt x="4869544" y="1520372"/>
                  <a:pt x="4925786" y="1614715"/>
                  <a:pt x="4829629" y="1641929"/>
                </a:cubicBezTo>
                <a:cubicBezTo>
                  <a:pt x="4733472" y="1669143"/>
                  <a:pt x="4512129" y="1692729"/>
                  <a:pt x="4372429" y="1598386"/>
                </a:cubicBezTo>
                <a:cubicBezTo>
                  <a:pt x="4232729" y="1504043"/>
                  <a:pt x="4051300" y="1226458"/>
                  <a:pt x="3991429" y="1075872"/>
                </a:cubicBezTo>
                <a:cubicBezTo>
                  <a:pt x="3931558" y="925286"/>
                  <a:pt x="3996872" y="792843"/>
                  <a:pt x="4013200" y="694872"/>
                </a:cubicBezTo>
                <a:cubicBezTo>
                  <a:pt x="4029528" y="596901"/>
                  <a:pt x="4054929" y="578758"/>
                  <a:pt x="4089400" y="488044"/>
                </a:cubicBezTo>
                <a:cubicBezTo>
                  <a:pt x="4123871" y="397330"/>
                  <a:pt x="4216400" y="223157"/>
                  <a:pt x="4220029" y="150586"/>
                </a:cubicBezTo>
                <a:cubicBezTo>
                  <a:pt x="4223658" y="78015"/>
                  <a:pt x="4230915" y="70758"/>
                  <a:pt x="4111172" y="52615"/>
                </a:cubicBezTo>
                <a:cubicBezTo>
                  <a:pt x="3991429" y="34472"/>
                  <a:pt x="3626758" y="0"/>
                  <a:pt x="3501572" y="41729"/>
                </a:cubicBezTo>
                <a:cubicBezTo>
                  <a:pt x="3376386" y="83458"/>
                  <a:pt x="3487057" y="203200"/>
                  <a:pt x="3360057" y="302986"/>
                </a:cubicBezTo>
                <a:cubicBezTo>
                  <a:pt x="3233057" y="402772"/>
                  <a:pt x="2928258" y="535215"/>
                  <a:pt x="2739572" y="640444"/>
                </a:cubicBezTo>
                <a:cubicBezTo>
                  <a:pt x="2550886" y="745673"/>
                  <a:pt x="2385786" y="854530"/>
                  <a:pt x="2227943" y="934358"/>
                </a:cubicBezTo>
                <a:cubicBezTo>
                  <a:pt x="2070100" y="1014186"/>
                  <a:pt x="2008414" y="1034144"/>
                  <a:pt x="1792514" y="1119415"/>
                </a:cubicBezTo>
                <a:cubicBezTo>
                  <a:pt x="1576614" y="1204686"/>
                  <a:pt x="1146629" y="1348015"/>
                  <a:pt x="932543" y="1445986"/>
                </a:cubicBezTo>
                <a:cubicBezTo>
                  <a:pt x="718457" y="1543957"/>
                  <a:pt x="604157" y="1607458"/>
                  <a:pt x="508000" y="1707244"/>
                </a:cubicBezTo>
                <a:cubicBezTo>
                  <a:pt x="411843" y="1807030"/>
                  <a:pt x="411843" y="1957615"/>
                  <a:pt x="355600" y="2044701"/>
                </a:cubicBezTo>
                <a:cubicBezTo>
                  <a:pt x="299357" y="2131787"/>
                  <a:pt x="201386" y="2155372"/>
                  <a:pt x="170543" y="2229758"/>
                </a:cubicBezTo>
                <a:cubicBezTo>
                  <a:pt x="139700" y="2304144"/>
                  <a:pt x="152400" y="2420258"/>
                  <a:pt x="170543" y="2491015"/>
                </a:cubicBezTo>
                <a:cubicBezTo>
                  <a:pt x="188686" y="2561772"/>
                  <a:pt x="283028" y="2614387"/>
                  <a:pt x="279400" y="2654301"/>
                </a:cubicBezTo>
                <a:cubicBezTo>
                  <a:pt x="275772" y="2694215"/>
                  <a:pt x="194129" y="2690587"/>
                  <a:pt x="148772" y="2730501"/>
                </a:cubicBezTo>
                <a:cubicBezTo>
                  <a:pt x="103415" y="2770415"/>
                  <a:pt x="14514" y="2839358"/>
                  <a:pt x="7257" y="2893786"/>
                </a:cubicBezTo>
                <a:cubicBezTo>
                  <a:pt x="0" y="2948214"/>
                  <a:pt x="68943" y="2984501"/>
                  <a:pt x="105229" y="3057072"/>
                </a:cubicBezTo>
                <a:cubicBezTo>
                  <a:pt x="141515" y="3129643"/>
                  <a:pt x="179615" y="3243943"/>
                  <a:pt x="224972" y="3329215"/>
                </a:cubicBezTo>
                <a:cubicBezTo>
                  <a:pt x="270329" y="3414487"/>
                  <a:pt x="301172" y="3517901"/>
                  <a:pt x="377372" y="3568701"/>
                </a:cubicBezTo>
                <a:cubicBezTo>
                  <a:pt x="453572" y="3619501"/>
                  <a:pt x="651329" y="3677558"/>
                  <a:pt x="682172" y="3634015"/>
                </a:cubicBezTo>
                <a:cubicBezTo>
                  <a:pt x="713015" y="3590472"/>
                  <a:pt x="571500" y="3374572"/>
                  <a:pt x="562429" y="3307444"/>
                </a:cubicBezTo>
                <a:cubicBezTo>
                  <a:pt x="553358" y="3240316"/>
                  <a:pt x="591457" y="3229430"/>
                  <a:pt x="627743" y="3231244"/>
                </a:cubicBezTo>
                <a:cubicBezTo>
                  <a:pt x="664029" y="3233058"/>
                  <a:pt x="742043" y="3253015"/>
                  <a:pt x="780143" y="3318329"/>
                </a:cubicBezTo>
                <a:cubicBezTo>
                  <a:pt x="818243" y="3383643"/>
                  <a:pt x="841829" y="3537858"/>
                  <a:pt x="856343" y="3623129"/>
                </a:cubicBezTo>
                <a:cubicBezTo>
                  <a:pt x="870857" y="3708401"/>
                  <a:pt x="887186" y="3780972"/>
                  <a:pt x="867229" y="3829958"/>
                </a:cubicBezTo>
                <a:cubicBezTo>
                  <a:pt x="847272" y="3878944"/>
                  <a:pt x="765629" y="3915230"/>
                  <a:pt x="736600" y="3917044"/>
                </a:cubicBezTo>
                <a:cubicBezTo>
                  <a:pt x="707571" y="3918858"/>
                  <a:pt x="718457" y="3851730"/>
                  <a:pt x="693057" y="3840844"/>
                </a:cubicBezTo>
                <a:cubicBezTo>
                  <a:pt x="667657" y="3829958"/>
                  <a:pt x="620486" y="3844472"/>
                  <a:pt x="584200" y="3851729"/>
                </a:cubicBezTo>
                <a:cubicBezTo>
                  <a:pt x="547914" y="3858986"/>
                  <a:pt x="469900" y="3862615"/>
                  <a:pt x="475343" y="3884386"/>
                </a:cubicBezTo>
                <a:cubicBezTo>
                  <a:pt x="480786" y="3906158"/>
                  <a:pt x="616857" y="3982358"/>
                  <a:pt x="616857" y="3982358"/>
                </a:cubicBezTo>
              </a:path>
            </a:pathLst>
          </a:custGeom>
          <a:ln w="50800">
            <a:solidFill>
              <a:srgbClr val="FF0000"/>
            </a:solidFill>
            <a:prstDash val="sysDot"/>
          </a:ln>
          <a:effectLst>
            <a:outerShdw dist="381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4" name="Picture 2"/>
          <p:cNvPicPr>
            <a:picLocks noChangeAspect="1" noChangeArrowheads="1"/>
          </p:cNvPicPr>
          <p:nvPr/>
        </p:nvPicPr>
        <p:blipFill>
          <a:blip r:embed="rId6" cstate="print"/>
          <a:srcRect/>
          <a:stretch>
            <a:fillRect/>
          </a:stretch>
        </p:blipFill>
        <p:spPr bwMode="auto">
          <a:xfrm>
            <a:off x="1585189" y="2514601"/>
            <a:ext cx="7558811" cy="4343400"/>
          </a:xfrm>
          <a:prstGeom prst="rect">
            <a:avLst/>
          </a:prstGeom>
          <a:noFill/>
          <a:ln w="9525">
            <a:noFill/>
            <a:miter lim="800000"/>
            <a:headEnd/>
            <a:tailEnd/>
          </a:ln>
          <a:effectLst/>
        </p:spPr>
      </p:pic>
      <p:pic>
        <p:nvPicPr>
          <p:cNvPr id="26" name="Picture 5"/>
          <p:cNvPicPr>
            <a:picLocks noChangeAspect="1" noChangeArrowheads="1"/>
          </p:cNvPicPr>
          <p:nvPr/>
        </p:nvPicPr>
        <p:blipFill>
          <a:blip r:embed="rId7" cstate="print"/>
          <a:srcRect b="24250"/>
          <a:stretch>
            <a:fillRect/>
          </a:stretch>
        </p:blipFill>
        <p:spPr bwMode="auto">
          <a:xfrm>
            <a:off x="4724400" y="762000"/>
            <a:ext cx="4203290" cy="5791200"/>
          </a:xfrm>
          <a:prstGeom prst="rect">
            <a:avLst/>
          </a:prstGeom>
          <a:noFill/>
          <a:ln w="9525">
            <a:noFill/>
            <a:miter lim="800000"/>
            <a:headEnd/>
            <a:tailEnd/>
          </a:ln>
        </p:spPr>
      </p:pic>
      <p:pic>
        <p:nvPicPr>
          <p:cNvPr id="27" name="Picture 2"/>
          <p:cNvPicPr>
            <a:picLocks noChangeAspect="1" noChangeArrowheads="1"/>
          </p:cNvPicPr>
          <p:nvPr/>
        </p:nvPicPr>
        <p:blipFill>
          <a:blip r:embed="rId8" cstate="print"/>
          <a:srcRect/>
          <a:stretch>
            <a:fillRect/>
          </a:stretch>
        </p:blipFill>
        <p:spPr bwMode="auto">
          <a:xfrm>
            <a:off x="4648200" y="2120900"/>
            <a:ext cx="4427538" cy="4737100"/>
          </a:xfrm>
          <a:prstGeom prst="rect">
            <a:avLst/>
          </a:prstGeom>
          <a:noFill/>
          <a:ln w="9525">
            <a:noFill/>
            <a:miter lim="800000"/>
            <a:headEnd/>
            <a:tailEnd/>
          </a:ln>
          <a:effectLst/>
        </p:spPr>
      </p:pic>
      <p:sp>
        <p:nvSpPr>
          <p:cNvPr id="28" name="Rectangle 27"/>
          <p:cNvSpPr/>
          <p:nvPr/>
        </p:nvSpPr>
        <p:spPr>
          <a:xfrm>
            <a:off x="0" y="5042118"/>
            <a:ext cx="5029200" cy="523220"/>
          </a:xfrm>
          <a:prstGeom prst="rect">
            <a:avLst/>
          </a:prstGeom>
        </p:spPr>
        <p:txBody>
          <a:bodyPr wrap="square">
            <a:spAutoFit/>
          </a:bodyPr>
          <a:lstStyle/>
          <a:p>
            <a:pPr marL="0" lvl="1" indent="-228600" algn="ctr"/>
            <a:r>
              <a:rPr lang="en-US" sz="2800" b="1" dirty="0" smtClean="0"/>
              <a:t>“the Father of New France”</a:t>
            </a:r>
          </a:p>
        </p:txBody>
      </p:sp>
      <p:sp>
        <p:nvSpPr>
          <p:cNvPr id="25" name="Rectangle 24"/>
          <p:cNvSpPr/>
          <p:nvPr/>
        </p:nvSpPr>
        <p:spPr>
          <a:xfrm>
            <a:off x="0" y="3048000"/>
            <a:ext cx="5029200" cy="1815882"/>
          </a:xfrm>
          <a:prstGeom prst="rect">
            <a:avLst/>
          </a:prstGeom>
        </p:spPr>
        <p:txBody>
          <a:bodyPr wrap="square">
            <a:spAutoFit/>
          </a:bodyPr>
          <a:lstStyle/>
          <a:p>
            <a:pPr marL="0" lvl="1" indent="-228600"/>
            <a:r>
              <a:rPr lang="en-US" sz="2800" dirty="0" smtClean="0"/>
              <a:t>1608 :  establishes settlement</a:t>
            </a:r>
          </a:p>
          <a:p>
            <a:pPr marL="0" lvl="1" indent="-228600"/>
            <a:r>
              <a:rPr lang="en-US" sz="2800" dirty="0" smtClean="0"/>
              <a:t>	  </a:t>
            </a:r>
            <a:r>
              <a:rPr lang="en-US" sz="2800" i="1" dirty="0" smtClean="0"/>
              <a:t>Habitation du Quebec</a:t>
            </a:r>
          </a:p>
          <a:p>
            <a:pPr marL="0" lvl="1" indent="-228600"/>
            <a:r>
              <a:rPr lang="en-US" sz="2800" dirty="0" smtClean="0"/>
              <a:t>1615-1616: describes &amp; maps  	 </a:t>
            </a:r>
          </a:p>
          <a:p>
            <a:pPr marL="0" lvl="1" indent="-228600"/>
            <a:r>
              <a:rPr lang="en-US" sz="2800" dirty="0" smtClean="0"/>
              <a:t>  	  the Great Lakes</a:t>
            </a:r>
          </a:p>
        </p:txBody>
      </p:sp>
      <p:sp>
        <p:nvSpPr>
          <p:cNvPr id="29" name="TextBox 28"/>
          <p:cNvSpPr txBox="1"/>
          <p:nvPr/>
        </p:nvSpPr>
        <p:spPr>
          <a:xfrm>
            <a:off x="2819400" y="1720840"/>
            <a:ext cx="3505200" cy="3416320"/>
          </a:xfrm>
          <a:prstGeom prst="rect">
            <a:avLst/>
          </a:prstGeom>
          <a:solidFill>
            <a:schemeClr val="bg1"/>
          </a:solidFill>
        </p:spPr>
        <p:txBody>
          <a:bodyPr wrap="square" rtlCol="0">
            <a:spAutoFit/>
          </a:bodyPr>
          <a:lstStyle/>
          <a:p>
            <a:pPr algn="ctr"/>
            <a:r>
              <a:rPr lang="en-US" sz="5400" dirty="0" smtClean="0"/>
              <a:t>Continuing on about Pierre Dugua</a:t>
            </a:r>
            <a:endParaRPr lang="en-US" sz="72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64" presetClass="path" presetSubtype="0" accel="50000" decel="50000" fill="hold" grpId="1" nodeType="withEffect">
                                  <p:stCondLst>
                                    <p:cond delay="0"/>
                                  </p:stCondLst>
                                  <p:childTnLst>
                                    <p:animMotion origin="layout" path="M -0.025 -0.00856 L 0.09583 -0.71399 " pathEditMode="relative" rAng="0" ptsTypes="AA">
                                      <p:cBhvr>
                                        <p:cTn id="12" dur="1000" fill="hold"/>
                                        <p:tgtEl>
                                          <p:spTgt spid="12"/>
                                        </p:tgtEl>
                                        <p:attrNameLst>
                                          <p:attrName>ppt_x</p:attrName>
                                          <p:attrName>ppt_y</p:attrName>
                                        </p:attrNameLst>
                                      </p:cBhvr>
                                      <p:rCtr x="60" y="-353"/>
                                    </p:animMotion>
                                  </p:childTnLst>
                                </p:cTn>
                              </p:par>
                              <p:par>
                                <p:cTn id="13" presetID="6" presetClass="emph" presetSubtype="0" fill="hold" grpId="3" nodeType="withEffect">
                                  <p:stCondLst>
                                    <p:cond delay="0"/>
                                  </p:stCondLst>
                                  <p:childTnLst>
                                    <p:animScale>
                                      <p:cBhvr>
                                        <p:cTn id="14" dur="1000" fill="hold"/>
                                        <p:tgtEl>
                                          <p:spTgt spid="12"/>
                                        </p:tgtEl>
                                      </p:cBhvr>
                                      <p:by x="130000" y="130000"/>
                                    </p:animScale>
                                  </p:childTnLst>
                                </p:cTn>
                              </p:par>
                              <p:par>
                                <p:cTn id="15" presetID="10" presetClass="exit" presetSubtype="0" fill="hold" grpId="2" nodeType="withEffect">
                                  <p:stCondLst>
                                    <p:cond delay="500"/>
                                  </p:stCondLst>
                                  <p:childTnLst>
                                    <p:animEffect transition="out" filter="fade">
                                      <p:cBhvr>
                                        <p:cTn id="16" dur="1000"/>
                                        <p:tgtEl>
                                          <p:spTgt spid="12"/>
                                        </p:tgtEl>
                                      </p:cBhvr>
                                    </p:animEffect>
                                    <p:set>
                                      <p:cBhvr>
                                        <p:cTn id="17" dur="1" fill="hold">
                                          <p:stCondLst>
                                            <p:cond delay="999"/>
                                          </p:stCondLst>
                                        </p:cTn>
                                        <p:tgtEl>
                                          <p:spTgt spid="12"/>
                                        </p:tgtEl>
                                        <p:attrNameLst>
                                          <p:attrName>style.visibility</p:attrName>
                                        </p:attrNameLst>
                                      </p:cBhvr>
                                      <p:to>
                                        <p:strVal val="hidden"/>
                                      </p:to>
                                    </p:set>
                                  </p:childTnLst>
                                </p:cTn>
                              </p:par>
                              <p:par>
                                <p:cTn id="18" presetID="10" presetClass="entr" presetSubtype="0" fill="hold" grpId="0" nodeType="withEffect">
                                  <p:stCondLst>
                                    <p:cond delay="50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1000"/>
                                        <p:tgtEl>
                                          <p:spTgt spid="20">
                                            <p:txEl>
                                              <p:pRg st="0" end="0"/>
                                            </p:txEl>
                                          </p:spTgt>
                                        </p:tgtEl>
                                      </p:cBhvr>
                                    </p:animEffect>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20">
                                            <p:txEl>
                                              <p:pRg st="1" end="1"/>
                                            </p:txEl>
                                          </p:spTgt>
                                        </p:tgtEl>
                                        <p:attrNameLst>
                                          <p:attrName>style.visibility</p:attrName>
                                        </p:attrNameLst>
                                      </p:cBhvr>
                                      <p:to>
                                        <p:strVal val="visible"/>
                                      </p:to>
                                    </p:set>
                                    <p:animEffect transition="in" filter="wipe(left)">
                                      <p:cBhvr>
                                        <p:cTn id="36" dur="1000"/>
                                        <p:tgtEl>
                                          <p:spTgt spid="20">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0">
                                            <p:txEl>
                                              <p:pRg st="2" end="2"/>
                                            </p:txEl>
                                          </p:spTgt>
                                        </p:tgtEl>
                                        <p:attrNameLst>
                                          <p:attrName>style.visibility</p:attrName>
                                        </p:attrNameLst>
                                      </p:cBhvr>
                                      <p:to>
                                        <p:strVal val="visible"/>
                                      </p:to>
                                    </p:set>
                                    <p:animEffect transition="in" filter="wipe(left)">
                                      <p:cBhvr>
                                        <p:cTn id="41" dur="1000"/>
                                        <p:tgtEl>
                                          <p:spTgt spid="20">
                                            <p:txEl>
                                              <p:pRg st="2" end="2"/>
                                            </p:txEl>
                                          </p:spTgt>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fade">
                                      <p:cBhvr>
                                        <p:cTn id="45" dur="1000"/>
                                        <p:tgtEl>
                                          <p:spTgt spid="2050"/>
                                        </p:tgtEl>
                                      </p:cBhvr>
                                    </p:animEffect>
                                  </p:childTnLst>
                                </p:cTn>
                              </p:par>
                            </p:childTnLst>
                          </p:cTn>
                        </p:par>
                        <p:par>
                          <p:cTn id="46" fill="hold">
                            <p:stCondLst>
                              <p:cond delay="2000"/>
                            </p:stCondLst>
                            <p:childTnLst>
                              <p:par>
                                <p:cTn id="47" presetID="22" presetClass="entr" presetSubtype="2" fill="hold" grpId="0" nodeType="afterEffect">
                                  <p:stCondLst>
                                    <p:cond delay="500"/>
                                  </p:stCondLst>
                                  <p:childTnLst>
                                    <p:set>
                                      <p:cBhvr>
                                        <p:cTn id="48" dur="1" fill="hold">
                                          <p:stCondLst>
                                            <p:cond delay="0"/>
                                          </p:stCondLst>
                                        </p:cTn>
                                        <p:tgtEl>
                                          <p:spTgt spid="22"/>
                                        </p:tgtEl>
                                        <p:attrNameLst>
                                          <p:attrName>style.visibility</p:attrName>
                                        </p:attrNameLst>
                                      </p:cBhvr>
                                      <p:to>
                                        <p:strVal val="visible"/>
                                      </p:to>
                                    </p:set>
                                    <p:animEffect transition="in" filter="wipe(right)">
                                      <p:cBhvr>
                                        <p:cTn id="49" dur="30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1000"/>
                                        <p:tgtEl>
                                          <p:spTgt spid="22"/>
                                        </p:tgtEl>
                                      </p:cBhvr>
                                    </p:animEffect>
                                    <p:set>
                                      <p:cBhvr>
                                        <p:cTn id="54" dur="1" fill="hold">
                                          <p:stCondLst>
                                            <p:cond delay="999"/>
                                          </p:stCondLst>
                                        </p:cTn>
                                        <p:tgtEl>
                                          <p:spTgt spid="22"/>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000"/>
                                        <p:tgtEl>
                                          <p:spTgt spid="2050"/>
                                        </p:tgtEl>
                                      </p:cBhvr>
                                    </p:animEffect>
                                    <p:set>
                                      <p:cBhvr>
                                        <p:cTn id="57" dur="1" fill="hold">
                                          <p:stCondLst>
                                            <p:cond delay="999"/>
                                          </p:stCondLst>
                                        </p:cTn>
                                        <p:tgtEl>
                                          <p:spTgt spid="2050"/>
                                        </p:tgtEl>
                                        <p:attrNameLst>
                                          <p:attrName>style.visibility</p:attrName>
                                        </p:attrNameLst>
                                      </p:cBhvr>
                                      <p:to>
                                        <p:strVal val="hidden"/>
                                      </p:to>
                                    </p:set>
                                  </p:childTnLst>
                                </p:cTn>
                              </p:par>
                              <p:par>
                                <p:cTn id="58" presetID="53"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Effect transition="in" filter="fade">
                                      <p:cBhvr>
                                        <p:cTn id="62" dur="10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xit" presetSubtype="0" fill="hold" nodeType="clickEffect">
                                  <p:stCondLst>
                                    <p:cond delay="0"/>
                                  </p:stCondLst>
                                  <p:childTnLst>
                                    <p:anim calcmode="lin" valueType="num">
                                      <p:cBhvr>
                                        <p:cTn id="66" dur="1000"/>
                                        <p:tgtEl>
                                          <p:spTgt spid="24"/>
                                        </p:tgtEl>
                                        <p:attrNameLst>
                                          <p:attrName>ppt_w</p:attrName>
                                        </p:attrNameLst>
                                      </p:cBhvr>
                                      <p:tavLst>
                                        <p:tav tm="0">
                                          <p:val>
                                            <p:strVal val="ppt_w"/>
                                          </p:val>
                                        </p:tav>
                                        <p:tav tm="100000">
                                          <p:val>
                                            <p:fltVal val="0"/>
                                          </p:val>
                                        </p:tav>
                                      </p:tavLst>
                                    </p:anim>
                                    <p:anim calcmode="lin" valueType="num">
                                      <p:cBhvr>
                                        <p:cTn id="67" dur="1000"/>
                                        <p:tgtEl>
                                          <p:spTgt spid="24"/>
                                        </p:tgtEl>
                                        <p:attrNameLst>
                                          <p:attrName>ppt_h</p:attrName>
                                        </p:attrNameLst>
                                      </p:cBhvr>
                                      <p:tavLst>
                                        <p:tav tm="0">
                                          <p:val>
                                            <p:strVal val="ppt_h"/>
                                          </p:val>
                                        </p:tav>
                                        <p:tav tm="100000">
                                          <p:val>
                                            <p:fltVal val="0"/>
                                          </p:val>
                                        </p:tav>
                                      </p:tavLst>
                                    </p:anim>
                                    <p:animEffect transition="out" filter="fade">
                                      <p:cBhvr>
                                        <p:cTn id="68" dur="1000"/>
                                        <p:tgtEl>
                                          <p:spTgt spid="24"/>
                                        </p:tgtEl>
                                      </p:cBhvr>
                                    </p:animEffect>
                                    <p:set>
                                      <p:cBhvr>
                                        <p:cTn id="69" dur="1" fill="hold">
                                          <p:stCondLst>
                                            <p:cond delay="999"/>
                                          </p:stCondLst>
                                        </p:cTn>
                                        <p:tgtEl>
                                          <p:spTgt spid="24"/>
                                        </p:tgtEl>
                                        <p:attrNameLst>
                                          <p:attrName>style.visibility</p:attrName>
                                        </p:attrNameLst>
                                      </p:cBhvr>
                                      <p:to>
                                        <p:strVal val="hidden"/>
                                      </p:to>
                                    </p:set>
                                  </p:childTnLst>
                                </p:cTn>
                              </p:par>
                            </p:childTnLst>
                          </p:cTn>
                        </p:par>
                        <p:par>
                          <p:cTn id="70" fill="hold">
                            <p:stCondLst>
                              <p:cond delay="1000"/>
                            </p:stCondLst>
                            <p:childTnLst>
                              <p:par>
                                <p:cTn id="71" presetID="10" presetClass="entr" presetSubtype="0" fill="hold" nodeType="afterEffect">
                                  <p:stCondLst>
                                    <p:cond delay="0"/>
                                  </p:stCondLst>
                                  <p:childTnLst>
                                    <p:set>
                                      <p:cBhvr>
                                        <p:cTn id="72" dur="1" fill="hold">
                                          <p:stCondLst>
                                            <p:cond delay="0"/>
                                          </p:stCondLst>
                                        </p:cTn>
                                        <p:tgtEl>
                                          <p:spTgt spid="25">
                                            <p:txEl>
                                              <p:pRg st="0" end="0"/>
                                            </p:txEl>
                                          </p:spTgt>
                                        </p:tgtEl>
                                        <p:attrNameLst>
                                          <p:attrName>style.visibility</p:attrName>
                                        </p:attrNameLst>
                                      </p:cBhvr>
                                      <p:to>
                                        <p:strVal val="visible"/>
                                      </p:to>
                                    </p:set>
                                    <p:animEffect transition="in" filter="fade">
                                      <p:cBhvr>
                                        <p:cTn id="73" dur="1000"/>
                                        <p:tgtEl>
                                          <p:spTgt spid="25">
                                            <p:txEl>
                                              <p:pRg st="0" end="0"/>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25">
                                            <p:txEl>
                                              <p:pRg st="1" end="1"/>
                                            </p:txEl>
                                          </p:spTgt>
                                        </p:tgtEl>
                                        <p:attrNameLst>
                                          <p:attrName>style.visibility</p:attrName>
                                        </p:attrNameLst>
                                      </p:cBhvr>
                                      <p:to>
                                        <p:strVal val="visible"/>
                                      </p:to>
                                    </p:set>
                                    <p:animEffect transition="in" filter="fade">
                                      <p:cBhvr>
                                        <p:cTn id="76" dur="1000"/>
                                        <p:tgtEl>
                                          <p:spTgt spid="25">
                                            <p:txEl>
                                              <p:pRg st="1" end="1"/>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1000"/>
                                        <p:tgtEl>
                                          <p:spTgt spid="2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1000"/>
                                        <p:tgtEl>
                                          <p:spTgt spid="26"/>
                                        </p:tgtEl>
                                      </p:cBhvr>
                                    </p:animEffect>
                                    <p:set>
                                      <p:cBhvr>
                                        <p:cTn id="84" dur="1" fill="hold">
                                          <p:stCondLst>
                                            <p:cond delay="999"/>
                                          </p:stCondLst>
                                        </p:cTn>
                                        <p:tgtEl>
                                          <p:spTgt spid="26"/>
                                        </p:tgtEl>
                                        <p:attrNameLst>
                                          <p:attrName>style.visibility</p:attrName>
                                        </p:attrNameLst>
                                      </p:cBhvr>
                                      <p:to>
                                        <p:strVal val="hidden"/>
                                      </p:to>
                                    </p:set>
                                  </p:childTnLst>
                                </p:cTn>
                              </p:par>
                            </p:childTnLst>
                          </p:cTn>
                        </p:par>
                        <p:par>
                          <p:cTn id="85" fill="hold">
                            <p:stCondLst>
                              <p:cond delay="1000"/>
                            </p:stCondLst>
                            <p:childTnLst>
                              <p:par>
                                <p:cTn id="86" presetID="10" presetClass="entr" presetSubtype="0" fill="hold" nodeType="afterEffect">
                                  <p:stCondLst>
                                    <p:cond delay="0"/>
                                  </p:stCondLst>
                                  <p:childTnLst>
                                    <p:set>
                                      <p:cBhvr>
                                        <p:cTn id="87" dur="1" fill="hold">
                                          <p:stCondLst>
                                            <p:cond delay="0"/>
                                          </p:stCondLst>
                                        </p:cTn>
                                        <p:tgtEl>
                                          <p:spTgt spid="25">
                                            <p:txEl>
                                              <p:pRg st="2" end="2"/>
                                            </p:txEl>
                                          </p:spTgt>
                                        </p:tgtEl>
                                        <p:attrNameLst>
                                          <p:attrName>style.visibility</p:attrName>
                                        </p:attrNameLst>
                                      </p:cBhvr>
                                      <p:to>
                                        <p:strVal val="visible"/>
                                      </p:to>
                                    </p:set>
                                    <p:animEffect transition="in" filter="fade">
                                      <p:cBhvr>
                                        <p:cTn id="88" dur="1000"/>
                                        <p:tgtEl>
                                          <p:spTgt spid="25">
                                            <p:txEl>
                                              <p:pRg st="2" end="2"/>
                                            </p:txEl>
                                          </p:spTgt>
                                        </p:tgtEl>
                                      </p:cBhvr>
                                    </p:animEffect>
                                  </p:childTnLst>
                                </p:cTn>
                              </p:par>
                              <p:par>
                                <p:cTn id="89" presetID="10" presetClass="entr" presetSubtype="0" fill="hold" nodeType="withEffect">
                                  <p:stCondLst>
                                    <p:cond delay="0"/>
                                  </p:stCondLst>
                                  <p:childTnLst>
                                    <p:set>
                                      <p:cBhvr>
                                        <p:cTn id="90" dur="1" fill="hold">
                                          <p:stCondLst>
                                            <p:cond delay="0"/>
                                          </p:stCondLst>
                                        </p:cTn>
                                        <p:tgtEl>
                                          <p:spTgt spid="25">
                                            <p:txEl>
                                              <p:pRg st="3" end="3"/>
                                            </p:txEl>
                                          </p:spTgt>
                                        </p:tgtEl>
                                        <p:attrNameLst>
                                          <p:attrName>style.visibility</p:attrName>
                                        </p:attrNameLst>
                                      </p:cBhvr>
                                      <p:to>
                                        <p:strVal val="visible"/>
                                      </p:to>
                                    </p:set>
                                    <p:animEffect transition="in" filter="fade">
                                      <p:cBhvr>
                                        <p:cTn id="91" dur="1000"/>
                                        <p:tgtEl>
                                          <p:spTgt spid="25">
                                            <p:txEl>
                                              <p:pRg st="3" end="3"/>
                                            </p:txEl>
                                          </p:spTgt>
                                        </p:tgtEl>
                                      </p:cBhvr>
                                    </p:animEffect>
                                  </p:childTnLst>
                                </p:cTn>
                              </p:par>
                              <p:par>
                                <p:cTn id="92" presetID="10" presetClass="entr" presetSubtype="0" fill="hold" nodeType="with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fade">
                                      <p:cBhvr>
                                        <p:cTn id="94" dur="1000"/>
                                        <p:tgtEl>
                                          <p:spTgt spid="27"/>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0" fill="hold" nodeType="clickEffect">
                                  <p:stCondLst>
                                    <p:cond delay="0"/>
                                  </p:stCondLst>
                                  <p:childTnLst>
                                    <p:set>
                                      <p:cBhvr>
                                        <p:cTn id="98" dur="1" fill="hold">
                                          <p:stCondLst>
                                            <p:cond delay="0"/>
                                          </p:stCondLst>
                                        </p:cTn>
                                        <p:tgtEl>
                                          <p:spTgt spid="28">
                                            <p:txEl>
                                              <p:pRg st="0" end="0"/>
                                            </p:txEl>
                                          </p:spTgt>
                                        </p:tgtEl>
                                        <p:attrNameLst>
                                          <p:attrName>style.visibility</p:attrName>
                                        </p:attrNameLst>
                                      </p:cBhvr>
                                      <p:to>
                                        <p:strVal val="visible"/>
                                      </p:to>
                                    </p:set>
                                    <p:anim calcmode="lin" valueType="num">
                                      <p:cBhvr>
                                        <p:cTn id="99" dur="10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100" dur="10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101" dur="1000"/>
                                        <p:tgtEl>
                                          <p:spTgt spid="28">
                                            <p:txEl>
                                              <p:pRg st="0" end="0"/>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34" presetClass="entr" presetSubtype="0" fill="hold" grpId="0" nodeType="clickEffect">
                                  <p:stCondLst>
                                    <p:cond delay="0"/>
                                  </p:stCondLst>
                                  <p:childTnLst>
                                    <p:set>
                                      <p:cBhvr>
                                        <p:cTn id="105" dur="1" fill="hold">
                                          <p:stCondLst>
                                            <p:cond delay="0"/>
                                          </p:stCondLst>
                                        </p:cTn>
                                        <p:tgtEl>
                                          <p:spTgt spid="29"/>
                                        </p:tgtEl>
                                        <p:attrNameLst>
                                          <p:attrName>style.visibility</p:attrName>
                                        </p:attrNameLst>
                                      </p:cBhvr>
                                      <p:to>
                                        <p:strVal val="visible"/>
                                      </p:to>
                                    </p:set>
                                    <p:anim from="(-#ppt_w/2)" to="(#ppt_x)" calcmode="lin" valueType="num">
                                      <p:cBhvr>
                                        <p:cTn id="106" dur="600" fill="hold">
                                          <p:stCondLst>
                                            <p:cond delay="0"/>
                                          </p:stCondLst>
                                        </p:cTn>
                                        <p:tgtEl>
                                          <p:spTgt spid="29"/>
                                        </p:tgtEl>
                                        <p:attrNameLst>
                                          <p:attrName>ppt_x</p:attrName>
                                        </p:attrNameLst>
                                      </p:cBhvr>
                                    </p:anim>
                                    <p:anim from="0" to="-1.0" calcmode="lin" valueType="num">
                                      <p:cBhvr>
                                        <p:cTn id="107" dur="200" decel="50000" autoRev="1" fill="hold">
                                          <p:stCondLst>
                                            <p:cond delay="600"/>
                                          </p:stCondLst>
                                        </p:cTn>
                                        <p:tgtEl>
                                          <p:spTgt spid="29"/>
                                        </p:tgtEl>
                                        <p:attrNameLst>
                                          <p:attrName>xshear</p:attrName>
                                        </p:attrNameLst>
                                      </p:cBhvr>
                                    </p:anim>
                                    <p:animScale>
                                      <p:cBhvr>
                                        <p:cTn id="108" dur="200" decel="100000" autoRev="1" fill="hold">
                                          <p:stCondLst>
                                            <p:cond delay="600"/>
                                          </p:stCondLst>
                                        </p:cTn>
                                        <p:tgtEl>
                                          <p:spTgt spid="29"/>
                                        </p:tgtEl>
                                      </p:cBhvr>
                                      <p:from x="100000" y="100000"/>
                                      <p:to x="80000" y="100000"/>
                                    </p:animScale>
                                    <p:anim by="(#ppt_h/3+#ppt_w*0.1)" calcmode="lin" valueType="num">
                                      <p:cBhvr additive="sum">
                                        <p:cTn id="109" dur="200" decel="100000" autoRev="1" fill="hold">
                                          <p:stCondLst>
                                            <p:cond delay="600"/>
                                          </p:stCondLst>
                                        </p:cTn>
                                        <p:tgtEl>
                                          <p:spTgt spid="2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2" grpId="3"/>
      <p:bldP spid="18" grpId="0" animBg="1"/>
      <p:bldP spid="15" grpId="0" animBg="1"/>
      <p:bldP spid="22" grpId="0" animBg="1"/>
      <p:bldP spid="22" grpId="1" animBg="1"/>
      <p:bldP spid="2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609600"/>
            <a:ext cx="9144000" cy="954107"/>
          </a:xfrm>
          <a:prstGeom prst="rect">
            <a:avLst/>
          </a:prstGeom>
        </p:spPr>
        <p:txBody>
          <a:bodyPr wrap="square">
            <a:spAutoFit/>
          </a:bodyPr>
          <a:lstStyle/>
          <a:p>
            <a:r>
              <a:rPr lang="en-US" sz="2800" dirty="0" smtClean="0"/>
              <a:t>He created the 1st permanent French settlement in Canada on Ile Sainte Croix</a:t>
            </a:r>
            <a:endParaRPr lang="en-US" sz="2800" dirty="0"/>
          </a:p>
        </p:txBody>
      </p:sp>
      <p:pic>
        <p:nvPicPr>
          <p:cNvPr id="7171" name="Picture 3"/>
          <p:cNvPicPr>
            <a:picLocks noChangeAspect="1" noChangeArrowheads="1"/>
          </p:cNvPicPr>
          <p:nvPr/>
        </p:nvPicPr>
        <p:blipFill>
          <a:blip r:embed="rId2" cstate="print"/>
          <a:srcRect/>
          <a:stretch>
            <a:fillRect/>
          </a:stretch>
        </p:blipFill>
        <p:spPr bwMode="auto">
          <a:xfrm>
            <a:off x="0" y="1772719"/>
            <a:ext cx="9144000" cy="5085281"/>
          </a:xfrm>
          <a:prstGeom prst="rect">
            <a:avLst/>
          </a:prstGeom>
          <a:noFill/>
          <a:ln w="9525">
            <a:noFill/>
            <a:miter lim="800000"/>
            <a:headEnd/>
            <a:tailEnd/>
          </a:ln>
        </p:spPr>
      </p:pic>
      <p:sp>
        <p:nvSpPr>
          <p:cNvPr id="11" name="Freeform 10"/>
          <p:cNvSpPr/>
          <p:nvPr/>
        </p:nvSpPr>
        <p:spPr>
          <a:xfrm>
            <a:off x="5486400" y="1934644"/>
            <a:ext cx="1647825" cy="1295400"/>
          </a:xfrm>
          <a:custGeom>
            <a:avLst/>
            <a:gdLst>
              <a:gd name="connsiteX0" fmla="*/ 247650 w 1647825"/>
              <a:gd name="connsiteY0" fmla="*/ 0 h 1295400"/>
              <a:gd name="connsiteX1" fmla="*/ 247650 w 1647825"/>
              <a:gd name="connsiteY1" fmla="*/ 0 h 1295400"/>
              <a:gd name="connsiteX2" fmla="*/ 400050 w 1647825"/>
              <a:gd name="connsiteY2" fmla="*/ 342900 h 1295400"/>
              <a:gd name="connsiteX3" fmla="*/ 742950 w 1647825"/>
              <a:gd name="connsiteY3" fmla="*/ 714375 h 1295400"/>
              <a:gd name="connsiteX4" fmla="*/ 1504950 w 1647825"/>
              <a:gd name="connsiteY4" fmla="*/ 762000 h 1295400"/>
              <a:gd name="connsiteX5" fmla="*/ 1647825 w 1647825"/>
              <a:gd name="connsiteY5" fmla="*/ 847725 h 1295400"/>
              <a:gd name="connsiteX6" fmla="*/ 904875 w 1647825"/>
              <a:gd name="connsiteY6" fmla="*/ 1295400 h 1295400"/>
              <a:gd name="connsiteX7" fmla="*/ 647700 w 1647825"/>
              <a:gd name="connsiteY7" fmla="*/ 1162050 h 1295400"/>
              <a:gd name="connsiteX8" fmla="*/ 285750 w 1647825"/>
              <a:gd name="connsiteY8" fmla="*/ 1057275 h 1295400"/>
              <a:gd name="connsiteX9" fmla="*/ 0 w 1647825"/>
              <a:gd name="connsiteY9" fmla="*/ 914400 h 1295400"/>
              <a:gd name="connsiteX10" fmla="*/ 19050 w 1647825"/>
              <a:gd name="connsiteY10" fmla="*/ 704850 h 1295400"/>
              <a:gd name="connsiteX11" fmla="*/ 47625 w 1647825"/>
              <a:gd name="connsiteY11" fmla="*/ 361950 h 1295400"/>
              <a:gd name="connsiteX12" fmla="*/ 47625 w 1647825"/>
              <a:gd name="connsiteY12" fmla="*/ 133350 h 1295400"/>
              <a:gd name="connsiteX13" fmla="*/ 247650 w 1647825"/>
              <a:gd name="connsiteY13"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7825" h="1295400">
                <a:moveTo>
                  <a:pt x="247650" y="0"/>
                </a:moveTo>
                <a:lnTo>
                  <a:pt x="247650" y="0"/>
                </a:lnTo>
                <a:lnTo>
                  <a:pt x="400050" y="342900"/>
                </a:lnTo>
                <a:lnTo>
                  <a:pt x="742950" y="714375"/>
                </a:lnTo>
                <a:lnTo>
                  <a:pt x="1504950" y="762000"/>
                </a:lnTo>
                <a:lnTo>
                  <a:pt x="1647825" y="847725"/>
                </a:lnTo>
                <a:lnTo>
                  <a:pt x="904875" y="1295400"/>
                </a:lnTo>
                <a:lnTo>
                  <a:pt x="647700" y="1162050"/>
                </a:lnTo>
                <a:lnTo>
                  <a:pt x="285750" y="1057275"/>
                </a:lnTo>
                <a:lnTo>
                  <a:pt x="0" y="914400"/>
                </a:lnTo>
                <a:lnTo>
                  <a:pt x="19050" y="704850"/>
                </a:lnTo>
                <a:lnTo>
                  <a:pt x="47625" y="361950"/>
                </a:lnTo>
                <a:lnTo>
                  <a:pt x="47625" y="133350"/>
                </a:lnTo>
                <a:lnTo>
                  <a:pt x="247650" y="0"/>
                </a:lnTo>
                <a:close/>
              </a:path>
            </a:pathLst>
          </a:cu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PRINCE EDWARD ISLAND</a:t>
            </a:r>
            <a:endParaRPr lang="en-US" sz="2400" b="1" dirty="0">
              <a:solidFill>
                <a:schemeClr val="tx1"/>
              </a:solidFill>
            </a:endParaRPr>
          </a:p>
        </p:txBody>
      </p:sp>
      <p:grpSp>
        <p:nvGrpSpPr>
          <p:cNvPr id="2" name="Group 13"/>
          <p:cNvGrpSpPr/>
          <p:nvPr/>
        </p:nvGrpSpPr>
        <p:grpSpPr>
          <a:xfrm>
            <a:off x="0" y="1772719"/>
            <a:ext cx="5514975" cy="2552700"/>
            <a:chOff x="0" y="981075"/>
            <a:chExt cx="5514975" cy="2552700"/>
          </a:xfrm>
        </p:grpSpPr>
        <p:sp>
          <p:nvSpPr>
            <p:cNvPr id="10" name="Freeform 9"/>
            <p:cNvSpPr/>
            <p:nvPr/>
          </p:nvSpPr>
          <p:spPr>
            <a:xfrm>
              <a:off x="0" y="981075"/>
              <a:ext cx="5514975" cy="2552700"/>
            </a:xfrm>
            <a:custGeom>
              <a:avLst/>
              <a:gdLst>
                <a:gd name="connsiteX0" fmla="*/ 9525 w 5514975"/>
                <a:gd name="connsiteY0" fmla="*/ 0 h 2552700"/>
                <a:gd name="connsiteX1" fmla="*/ 5153025 w 5514975"/>
                <a:gd name="connsiteY1" fmla="*/ 19050 h 2552700"/>
                <a:gd name="connsiteX2" fmla="*/ 5057775 w 5514975"/>
                <a:gd name="connsiteY2" fmla="*/ 447675 h 2552700"/>
                <a:gd name="connsiteX3" fmla="*/ 5114925 w 5514975"/>
                <a:gd name="connsiteY3" fmla="*/ 742950 h 2552700"/>
                <a:gd name="connsiteX4" fmla="*/ 5267325 w 5514975"/>
                <a:gd name="connsiteY4" fmla="*/ 1038225 h 2552700"/>
                <a:gd name="connsiteX5" fmla="*/ 5514975 w 5514975"/>
                <a:gd name="connsiteY5" fmla="*/ 1285875 h 2552700"/>
                <a:gd name="connsiteX6" fmla="*/ 5143500 w 5514975"/>
                <a:gd name="connsiteY6" fmla="*/ 1552575 h 2552700"/>
                <a:gd name="connsiteX7" fmla="*/ 4752975 w 5514975"/>
                <a:gd name="connsiteY7" fmla="*/ 1533525 h 2552700"/>
                <a:gd name="connsiteX8" fmla="*/ 4657725 w 5514975"/>
                <a:gd name="connsiteY8" fmla="*/ 1362075 h 2552700"/>
                <a:gd name="connsiteX9" fmla="*/ 4591050 w 5514975"/>
                <a:gd name="connsiteY9" fmla="*/ 1247775 h 2552700"/>
                <a:gd name="connsiteX10" fmla="*/ 4410075 w 5514975"/>
                <a:gd name="connsiteY10" fmla="*/ 1200150 h 2552700"/>
                <a:gd name="connsiteX11" fmla="*/ 4029075 w 5514975"/>
                <a:gd name="connsiteY11" fmla="*/ 1400175 h 2552700"/>
                <a:gd name="connsiteX12" fmla="*/ 3810000 w 5514975"/>
                <a:gd name="connsiteY12" fmla="*/ 1276350 h 2552700"/>
                <a:gd name="connsiteX13" fmla="*/ 3486150 w 5514975"/>
                <a:gd name="connsiteY13" fmla="*/ 1409700 h 2552700"/>
                <a:gd name="connsiteX14" fmla="*/ 3152775 w 5514975"/>
                <a:gd name="connsiteY14" fmla="*/ 1590675 h 2552700"/>
                <a:gd name="connsiteX15" fmla="*/ 2838450 w 5514975"/>
                <a:gd name="connsiteY15" fmla="*/ 1676400 h 2552700"/>
                <a:gd name="connsiteX16" fmla="*/ 2619375 w 5514975"/>
                <a:gd name="connsiteY16" fmla="*/ 1819275 h 2552700"/>
                <a:gd name="connsiteX17" fmla="*/ 2419350 w 5514975"/>
                <a:gd name="connsiteY17" fmla="*/ 1962150 h 2552700"/>
                <a:gd name="connsiteX18" fmla="*/ 2200275 w 5514975"/>
                <a:gd name="connsiteY18" fmla="*/ 2009775 h 2552700"/>
                <a:gd name="connsiteX19" fmla="*/ 1752600 w 5514975"/>
                <a:gd name="connsiteY19" fmla="*/ 2133600 h 2552700"/>
                <a:gd name="connsiteX20" fmla="*/ 1390650 w 5514975"/>
                <a:gd name="connsiteY20" fmla="*/ 2266950 h 2552700"/>
                <a:gd name="connsiteX21" fmla="*/ 1143000 w 5514975"/>
                <a:gd name="connsiteY21" fmla="*/ 2343150 h 2552700"/>
                <a:gd name="connsiteX22" fmla="*/ 742950 w 5514975"/>
                <a:gd name="connsiteY22" fmla="*/ 2428875 h 2552700"/>
                <a:gd name="connsiteX23" fmla="*/ 266700 w 5514975"/>
                <a:gd name="connsiteY23" fmla="*/ 2552700 h 2552700"/>
                <a:gd name="connsiteX24" fmla="*/ 0 w 5514975"/>
                <a:gd name="connsiteY24" fmla="*/ 2552700 h 2552700"/>
                <a:gd name="connsiteX25" fmla="*/ 9525 w 5514975"/>
                <a:gd name="connsiteY25" fmla="*/ 0 h 25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14975" h="2552700">
                  <a:moveTo>
                    <a:pt x="9525" y="0"/>
                  </a:moveTo>
                  <a:lnTo>
                    <a:pt x="5153025" y="19050"/>
                  </a:lnTo>
                  <a:lnTo>
                    <a:pt x="5057775" y="447675"/>
                  </a:lnTo>
                  <a:lnTo>
                    <a:pt x="5114925" y="742950"/>
                  </a:lnTo>
                  <a:lnTo>
                    <a:pt x="5267325" y="1038225"/>
                  </a:lnTo>
                  <a:lnTo>
                    <a:pt x="5514975" y="1285875"/>
                  </a:lnTo>
                  <a:lnTo>
                    <a:pt x="5143500" y="1552575"/>
                  </a:lnTo>
                  <a:lnTo>
                    <a:pt x="4752975" y="1533525"/>
                  </a:lnTo>
                  <a:lnTo>
                    <a:pt x="4657725" y="1362075"/>
                  </a:lnTo>
                  <a:lnTo>
                    <a:pt x="4591050" y="1247775"/>
                  </a:lnTo>
                  <a:lnTo>
                    <a:pt x="4410075" y="1200150"/>
                  </a:lnTo>
                  <a:lnTo>
                    <a:pt x="4029075" y="1400175"/>
                  </a:lnTo>
                  <a:lnTo>
                    <a:pt x="3810000" y="1276350"/>
                  </a:lnTo>
                  <a:lnTo>
                    <a:pt x="3486150" y="1409700"/>
                  </a:lnTo>
                  <a:lnTo>
                    <a:pt x="3152775" y="1590675"/>
                  </a:lnTo>
                  <a:lnTo>
                    <a:pt x="2838450" y="1676400"/>
                  </a:lnTo>
                  <a:lnTo>
                    <a:pt x="2619375" y="1819275"/>
                  </a:lnTo>
                  <a:lnTo>
                    <a:pt x="2419350" y="1962150"/>
                  </a:lnTo>
                  <a:lnTo>
                    <a:pt x="2200275" y="2009775"/>
                  </a:lnTo>
                  <a:lnTo>
                    <a:pt x="1752600" y="2133600"/>
                  </a:lnTo>
                  <a:lnTo>
                    <a:pt x="1390650" y="2266950"/>
                  </a:lnTo>
                  <a:lnTo>
                    <a:pt x="1143000" y="2343150"/>
                  </a:lnTo>
                  <a:lnTo>
                    <a:pt x="742950" y="2428875"/>
                  </a:lnTo>
                  <a:lnTo>
                    <a:pt x="266700" y="2552700"/>
                  </a:lnTo>
                  <a:lnTo>
                    <a:pt x="0" y="2552700"/>
                  </a:lnTo>
                  <a:lnTo>
                    <a:pt x="9525" y="0"/>
                  </a:lnTo>
                  <a:close/>
                </a:path>
              </a:pathLst>
            </a:cu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3" name="TextBox 12"/>
            <p:cNvSpPr txBox="1"/>
            <p:nvPr/>
          </p:nvSpPr>
          <p:spPr>
            <a:xfrm>
              <a:off x="1143000" y="1524000"/>
              <a:ext cx="3235373" cy="1077218"/>
            </a:xfrm>
            <a:prstGeom prst="rect">
              <a:avLst/>
            </a:prstGeom>
            <a:noFill/>
          </p:spPr>
          <p:txBody>
            <a:bodyPr wrap="none" rtlCol="0">
              <a:spAutoFit/>
            </a:bodyPr>
            <a:lstStyle/>
            <a:p>
              <a:r>
                <a:rPr lang="en-US" sz="3200" b="1" dirty="0" smtClean="0"/>
                <a:t>NEW BRUNSWICK</a:t>
              </a:r>
            </a:p>
            <a:p>
              <a:endParaRPr lang="en-US" sz="3200" b="1" dirty="0"/>
            </a:p>
          </p:txBody>
        </p:sp>
      </p:grpSp>
      <p:grpSp>
        <p:nvGrpSpPr>
          <p:cNvPr id="3" name="Group 15"/>
          <p:cNvGrpSpPr/>
          <p:nvPr/>
        </p:nvGrpSpPr>
        <p:grpSpPr>
          <a:xfrm>
            <a:off x="1162050" y="2144194"/>
            <a:ext cx="7886700" cy="4171950"/>
            <a:chOff x="1162050" y="1362075"/>
            <a:chExt cx="7886700" cy="4171950"/>
          </a:xfrm>
        </p:grpSpPr>
        <p:sp>
          <p:nvSpPr>
            <p:cNvPr id="12" name="Freeform 11"/>
            <p:cNvSpPr/>
            <p:nvPr/>
          </p:nvSpPr>
          <p:spPr>
            <a:xfrm>
              <a:off x="1162050" y="1362075"/>
              <a:ext cx="7886700" cy="4171950"/>
            </a:xfrm>
            <a:custGeom>
              <a:avLst/>
              <a:gdLst>
                <a:gd name="connsiteX0" fmla="*/ 0 w 7886700"/>
                <a:gd name="connsiteY0" fmla="*/ 2990850 h 4171950"/>
                <a:gd name="connsiteX1" fmla="*/ 0 w 7886700"/>
                <a:gd name="connsiteY1" fmla="*/ 2990850 h 4171950"/>
                <a:gd name="connsiteX2" fmla="*/ 1562100 w 7886700"/>
                <a:gd name="connsiteY2" fmla="*/ 2190750 h 4171950"/>
                <a:gd name="connsiteX3" fmla="*/ 2171700 w 7886700"/>
                <a:gd name="connsiteY3" fmla="*/ 1990725 h 4171950"/>
                <a:gd name="connsiteX4" fmla="*/ 2124075 w 7886700"/>
                <a:gd name="connsiteY4" fmla="*/ 1514475 h 4171950"/>
                <a:gd name="connsiteX5" fmla="*/ 2695575 w 7886700"/>
                <a:gd name="connsiteY5" fmla="*/ 1295400 h 4171950"/>
                <a:gd name="connsiteX6" fmla="*/ 3467100 w 7886700"/>
                <a:gd name="connsiteY6" fmla="*/ 1209675 h 4171950"/>
                <a:gd name="connsiteX7" fmla="*/ 3581400 w 7886700"/>
                <a:gd name="connsiteY7" fmla="*/ 1209675 h 4171950"/>
                <a:gd name="connsiteX8" fmla="*/ 3990975 w 7886700"/>
                <a:gd name="connsiteY8" fmla="*/ 1209675 h 4171950"/>
                <a:gd name="connsiteX9" fmla="*/ 4343400 w 7886700"/>
                <a:gd name="connsiteY9" fmla="*/ 1152525 h 4171950"/>
                <a:gd name="connsiteX10" fmla="*/ 4762500 w 7886700"/>
                <a:gd name="connsiteY10" fmla="*/ 1247775 h 4171950"/>
                <a:gd name="connsiteX11" fmla="*/ 5305425 w 7886700"/>
                <a:gd name="connsiteY11" fmla="*/ 1362075 h 4171950"/>
                <a:gd name="connsiteX12" fmla="*/ 5829300 w 7886700"/>
                <a:gd name="connsiteY12" fmla="*/ 1352550 h 4171950"/>
                <a:gd name="connsiteX13" fmla="*/ 6162675 w 7886700"/>
                <a:gd name="connsiteY13" fmla="*/ 1581150 h 4171950"/>
                <a:gd name="connsiteX14" fmla="*/ 6524625 w 7886700"/>
                <a:gd name="connsiteY14" fmla="*/ 1428750 h 4171950"/>
                <a:gd name="connsiteX15" fmla="*/ 6629400 w 7886700"/>
                <a:gd name="connsiteY15" fmla="*/ 895350 h 4171950"/>
                <a:gd name="connsiteX16" fmla="*/ 6819900 w 7886700"/>
                <a:gd name="connsiteY16" fmla="*/ 381000 h 4171950"/>
                <a:gd name="connsiteX17" fmla="*/ 6886575 w 7886700"/>
                <a:gd name="connsiteY17" fmla="*/ 285750 h 4171950"/>
                <a:gd name="connsiteX18" fmla="*/ 7077075 w 7886700"/>
                <a:gd name="connsiteY18" fmla="*/ 57150 h 4171950"/>
                <a:gd name="connsiteX19" fmla="*/ 7581900 w 7886700"/>
                <a:gd name="connsiteY19" fmla="*/ 0 h 4171950"/>
                <a:gd name="connsiteX20" fmla="*/ 7858125 w 7886700"/>
                <a:gd name="connsiteY20" fmla="*/ 123825 h 4171950"/>
                <a:gd name="connsiteX21" fmla="*/ 7648575 w 7886700"/>
                <a:gd name="connsiteY21" fmla="*/ 752475 h 4171950"/>
                <a:gd name="connsiteX22" fmla="*/ 7734300 w 7886700"/>
                <a:gd name="connsiteY22" fmla="*/ 1019175 h 4171950"/>
                <a:gd name="connsiteX23" fmla="*/ 7800975 w 7886700"/>
                <a:gd name="connsiteY23" fmla="*/ 1076325 h 4171950"/>
                <a:gd name="connsiteX24" fmla="*/ 7829550 w 7886700"/>
                <a:gd name="connsiteY24" fmla="*/ 1095375 h 4171950"/>
                <a:gd name="connsiteX25" fmla="*/ 7886700 w 7886700"/>
                <a:gd name="connsiteY25" fmla="*/ 1276350 h 4171950"/>
                <a:gd name="connsiteX26" fmla="*/ 7724775 w 7886700"/>
                <a:gd name="connsiteY26" fmla="*/ 1638300 h 4171950"/>
                <a:gd name="connsiteX27" fmla="*/ 7305675 w 7886700"/>
                <a:gd name="connsiteY27" fmla="*/ 1790700 h 4171950"/>
                <a:gd name="connsiteX28" fmla="*/ 6838950 w 7886700"/>
                <a:gd name="connsiteY28" fmla="*/ 1876425 h 4171950"/>
                <a:gd name="connsiteX29" fmla="*/ 6400800 w 7886700"/>
                <a:gd name="connsiteY29" fmla="*/ 1838325 h 4171950"/>
                <a:gd name="connsiteX30" fmla="*/ 6257925 w 7886700"/>
                <a:gd name="connsiteY30" fmla="*/ 1971675 h 4171950"/>
                <a:gd name="connsiteX31" fmla="*/ 6486525 w 7886700"/>
                <a:gd name="connsiteY31" fmla="*/ 2390775 h 4171950"/>
                <a:gd name="connsiteX32" fmla="*/ 6448425 w 7886700"/>
                <a:gd name="connsiteY32" fmla="*/ 2628900 h 4171950"/>
                <a:gd name="connsiteX33" fmla="*/ 5324475 w 7886700"/>
                <a:gd name="connsiteY33" fmla="*/ 3105150 h 4171950"/>
                <a:gd name="connsiteX34" fmla="*/ 4524375 w 7886700"/>
                <a:gd name="connsiteY34" fmla="*/ 3133725 h 4171950"/>
                <a:gd name="connsiteX35" fmla="*/ 3695700 w 7886700"/>
                <a:gd name="connsiteY35" fmla="*/ 3209925 h 4171950"/>
                <a:gd name="connsiteX36" fmla="*/ 3067050 w 7886700"/>
                <a:gd name="connsiteY36" fmla="*/ 3162300 h 4171950"/>
                <a:gd name="connsiteX37" fmla="*/ 2428875 w 7886700"/>
                <a:gd name="connsiteY37" fmla="*/ 3467100 h 4171950"/>
                <a:gd name="connsiteX38" fmla="*/ 2324100 w 7886700"/>
                <a:gd name="connsiteY38" fmla="*/ 3505200 h 4171950"/>
                <a:gd name="connsiteX39" fmla="*/ 1352550 w 7886700"/>
                <a:gd name="connsiteY39" fmla="*/ 3886200 h 4171950"/>
                <a:gd name="connsiteX40" fmla="*/ 647700 w 7886700"/>
                <a:gd name="connsiteY40" fmla="*/ 4171950 h 4171950"/>
                <a:gd name="connsiteX41" fmla="*/ 247650 w 7886700"/>
                <a:gd name="connsiteY41" fmla="*/ 3362325 h 4171950"/>
                <a:gd name="connsiteX42" fmla="*/ 0 w 7886700"/>
                <a:gd name="connsiteY42" fmla="*/ 2990850 h 417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86700" h="4171950">
                  <a:moveTo>
                    <a:pt x="0" y="2990850"/>
                  </a:moveTo>
                  <a:lnTo>
                    <a:pt x="0" y="2990850"/>
                  </a:lnTo>
                  <a:lnTo>
                    <a:pt x="1562100" y="2190750"/>
                  </a:lnTo>
                  <a:lnTo>
                    <a:pt x="2171700" y="1990725"/>
                  </a:lnTo>
                  <a:lnTo>
                    <a:pt x="2124075" y="1514475"/>
                  </a:lnTo>
                  <a:lnTo>
                    <a:pt x="2695575" y="1295400"/>
                  </a:lnTo>
                  <a:lnTo>
                    <a:pt x="3467100" y="1209675"/>
                  </a:lnTo>
                  <a:lnTo>
                    <a:pt x="3581400" y="1209675"/>
                  </a:lnTo>
                  <a:lnTo>
                    <a:pt x="3990975" y="1209675"/>
                  </a:lnTo>
                  <a:lnTo>
                    <a:pt x="4343400" y="1152525"/>
                  </a:lnTo>
                  <a:lnTo>
                    <a:pt x="4762500" y="1247775"/>
                  </a:lnTo>
                  <a:lnTo>
                    <a:pt x="5305425" y="1362075"/>
                  </a:lnTo>
                  <a:lnTo>
                    <a:pt x="5829300" y="1352550"/>
                  </a:lnTo>
                  <a:lnTo>
                    <a:pt x="6162675" y="1581150"/>
                  </a:lnTo>
                  <a:lnTo>
                    <a:pt x="6524625" y="1428750"/>
                  </a:lnTo>
                  <a:lnTo>
                    <a:pt x="6629400" y="895350"/>
                  </a:lnTo>
                  <a:lnTo>
                    <a:pt x="6819900" y="381000"/>
                  </a:lnTo>
                  <a:cubicBezTo>
                    <a:pt x="6872285" y="297185"/>
                    <a:pt x="6846345" y="325980"/>
                    <a:pt x="6886575" y="285750"/>
                  </a:cubicBezTo>
                  <a:lnTo>
                    <a:pt x="7077075" y="57150"/>
                  </a:lnTo>
                  <a:lnTo>
                    <a:pt x="7581900" y="0"/>
                  </a:lnTo>
                  <a:lnTo>
                    <a:pt x="7858125" y="123825"/>
                  </a:lnTo>
                  <a:lnTo>
                    <a:pt x="7648575" y="752475"/>
                  </a:lnTo>
                  <a:lnTo>
                    <a:pt x="7734300" y="1019175"/>
                  </a:lnTo>
                  <a:cubicBezTo>
                    <a:pt x="7756525" y="1038225"/>
                    <a:pt x="7778117" y="1058039"/>
                    <a:pt x="7800975" y="1076325"/>
                  </a:cubicBezTo>
                  <a:cubicBezTo>
                    <a:pt x="7809914" y="1083476"/>
                    <a:pt x="7829550" y="1095375"/>
                    <a:pt x="7829550" y="1095375"/>
                  </a:cubicBezTo>
                  <a:lnTo>
                    <a:pt x="7886700" y="1276350"/>
                  </a:lnTo>
                  <a:lnTo>
                    <a:pt x="7724775" y="1638300"/>
                  </a:lnTo>
                  <a:lnTo>
                    <a:pt x="7305675" y="1790700"/>
                  </a:lnTo>
                  <a:lnTo>
                    <a:pt x="6838950" y="1876425"/>
                  </a:lnTo>
                  <a:lnTo>
                    <a:pt x="6400800" y="1838325"/>
                  </a:lnTo>
                  <a:lnTo>
                    <a:pt x="6257925" y="1971675"/>
                  </a:lnTo>
                  <a:lnTo>
                    <a:pt x="6486525" y="2390775"/>
                  </a:lnTo>
                  <a:lnTo>
                    <a:pt x="6448425" y="2628900"/>
                  </a:lnTo>
                  <a:lnTo>
                    <a:pt x="5324475" y="3105150"/>
                  </a:lnTo>
                  <a:lnTo>
                    <a:pt x="4524375" y="3133725"/>
                  </a:lnTo>
                  <a:lnTo>
                    <a:pt x="3695700" y="3209925"/>
                  </a:lnTo>
                  <a:lnTo>
                    <a:pt x="3067050" y="3162300"/>
                  </a:lnTo>
                  <a:lnTo>
                    <a:pt x="2428875" y="3467100"/>
                  </a:lnTo>
                  <a:cubicBezTo>
                    <a:pt x="2336415" y="3497920"/>
                    <a:pt x="2370091" y="3482205"/>
                    <a:pt x="2324100" y="3505200"/>
                  </a:cubicBezTo>
                  <a:lnTo>
                    <a:pt x="1352550" y="3886200"/>
                  </a:lnTo>
                  <a:lnTo>
                    <a:pt x="647700" y="4171950"/>
                  </a:lnTo>
                  <a:lnTo>
                    <a:pt x="247650" y="3362325"/>
                  </a:lnTo>
                  <a:lnTo>
                    <a:pt x="0" y="2990850"/>
                  </a:lnTo>
                  <a:close/>
                </a:path>
              </a:pathLst>
            </a:custGeom>
            <a:solidFill>
              <a:srgbClr val="7030A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810000" y="3352800"/>
              <a:ext cx="3124200" cy="584775"/>
            </a:xfrm>
            <a:prstGeom prst="rect">
              <a:avLst/>
            </a:prstGeom>
            <a:noFill/>
          </p:spPr>
          <p:txBody>
            <a:bodyPr wrap="square" rtlCol="0">
              <a:spAutoFit/>
            </a:bodyPr>
            <a:lstStyle/>
            <a:p>
              <a:r>
                <a:rPr lang="en-US" sz="3200" b="1" dirty="0" smtClean="0"/>
                <a:t>NOVA SCOTIA</a:t>
              </a:r>
              <a:endParaRPr lang="en-US" sz="3200" b="1" dirty="0"/>
            </a:p>
          </p:txBody>
        </p:sp>
      </p:grpSp>
      <p:sp>
        <p:nvSpPr>
          <p:cNvPr id="8" name="Oval 7"/>
          <p:cNvSpPr/>
          <p:nvPr/>
        </p:nvSpPr>
        <p:spPr>
          <a:xfrm>
            <a:off x="533400" y="3505200"/>
            <a:ext cx="11430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21"/>
          <p:cNvGrpSpPr/>
          <p:nvPr/>
        </p:nvGrpSpPr>
        <p:grpSpPr>
          <a:xfrm>
            <a:off x="519288" y="3500735"/>
            <a:ext cx="1157112" cy="461665"/>
            <a:chOff x="-2223912" y="1748135"/>
            <a:chExt cx="1157112" cy="461665"/>
          </a:xfrm>
        </p:grpSpPr>
        <p:sp>
          <p:nvSpPr>
            <p:cNvPr id="23" name="Oval 22"/>
            <p:cNvSpPr/>
            <p:nvPr/>
          </p:nvSpPr>
          <p:spPr>
            <a:xfrm>
              <a:off x="-2209800" y="1752600"/>
              <a:ext cx="1143000" cy="457200"/>
            </a:xfrm>
            <a:prstGeom prst="ellipse">
              <a:avLst/>
            </a:prstGeom>
            <a:solidFill>
              <a:schemeClr val="bg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223912" y="1748135"/>
              <a:ext cx="1157112" cy="461665"/>
            </a:xfrm>
            <a:prstGeom prst="rect">
              <a:avLst/>
            </a:prstGeom>
            <a:noFill/>
          </p:spPr>
          <p:txBody>
            <a:bodyPr wrap="none" rtlCol="0">
              <a:spAutoFit/>
            </a:bodyPr>
            <a:lstStyle/>
            <a:p>
              <a:r>
                <a:rPr lang="en-US" sz="2400" b="1" dirty="0" smtClean="0"/>
                <a:t>St Croix</a:t>
              </a:r>
              <a:endParaRPr lang="en-US" sz="2400" b="1" dirty="0"/>
            </a:p>
          </p:txBody>
        </p:sp>
      </p:grpSp>
      <p:pic>
        <p:nvPicPr>
          <p:cNvPr id="14337" name="Picture 1"/>
          <p:cNvPicPr>
            <a:picLocks noChangeAspect="1" noChangeArrowheads="1"/>
          </p:cNvPicPr>
          <p:nvPr/>
        </p:nvPicPr>
        <p:blipFill>
          <a:blip r:embed="rId3" cstate="print"/>
          <a:srcRect/>
          <a:stretch>
            <a:fillRect/>
          </a:stretch>
        </p:blipFill>
        <p:spPr bwMode="auto">
          <a:xfrm>
            <a:off x="252413" y="838200"/>
            <a:ext cx="8639175" cy="5772150"/>
          </a:xfrm>
          <a:prstGeom prst="rect">
            <a:avLst/>
          </a:prstGeom>
          <a:noFill/>
          <a:ln w="9525">
            <a:noFill/>
            <a:miter lim="800000"/>
            <a:headEnd/>
            <a:tailEnd/>
          </a:ln>
        </p:spPr>
      </p:pic>
      <p:sp>
        <p:nvSpPr>
          <p:cNvPr id="16" name="Rectangle 15"/>
          <p:cNvSpPr/>
          <p:nvPr/>
        </p:nvSpPr>
        <p:spPr>
          <a:xfrm>
            <a:off x="1676400" y="1828800"/>
            <a:ext cx="1143000" cy="685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p:cNvPicPr>
            <a:picLocks noChangeAspect="1" noChangeArrowheads="1"/>
          </p:cNvPicPr>
          <p:nvPr/>
        </p:nvPicPr>
        <p:blipFill>
          <a:blip r:embed="rId4" cstate="print"/>
          <a:srcRect/>
          <a:stretch>
            <a:fillRect/>
          </a:stretch>
        </p:blipFill>
        <p:spPr bwMode="auto">
          <a:xfrm>
            <a:off x="661988" y="723900"/>
            <a:ext cx="7820025" cy="6134100"/>
          </a:xfrm>
          <a:prstGeom prst="rect">
            <a:avLst/>
          </a:prstGeom>
          <a:noFill/>
          <a:ln w="9525">
            <a:noFill/>
            <a:miter lim="800000"/>
            <a:headEnd/>
            <a:tailEnd/>
          </a:ln>
        </p:spPr>
      </p:pic>
      <p:sp>
        <p:nvSpPr>
          <p:cNvPr id="18" name="Rectangle 17"/>
          <p:cNvSpPr/>
          <p:nvPr/>
        </p:nvSpPr>
        <p:spPr>
          <a:xfrm>
            <a:off x="5029200" y="3352800"/>
            <a:ext cx="1066800" cy="838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9" name="Picture 3"/>
          <p:cNvPicPr>
            <a:picLocks noChangeAspect="1" noChangeArrowheads="1"/>
          </p:cNvPicPr>
          <p:nvPr/>
        </p:nvPicPr>
        <p:blipFill>
          <a:blip r:embed="rId5" cstate="print"/>
          <a:srcRect/>
          <a:stretch>
            <a:fillRect/>
          </a:stretch>
        </p:blipFill>
        <p:spPr bwMode="auto">
          <a:xfrm>
            <a:off x="381000" y="1371600"/>
            <a:ext cx="8382000" cy="4514850"/>
          </a:xfrm>
          <a:prstGeom prst="rect">
            <a:avLst/>
          </a:prstGeom>
          <a:noFill/>
          <a:ln w="9525">
            <a:noFill/>
            <a:miter lim="800000"/>
            <a:headEnd/>
            <a:tailEnd/>
          </a:ln>
        </p:spPr>
      </p:pic>
      <p:sp>
        <p:nvSpPr>
          <p:cNvPr id="19" name="Rectangle 18"/>
          <p:cNvSpPr/>
          <p:nvPr/>
        </p:nvSpPr>
        <p:spPr>
          <a:xfrm>
            <a:off x="3505200" y="2590800"/>
            <a:ext cx="1066800" cy="838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1" name="Picture 1"/>
          <p:cNvPicPr>
            <a:picLocks noChangeAspect="1" noChangeArrowheads="1"/>
          </p:cNvPicPr>
          <p:nvPr/>
        </p:nvPicPr>
        <p:blipFill>
          <a:blip r:embed="rId6" cstate="print"/>
          <a:srcRect/>
          <a:stretch>
            <a:fillRect/>
          </a:stretch>
        </p:blipFill>
        <p:spPr bwMode="auto">
          <a:xfrm>
            <a:off x="2133600" y="609600"/>
            <a:ext cx="4876800" cy="6227064"/>
          </a:xfrm>
          <a:prstGeom prst="rect">
            <a:avLst/>
          </a:prstGeom>
          <a:noFill/>
          <a:ln w="9525">
            <a:noFill/>
            <a:miter lim="800000"/>
            <a:headEnd/>
            <a:tailEnd/>
          </a:ln>
        </p:spPr>
      </p:pic>
      <p:sp>
        <p:nvSpPr>
          <p:cNvPr id="17" name="Rectangle 16"/>
          <p:cNvSpPr/>
          <p:nvPr/>
        </p:nvSpPr>
        <p:spPr>
          <a:xfrm rot="20212324">
            <a:off x="1007546" y="4078228"/>
            <a:ext cx="2224231" cy="310233"/>
          </a:xfrm>
          <a:prstGeom prst="rect">
            <a:avLst/>
          </a:prstGeom>
          <a:solidFill>
            <a:srgbClr val="C4BDA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BAY OF FUNDY</a:t>
            </a:r>
            <a:endParaRPr lang="en-US" sz="2000" dirty="0">
              <a:solidFill>
                <a:schemeClr val="tx1"/>
              </a:solidFill>
            </a:endParaRPr>
          </a:p>
        </p:txBody>
      </p:sp>
      <p:sp>
        <p:nvSpPr>
          <p:cNvPr id="20" name="TextBox 19"/>
          <p:cNvSpPr txBox="1"/>
          <p:nvPr/>
        </p:nvSpPr>
        <p:spPr>
          <a:xfrm>
            <a:off x="1" y="0"/>
            <a:ext cx="9143999" cy="646331"/>
          </a:xfrm>
          <a:prstGeom prst="rect">
            <a:avLst/>
          </a:prstGeom>
          <a:solidFill>
            <a:srgbClr val="FFFF00"/>
          </a:solidFill>
        </p:spPr>
        <p:txBody>
          <a:bodyPr wrap="square" rtlCol="0">
            <a:spAutoFit/>
          </a:bodyPr>
          <a:lstStyle/>
          <a:p>
            <a:pPr algn="ctr"/>
            <a:r>
              <a:rPr lang="en-US" sz="3600" b="1" dirty="0" smtClean="0"/>
              <a:t>PIERRE DUGUA (du </a:t>
            </a:r>
            <a:r>
              <a:rPr lang="en-US" sz="3600" b="1" dirty="0" err="1" smtClean="0"/>
              <a:t>Gua</a:t>
            </a:r>
            <a:r>
              <a:rPr lang="en-US" sz="3600" b="1" dirty="0" smtClean="0"/>
              <a:t>), </a:t>
            </a:r>
            <a:r>
              <a:rPr lang="en-US" sz="3600" b="1" dirty="0" err="1" smtClean="0"/>
              <a:t>SIEUR</a:t>
            </a:r>
            <a:r>
              <a:rPr lang="en-US" sz="3600" b="1" dirty="0" smtClean="0"/>
              <a:t> DE MONS</a:t>
            </a:r>
            <a:endParaRPr lang="en-US" sz="3600" b="1" dirty="0"/>
          </a:p>
        </p:txBody>
      </p:sp>
      <p:sp>
        <p:nvSpPr>
          <p:cNvPr id="21" name="Rectangle 20"/>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pic>
        <p:nvPicPr>
          <p:cNvPr id="1026" name="Picture 2"/>
          <p:cNvPicPr>
            <a:picLocks noChangeAspect="1" noChangeArrowheads="1"/>
          </p:cNvPicPr>
          <p:nvPr/>
        </p:nvPicPr>
        <p:blipFill>
          <a:blip r:embed="rId7" cstate="print"/>
          <a:srcRect/>
          <a:stretch>
            <a:fillRect/>
          </a:stretch>
        </p:blipFill>
        <p:spPr bwMode="auto">
          <a:xfrm>
            <a:off x="0" y="901700"/>
            <a:ext cx="9144000" cy="465682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p:cTn id="7" dur="500" fill="hold"/>
                                        <p:tgtEl>
                                          <p:spTgt spid="7171"/>
                                        </p:tgtEl>
                                        <p:attrNameLst>
                                          <p:attrName>ppt_w</p:attrName>
                                        </p:attrNameLst>
                                      </p:cBhvr>
                                      <p:tavLst>
                                        <p:tav tm="0">
                                          <p:val>
                                            <p:fltVal val="0"/>
                                          </p:val>
                                        </p:tav>
                                        <p:tav tm="100000">
                                          <p:val>
                                            <p:strVal val="#ppt_w"/>
                                          </p:val>
                                        </p:tav>
                                      </p:tavLst>
                                    </p:anim>
                                    <p:anim calcmode="lin" valueType="num">
                                      <p:cBhvr>
                                        <p:cTn id="8" dur="500" fill="hold"/>
                                        <p:tgtEl>
                                          <p:spTgt spid="7171"/>
                                        </p:tgtEl>
                                        <p:attrNameLst>
                                          <p:attrName>ppt_h</p:attrName>
                                        </p:attrNameLst>
                                      </p:cBhvr>
                                      <p:tavLst>
                                        <p:tav tm="0">
                                          <p:val>
                                            <p:fltVal val="0"/>
                                          </p:val>
                                        </p:tav>
                                        <p:tav tm="100000">
                                          <p:val>
                                            <p:strVal val="#ppt_h"/>
                                          </p:val>
                                        </p:tav>
                                      </p:tavLst>
                                    </p:anim>
                                    <p:animEffect transition="in" filter="fade">
                                      <p:cBhvr>
                                        <p:cTn id="9" dur="500"/>
                                        <p:tgtEl>
                                          <p:spTgt spid="7171"/>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1" nodeType="clickEffect">
                                  <p:stCondLst>
                                    <p:cond delay="0"/>
                                  </p:stCondLst>
                                  <p:childTnLst>
                                    <p:animEffect transition="out" filter="wipe(left)">
                                      <p:cBhvr>
                                        <p:cTn id="16" dur="2000"/>
                                        <p:tgtEl>
                                          <p:spTgt spid="17"/>
                                        </p:tgtEl>
                                      </p:cBhvr>
                                    </p:animEffect>
                                    <p:set>
                                      <p:cBhvr>
                                        <p:cTn id="17" dur="1" fill="hold">
                                          <p:stCondLst>
                                            <p:cond delay="19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xit" presetSubtype="0" fill="hold" nodeType="clickEffect">
                                  <p:stCondLst>
                                    <p:cond delay="0"/>
                                  </p:stCondLst>
                                  <p:childTnLst>
                                    <p:anim calcmode="lin" valueType="num">
                                      <p:cBhvr>
                                        <p:cTn id="26" dur="500"/>
                                        <p:tgtEl>
                                          <p:spTgt spid="2"/>
                                        </p:tgtEl>
                                        <p:attrNameLst>
                                          <p:attrName>ppt_w</p:attrName>
                                        </p:attrNameLst>
                                      </p:cBhvr>
                                      <p:tavLst>
                                        <p:tav tm="0">
                                          <p:val>
                                            <p:strVal val="ppt_w"/>
                                          </p:val>
                                        </p:tav>
                                        <p:tav tm="100000">
                                          <p:val>
                                            <p:fltVal val="0"/>
                                          </p:val>
                                        </p:tav>
                                      </p:tavLst>
                                    </p:anim>
                                    <p:anim calcmode="lin" valueType="num">
                                      <p:cBhvr>
                                        <p:cTn id="27" dur="500"/>
                                        <p:tgtEl>
                                          <p:spTgt spid="2"/>
                                        </p:tgtEl>
                                        <p:attrNameLst>
                                          <p:attrName>ppt_h</p:attrName>
                                        </p:attrNameLst>
                                      </p:cBhvr>
                                      <p:tavLst>
                                        <p:tav tm="0">
                                          <p:val>
                                            <p:strVal val="ppt_h"/>
                                          </p:val>
                                        </p:tav>
                                        <p:tav tm="100000">
                                          <p:val>
                                            <p:fltVal val="0"/>
                                          </p:val>
                                        </p:tav>
                                      </p:tavLst>
                                    </p:anim>
                                    <p:animEffect transition="out" filter="fade">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xit" presetSubtype="0" fill="hold" grpId="1" nodeType="clickEffect">
                                  <p:stCondLst>
                                    <p:cond delay="0"/>
                                  </p:stCondLst>
                                  <p:childTnLst>
                                    <p:anim calcmode="lin" valueType="num">
                                      <p:cBhvr>
                                        <p:cTn id="38" dur="500"/>
                                        <p:tgtEl>
                                          <p:spTgt spid="11"/>
                                        </p:tgtEl>
                                        <p:attrNameLst>
                                          <p:attrName>ppt_w</p:attrName>
                                        </p:attrNameLst>
                                      </p:cBhvr>
                                      <p:tavLst>
                                        <p:tav tm="0">
                                          <p:val>
                                            <p:strVal val="ppt_w"/>
                                          </p:val>
                                        </p:tav>
                                        <p:tav tm="100000">
                                          <p:val>
                                            <p:fltVal val="0"/>
                                          </p:val>
                                        </p:tav>
                                      </p:tavLst>
                                    </p:anim>
                                    <p:anim calcmode="lin" valueType="num">
                                      <p:cBhvr>
                                        <p:cTn id="39" dur="500"/>
                                        <p:tgtEl>
                                          <p:spTgt spid="11"/>
                                        </p:tgtEl>
                                        <p:attrNameLst>
                                          <p:attrName>ppt_h</p:attrName>
                                        </p:attrNameLst>
                                      </p:cBhvr>
                                      <p:tavLst>
                                        <p:tav tm="0">
                                          <p:val>
                                            <p:strVal val="ppt_h"/>
                                          </p:val>
                                        </p:tav>
                                        <p:tav tm="100000">
                                          <p:val>
                                            <p:fltVal val="0"/>
                                          </p:val>
                                        </p:tav>
                                      </p:tavLst>
                                    </p:anim>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down)">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xit" presetSubtype="0" fill="hold" nodeType="clickEffect">
                                  <p:stCondLst>
                                    <p:cond delay="0"/>
                                  </p:stCondLst>
                                  <p:childTnLst>
                                    <p:anim calcmode="lin" valueType="num">
                                      <p:cBhvr>
                                        <p:cTn id="50" dur="500"/>
                                        <p:tgtEl>
                                          <p:spTgt spid="3"/>
                                        </p:tgtEl>
                                        <p:attrNameLst>
                                          <p:attrName>ppt_w</p:attrName>
                                        </p:attrNameLst>
                                      </p:cBhvr>
                                      <p:tavLst>
                                        <p:tav tm="0">
                                          <p:val>
                                            <p:strVal val="ppt_w"/>
                                          </p:val>
                                        </p:tav>
                                        <p:tav tm="100000">
                                          <p:val>
                                            <p:fltVal val="0"/>
                                          </p:val>
                                        </p:tav>
                                      </p:tavLst>
                                    </p:anim>
                                    <p:anim calcmode="lin" valueType="num">
                                      <p:cBhvr>
                                        <p:cTn id="51" dur="500"/>
                                        <p:tgtEl>
                                          <p:spTgt spid="3"/>
                                        </p:tgtEl>
                                        <p:attrNameLst>
                                          <p:attrName>ppt_h</p:attrName>
                                        </p:attrNameLst>
                                      </p:cBhvr>
                                      <p:tavLst>
                                        <p:tav tm="0">
                                          <p:val>
                                            <p:strVal val="ppt_h"/>
                                          </p:val>
                                        </p:tav>
                                        <p:tav tm="100000">
                                          <p:val>
                                            <p:fltVal val="0"/>
                                          </p:val>
                                        </p:tav>
                                      </p:tavLst>
                                    </p:anim>
                                    <p:animEffect transition="out" filter="fade">
                                      <p:cBhvr>
                                        <p:cTn id="52" dur="500"/>
                                        <p:tgtEl>
                                          <p:spTgt spid="3"/>
                                        </p:tgtEl>
                                      </p:cBhvr>
                                    </p:animEffect>
                                    <p:set>
                                      <p:cBhvr>
                                        <p:cTn id="53" dur="1" fill="hold">
                                          <p:stCondLst>
                                            <p:cond delay="499"/>
                                          </p:stCondLst>
                                        </p:cTn>
                                        <p:tgtEl>
                                          <p:spTgt spid="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ipe(down)">
                                      <p:cBhvr>
                                        <p:cTn id="58" dur="580">
                                          <p:stCondLst>
                                            <p:cond delay="0"/>
                                          </p:stCondLst>
                                        </p:cTn>
                                        <p:tgtEl>
                                          <p:spTgt spid="8"/>
                                        </p:tgtEl>
                                      </p:cBhvr>
                                    </p:animEffect>
                                    <p:anim calcmode="lin" valueType="num">
                                      <p:cBhvr>
                                        <p:cTn id="5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4" dur="26">
                                          <p:stCondLst>
                                            <p:cond delay="650"/>
                                          </p:stCondLst>
                                        </p:cTn>
                                        <p:tgtEl>
                                          <p:spTgt spid="8"/>
                                        </p:tgtEl>
                                      </p:cBhvr>
                                      <p:to x="100000" y="60000"/>
                                    </p:animScale>
                                    <p:animScale>
                                      <p:cBhvr>
                                        <p:cTn id="65" dur="166" decel="50000">
                                          <p:stCondLst>
                                            <p:cond delay="676"/>
                                          </p:stCondLst>
                                        </p:cTn>
                                        <p:tgtEl>
                                          <p:spTgt spid="8"/>
                                        </p:tgtEl>
                                      </p:cBhvr>
                                      <p:to x="100000" y="100000"/>
                                    </p:animScale>
                                    <p:animScale>
                                      <p:cBhvr>
                                        <p:cTn id="66" dur="26">
                                          <p:stCondLst>
                                            <p:cond delay="1312"/>
                                          </p:stCondLst>
                                        </p:cTn>
                                        <p:tgtEl>
                                          <p:spTgt spid="8"/>
                                        </p:tgtEl>
                                      </p:cBhvr>
                                      <p:to x="100000" y="80000"/>
                                    </p:animScale>
                                    <p:animScale>
                                      <p:cBhvr>
                                        <p:cTn id="67" dur="166" decel="50000">
                                          <p:stCondLst>
                                            <p:cond delay="1338"/>
                                          </p:stCondLst>
                                        </p:cTn>
                                        <p:tgtEl>
                                          <p:spTgt spid="8"/>
                                        </p:tgtEl>
                                      </p:cBhvr>
                                      <p:to x="100000" y="100000"/>
                                    </p:animScale>
                                    <p:animScale>
                                      <p:cBhvr>
                                        <p:cTn id="68" dur="26">
                                          <p:stCondLst>
                                            <p:cond delay="1642"/>
                                          </p:stCondLst>
                                        </p:cTn>
                                        <p:tgtEl>
                                          <p:spTgt spid="8"/>
                                        </p:tgtEl>
                                      </p:cBhvr>
                                      <p:to x="100000" y="90000"/>
                                    </p:animScale>
                                    <p:animScale>
                                      <p:cBhvr>
                                        <p:cTn id="69" dur="166" decel="50000">
                                          <p:stCondLst>
                                            <p:cond delay="1668"/>
                                          </p:stCondLst>
                                        </p:cTn>
                                        <p:tgtEl>
                                          <p:spTgt spid="8"/>
                                        </p:tgtEl>
                                      </p:cBhvr>
                                      <p:to x="100000" y="100000"/>
                                    </p:animScale>
                                    <p:animScale>
                                      <p:cBhvr>
                                        <p:cTn id="70" dur="26">
                                          <p:stCondLst>
                                            <p:cond delay="1808"/>
                                          </p:stCondLst>
                                        </p:cTn>
                                        <p:tgtEl>
                                          <p:spTgt spid="8"/>
                                        </p:tgtEl>
                                      </p:cBhvr>
                                      <p:to x="100000" y="95000"/>
                                    </p:animScale>
                                    <p:animScale>
                                      <p:cBhvr>
                                        <p:cTn id="71" dur="166" decel="50000">
                                          <p:stCondLst>
                                            <p:cond delay="1834"/>
                                          </p:stCondLst>
                                        </p:cTn>
                                        <p:tgtEl>
                                          <p:spTgt spid="8"/>
                                        </p:tgtEl>
                                      </p:cBhvr>
                                      <p:to x="100000" y="100000"/>
                                    </p:animScale>
                                  </p:childTnLst>
                                </p:cTn>
                              </p:par>
                              <p:par>
                                <p:cTn id="72" presetID="10" presetClass="entr" presetSubtype="0" fill="hold" nodeType="withEffect">
                                  <p:stCondLst>
                                    <p:cond delay="1500"/>
                                  </p:stCondLst>
                                  <p:childTnLst>
                                    <p:set>
                                      <p:cBhvr>
                                        <p:cTn id="73" dur="1" fill="hold">
                                          <p:stCondLst>
                                            <p:cond delay="0"/>
                                          </p:stCondLst>
                                        </p:cTn>
                                        <p:tgtEl>
                                          <p:spTgt spid="4"/>
                                        </p:tgtEl>
                                        <p:attrNameLst>
                                          <p:attrName>style.visibility</p:attrName>
                                        </p:attrNameLst>
                                      </p:cBhvr>
                                      <p:to>
                                        <p:strVal val="visible"/>
                                      </p:to>
                                    </p:set>
                                    <p:animEffect transition="in" filter="fade">
                                      <p:cBhvr>
                                        <p:cTn id="74" dur="1000"/>
                                        <p:tgtEl>
                                          <p:spTgt spid="4"/>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0" fill="hold" nodeType="clickEffect">
                                  <p:stCondLst>
                                    <p:cond delay="0"/>
                                  </p:stCondLst>
                                  <p:childTnLst>
                                    <p:set>
                                      <p:cBhvr>
                                        <p:cTn id="78" dur="1" fill="hold">
                                          <p:stCondLst>
                                            <p:cond delay="0"/>
                                          </p:stCondLst>
                                        </p:cTn>
                                        <p:tgtEl>
                                          <p:spTgt spid="14337"/>
                                        </p:tgtEl>
                                        <p:attrNameLst>
                                          <p:attrName>style.visibility</p:attrName>
                                        </p:attrNameLst>
                                      </p:cBhvr>
                                      <p:to>
                                        <p:strVal val="visible"/>
                                      </p:to>
                                    </p:set>
                                    <p:anim calcmode="lin" valueType="num">
                                      <p:cBhvr>
                                        <p:cTn id="79" dur="500" fill="hold"/>
                                        <p:tgtEl>
                                          <p:spTgt spid="14337"/>
                                        </p:tgtEl>
                                        <p:attrNameLst>
                                          <p:attrName>ppt_w</p:attrName>
                                        </p:attrNameLst>
                                      </p:cBhvr>
                                      <p:tavLst>
                                        <p:tav tm="0">
                                          <p:val>
                                            <p:fltVal val="0"/>
                                          </p:val>
                                        </p:tav>
                                        <p:tav tm="100000">
                                          <p:val>
                                            <p:strVal val="#ppt_w"/>
                                          </p:val>
                                        </p:tav>
                                      </p:tavLst>
                                    </p:anim>
                                    <p:anim calcmode="lin" valueType="num">
                                      <p:cBhvr>
                                        <p:cTn id="80" dur="500" fill="hold"/>
                                        <p:tgtEl>
                                          <p:spTgt spid="14337"/>
                                        </p:tgtEl>
                                        <p:attrNameLst>
                                          <p:attrName>ppt_h</p:attrName>
                                        </p:attrNameLst>
                                      </p:cBhvr>
                                      <p:tavLst>
                                        <p:tav tm="0">
                                          <p:val>
                                            <p:fltVal val="0"/>
                                          </p:val>
                                        </p:tav>
                                        <p:tav tm="100000">
                                          <p:val>
                                            <p:strVal val="#ppt_h"/>
                                          </p:val>
                                        </p:tav>
                                      </p:tavLst>
                                    </p:anim>
                                    <p:animEffect transition="in" filter="fade">
                                      <p:cBhvr>
                                        <p:cTn id="81" dur="500"/>
                                        <p:tgtEl>
                                          <p:spTgt spid="14337"/>
                                        </p:tgtEl>
                                      </p:cBhvr>
                                    </p:animEffect>
                                  </p:childTnLst>
                                </p:cTn>
                              </p:par>
                            </p:childTnLst>
                          </p:cTn>
                        </p:par>
                      </p:childTnLst>
                    </p:cTn>
                  </p:par>
                  <p:par>
                    <p:cTn id="82" fill="hold">
                      <p:stCondLst>
                        <p:cond delay="indefinite"/>
                      </p:stCondLst>
                      <p:childTnLst>
                        <p:par>
                          <p:cTn id="83" fill="hold">
                            <p:stCondLst>
                              <p:cond delay="0"/>
                            </p:stCondLst>
                            <p:childTnLst>
                              <p:par>
                                <p:cTn id="84" presetID="21" presetClass="entr" presetSubtype="1" fill="hold" grpId="0" nodeType="click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wheel(1)">
                                      <p:cBhvr>
                                        <p:cTn id="86" dur="2000"/>
                                        <p:tgtEl>
                                          <p:spTgt spid="16"/>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0" fill="hold" nodeType="clickEffect">
                                  <p:stCondLst>
                                    <p:cond delay="0"/>
                                  </p:stCondLst>
                                  <p:childTnLst>
                                    <p:set>
                                      <p:cBhvr>
                                        <p:cTn id="90" dur="1" fill="hold">
                                          <p:stCondLst>
                                            <p:cond delay="0"/>
                                          </p:stCondLst>
                                        </p:cTn>
                                        <p:tgtEl>
                                          <p:spTgt spid="14338"/>
                                        </p:tgtEl>
                                        <p:attrNameLst>
                                          <p:attrName>style.visibility</p:attrName>
                                        </p:attrNameLst>
                                      </p:cBhvr>
                                      <p:to>
                                        <p:strVal val="visible"/>
                                      </p:to>
                                    </p:set>
                                    <p:anim calcmode="lin" valueType="num">
                                      <p:cBhvr>
                                        <p:cTn id="91" dur="500" fill="hold"/>
                                        <p:tgtEl>
                                          <p:spTgt spid="14338"/>
                                        </p:tgtEl>
                                        <p:attrNameLst>
                                          <p:attrName>ppt_w</p:attrName>
                                        </p:attrNameLst>
                                      </p:cBhvr>
                                      <p:tavLst>
                                        <p:tav tm="0">
                                          <p:val>
                                            <p:fltVal val="0"/>
                                          </p:val>
                                        </p:tav>
                                        <p:tav tm="100000">
                                          <p:val>
                                            <p:strVal val="#ppt_w"/>
                                          </p:val>
                                        </p:tav>
                                      </p:tavLst>
                                    </p:anim>
                                    <p:anim calcmode="lin" valueType="num">
                                      <p:cBhvr>
                                        <p:cTn id="92" dur="500" fill="hold"/>
                                        <p:tgtEl>
                                          <p:spTgt spid="14338"/>
                                        </p:tgtEl>
                                        <p:attrNameLst>
                                          <p:attrName>ppt_h</p:attrName>
                                        </p:attrNameLst>
                                      </p:cBhvr>
                                      <p:tavLst>
                                        <p:tav tm="0">
                                          <p:val>
                                            <p:fltVal val="0"/>
                                          </p:val>
                                        </p:tav>
                                        <p:tav tm="100000">
                                          <p:val>
                                            <p:strVal val="#ppt_h"/>
                                          </p:val>
                                        </p:tav>
                                      </p:tavLst>
                                    </p:anim>
                                    <p:animEffect transition="in" filter="fade">
                                      <p:cBhvr>
                                        <p:cTn id="93" dur="500"/>
                                        <p:tgtEl>
                                          <p:spTgt spid="14338"/>
                                        </p:tgtEl>
                                      </p:cBhvr>
                                    </p:animEffect>
                                  </p:childTnLst>
                                </p:cTn>
                              </p:par>
                            </p:childTnLst>
                          </p:cTn>
                        </p:par>
                      </p:childTnLst>
                    </p:cTn>
                  </p:par>
                  <p:par>
                    <p:cTn id="94" fill="hold">
                      <p:stCondLst>
                        <p:cond delay="indefinite"/>
                      </p:stCondLst>
                      <p:childTnLst>
                        <p:par>
                          <p:cTn id="95" fill="hold">
                            <p:stCondLst>
                              <p:cond delay="0"/>
                            </p:stCondLst>
                            <p:childTnLst>
                              <p:par>
                                <p:cTn id="96" presetID="21" presetClass="entr" presetSubtype="1" fill="hold" grpId="0" nodeType="click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wheel(1)">
                                      <p:cBhvr>
                                        <p:cTn id="98" dur="2000"/>
                                        <p:tgtEl>
                                          <p:spTgt spid="18"/>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0" fill="hold" nodeType="clickEffect">
                                  <p:stCondLst>
                                    <p:cond delay="0"/>
                                  </p:stCondLst>
                                  <p:childTnLst>
                                    <p:set>
                                      <p:cBhvr>
                                        <p:cTn id="102" dur="1" fill="hold">
                                          <p:stCondLst>
                                            <p:cond delay="0"/>
                                          </p:stCondLst>
                                        </p:cTn>
                                        <p:tgtEl>
                                          <p:spTgt spid="14339"/>
                                        </p:tgtEl>
                                        <p:attrNameLst>
                                          <p:attrName>style.visibility</p:attrName>
                                        </p:attrNameLst>
                                      </p:cBhvr>
                                      <p:to>
                                        <p:strVal val="visible"/>
                                      </p:to>
                                    </p:set>
                                    <p:anim calcmode="lin" valueType="num">
                                      <p:cBhvr>
                                        <p:cTn id="103" dur="500" fill="hold"/>
                                        <p:tgtEl>
                                          <p:spTgt spid="14339"/>
                                        </p:tgtEl>
                                        <p:attrNameLst>
                                          <p:attrName>ppt_w</p:attrName>
                                        </p:attrNameLst>
                                      </p:cBhvr>
                                      <p:tavLst>
                                        <p:tav tm="0">
                                          <p:val>
                                            <p:fltVal val="0"/>
                                          </p:val>
                                        </p:tav>
                                        <p:tav tm="100000">
                                          <p:val>
                                            <p:strVal val="#ppt_w"/>
                                          </p:val>
                                        </p:tav>
                                      </p:tavLst>
                                    </p:anim>
                                    <p:anim calcmode="lin" valueType="num">
                                      <p:cBhvr>
                                        <p:cTn id="104" dur="500" fill="hold"/>
                                        <p:tgtEl>
                                          <p:spTgt spid="14339"/>
                                        </p:tgtEl>
                                        <p:attrNameLst>
                                          <p:attrName>ppt_h</p:attrName>
                                        </p:attrNameLst>
                                      </p:cBhvr>
                                      <p:tavLst>
                                        <p:tav tm="0">
                                          <p:val>
                                            <p:fltVal val="0"/>
                                          </p:val>
                                        </p:tav>
                                        <p:tav tm="100000">
                                          <p:val>
                                            <p:strVal val="#ppt_h"/>
                                          </p:val>
                                        </p:tav>
                                      </p:tavLst>
                                    </p:anim>
                                    <p:animEffect transition="in" filter="fade">
                                      <p:cBhvr>
                                        <p:cTn id="105" dur="500"/>
                                        <p:tgtEl>
                                          <p:spTgt spid="14339"/>
                                        </p:tgtEl>
                                      </p:cBhvr>
                                    </p:animEffect>
                                  </p:childTnLst>
                                </p:cTn>
                              </p:par>
                            </p:childTnLst>
                          </p:cTn>
                        </p:par>
                      </p:childTnLst>
                    </p:cTn>
                  </p:par>
                  <p:par>
                    <p:cTn id="106" fill="hold">
                      <p:stCondLst>
                        <p:cond delay="indefinite"/>
                      </p:stCondLst>
                      <p:childTnLst>
                        <p:par>
                          <p:cTn id="107" fill="hold">
                            <p:stCondLst>
                              <p:cond delay="0"/>
                            </p:stCondLst>
                            <p:childTnLst>
                              <p:par>
                                <p:cTn id="108" presetID="21" presetClass="entr" presetSubtype="1" fill="hold" grpId="0" nodeType="clickEffect">
                                  <p:stCondLst>
                                    <p:cond delay="0"/>
                                  </p:stCondLst>
                                  <p:childTnLst>
                                    <p:set>
                                      <p:cBhvr>
                                        <p:cTn id="109" dur="1" fill="hold">
                                          <p:stCondLst>
                                            <p:cond delay="0"/>
                                          </p:stCondLst>
                                        </p:cTn>
                                        <p:tgtEl>
                                          <p:spTgt spid="19"/>
                                        </p:tgtEl>
                                        <p:attrNameLst>
                                          <p:attrName>style.visibility</p:attrName>
                                        </p:attrNameLst>
                                      </p:cBhvr>
                                      <p:to>
                                        <p:strVal val="visible"/>
                                      </p:to>
                                    </p:set>
                                    <p:animEffect transition="in" filter="wheel(1)">
                                      <p:cBhvr>
                                        <p:cTn id="110" dur="2000"/>
                                        <p:tgtEl>
                                          <p:spTgt spid="19"/>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0" fill="hold" nodeType="clickEffect">
                                  <p:stCondLst>
                                    <p:cond delay="0"/>
                                  </p:stCondLst>
                                  <p:childTnLst>
                                    <p:set>
                                      <p:cBhvr>
                                        <p:cTn id="114" dur="1" fill="hold">
                                          <p:stCondLst>
                                            <p:cond delay="0"/>
                                          </p:stCondLst>
                                        </p:cTn>
                                        <p:tgtEl>
                                          <p:spTgt spid="15361"/>
                                        </p:tgtEl>
                                        <p:attrNameLst>
                                          <p:attrName>style.visibility</p:attrName>
                                        </p:attrNameLst>
                                      </p:cBhvr>
                                      <p:to>
                                        <p:strVal val="visible"/>
                                      </p:to>
                                    </p:set>
                                    <p:anim calcmode="lin" valueType="num">
                                      <p:cBhvr>
                                        <p:cTn id="115" dur="500" fill="hold"/>
                                        <p:tgtEl>
                                          <p:spTgt spid="15361"/>
                                        </p:tgtEl>
                                        <p:attrNameLst>
                                          <p:attrName>ppt_w</p:attrName>
                                        </p:attrNameLst>
                                      </p:cBhvr>
                                      <p:tavLst>
                                        <p:tav tm="0">
                                          <p:val>
                                            <p:fltVal val="0"/>
                                          </p:val>
                                        </p:tav>
                                        <p:tav tm="100000">
                                          <p:val>
                                            <p:strVal val="#ppt_w"/>
                                          </p:val>
                                        </p:tav>
                                      </p:tavLst>
                                    </p:anim>
                                    <p:anim calcmode="lin" valueType="num">
                                      <p:cBhvr>
                                        <p:cTn id="116" dur="500" fill="hold"/>
                                        <p:tgtEl>
                                          <p:spTgt spid="15361"/>
                                        </p:tgtEl>
                                        <p:attrNameLst>
                                          <p:attrName>ppt_h</p:attrName>
                                        </p:attrNameLst>
                                      </p:cBhvr>
                                      <p:tavLst>
                                        <p:tav tm="0">
                                          <p:val>
                                            <p:fltVal val="0"/>
                                          </p:val>
                                        </p:tav>
                                        <p:tav tm="100000">
                                          <p:val>
                                            <p:strVal val="#ppt_h"/>
                                          </p:val>
                                        </p:tav>
                                      </p:tavLst>
                                    </p:anim>
                                    <p:animEffect transition="in" filter="fade">
                                      <p:cBhvr>
                                        <p:cTn id="117" dur="500"/>
                                        <p:tgtEl>
                                          <p:spTgt spid="15361"/>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0" fill="hold" nodeType="clickEffect">
                                  <p:stCondLst>
                                    <p:cond delay="0"/>
                                  </p:stCondLst>
                                  <p:childTnLst>
                                    <p:set>
                                      <p:cBhvr>
                                        <p:cTn id="121" dur="1" fill="hold">
                                          <p:stCondLst>
                                            <p:cond delay="0"/>
                                          </p:stCondLst>
                                        </p:cTn>
                                        <p:tgtEl>
                                          <p:spTgt spid="1026"/>
                                        </p:tgtEl>
                                        <p:attrNameLst>
                                          <p:attrName>style.visibility</p:attrName>
                                        </p:attrNameLst>
                                      </p:cBhvr>
                                      <p:to>
                                        <p:strVal val="visible"/>
                                      </p:to>
                                    </p:set>
                                    <p:anim calcmode="lin" valueType="num">
                                      <p:cBhvr>
                                        <p:cTn id="122" dur="500" fill="hold"/>
                                        <p:tgtEl>
                                          <p:spTgt spid="1026"/>
                                        </p:tgtEl>
                                        <p:attrNameLst>
                                          <p:attrName>ppt_w</p:attrName>
                                        </p:attrNameLst>
                                      </p:cBhvr>
                                      <p:tavLst>
                                        <p:tav tm="0">
                                          <p:val>
                                            <p:fltVal val="0"/>
                                          </p:val>
                                        </p:tav>
                                        <p:tav tm="100000">
                                          <p:val>
                                            <p:strVal val="#ppt_w"/>
                                          </p:val>
                                        </p:tav>
                                      </p:tavLst>
                                    </p:anim>
                                    <p:anim calcmode="lin" valueType="num">
                                      <p:cBhvr>
                                        <p:cTn id="123" dur="500" fill="hold"/>
                                        <p:tgtEl>
                                          <p:spTgt spid="1026"/>
                                        </p:tgtEl>
                                        <p:attrNameLst>
                                          <p:attrName>ppt_h</p:attrName>
                                        </p:attrNameLst>
                                      </p:cBhvr>
                                      <p:tavLst>
                                        <p:tav tm="0">
                                          <p:val>
                                            <p:fltVal val="0"/>
                                          </p:val>
                                        </p:tav>
                                        <p:tav tm="100000">
                                          <p:val>
                                            <p:strVal val="#ppt_h"/>
                                          </p:val>
                                        </p:tav>
                                      </p:tavLst>
                                    </p:anim>
                                    <p:animEffect transition="in" filter="fade">
                                      <p:cBhvr>
                                        <p:cTn id="1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8" grpId="0" animBg="1"/>
      <p:bldP spid="16" grpId="0" animBg="1"/>
      <p:bldP spid="18" grpId="0" animBg="1"/>
      <p:bldP spid="19" grpId="0" animBg="1"/>
      <p:bldP spid="17" grpId="0" animBg="1"/>
      <p:bldP spid="17"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5334000" y="647700"/>
            <a:ext cx="3810000" cy="3885290"/>
            <a:chOff x="5249332" y="609600"/>
            <a:chExt cx="3894668" cy="3866245"/>
          </a:xfrm>
        </p:grpSpPr>
        <p:pic>
          <p:nvPicPr>
            <p:cNvPr id="11" name="Picture 3"/>
            <p:cNvPicPr>
              <a:picLocks noChangeAspect="1" noChangeArrowheads="1"/>
            </p:cNvPicPr>
            <p:nvPr/>
          </p:nvPicPr>
          <p:blipFill>
            <a:blip r:embed="rId3" cstate="print"/>
            <a:srcRect l="4287" r="5860"/>
            <a:stretch>
              <a:fillRect/>
            </a:stretch>
          </p:blipFill>
          <p:spPr bwMode="auto">
            <a:xfrm>
              <a:off x="5249332" y="609600"/>
              <a:ext cx="3894668" cy="3810000"/>
            </a:xfrm>
            <a:prstGeom prst="rect">
              <a:avLst/>
            </a:prstGeom>
            <a:noFill/>
            <a:ln w="9525">
              <a:solidFill>
                <a:schemeClr val="tx1"/>
              </a:solidFill>
              <a:miter lim="800000"/>
              <a:headEnd/>
              <a:tailEnd/>
            </a:ln>
          </p:spPr>
        </p:pic>
        <p:sp>
          <p:nvSpPr>
            <p:cNvPr id="12" name="Rectangle 11"/>
            <p:cNvSpPr/>
            <p:nvPr/>
          </p:nvSpPr>
          <p:spPr>
            <a:xfrm>
              <a:off x="6885093" y="4292084"/>
              <a:ext cx="2154133" cy="183761"/>
            </a:xfrm>
            <a:prstGeom prst="rect">
              <a:avLst/>
            </a:prstGeom>
            <a:ln>
              <a:noFill/>
            </a:ln>
          </p:spPr>
          <p:txBody>
            <a:bodyPr wrap="square">
              <a:spAutoFit/>
            </a:bodyPr>
            <a:lstStyle/>
            <a:p>
              <a:r>
                <a:rPr lang="en-US" sz="600" dirty="0" smtClean="0"/>
                <a:t>https://commons.wikimedia.org/w/index.php?curid=7823146</a:t>
              </a:r>
              <a:endParaRPr lang="en-US" sz="600" dirty="0"/>
            </a:p>
          </p:txBody>
        </p:sp>
      </p:grpSp>
      <p:pic>
        <p:nvPicPr>
          <p:cNvPr id="9" name="Picture 3"/>
          <p:cNvPicPr>
            <a:picLocks noChangeAspect="1" noChangeArrowheads="1"/>
          </p:cNvPicPr>
          <p:nvPr/>
        </p:nvPicPr>
        <p:blipFill>
          <a:blip r:embed="rId4" cstate="print"/>
          <a:srcRect/>
          <a:stretch>
            <a:fillRect/>
          </a:stretch>
        </p:blipFill>
        <p:spPr bwMode="auto">
          <a:xfrm>
            <a:off x="0" y="1772719"/>
            <a:ext cx="9144000" cy="5085281"/>
          </a:xfrm>
          <a:prstGeom prst="rect">
            <a:avLst/>
          </a:prstGeom>
          <a:noFill/>
          <a:ln w="9525">
            <a:noFill/>
            <a:miter lim="800000"/>
            <a:headEnd/>
            <a:tailEnd/>
          </a:ln>
        </p:spPr>
      </p:pic>
      <p:sp>
        <p:nvSpPr>
          <p:cNvPr id="5" name="TextBox 4"/>
          <p:cNvSpPr txBox="1"/>
          <p:nvPr/>
        </p:nvSpPr>
        <p:spPr>
          <a:xfrm>
            <a:off x="0" y="0"/>
            <a:ext cx="9143999" cy="646331"/>
          </a:xfrm>
          <a:prstGeom prst="rect">
            <a:avLst/>
          </a:prstGeom>
          <a:solidFill>
            <a:srgbClr val="FFFF00"/>
          </a:solidFill>
        </p:spPr>
        <p:txBody>
          <a:bodyPr wrap="square" rtlCol="0">
            <a:spAutoFit/>
          </a:bodyPr>
          <a:lstStyle/>
          <a:p>
            <a:pPr algn="ctr"/>
            <a:r>
              <a:rPr lang="en-US" sz="3600" b="1" dirty="0" smtClean="0"/>
              <a:t>PIERRE DUGUA (du </a:t>
            </a:r>
            <a:r>
              <a:rPr lang="en-US" sz="3600" b="1" dirty="0" err="1" smtClean="0"/>
              <a:t>Gua</a:t>
            </a:r>
            <a:r>
              <a:rPr lang="en-US" sz="3600" b="1" dirty="0" smtClean="0"/>
              <a:t>), </a:t>
            </a:r>
            <a:r>
              <a:rPr lang="en-US" sz="3600" b="1" dirty="0" err="1" smtClean="0"/>
              <a:t>SIEUR</a:t>
            </a:r>
            <a:r>
              <a:rPr lang="en-US" sz="3600" b="1" dirty="0" smtClean="0"/>
              <a:t> DE MONS</a:t>
            </a:r>
            <a:endParaRPr lang="en-US" sz="3600" b="1" dirty="0"/>
          </a:p>
        </p:txBody>
      </p:sp>
      <p:sp>
        <p:nvSpPr>
          <p:cNvPr id="6" name="Slide Number Placeholder 6"/>
          <p:cNvSpPr>
            <a:spLocks noGrp="1"/>
          </p:cNvSpPr>
          <p:nvPr>
            <p:ph type="sldNum" sz="quarter" idx="12"/>
          </p:nvPr>
        </p:nvSpPr>
        <p:spPr/>
        <p:txBody>
          <a:bodyPr/>
          <a:lstStyle/>
          <a:p>
            <a:fld id="{5726AA0A-BCE2-49DB-973D-4700DB25EC62}" type="slidenum">
              <a:rPr lang="en-US" sz="1600" smtClean="0">
                <a:solidFill>
                  <a:schemeClr val="tx1"/>
                </a:solidFill>
              </a:rPr>
              <a:pPr/>
              <a:t>34</a:t>
            </a:fld>
            <a:endParaRPr lang="en-US" sz="1600" dirty="0">
              <a:solidFill>
                <a:schemeClr val="tx1"/>
              </a:solidFill>
            </a:endParaRPr>
          </a:p>
        </p:txBody>
      </p:sp>
      <p:sp>
        <p:nvSpPr>
          <p:cNvPr id="13" name="Rectangle 12"/>
          <p:cNvSpPr/>
          <p:nvPr/>
        </p:nvSpPr>
        <p:spPr>
          <a:xfrm>
            <a:off x="9296400" y="30480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0" name="Rectangle 9"/>
          <p:cNvSpPr/>
          <p:nvPr/>
        </p:nvSpPr>
        <p:spPr>
          <a:xfrm>
            <a:off x="0" y="685800"/>
            <a:ext cx="5334000" cy="954107"/>
          </a:xfrm>
          <a:prstGeom prst="rect">
            <a:avLst/>
          </a:prstGeom>
        </p:spPr>
        <p:txBody>
          <a:bodyPr wrap="square">
            <a:spAutoFit/>
          </a:bodyPr>
          <a:lstStyle/>
          <a:p>
            <a:pPr marL="228600" indent="-228600">
              <a:spcAft>
                <a:spcPts val="1000"/>
              </a:spcAft>
              <a:buFont typeface="Arial" pitchFamily="34" charset="0"/>
              <a:buChar char="•"/>
            </a:pPr>
            <a:r>
              <a:rPr lang="en-US" sz="2800" dirty="0" smtClean="0">
                <a:solidFill>
                  <a:srgbClr val="FF0000"/>
                </a:solidFill>
                <a:effectLst>
                  <a:outerShdw blurRad="38100" dist="38100" dir="2700000" algn="tl">
                    <a:srgbClr val="000000"/>
                  </a:outerShdw>
                </a:effectLst>
              </a:rPr>
              <a:t>1605</a:t>
            </a:r>
            <a:r>
              <a:rPr lang="en-US" sz="2800" dirty="0" smtClean="0"/>
              <a:t> -  </a:t>
            </a:r>
            <a:r>
              <a:rPr lang="en-US" sz="2800" dirty="0" smtClean="0">
                <a:solidFill>
                  <a:srgbClr val="FF0000"/>
                </a:solidFill>
                <a:effectLst>
                  <a:outerShdw blurRad="38100" dist="38100" dir="2700000" algn="tl">
                    <a:srgbClr val="000000"/>
                  </a:outerShdw>
                </a:effectLst>
              </a:rPr>
              <a:t>Moves across Bay </a:t>
            </a:r>
            <a:r>
              <a:rPr lang="en-US" sz="2800" dirty="0" smtClean="0"/>
              <a:t>of Fundy &amp;, </a:t>
            </a:r>
            <a:r>
              <a:rPr lang="en-US" sz="2800" dirty="0" smtClean="0">
                <a:solidFill>
                  <a:srgbClr val="FF0000"/>
                </a:solidFill>
                <a:effectLst>
                  <a:outerShdw blurRad="38100" dist="38100" dir="2700000" algn="tl">
                    <a:srgbClr val="000000"/>
                  </a:outerShdw>
                </a:effectLst>
              </a:rPr>
              <a:t>establishes Port-Royal</a:t>
            </a:r>
          </a:p>
        </p:txBody>
      </p:sp>
      <p:grpSp>
        <p:nvGrpSpPr>
          <p:cNvPr id="3" name="Group 15"/>
          <p:cNvGrpSpPr/>
          <p:nvPr/>
        </p:nvGrpSpPr>
        <p:grpSpPr>
          <a:xfrm>
            <a:off x="519288" y="3500735"/>
            <a:ext cx="1157112" cy="461665"/>
            <a:chOff x="-2223912" y="1748135"/>
            <a:chExt cx="1157112" cy="461665"/>
          </a:xfrm>
        </p:grpSpPr>
        <p:sp>
          <p:nvSpPr>
            <p:cNvPr id="17" name="Oval 16"/>
            <p:cNvSpPr/>
            <p:nvPr/>
          </p:nvSpPr>
          <p:spPr>
            <a:xfrm>
              <a:off x="-2209800" y="1752600"/>
              <a:ext cx="1143000" cy="457200"/>
            </a:xfrm>
            <a:prstGeom prst="ellipse">
              <a:avLst/>
            </a:prstGeom>
            <a:solidFill>
              <a:schemeClr val="bg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223912" y="1748135"/>
              <a:ext cx="1157112" cy="461665"/>
            </a:xfrm>
            <a:prstGeom prst="rect">
              <a:avLst/>
            </a:prstGeom>
            <a:noFill/>
          </p:spPr>
          <p:txBody>
            <a:bodyPr wrap="none" rtlCol="0">
              <a:spAutoFit/>
            </a:bodyPr>
            <a:lstStyle/>
            <a:p>
              <a:r>
                <a:rPr lang="en-US" sz="2400" b="1" dirty="0" smtClean="0"/>
                <a:t>St Croix</a:t>
              </a:r>
              <a:endParaRPr lang="en-US" sz="2400" b="1" dirty="0"/>
            </a:p>
          </p:txBody>
        </p:sp>
      </p:grpSp>
      <p:grpSp>
        <p:nvGrpSpPr>
          <p:cNvPr id="4" name="Group 19"/>
          <p:cNvGrpSpPr/>
          <p:nvPr/>
        </p:nvGrpSpPr>
        <p:grpSpPr>
          <a:xfrm>
            <a:off x="1600200" y="4491335"/>
            <a:ext cx="1676400" cy="461665"/>
            <a:chOff x="-5881512" y="2433935"/>
            <a:chExt cx="1676400" cy="461665"/>
          </a:xfrm>
        </p:grpSpPr>
        <p:sp>
          <p:nvSpPr>
            <p:cNvPr id="21" name="Oval 20"/>
            <p:cNvSpPr/>
            <p:nvPr/>
          </p:nvSpPr>
          <p:spPr>
            <a:xfrm>
              <a:off x="-5881512" y="2433935"/>
              <a:ext cx="1676400" cy="457200"/>
            </a:xfrm>
            <a:prstGeom prst="ellipse">
              <a:avLst/>
            </a:prstGeom>
            <a:solidFill>
              <a:schemeClr val="bg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800510" y="2433935"/>
              <a:ext cx="1519198" cy="461665"/>
            </a:xfrm>
            <a:prstGeom prst="rect">
              <a:avLst/>
            </a:prstGeom>
            <a:noFill/>
          </p:spPr>
          <p:txBody>
            <a:bodyPr wrap="none" rtlCol="0">
              <a:spAutoFit/>
            </a:bodyPr>
            <a:lstStyle/>
            <a:p>
              <a:r>
                <a:rPr lang="en-US" sz="2400" b="1" dirty="0" smtClean="0"/>
                <a:t>Port-Royal</a:t>
              </a:r>
              <a:endParaRPr lang="en-US" sz="2400" b="1" dirty="0"/>
            </a:p>
          </p:txBody>
        </p:sp>
      </p:grpSp>
      <p:sp>
        <p:nvSpPr>
          <p:cNvPr id="23" name="Oval 22"/>
          <p:cNvSpPr/>
          <p:nvPr/>
        </p:nvSpPr>
        <p:spPr>
          <a:xfrm>
            <a:off x="533400" y="3505200"/>
            <a:ext cx="1143000" cy="4572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1" descr="D:\Academic\Senior U\Geology\2020\Champlains-drawing-of-port-royal.jpg"/>
          <p:cNvPicPr>
            <a:picLocks noChangeAspect="1" noChangeArrowheads="1"/>
          </p:cNvPicPr>
          <p:nvPr/>
        </p:nvPicPr>
        <p:blipFill>
          <a:blip r:embed="rId5" cstate="print"/>
          <a:srcRect/>
          <a:stretch>
            <a:fillRect/>
          </a:stretch>
        </p:blipFill>
        <p:spPr bwMode="auto">
          <a:xfrm>
            <a:off x="1300214" y="640080"/>
            <a:ext cx="6543573" cy="6217920"/>
          </a:xfrm>
          <a:prstGeom prst="rect">
            <a:avLst/>
          </a:prstGeom>
          <a:noFill/>
        </p:spPr>
      </p:pic>
      <p:pic>
        <p:nvPicPr>
          <p:cNvPr id="24" name="Picture 1"/>
          <p:cNvPicPr>
            <a:picLocks noChangeAspect="1" noChangeArrowheads="1"/>
          </p:cNvPicPr>
          <p:nvPr/>
        </p:nvPicPr>
        <p:blipFill>
          <a:blip r:embed="rId6" cstate="print"/>
          <a:srcRect/>
          <a:stretch>
            <a:fillRect/>
          </a:stretch>
        </p:blipFill>
        <p:spPr bwMode="auto">
          <a:xfrm>
            <a:off x="1104900" y="647700"/>
            <a:ext cx="6934200" cy="6238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1000"/>
                                        <p:tgtEl>
                                          <p:spTgt spid="10">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10" presetClass="entr" presetSubtype="0" fill="hold" nodeType="with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par>
                                <p:cTn id="14" presetID="10" presetClass="entr" presetSubtype="0" fill="hold" grpId="2" nodeType="withEffect">
                                  <p:stCondLst>
                                    <p:cond delay="10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63" presetClass="path" presetSubtype="0" accel="50000" decel="50000" fill="hold" grpId="0" nodeType="clickEffect">
                                  <p:stCondLst>
                                    <p:cond delay="0"/>
                                  </p:stCondLst>
                                  <p:childTnLst>
                                    <p:animMotion origin="layout" path="M -3.33333E-6 -3.33333E-6 L 0.15417 0.14445 " pathEditMode="relative" rAng="0" ptsTypes="AA">
                                      <p:cBhvr>
                                        <p:cTn id="20" dur="2000" fill="hold"/>
                                        <p:tgtEl>
                                          <p:spTgt spid="23"/>
                                        </p:tgtEl>
                                        <p:attrNameLst>
                                          <p:attrName>ppt_x</p:attrName>
                                          <p:attrName>ppt_y</p:attrName>
                                        </p:attrNameLst>
                                      </p:cBhvr>
                                      <p:rCtr x="77" y="72"/>
                                    </p:animMotion>
                                  </p:childTnLst>
                                </p:cTn>
                              </p:par>
                              <p:par>
                                <p:cTn id="21" presetID="50" presetClass="exit" presetSubtype="0" accel="100000" fill="hold" grpId="1" nodeType="withEffect">
                                  <p:stCondLst>
                                    <p:cond delay="0"/>
                                  </p:stCondLst>
                                  <p:childTnLst>
                                    <p:anim calcmode="lin" valueType="num">
                                      <p:cBhvr>
                                        <p:cTn id="22" dur="2000"/>
                                        <p:tgtEl>
                                          <p:spTgt spid="23"/>
                                        </p:tgtEl>
                                        <p:attrNameLst>
                                          <p:attrName>ppt_w</p:attrName>
                                        </p:attrNameLst>
                                      </p:cBhvr>
                                      <p:tavLst>
                                        <p:tav tm="0">
                                          <p:val>
                                            <p:strVal val="ppt_w"/>
                                          </p:val>
                                        </p:tav>
                                        <p:tav tm="100000">
                                          <p:val>
                                            <p:strVal val="ppt_w+.3"/>
                                          </p:val>
                                        </p:tav>
                                      </p:tavLst>
                                    </p:anim>
                                    <p:anim calcmode="lin" valueType="num">
                                      <p:cBhvr>
                                        <p:cTn id="23" dur="2000"/>
                                        <p:tgtEl>
                                          <p:spTgt spid="23"/>
                                        </p:tgtEl>
                                        <p:attrNameLst>
                                          <p:attrName>ppt_h</p:attrName>
                                        </p:attrNameLst>
                                      </p:cBhvr>
                                      <p:tavLst>
                                        <p:tav tm="0">
                                          <p:val>
                                            <p:strVal val="ppt_h"/>
                                          </p:val>
                                        </p:tav>
                                        <p:tav tm="100000">
                                          <p:val>
                                            <p:strVal val="ppt_h"/>
                                          </p:val>
                                        </p:tav>
                                      </p:tavLst>
                                    </p:anim>
                                    <p:animEffect transition="out" filter="fade">
                                      <p:cBhvr>
                                        <p:cTn id="24" dur="2000"/>
                                        <p:tgtEl>
                                          <p:spTgt spid="23"/>
                                        </p:tgtEl>
                                      </p:cBhvr>
                                    </p:animEffect>
                                    <p:set>
                                      <p:cBhvr>
                                        <p:cTn id="25" dur="1" fill="hold">
                                          <p:stCondLst>
                                            <p:cond delay="1999"/>
                                          </p:stCondLst>
                                        </p:cTn>
                                        <p:tgtEl>
                                          <p:spTgt spid="2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3"/>
                                        </p:tgtEl>
                                      </p:cBhvr>
                                    </p:animEffect>
                                    <p:set>
                                      <p:cBhvr>
                                        <p:cTn id="28" dur="1" fill="hold">
                                          <p:stCondLst>
                                            <p:cond delay="999"/>
                                          </p:stCondLst>
                                        </p:cTn>
                                        <p:tgtEl>
                                          <p:spTgt spid="3"/>
                                        </p:tgtEl>
                                        <p:attrNameLst>
                                          <p:attrName>style.visibility</p:attrName>
                                        </p:attrNameLst>
                                      </p:cBhvr>
                                      <p:to>
                                        <p:strVal val="hidden"/>
                                      </p:to>
                                    </p:set>
                                  </p:childTnLst>
                                </p:cTn>
                              </p:par>
                              <p:par>
                                <p:cTn id="29" presetID="10" presetClass="entr" presetSubtype="0" fill="hold" nodeType="withEffect">
                                  <p:stCondLst>
                                    <p:cond delay="100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3" grpId="2"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3999" cy="646331"/>
          </a:xfrm>
          <a:prstGeom prst="rect">
            <a:avLst/>
          </a:prstGeom>
          <a:solidFill>
            <a:srgbClr val="FFFF00"/>
          </a:solidFill>
        </p:spPr>
        <p:txBody>
          <a:bodyPr wrap="square" rtlCol="0">
            <a:spAutoFit/>
          </a:bodyPr>
          <a:lstStyle/>
          <a:p>
            <a:pPr algn="ctr"/>
            <a:r>
              <a:rPr lang="en-US" sz="3600" b="1" dirty="0" smtClean="0"/>
              <a:t>PIERRE DUGUA (du </a:t>
            </a:r>
            <a:r>
              <a:rPr lang="en-US" sz="3600" b="1" dirty="0" err="1" smtClean="0"/>
              <a:t>Gua</a:t>
            </a:r>
            <a:r>
              <a:rPr lang="en-US" sz="3600" b="1" dirty="0" smtClean="0"/>
              <a:t>), </a:t>
            </a:r>
            <a:r>
              <a:rPr lang="en-US" sz="3600" b="1" dirty="0" err="1" smtClean="0"/>
              <a:t>SIEUR</a:t>
            </a:r>
            <a:r>
              <a:rPr lang="en-US" sz="3600" b="1" dirty="0" smtClean="0"/>
              <a:t> DE MONS</a:t>
            </a:r>
            <a:endParaRPr lang="en-US" sz="3600" b="1" dirty="0"/>
          </a:p>
        </p:txBody>
      </p:sp>
      <p:sp>
        <p:nvSpPr>
          <p:cNvPr id="6" name="Slide Number Placeholder 6"/>
          <p:cNvSpPr>
            <a:spLocks noGrp="1"/>
          </p:cNvSpPr>
          <p:nvPr>
            <p:ph type="sldNum" sz="quarter" idx="12"/>
          </p:nvPr>
        </p:nvSpPr>
        <p:spPr/>
        <p:txBody>
          <a:bodyPr/>
          <a:lstStyle/>
          <a:p>
            <a:fld id="{5726AA0A-BCE2-49DB-973D-4700DB25EC62}" type="slidenum">
              <a:rPr lang="en-US" sz="1600" smtClean="0">
                <a:solidFill>
                  <a:schemeClr val="tx1"/>
                </a:solidFill>
              </a:rPr>
              <a:pPr/>
              <a:t>35</a:t>
            </a:fld>
            <a:endParaRPr lang="en-US" sz="1600" dirty="0">
              <a:solidFill>
                <a:schemeClr val="tx1"/>
              </a:solidFill>
            </a:endParaRPr>
          </a:p>
        </p:txBody>
      </p:sp>
      <p:sp>
        <p:nvSpPr>
          <p:cNvPr id="10" name="Rectangle 9"/>
          <p:cNvSpPr/>
          <p:nvPr/>
        </p:nvSpPr>
        <p:spPr>
          <a:xfrm>
            <a:off x="0" y="685800"/>
            <a:ext cx="5410200" cy="1944122"/>
          </a:xfrm>
          <a:prstGeom prst="rect">
            <a:avLst/>
          </a:prstGeom>
        </p:spPr>
        <p:txBody>
          <a:bodyPr wrap="square">
            <a:spAutoFit/>
          </a:bodyPr>
          <a:lstStyle/>
          <a:p>
            <a:pPr marL="228600" indent="-228600">
              <a:spcAft>
                <a:spcPts val="1000"/>
              </a:spcAft>
              <a:buFont typeface="Arial" pitchFamily="34" charset="0"/>
              <a:buChar char="•"/>
            </a:pPr>
            <a:r>
              <a:rPr lang="en-US" sz="2800" dirty="0" smtClean="0">
                <a:solidFill>
                  <a:srgbClr val="FF0000"/>
                </a:solidFill>
                <a:effectLst>
                  <a:outerShdw blurRad="38100" dist="38100" dir="2700000" algn="tl">
                    <a:srgbClr val="000000"/>
                  </a:outerShdw>
                </a:effectLst>
              </a:rPr>
              <a:t>1605</a:t>
            </a:r>
            <a:r>
              <a:rPr lang="en-US" sz="2800" dirty="0" smtClean="0"/>
              <a:t> -  </a:t>
            </a:r>
            <a:r>
              <a:rPr lang="en-US" sz="2800" dirty="0" smtClean="0">
                <a:solidFill>
                  <a:srgbClr val="FF0000"/>
                </a:solidFill>
                <a:effectLst>
                  <a:outerShdw blurRad="38100" dist="38100" dir="2700000" algn="tl">
                    <a:srgbClr val="000000"/>
                  </a:outerShdw>
                </a:effectLst>
              </a:rPr>
              <a:t>Moves across Bay </a:t>
            </a:r>
            <a:r>
              <a:rPr lang="en-US" sz="2800" dirty="0" smtClean="0"/>
              <a:t>of Fundy &amp; </a:t>
            </a:r>
            <a:r>
              <a:rPr lang="en-US" sz="2800" dirty="0" smtClean="0">
                <a:solidFill>
                  <a:srgbClr val="FF0000"/>
                </a:solidFill>
                <a:effectLst>
                  <a:outerShdw blurRad="38100" dist="38100" dir="2700000" algn="tl">
                    <a:srgbClr val="000000"/>
                  </a:outerShdw>
                </a:effectLst>
              </a:rPr>
              <a:t>establishes Port Royal </a:t>
            </a:r>
          </a:p>
          <a:p>
            <a:pPr marL="228600" indent="-228600">
              <a:spcAft>
                <a:spcPts val="1000"/>
              </a:spcAft>
              <a:buFont typeface="Arial" pitchFamily="34" charset="0"/>
              <a:buChar char="•"/>
            </a:pPr>
            <a:r>
              <a:rPr lang="en-US" sz="2800" dirty="0" smtClean="0"/>
              <a:t> Settlers </a:t>
            </a:r>
            <a:r>
              <a:rPr lang="en-US" sz="2800" dirty="0" smtClean="0">
                <a:solidFill>
                  <a:srgbClr val="FF0000"/>
                </a:solidFill>
                <a:effectLst>
                  <a:outerShdw blurRad="38100" dist="38100" dir="2700000" algn="tl">
                    <a:srgbClr val="000000"/>
                  </a:outerShdw>
                </a:effectLst>
              </a:rPr>
              <a:t>meet Chief Membertou</a:t>
            </a:r>
            <a:r>
              <a:rPr lang="en-US" sz="2800" dirty="0" smtClean="0"/>
              <a:t>, of the First Nation’s </a:t>
            </a:r>
            <a:r>
              <a:rPr lang="en-US" sz="2800" dirty="0" smtClean="0">
                <a:solidFill>
                  <a:srgbClr val="FF0000"/>
                </a:solidFill>
                <a:effectLst>
                  <a:outerShdw blurRad="38100" dist="38100" dir="2700000" algn="tl">
                    <a:srgbClr val="000000"/>
                  </a:outerShdw>
                </a:effectLst>
              </a:rPr>
              <a:t>Mi’kmaq tribe</a:t>
            </a:r>
          </a:p>
        </p:txBody>
      </p:sp>
      <p:grpSp>
        <p:nvGrpSpPr>
          <p:cNvPr id="2" name="Group 8"/>
          <p:cNvGrpSpPr/>
          <p:nvPr/>
        </p:nvGrpSpPr>
        <p:grpSpPr>
          <a:xfrm>
            <a:off x="5334000" y="647700"/>
            <a:ext cx="3810000" cy="3885290"/>
            <a:chOff x="5249332" y="609600"/>
            <a:chExt cx="3894668" cy="3866245"/>
          </a:xfrm>
        </p:grpSpPr>
        <p:pic>
          <p:nvPicPr>
            <p:cNvPr id="11" name="Picture 3"/>
            <p:cNvPicPr>
              <a:picLocks noChangeAspect="1" noChangeArrowheads="1"/>
            </p:cNvPicPr>
            <p:nvPr/>
          </p:nvPicPr>
          <p:blipFill>
            <a:blip r:embed="rId2" cstate="print"/>
            <a:srcRect l="4287" r="5860"/>
            <a:stretch>
              <a:fillRect/>
            </a:stretch>
          </p:blipFill>
          <p:spPr bwMode="auto">
            <a:xfrm>
              <a:off x="5249332" y="609600"/>
              <a:ext cx="3894668" cy="3810000"/>
            </a:xfrm>
            <a:prstGeom prst="rect">
              <a:avLst/>
            </a:prstGeom>
            <a:noFill/>
            <a:ln w="9525">
              <a:solidFill>
                <a:schemeClr val="tx1"/>
              </a:solidFill>
              <a:miter lim="800000"/>
              <a:headEnd/>
              <a:tailEnd/>
            </a:ln>
          </p:spPr>
        </p:pic>
        <p:sp>
          <p:nvSpPr>
            <p:cNvPr id="12" name="Rectangle 11"/>
            <p:cNvSpPr/>
            <p:nvPr/>
          </p:nvSpPr>
          <p:spPr>
            <a:xfrm>
              <a:off x="6885093" y="4292084"/>
              <a:ext cx="2154133" cy="183761"/>
            </a:xfrm>
            <a:prstGeom prst="rect">
              <a:avLst/>
            </a:prstGeom>
            <a:ln>
              <a:noFill/>
            </a:ln>
          </p:spPr>
          <p:txBody>
            <a:bodyPr wrap="square">
              <a:spAutoFit/>
            </a:bodyPr>
            <a:lstStyle/>
            <a:p>
              <a:r>
                <a:rPr lang="en-US" sz="600" dirty="0" smtClean="0"/>
                <a:t>https://commons.wikimedia.org/w/index.php?curid=7823146</a:t>
              </a:r>
              <a:endParaRPr lang="en-US" sz="600" dirty="0"/>
            </a:p>
          </p:txBody>
        </p:sp>
      </p:grpSp>
      <p:sp>
        <p:nvSpPr>
          <p:cNvPr id="9" name="Rectangle 8"/>
          <p:cNvSpPr/>
          <p:nvPr/>
        </p:nvSpPr>
        <p:spPr>
          <a:xfrm>
            <a:off x="2286000" y="1676400"/>
            <a:ext cx="2819400" cy="4572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wipe(left)">
                                      <p:cBhvr>
                                        <p:cTn id="7" dur="10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2" cstate="print"/>
          <a:srcRect/>
          <a:stretch>
            <a:fillRect/>
          </a:stretch>
        </p:blipFill>
        <p:spPr bwMode="auto">
          <a:xfrm>
            <a:off x="-19050" y="0"/>
            <a:ext cx="9163050" cy="6851650"/>
          </a:xfrm>
          <a:prstGeom prst="rect">
            <a:avLst/>
          </a:prstGeom>
          <a:noFill/>
          <a:ln w="9525">
            <a:noFill/>
            <a:miter lim="800000"/>
            <a:headEnd/>
            <a:tailEnd/>
          </a:ln>
        </p:spPr>
      </p:pic>
      <p:sp>
        <p:nvSpPr>
          <p:cNvPr id="32" name="TextBox 31"/>
          <p:cNvSpPr txBox="1"/>
          <p:nvPr/>
        </p:nvSpPr>
        <p:spPr>
          <a:xfrm>
            <a:off x="0" y="0"/>
            <a:ext cx="9143999" cy="646331"/>
          </a:xfrm>
          <a:prstGeom prst="rect">
            <a:avLst/>
          </a:prstGeom>
          <a:solidFill>
            <a:srgbClr val="FFFF00"/>
          </a:solidFill>
        </p:spPr>
        <p:txBody>
          <a:bodyPr wrap="square" rtlCol="0">
            <a:spAutoFit/>
          </a:bodyPr>
          <a:lstStyle/>
          <a:p>
            <a:pPr algn="ctr"/>
            <a:r>
              <a:rPr lang="en-US" sz="3600" b="1" dirty="0" smtClean="0"/>
              <a:t>PIERRE DUGUA (du </a:t>
            </a:r>
            <a:r>
              <a:rPr lang="en-US" sz="3600" b="1" dirty="0" err="1" smtClean="0"/>
              <a:t>Gua</a:t>
            </a:r>
            <a:r>
              <a:rPr lang="en-US" sz="3600" b="1" dirty="0" smtClean="0"/>
              <a:t>), </a:t>
            </a:r>
            <a:r>
              <a:rPr lang="en-US" sz="3600" b="1" dirty="0" err="1" smtClean="0"/>
              <a:t>SIEUR</a:t>
            </a:r>
            <a:r>
              <a:rPr lang="en-US" sz="3600" b="1" dirty="0" smtClean="0"/>
              <a:t> DE MONS</a:t>
            </a:r>
            <a:endParaRPr lang="en-US" sz="3600" b="1" dirty="0"/>
          </a:p>
        </p:txBody>
      </p:sp>
      <p:sp useBgFill="1">
        <p:nvSpPr>
          <p:cNvPr id="16" name="Rectangle 15"/>
          <p:cNvSpPr/>
          <p:nvPr/>
        </p:nvSpPr>
        <p:spPr>
          <a:xfrm>
            <a:off x="0" y="0"/>
            <a:ext cx="9144000" cy="646331"/>
          </a:xfrm>
          <a:prstGeom prst="rect">
            <a:avLst/>
          </a:prstGeom>
        </p:spPr>
        <p:txBody>
          <a:bodyPr wrap="square">
            <a:spAutoFit/>
          </a:bodyPr>
          <a:lstStyle/>
          <a:p>
            <a:r>
              <a:rPr lang="en-US" sz="3600" b="1" dirty="0" smtClean="0"/>
              <a:t>	   Chief </a:t>
            </a:r>
            <a:r>
              <a:rPr lang="en-US" sz="3600" b="1" dirty="0" err="1" smtClean="0"/>
              <a:t>Membertou</a:t>
            </a:r>
            <a:endParaRPr lang="en-US" sz="3600" b="1" dirty="0"/>
          </a:p>
        </p:txBody>
      </p:sp>
      <p:sp useBgFill="1">
        <p:nvSpPr>
          <p:cNvPr id="24" name="Rectangle 23"/>
          <p:cNvSpPr/>
          <p:nvPr/>
        </p:nvSpPr>
        <p:spPr>
          <a:xfrm>
            <a:off x="0" y="0"/>
            <a:ext cx="9144000" cy="646331"/>
          </a:xfrm>
          <a:prstGeom prst="rect">
            <a:avLst/>
          </a:prstGeom>
        </p:spPr>
        <p:txBody>
          <a:bodyPr wrap="square">
            <a:spAutoFit/>
          </a:bodyPr>
          <a:lstStyle/>
          <a:p>
            <a:pPr algn="ctr"/>
            <a:r>
              <a:rPr lang="en-US" sz="3600" b="1" dirty="0" smtClean="0"/>
              <a:t>Chief </a:t>
            </a:r>
            <a:r>
              <a:rPr lang="en-US" sz="3600" b="1" dirty="0" smtClean="0">
                <a:solidFill>
                  <a:srgbClr val="FF0000"/>
                </a:solidFill>
                <a:effectLst>
                  <a:outerShdw dist="50800" dir="5400000" algn="ctr" rotWithShape="0">
                    <a:schemeClr val="tx1"/>
                  </a:outerShdw>
                </a:effectLst>
              </a:rPr>
              <a:t>Henri</a:t>
            </a:r>
            <a:r>
              <a:rPr lang="en-US" sz="3600" b="1" dirty="0" smtClean="0"/>
              <a:t> </a:t>
            </a:r>
            <a:r>
              <a:rPr lang="en-US" sz="3600" b="1" dirty="0" err="1" smtClean="0"/>
              <a:t>Membertou</a:t>
            </a:r>
            <a:endParaRPr lang="en-US" sz="3600" b="1" dirty="0"/>
          </a:p>
        </p:txBody>
      </p:sp>
      <p:sp>
        <p:nvSpPr>
          <p:cNvPr id="6" name="Slide Number Placeholder 6"/>
          <p:cNvSpPr>
            <a:spLocks noGrp="1"/>
          </p:cNvSpPr>
          <p:nvPr>
            <p:ph type="sldNum" sz="quarter" idx="12"/>
          </p:nvPr>
        </p:nvSpPr>
        <p:spPr/>
        <p:txBody>
          <a:bodyPr/>
          <a:lstStyle/>
          <a:p>
            <a:fld id="{5726AA0A-BCE2-49DB-973D-4700DB25EC62}" type="slidenum">
              <a:rPr lang="en-US" sz="1600" smtClean="0">
                <a:solidFill>
                  <a:schemeClr val="tx1"/>
                </a:solidFill>
              </a:rPr>
              <a:pPr/>
              <a:t>36</a:t>
            </a:fld>
            <a:endParaRPr lang="en-US" sz="1600" dirty="0">
              <a:solidFill>
                <a:schemeClr val="tx1"/>
              </a:solidFill>
            </a:endParaRPr>
          </a:p>
        </p:txBody>
      </p:sp>
      <p:sp>
        <p:nvSpPr>
          <p:cNvPr id="15" name="Rectangle 14"/>
          <p:cNvSpPr/>
          <p:nvPr/>
        </p:nvSpPr>
        <p:spPr>
          <a:xfrm>
            <a:off x="2286000" y="1676400"/>
            <a:ext cx="2819400" cy="4572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286000" y="1676400"/>
            <a:ext cx="2771656" cy="523220"/>
          </a:xfrm>
          <a:prstGeom prst="rect">
            <a:avLst/>
          </a:prstGeom>
          <a:noFill/>
        </p:spPr>
        <p:txBody>
          <a:bodyPr wrap="none" rtlCol="0">
            <a:spAutoFit/>
          </a:bodyPr>
          <a:lstStyle/>
          <a:p>
            <a:r>
              <a:rPr lang="en-US" sz="2800" dirty="0" smtClean="0"/>
              <a:t>Chief </a:t>
            </a:r>
            <a:r>
              <a:rPr lang="en-US" sz="2800" dirty="0" err="1" smtClean="0"/>
              <a:t>Membertou</a:t>
            </a:r>
            <a:endParaRPr lang="en-US" sz="2800" dirty="0"/>
          </a:p>
        </p:txBody>
      </p:sp>
      <p:sp useBgFill="1">
        <p:nvSpPr>
          <p:cNvPr id="18" name="Rectangle 17"/>
          <p:cNvSpPr/>
          <p:nvPr/>
        </p:nvSpPr>
        <p:spPr>
          <a:xfrm>
            <a:off x="0" y="609600"/>
            <a:ext cx="9144000" cy="624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0" descr="Image result for henry membertou"/>
          <p:cNvPicPr>
            <a:picLocks noChangeAspect="1" noChangeArrowheads="1"/>
          </p:cNvPicPr>
          <p:nvPr/>
        </p:nvPicPr>
        <p:blipFill>
          <a:blip r:embed="rId3" cstate="print"/>
          <a:srcRect l="32941" t="1023" r="35799" b="75"/>
          <a:stretch>
            <a:fillRect/>
          </a:stretch>
        </p:blipFill>
        <p:spPr bwMode="auto">
          <a:xfrm>
            <a:off x="6172200" y="228600"/>
            <a:ext cx="2615293" cy="4648200"/>
          </a:xfrm>
          <a:prstGeom prst="rect">
            <a:avLst/>
          </a:prstGeom>
          <a:noFill/>
          <a:ln w="50800">
            <a:solidFill>
              <a:srgbClr val="00B050"/>
            </a:solidFill>
          </a:ln>
        </p:spPr>
      </p:pic>
      <p:sp>
        <p:nvSpPr>
          <p:cNvPr id="22" name="Rectangle 21"/>
          <p:cNvSpPr/>
          <p:nvPr/>
        </p:nvSpPr>
        <p:spPr>
          <a:xfrm>
            <a:off x="0" y="838200"/>
            <a:ext cx="6096000" cy="4401205"/>
          </a:xfrm>
          <a:prstGeom prst="rect">
            <a:avLst/>
          </a:prstGeom>
        </p:spPr>
        <p:txBody>
          <a:bodyPr wrap="square">
            <a:spAutoFit/>
          </a:bodyPr>
          <a:lstStyle/>
          <a:p>
            <a:pPr marL="0" lvl="1" indent="-228600"/>
            <a:r>
              <a:rPr lang="en-US" sz="2800" dirty="0" smtClean="0"/>
              <a:t>REMINDER: </a:t>
            </a:r>
            <a:r>
              <a:rPr lang="en-US" sz="2800" dirty="0" err="1" smtClean="0">
                <a:solidFill>
                  <a:srgbClr val="FF0000"/>
                </a:solidFill>
                <a:effectLst>
                  <a:outerShdw blurRad="38100" dist="38100" dir="2700000" algn="tl">
                    <a:srgbClr val="000000"/>
                  </a:outerShdw>
                </a:effectLst>
              </a:rPr>
              <a:t>Membertou</a:t>
            </a:r>
            <a:r>
              <a:rPr lang="en-US" sz="2800" dirty="0" smtClean="0">
                <a:solidFill>
                  <a:srgbClr val="FF0000"/>
                </a:solidFill>
                <a:effectLst>
                  <a:outerShdw blurRad="38100" dist="38100" dir="2700000" algn="tl">
                    <a:srgbClr val="000000"/>
                  </a:outerShdw>
                </a:effectLst>
              </a:rPr>
              <a:t> met Jacques</a:t>
            </a:r>
          </a:p>
          <a:p>
            <a:pPr marL="0" lvl="1" indent="-228600"/>
            <a:r>
              <a:rPr lang="en-US" sz="2800" dirty="0" smtClean="0">
                <a:solidFill>
                  <a:srgbClr val="FF0000"/>
                </a:solidFill>
                <a:effectLst>
                  <a:outerShdw blurRad="38100" dist="38100" dir="2700000" algn="tl">
                    <a:srgbClr val="000000"/>
                  </a:outerShdw>
                </a:effectLst>
              </a:rPr>
              <a:t>	         Cartier</a:t>
            </a:r>
            <a:r>
              <a:rPr lang="en-US" sz="2800" dirty="0" smtClean="0"/>
              <a:t> in 1534	 </a:t>
            </a:r>
          </a:p>
          <a:p>
            <a:pPr marL="0" lvl="1" indent="-228600"/>
            <a:r>
              <a:rPr lang="en-US" sz="2800" dirty="0" smtClean="0"/>
              <a:t>1605  - age 95, </a:t>
            </a:r>
            <a:r>
              <a:rPr lang="en-US" sz="2800" dirty="0" smtClean="0">
                <a:solidFill>
                  <a:srgbClr val="FF0000"/>
                </a:solidFill>
                <a:effectLst>
                  <a:outerShdw blurRad="38100" dist="38100" dir="2700000" algn="tl">
                    <a:srgbClr val="000000"/>
                  </a:outerShdw>
                </a:effectLst>
              </a:rPr>
              <a:t>Grand Chief of </a:t>
            </a:r>
            <a:r>
              <a:rPr lang="en-US" sz="2800" dirty="0" err="1" smtClean="0">
                <a:solidFill>
                  <a:srgbClr val="FF0000"/>
                </a:solidFill>
                <a:effectLst>
                  <a:outerShdw blurRad="38100" dist="38100" dir="2700000" algn="tl">
                    <a:srgbClr val="000000"/>
                  </a:outerShdw>
                </a:effectLst>
              </a:rPr>
              <a:t>Mi’kmaq</a:t>
            </a:r>
            <a:endParaRPr lang="en-US" sz="2800" dirty="0" smtClean="0">
              <a:solidFill>
                <a:srgbClr val="FF0000"/>
              </a:solidFill>
              <a:effectLst>
                <a:outerShdw blurRad="38100" dist="38100" dir="2700000" algn="tl">
                  <a:srgbClr val="000000"/>
                </a:outerShdw>
              </a:effectLst>
            </a:endParaRPr>
          </a:p>
          <a:p>
            <a:pPr marL="285750" lvl="1" indent="-514350">
              <a:buAutoNum type="arabicPlain" startAt="1510"/>
            </a:pPr>
            <a:r>
              <a:rPr lang="en-US" sz="2800" dirty="0" smtClean="0"/>
              <a:t>  - </a:t>
            </a:r>
            <a:r>
              <a:rPr lang="en-US" sz="2800" dirty="0" smtClean="0">
                <a:solidFill>
                  <a:srgbClr val="FF0000"/>
                </a:solidFill>
                <a:effectLst>
                  <a:outerShdw blurRad="38100" dist="38100" dir="2700000" algn="tl">
                    <a:srgbClr val="000000"/>
                  </a:outerShdw>
                </a:effectLst>
              </a:rPr>
              <a:t>1st native leader to be </a:t>
            </a:r>
            <a:r>
              <a:rPr lang="en-US" sz="2800" dirty="0" err="1" smtClean="0">
                <a:solidFill>
                  <a:srgbClr val="FF0000"/>
                </a:solidFill>
                <a:effectLst>
                  <a:outerShdw blurRad="38100" dist="38100" dir="2700000" algn="tl">
                    <a:srgbClr val="000000"/>
                  </a:outerShdw>
                </a:effectLst>
              </a:rPr>
              <a:t>baptised</a:t>
            </a:r>
            <a:endParaRPr lang="en-US" sz="2800" dirty="0" smtClean="0">
              <a:solidFill>
                <a:srgbClr val="FF0000"/>
              </a:solidFill>
              <a:effectLst>
                <a:outerShdw blurRad="38100" dist="38100" dir="2700000" algn="tl">
                  <a:srgbClr val="000000"/>
                </a:outerShdw>
              </a:effectLst>
            </a:endParaRPr>
          </a:p>
          <a:p>
            <a:pPr marL="285750" lvl="1" indent="-514350"/>
            <a:r>
              <a:rPr lang="en-US" sz="2800" dirty="0" smtClean="0">
                <a:solidFill>
                  <a:srgbClr val="FF0000"/>
                </a:solidFill>
                <a:effectLst>
                  <a:outerShdw blurRad="38100" dist="38100" dir="2700000" algn="tl">
                    <a:srgbClr val="000000"/>
                  </a:outerShdw>
                </a:effectLst>
              </a:rPr>
              <a:t> 		  by French Catholics</a:t>
            </a:r>
          </a:p>
          <a:p>
            <a:pPr marL="742950" lvl="2" indent="-514350"/>
            <a:r>
              <a:rPr lang="en-US" sz="2800" dirty="0" smtClean="0"/>
              <a:t>	  - priest </a:t>
            </a:r>
            <a:r>
              <a:rPr lang="en-US" sz="2800" dirty="0" err="1" smtClean="0"/>
              <a:t>Jessé</a:t>
            </a:r>
            <a:r>
              <a:rPr lang="en-US" sz="2800" dirty="0" smtClean="0"/>
              <a:t> </a:t>
            </a:r>
            <a:r>
              <a:rPr lang="en-US" sz="2800" dirty="0" err="1" smtClean="0"/>
              <a:t>Fléché</a:t>
            </a:r>
            <a:r>
              <a:rPr lang="en-US" sz="2800" dirty="0" smtClean="0"/>
              <a:t> baptizes	 </a:t>
            </a:r>
          </a:p>
          <a:p>
            <a:pPr marL="742950" lvl="2" indent="-514350"/>
            <a:r>
              <a:rPr lang="en-US" sz="2800" dirty="0" smtClean="0"/>
              <a:t>          </a:t>
            </a:r>
            <a:r>
              <a:rPr lang="en-US" sz="2800" dirty="0" err="1" smtClean="0"/>
              <a:t>Membertou</a:t>
            </a:r>
            <a:r>
              <a:rPr lang="en-US" sz="2800" dirty="0" smtClean="0"/>
              <a:t> </a:t>
            </a:r>
            <a:r>
              <a:rPr lang="en-US" sz="2800" dirty="0" smtClean="0">
                <a:solidFill>
                  <a:srgbClr val="FF0000"/>
                </a:solidFill>
                <a:effectLst>
                  <a:outerShdw blurRad="38100" dist="38100" dir="2700000" algn="tl">
                    <a:srgbClr val="000000"/>
                  </a:outerShdw>
                </a:effectLst>
              </a:rPr>
              <a:t>&amp; 21  members</a:t>
            </a:r>
          </a:p>
          <a:p>
            <a:pPr marL="0" lvl="1" indent="-228600"/>
            <a:r>
              <a:rPr lang="en-US" sz="2800" dirty="0" smtClean="0">
                <a:solidFill>
                  <a:srgbClr val="FF0000"/>
                </a:solidFill>
                <a:effectLst>
                  <a:outerShdw blurRad="38100" dist="38100" dir="2700000" algn="tl">
                    <a:srgbClr val="000000"/>
                  </a:outerShdw>
                </a:effectLst>
              </a:rPr>
              <a:t>	  of his family </a:t>
            </a:r>
          </a:p>
          <a:p>
            <a:pPr marL="0" lvl="1" indent="-228600"/>
            <a:r>
              <a:rPr lang="en-US" sz="2800" dirty="0" smtClean="0"/>
              <a:t>	- </a:t>
            </a:r>
            <a:r>
              <a:rPr lang="en-US" sz="2800" dirty="0" smtClean="0">
                <a:solidFill>
                  <a:srgbClr val="FF0000"/>
                </a:solidFill>
                <a:effectLst>
                  <a:outerShdw blurRad="38100" dist="38100" dir="2700000" algn="tl">
                    <a:srgbClr val="000000"/>
                  </a:outerShdw>
                </a:effectLst>
              </a:rPr>
              <a:t>receives baptismal name in 	 </a:t>
            </a:r>
          </a:p>
          <a:p>
            <a:pPr marL="0" lvl="1" indent="-228600"/>
            <a:r>
              <a:rPr lang="en-US" sz="2800" dirty="0" smtClean="0">
                <a:solidFill>
                  <a:srgbClr val="FF0000"/>
                </a:solidFill>
                <a:effectLst>
                  <a:outerShdw blurRad="38100" dist="38100" dir="2700000" algn="tl">
                    <a:srgbClr val="000000"/>
                  </a:outerShdw>
                </a:effectLst>
              </a:rPr>
              <a:t>	  honor of Henri IV of France</a:t>
            </a:r>
          </a:p>
        </p:txBody>
      </p:sp>
      <p:pic>
        <p:nvPicPr>
          <p:cNvPr id="1027" name="Picture 3"/>
          <p:cNvPicPr>
            <a:picLocks noChangeAspect="1" noChangeArrowheads="1"/>
          </p:cNvPicPr>
          <p:nvPr/>
        </p:nvPicPr>
        <p:blipFill>
          <a:blip r:embed="rId4" cstate="print"/>
          <a:srcRect/>
          <a:stretch>
            <a:fillRect/>
          </a:stretch>
        </p:blipFill>
        <p:spPr bwMode="auto">
          <a:xfrm>
            <a:off x="5257800" y="2656691"/>
            <a:ext cx="3657600" cy="4048909"/>
          </a:xfrm>
          <a:prstGeom prst="rect">
            <a:avLst/>
          </a:prstGeom>
          <a:noFill/>
          <a:ln w="38100">
            <a:solidFill>
              <a:schemeClr val="tx1"/>
            </a:solidFill>
            <a:miter lim="800000"/>
            <a:headEnd/>
            <a:tailEnd/>
          </a:ln>
          <a:effectLst/>
        </p:spPr>
      </p:pic>
      <p:pic>
        <p:nvPicPr>
          <p:cNvPr id="28" name="Picture 3"/>
          <p:cNvPicPr>
            <a:picLocks noChangeAspect="1" noChangeArrowheads="1"/>
          </p:cNvPicPr>
          <p:nvPr/>
        </p:nvPicPr>
        <p:blipFill>
          <a:blip r:embed="rId5" cstate="print"/>
          <a:srcRect/>
          <a:stretch>
            <a:fillRect/>
          </a:stretch>
        </p:blipFill>
        <p:spPr bwMode="auto">
          <a:xfrm>
            <a:off x="7057005" y="2514600"/>
            <a:ext cx="1705995" cy="2010685"/>
          </a:xfrm>
          <a:prstGeom prst="rect">
            <a:avLst/>
          </a:prstGeom>
          <a:noFill/>
          <a:ln w="9525">
            <a:noFill/>
            <a:miter lim="800000"/>
            <a:headEnd/>
            <a:tailEnd/>
          </a:ln>
          <a:effectLst/>
        </p:spPr>
      </p:pic>
      <p:pic>
        <p:nvPicPr>
          <p:cNvPr id="29" name="Picture 4"/>
          <p:cNvPicPr>
            <a:picLocks noChangeAspect="1" noChangeArrowheads="1"/>
          </p:cNvPicPr>
          <p:nvPr/>
        </p:nvPicPr>
        <p:blipFill>
          <a:blip r:embed="rId6" cstate="print"/>
          <a:srcRect/>
          <a:stretch>
            <a:fillRect/>
          </a:stretch>
        </p:blipFill>
        <p:spPr bwMode="auto">
          <a:xfrm>
            <a:off x="5486400" y="3124200"/>
            <a:ext cx="1543337" cy="1830497"/>
          </a:xfrm>
          <a:prstGeom prst="rect">
            <a:avLst/>
          </a:prstGeom>
          <a:noFill/>
          <a:ln w="9525">
            <a:noFill/>
            <a:miter lim="800000"/>
            <a:headEnd/>
            <a:tailEnd/>
          </a:ln>
          <a:effectLst/>
        </p:spPr>
      </p:pic>
      <p:sp>
        <p:nvSpPr>
          <p:cNvPr id="30" name="Rectangle 29"/>
          <p:cNvSpPr/>
          <p:nvPr/>
        </p:nvSpPr>
        <p:spPr>
          <a:xfrm>
            <a:off x="838200" y="5486400"/>
            <a:ext cx="7086600" cy="1077218"/>
          </a:xfrm>
          <a:prstGeom prst="rect">
            <a:avLst/>
          </a:prstGeom>
        </p:spPr>
        <p:txBody>
          <a:bodyPr wrap="square">
            <a:spAutoFit/>
          </a:bodyPr>
          <a:lstStyle/>
          <a:p>
            <a:pPr marL="0" lvl="1" indent="-228600" algn="ctr"/>
            <a:r>
              <a:rPr lang="en-US" sz="3200" b="1" dirty="0" smtClean="0"/>
              <a:t>The beginning of the </a:t>
            </a:r>
            <a:r>
              <a:rPr lang="en-US" sz="3200" dirty="0" smtClean="0">
                <a:solidFill>
                  <a:srgbClr val="FF0000"/>
                </a:solidFill>
                <a:effectLst>
                  <a:outerShdw blurRad="38100" dist="38100" dir="2700000" algn="tl">
                    <a:srgbClr val="000000"/>
                  </a:outerShdw>
                </a:effectLst>
              </a:rPr>
              <a:t>long friendship </a:t>
            </a:r>
          </a:p>
          <a:p>
            <a:pPr marL="0" lvl="1" indent="-228600" algn="ctr"/>
            <a:r>
              <a:rPr lang="en-US" sz="3200" b="1" dirty="0" smtClean="0"/>
              <a:t>  between the </a:t>
            </a:r>
            <a:r>
              <a:rPr lang="en-US" sz="3200" dirty="0" err="1" smtClean="0">
                <a:solidFill>
                  <a:srgbClr val="FF0000"/>
                </a:solidFill>
                <a:effectLst>
                  <a:outerShdw blurRad="38100" dist="38100" dir="2700000" algn="tl">
                    <a:srgbClr val="000000"/>
                  </a:outerShdw>
                </a:effectLst>
              </a:rPr>
              <a:t>Mi’kmaq</a:t>
            </a:r>
            <a:r>
              <a:rPr lang="en-US" sz="3200" dirty="0" smtClean="0">
                <a:solidFill>
                  <a:srgbClr val="FF0000"/>
                </a:solidFill>
                <a:effectLst>
                  <a:outerShdw blurRad="38100" dist="38100" dir="2700000" algn="tl">
                    <a:srgbClr val="000000"/>
                  </a:outerShdw>
                </a:effectLst>
              </a:rPr>
              <a:t> &amp; </a:t>
            </a:r>
            <a:r>
              <a:rPr lang="en-US" sz="3200" dirty="0" err="1" smtClean="0">
                <a:solidFill>
                  <a:srgbClr val="FF0000"/>
                </a:solidFill>
                <a:effectLst>
                  <a:outerShdw blurRad="38100" dist="38100" dir="2700000" algn="tl">
                    <a:srgbClr val="000000"/>
                  </a:outerShdw>
                </a:effectLst>
              </a:rPr>
              <a:t>Acadiens</a:t>
            </a:r>
            <a:endParaRPr lang="en-US" sz="3200" dirty="0" smtClean="0">
              <a:solidFill>
                <a:srgbClr val="FF0000"/>
              </a:solidFill>
              <a:effectLst>
                <a:outerShdw blurRad="38100" dist="38100" dir="2700000" algn="tl">
                  <a:srgbClr val="000000"/>
                </a:outerShdw>
              </a:effectLst>
            </a:endParaRPr>
          </a:p>
        </p:txBody>
      </p:sp>
      <p:sp>
        <p:nvSpPr>
          <p:cNvPr id="31" name="TextBox 30"/>
          <p:cNvSpPr txBox="1"/>
          <p:nvPr/>
        </p:nvSpPr>
        <p:spPr>
          <a:xfrm>
            <a:off x="2628900" y="1720840"/>
            <a:ext cx="3886200" cy="3416320"/>
          </a:xfrm>
          <a:prstGeom prst="rect">
            <a:avLst/>
          </a:prstGeom>
          <a:solidFill>
            <a:schemeClr val="bg1"/>
          </a:solidFill>
        </p:spPr>
        <p:txBody>
          <a:bodyPr wrap="square" rtlCol="0">
            <a:spAutoFit/>
          </a:bodyPr>
          <a:lstStyle/>
          <a:p>
            <a:pPr algn="ctr"/>
            <a:r>
              <a:rPr lang="en-US" sz="5400" dirty="0" smtClean="0"/>
              <a:t>Continuing on with the story of </a:t>
            </a:r>
            <a:r>
              <a:rPr lang="en-US" sz="5400" dirty="0" smtClean="0">
                <a:solidFill>
                  <a:srgbClr val="FF0000"/>
                </a:solidFill>
                <a:effectLst>
                  <a:outerShdw blurRad="38100" dist="38100" dir="2700000" algn="tl">
                    <a:srgbClr val="000000"/>
                  </a:outerShdw>
                </a:effectLst>
              </a:rPr>
              <a:t>Pierre Dugua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64" presetClass="path" presetSubtype="0" accel="50000" decel="50000" fill="hold" grpId="1" nodeType="withEffect">
                                  <p:stCondLst>
                                    <p:cond delay="0"/>
                                  </p:stCondLst>
                                  <p:childTnLst>
                                    <p:animMotion origin="layout" path="M -2.5E-6 -2.13873E-6 L -0.05989 -0.22682 " pathEditMode="relative" rAng="0" ptsTypes="AA">
                                      <p:cBhvr>
                                        <p:cTn id="9" dur="1000" fill="hold"/>
                                        <p:tgtEl>
                                          <p:spTgt spid="17"/>
                                        </p:tgtEl>
                                        <p:attrNameLst>
                                          <p:attrName>ppt_x</p:attrName>
                                          <p:attrName>ppt_y</p:attrName>
                                        </p:attrNameLst>
                                      </p:cBhvr>
                                      <p:rCtr x="-30" y="-114"/>
                                    </p:animMotion>
                                  </p:childTnLst>
                                </p:cTn>
                              </p:par>
                              <p:par>
                                <p:cTn id="10" presetID="6" presetClass="emph" presetSubtype="0" fill="hold" grpId="3" nodeType="withEffect">
                                  <p:stCondLst>
                                    <p:cond delay="0"/>
                                  </p:stCondLst>
                                  <p:childTnLst>
                                    <p:animScale>
                                      <p:cBhvr>
                                        <p:cTn id="11" dur="1000" fill="hold"/>
                                        <p:tgtEl>
                                          <p:spTgt spid="17"/>
                                        </p:tgtEl>
                                      </p:cBhvr>
                                      <p:by x="130000" y="130000"/>
                                    </p:animScale>
                                  </p:childTnLst>
                                </p:cTn>
                              </p:par>
                              <p:par>
                                <p:cTn id="12" presetID="10" presetClass="exit" presetSubtype="0" fill="hold" grpId="0" nodeType="withEffect">
                                  <p:stCondLst>
                                    <p:cond delay="500"/>
                                  </p:stCondLst>
                                  <p:childTnLst>
                                    <p:animEffect transition="out" filter="fade">
                                      <p:cBhvr>
                                        <p:cTn id="13" dur="1000"/>
                                        <p:tgtEl>
                                          <p:spTgt spid="15"/>
                                        </p:tgtEl>
                                      </p:cBhvr>
                                    </p:animEffect>
                                    <p:set>
                                      <p:cBhvr>
                                        <p:cTn id="14" dur="1" fill="hold">
                                          <p:stCondLst>
                                            <p:cond delay="999"/>
                                          </p:stCondLst>
                                        </p:cTn>
                                        <p:tgtEl>
                                          <p:spTgt spid="15"/>
                                        </p:tgtEl>
                                        <p:attrNameLst>
                                          <p:attrName>style.visibility</p:attrName>
                                        </p:attrNameLst>
                                      </p:cBhvr>
                                      <p:to>
                                        <p:strVal val="hidden"/>
                                      </p:to>
                                    </p:set>
                                  </p:childTnLst>
                                </p:cTn>
                              </p:par>
                              <p:par>
                                <p:cTn id="15" presetID="10" presetClass="entr" presetSubtype="0" fill="hold" grpId="0" nodeType="withEffect">
                                  <p:stCondLst>
                                    <p:cond delay="5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childTnLst>
                                </p:cTn>
                              </p:par>
                              <p:par>
                                <p:cTn id="18" presetID="10" presetClass="exit" presetSubtype="0" fill="hold" grpId="2" nodeType="withEffect">
                                  <p:stCondLst>
                                    <p:cond delay="500"/>
                                  </p:stCondLst>
                                  <p:childTnLst>
                                    <p:animEffect transition="out" filter="fade">
                                      <p:cBhvr>
                                        <p:cTn id="19" dur="1000"/>
                                        <p:tgtEl>
                                          <p:spTgt spid="17"/>
                                        </p:tgtEl>
                                      </p:cBhvr>
                                    </p:animEffect>
                                    <p:set>
                                      <p:cBhvr>
                                        <p:cTn id="20" dur="1" fill="hold">
                                          <p:stCondLst>
                                            <p:cond delay="999"/>
                                          </p:stCondLst>
                                        </p:cTn>
                                        <p:tgtEl>
                                          <p:spTgt spid="17"/>
                                        </p:tgtEl>
                                        <p:attrNameLst>
                                          <p:attrName>style.visibility</p:attrName>
                                        </p:attrNameLst>
                                      </p:cBhvr>
                                      <p:to>
                                        <p:strVal val="hidden"/>
                                      </p:to>
                                    </p:se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fade">
                                      <p:cBhvr>
                                        <p:cTn id="32" dur="1000"/>
                                        <p:tgtEl>
                                          <p:spTgt spid="22">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2">
                                            <p:txEl>
                                              <p:pRg st="1" end="1"/>
                                            </p:txEl>
                                          </p:spTgt>
                                        </p:tgtEl>
                                        <p:attrNameLst>
                                          <p:attrName>style.visibility</p:attrName>
                                        </p:attrNameLst>
                                      </p:cBhvr>
                                      <p:to>
                                        <p:strVal val="visible"/>
                                      </p:to>
                                    </p:set>
                                    <p:animEffect transition="in" filter="fade">
                                      <p:cBhvr>
                                        <p:cTn id="35" dur="1000"/>
                                        <p:tgtEl>
                                          <p:spTgt spid="22">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2">
                                            <p:txEl>
                                              <p:pRg st="2" end="2"/>
                                            </p:txEl>
                                          </p:spTgt>
                                        </p:tgtEl>
                                        <p:attrNameLst>
                                          <p:attrName>style.visibility</p:attrName>
                                        </p:attrNameLst>
                                      </p:cBhvr>
                                      <p:to>
                                        <p:strVal val="visible"/>
                                      </p:to>
                                    </p:set>
                                    <p:animEffect transition="in" filter="fade">
                                      <p:cBhvr>
                                        <p:cTn id="40" dur="1000"/>
                                        <p:tgtEl>
                                          <p:spTgt spid="22">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2">
                                            <p:txEl>
                                              <p:pRg st="3" end="3"/>
                                            </p:txEl>
                                          </p:spTgt>
                                        </p:tgtEl>
                                        <p:attrNameLst>
                                          <p:attrName>style.visibility</p:attrName>
                                        </p:attrNameLst>
                                      </p:cBhvr>
                                      <p:to>
                                        <p:strVal val="visible"/>
                                      </p:to>
                                    </p:set>
                                    <p:animEffect transition="in" filter="fade">
                                      <p:cBhvr>
                                        <p:cTn id="45" dur="1000"/>
                                        <p:tgtEl>
                                          <p:spTgt spid="22">
                                            <p:txEl>
                                              <p:pRg st="3" end="3"/>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2">
                                            <p:txEl>
                                              <p:pRg st="4" end="4"/>
                                            </p:txEl>
                                          </p:spTgt>
                                        </p:tgtEl>
                                        <p:attrNameLst>
                                          <p:attrName>style.visibility</p:attrName>
                                        </p:attrNameLst>
                                      </p:cBhvr>
                                      <p:to>
                                        <p:strVal val="visible"/>
                                      </p:to>
                                    </p:set>
                                    <p:animEffect transition="in" filter="fade">
                                      <p:cBhvr>
                                        <p:cTn id="48" dur="1000"/>
                                        <p:tgtEl>
                                          <p:spTgt spid="22">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2">
                                            <p:txEl>
                                              <p:pRg st="5" end="5"/>
                                            </p:txEl>
                                          </p:spTgt>
                                        </p:tgtEl>
                                        <p:attrNameLst>
                                          <p:attrName>style.visibility</p:attrName>
                                        </p:attrNameLst>
                                      </p:cBhvr>
                                      <p:to>
                                        <p:strVal val="visible"/>
                                      </p:to>
                                    </p:set>
                                    <p:animEffect transition="in" filter="fade">
                                      <p:cBhvr>
                                        <p:cTn id="53" dur="1000"/>
                                        <p:tgtEl>
                                          <p:spTgt spid="22">
                                            <p:txEl>
                                              <p:pRg st="5" end="5"/>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22">
                                            <p:txEl>
                                              <p:pRg st="6" end="6"/>
                                            </p:txEl>
                                          </p:spTgt>
                                        </p:tgtEl>
                                        <p:attrNameLst>
                                          <p:attrName>style.visibility</p:attrName>
                                        </p:attrNameLst>
                                      </p:cBhvr>
                                      <p:to>
                                        <p:strVal val="visible"/>
                                      </p:to>
                                    </p:set>
                                    <p:animEffect transition="in" filter="fade">
                                      <p:cBhvr>
                                        <p:cTn id="56" dur="1000"/>
                                        <p:tgtEl>
                                          <p:spTgt spid="22">
                                            <p:txEl>
                                              <p:pRg st="6" end="6"/>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22">
                                            <p:txEl>
                                              <p:pRg st="7" end="7"/>
                                            </p:txEl>
                                          </p:spTgt>
                                        </p:tgtEl>
                                        <p:attrNameLst>
                                          <p:attrName>style.visibility</p:attrName>
                                        </p:attrNameLst>
                                      </p:cBhvr>
                                      <p:to>
                                        <p:strVal val="visible"/>
                                      </p:to>
                                    </p:set>
                                    <p:animEffect transition="in" filter="fade">
                                      <p:cBhvr>
                                        <p:cTn id="59" dur="1000"/>
                                        <p:tgtEl>
                                          <p:spTgt spid="22">
                                            <p:txEl>
                                              <p:pRg st="7" end="7"/>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1027"/>
                                        </p:tgtEl>
                                        <p:attrNameLst>
                                          <p:attrName>style.visibility</p:attrName>
                                        </p:attrNameLst>
                                      </p:cBhvr>
                                      <p:to>
                                        <p:strVal val="visible"/>
                                      </p:to>
                                    </p:set>
                                    <p:animEffect transition="in" filter="fade">
                                      <p:cBhvr>
                                        <p:cTn id="62" dur="1000"/>
                                        <p:tgtEl>
                                          <p:spTgt spid="1027"/>
                                        </p:tgtEl>
                                      </p:cBhvr>
                                    </p:animEffect>
                                  </p:childTnLst>
                                </p:cTn>
                              </p:par>
                              <p:par>
                                <p:cTn id="63" presetID="10" presetClass="exit" presetSubtype="0" fill="hold" nodeType="withEffect">
                                  <p:stCondLst>
                                    <p:cond delay="0"/>
                                  </p:stCondLst>
                                  <p:childTnLst>
                                    <p:animEffect transition="out" filter="fade">
                                      <p:cBhvr>
                                        <p:cTn id="64" dur="1000"/>
                                        <p:tgtEl>
                                          <p:spTgt spid="19"/>
                                        </p:tgtEl>
                                      </p:cBhvr>
                                    </p:animEffect>
                                    <p:set>
                                      <p:cBhvr>
                                        <p:cTn id="65" dur="1" fill="hold">
                                          <p:stCondLst>
                                            <p:cond delay="999"/>
                                          </p:stCondLst>
                                        </p:cTn>
                                        <p:tgtEl>
                                          <p:spTgt spid="19"/>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2">
                                            <p:txEl>
                                              <p:pRg st="8" end="8"/>
                                            </p:txEl>
                                          </p:spTgt>
                                        </p:tgtEl>
                                        <p:attrNameLst>
                                          <p:attrName>style.visibility</p:attrName>
                                        </p:attrNameLst>
                                      </p:cBhvr>
                                      <p:to>
                                        <p:strVal val="visible"/>
                                      </p:to>
                                    </p:set>
                                    <p:animEffect transition="in" filter="fade">
                                      <p:cBhvr>
                                        <p:cTn id="70" dur="1000"/>
                                        <p:tgtEl>
                                          <p:spTgt spid="22">
                                            <p:txEl>
                                              <p:pRg st="8" end="8"/>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22">
                                            <p:txEl>
                                              <p:pRg st="9" end="9"/>
                                            </p:txEl>
                                          </p:spTgt>
                                        </p:tgtEl>
                                        <p:attrNameLst>
                                          <p:attrName>style.visibility</p:attrName>
                                        </p:attrNameLst>
                                      </p:cBhvr>
                                      <p:to>
                                        <p:strVal val="visible"/>
                                      </p:to>
                                    </p:set>
                                    <p:animEffect transition="in" filter="fade">
                                      <p:cBhvr>
                                        <p:cTn id="73" dur="1000"/>
                                        <p:tgtEl>
                                          <p:spTgt spid="22">
                                            <p:txEl>
                                              <p:pRg st="9" end="9"/>
                                            </p:txEl>
                                          </p:spTgt>
                                        </p:tgtEl>
                                      </p:cBhvr>
                                    </p:animEffect>
                                  </p:childTnLst>
                                </p:cTn>
                              </p:par>
                              <p:par>
                                <p:cTn id="74" presetID="17" presetClass="entr" presetSubtype="10" fill="hold" grpId="0" nodeType="withEffect">
                                  <p:stCondLst>
                                    <p:cond delay="500"/>
                                  </p:stCondLst>
                                  <p:childTnLst>
                                    <p:set>
                                      <p:cBhvr>
                                        <p:cTn id="75" dur="1" fill="hold">
                                          <p:stCondLst>
                                            <p:cond delay="0"/>
                                          </p:stCondLst>
                                        </p:cTn>
                                        <p:tgtEl>
                                          <p:spTgt spid="24"/>
                                        </p:tgtEl>
                                        <p:attrNameLst>
                                          <p:attrName>style.visibility</p:attrName>
                                        </p:attrNameLst>
                                      </p:cBhvr>
                                      <p:to>
                                        <p:strVal val="visible"/>
                                      </p:to>
                                    </p:set>
                                    <p:anim calcmode="lin" valueType="num">
                                      <p:cBhvr>
                                        <p:cTn id="76" dur="1000" fill="hold"/>
                                        <p:tgtEl>
                                          <p:spTgt spid="24"/>
                                        </p:tgtEl>
                                        <p:attrNameLst>
                                          <p:attrName>ppt_w</p:attrName>
                                        </p:attrNameLst>
                                      </p:cBhvr>
                                      <p:tavLst>
                                        <p:tav tm="0">
                                          <p:val>
                                            <p:fltVal val="0"/>
                                          </p:val>
                                        </p:tav>
                                        <p:tav tm="100000">
                                          <p:val>
                                            <p:strVal val="#ppt_w"/>
                                          </p:val>
                                        </p:tav>
                                      </p:tavLst>
                                    </p:anim>
                                    <p:anim calcmode="lin" valueType="num">
                                      <p:cBhvr>
                                        <p:cTn id="77" dur="1000" fill="hold"/>
                                        <p:tgtEl>
                                          <p:spTgt spid="24"/>
                                        </p:tgtEl>
                                        <p:attrNameLst>
                                          <p:attrName>ppt_h</p:attrName>
                                        </p:attrNameLst>
                                      </p:cBhvr>
                                      <p:tavLst>
                                        <p:tav tm="0">
                                          <p:val>
                                            <p:strVal val="#ppt_h"/>
                                          </p:val>
                                        </p:tav>
                                        <p:tav tm="100000">
                                          <p:val>
                                            <p:strVal val="#ppt_h"/>
                                          </p:val>
                                        </p:tav>
                                      </p:tavLst>
                                    </p:anim>
                                  </p:childTnLst>
                                </p:cTn>
                              </p:par>
                            </p:childTnLst>
                          </p:cTn>
                        </p:par>
                        <p:par>
                          <p:cTn id="78" fill="hold">
                            <p:stCondLst>
                              <p:cond delay="1500"/>
                            </p:stCondLst>
                            <p:childTnLst>
                              <p:par>
                                <p:cTn id="79" presetID="10" presetClass="exit" presetSubtype="0" fill="hold" grpId="1" nodeType="afterEffect">
                                  <p:stCondLst>
                                    <p:cond delay="0"/>
                                  </p:stCondLst>
                                  <p:childTnLst>
                                    <p:animEffect transition="out" filter="fade">
                                      <p:cBhvr>
                                        <p:cTn id="80" dur="1000"/>
                                        <p:tgtEl>
                                          <p:spTgt spid="16"/>
                                        </p:tgtEl>
                                      </p:cBhvr>
                                    </p:animEffect>
                                    <p:set>
                                      <p:cBhvr>
                                        <p:cTn id="81" dur="1" fill="hold">
                                          <p:stCondLst>
                                            <p:cond delay="999"/>
                                          </p:stCondLst>
                                        </p:cTn>
                                        <p:tgtEl>
                                          <p:spTgt spid="16"/>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1000"/>
                                        <p:tgtEl>
                                          <p:spTgt spid="1027"/>
                                        </p:tgtEl>
                                      </p:cBhvr>
                                    </p:animEffect>
                                    <p:set>
                                      <p:cBhvr>
                                        <p:cTn id="86" dur="1" fill="hold">
                                          <p:stCondLst>
                                            <p:cond delay="999"/>
                                          </p:stCondLst>
                                        </p:cTn>
                                        <p:tgtEl>
                                          <p:spTgt spid="1027"/>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30">
                                            <p:txEl>
                                              <p:pRg st="0" end="0"/>
                                            </p:txEl>
                                          </p:spTgt>
                                        </p:tgtEl>
                                        <p:attrNameLst>
                                          <p:attrName>style.visibility</p:attrName>
                                        </p:attrNameLst>
                                      </p:cBhvr>
                                      <p:to>
                                        <p:strVal val="visible"/>
                                      </p:to>
                                    </p:set>
                                    <p:animEffect transition="in" filter="fade">
                                      <p:cBhvr>
                                        <p:cTn id="89" dur="1000"/>
                                        <p:tgtEl>
                                          <p:spTgt spid="30">
                                            <p:txEl>
                                              <p:pRg st="0" end="0"/>
                                            </p:txEl>
                                          </p:spTgt>
                                        </p:tgtEl>
                                      </p:cBhvr>
                                    </p:animEffect>
                                  </p:childTnLst>
                                </p:cTn>
                              </p:par>
                              <p:par>
                                <p:cTn id="90" presetID="10" presetClass="entr" presetSubtype="0" fill="hold" nodeType="withEffect">
                                  <p:stCondLst>
                                    <p:cond delay="0"/>
                                  </p:stCondLst>
                                  <p:childTnLst>
                                    <p:set>
                                      <p:cBhvr>
                                        <p:cTn id="91" dur="1" fill="hold">
                                          <p:stCondLst>
                                            <p:cond delay="0"/>
                                          </p:stCondLst>
                                        </p:cTn>
                                        <p:tgtEl>
                                          <p:spTgt spid="30">
                                            <p:txEl>
                                              <p:pRg st="1" end="1"/>
                                            </p:txEl>
                                          </p:spTgt>
                                        </p:tgtEl>
                                        <p:attrNameLst>
                                          <p:attrName>style.visibility</p:attrName>
                                        </p:attrNameLst>
                                      </p:cBhvr>
                                      <p:to>
                                        <p:strVal val="visible"/>
                                      </p:to>
                                    </p:set>
                                    <p:animEffect transition="in" filter="fade">
                                      <p:cBhvr>
                                        <p:cTn id="92" dur="1000"/>
                                        <p:tgtEl>
                                          <p:spTgt spid="30">
                                            <p:txEl>
                                              <p:pRg st="1" end="1"/>
                                            </p:txEl>
                                          </p:spTgt>
                                        </p:tgtEl>
                                      </p:cBhvr>
                                    </p:animEffect>
                                  </p:childTnLst>
                                </p:cTn>
                              </p:par>
                              <p:par>
                                <p:cTn id="93" presetID="10" presetClass="entr" presetSubtype="0" fill="hold" nodeType="with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fade">
                                      <p:cBhvr>
                                        <p:cTn id="95" dur="1000"/>
                                        <p:tgtEl>
                                          <p:spTgt spid="29"/>
                                        </p:tgtEl>
                                      </p:cBhvr>
                                    </p:animEffect>
                                  </p:childTnLst>
                                </p:cTn>
                              </p:par>
                            </p:childTnLst>
                          </p:cTn>
                        </p:par>
                        <p:par>
                          <p:cTn id="96" fill="hold">
                            <p:stCondLst>
                              <p:cond delay="1000"/>
                            </p:stCondLst>
                            <p:childTnLst>
                              <p:par>
                                <p:cTn id="97" presetID="10" presetClass="entr" presetSubtype="0" fill="hold" nodeType="after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fade">
                                      <p:cBhvr>
                                        <p:cTn id="99" dur="1000"/>
                                        <p:tgtEl>
                                          <p:spTgt spid="28"/>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1000"/>
                                        <p:tgtEl>
                                          <p:spTgt spid="24"/>
                                        </p:tgtEl>
                                      </p:cBhvr>
                                    </p:animEffect>
                                    <p:set>
                                      <p:cBhvr>
                                        <p:cTn id="104" dur="1" fill="hold">
                                          <p:stCondLst>
                                            <p:cond delay="999"/>
                                          </p:stCondLst>
                                        </p:cTn>
                                        <p:tgtEl>
                                          <p:spTgt spid="24"/>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1000"/>
                                        <p:tgtEl>
                                          <p:spTgt spid="22">
                                            <p:txEl>
                                              <p:pRg st="0" end="0"/>
                                            </p:txEl>
                                          </p:spTgt>
                                        </p:tgtEl>
                                      </p:cBhvr>
                                    </p:animEffect>
                                    <p:set>
                                      <p:cBhvr>
                                        <p:cTn id="107" dur="1" fill="hold">
                                          <p:stCondLst>
                                            <p:cond delay="999"/>
                                          </p:stCondLst>
                                        </p:cTn>
                                        <p:tgtEl>
                                          <p:spTgt spid="22">
                                            <p:txEl>
                                              <p:pRg st="0" end="0"/>
                                            </p:txEl>
                                          </p:spTgt>
                                        </p:tgtEl>
                                        <p:attrNameLst>
                                          <p:attrName>style.visibility</p:attrName>
                                        </p:attrNameLst>
                                      </p:cBhvr>
                                      <p:to>
                                        <p:strVal val="hidden"/>
                                      </p:to>
                                    </p:set>
                                  </p:childTnLst>
                                </p:cTn>
                              </p:par>
                              <p:par>
                                <p:cTn id="108" presetID="10" presetClass="exit" presetSubtype="0" fill="hold" grpId="0" nodeType="withEffect">
                                  <p:stCondLst>
                                    <p:cond delay="0"/>
                                  </p:stCondLst>
                                  <p:childTnLst>
                                    <p:animEffect transition="out" filter="fade">
                                      <p:cBhvr>
                                        <p:cTn id="109" dur="1000"/>
                                        <p:tgtEl>
                                          <p:spTgt spid="22">
                                            <p:txEl>
                                              <p:pRg st="1" end="1"/>
                                            </p:txEl>
                                          </p:spTgt>
                                        </p:tgtEl>
                                      </p:cBhvr>
                                    </p:animEffect>
                                    <p:set>
                                      <p:cBhvr>
                                        <p:cTn id="110" dur="1" fill="hold">
                                          <p:stCondLst>
                                            <p:cond delay="999"/>
                                          </p:stCondLst>
                                        </p:cTn>
                                        <p:tgtEl>
                                          <p:spTgt spid="22">
                                            <p:txEl>
                                              <p:pRg st="1" end="1"/>
                                            </p:txEl>
                                          </p:spTgt>
                                        </p:tgtEl>
                                        <p:attrNameLst>
                                          <p:attrName>style.visibility</p:attrName>
                                        </p:attrNameLst>
                                      </p:cBhvr>
                                      <p:to>
                                        <p:strVal val="hidden"/>
                                      </p:to>
                                    </p:set>
                                  </p:childTnLst>
                                </p:cTn>
                              </p:par>
                              <p:par>
                                <p:cTn id="111" presetID="10" presetClass="exit" presetSubtype="0" fill="hold" grpId="0" nodeType="withEffect">
                                  <p:stCondLst>
                                    <p:cond delay="0"/>
                                  </p:stCondLst>
                                  <p:childTnLst>
                                    <p:animEffect transition="out" filter="fade">
                                      <p:cBhvr>
                                        <p:cTn id="112" dur="1000"/>
                                        <p:tgtEl>
                                          <p:spTgt spid="22">
                                            <p:txEl>
                                              <p:pRg st="2" end="2"/>
                                            </p:txEl>
                                          </p:spTgt>
                                        </p:tgtEl>
                                      </p:cBhvr>
                                    </p:animEffect>
                                    <p:set>
                                      <p:cBhvr>
                                        <p:cTn id="113" dur="1" fill="hold">
                                          <p:stCondLst>
                                            <p:cond delay="999"/>
                                          </p:stCondLst>
                                        </p:cTn>
                                        <p:tgtEl>
                                          <p:spTgt spid="22">
                                            <p:txEl>
                                              <p:pRg st="2" end="2"/>
                                            </p:txEl>
                                          </p:spTgt>
                                        </p:tgtEl>
                                        <p:attrNameLst>
                                          <p:attrName>style.visibility</p:attrName>
                                        </p:attrNameLst>
                                      </p:cBhvr>
                                      <p:to>
                                        <p:strVal val="hidden"/>
                                      </p:to>
                                    </p:set>
                                  </p:childTnLst>
                                </p:cTn>
                              </p:par>
                              <p:par>
                                <p:cTn id="114" presetID="10" presetClass="exit" presetSubtype="0" fill="hold" grpId="0" nodeType="withEffect">
                                  <p:stCondLst>
                                    <p:cond delay="0"/>
                                  </p:stCondLst>
                                  <p:childTnLst>
                                    <p:animEffect transition="out" filter="fade">
                                      <p:cBhvr>
                                        <p:cTn id="115" dur="1000"/>
                                        <p:tgtEl>
                                          <p:spTgt spid="22">
                                            <p:txEl>
                                              <p:pRg st="3" end="3"/>
                                            </p:txEl>
                                          </p:spTgt>
                                        </p:tgtEl>
                                      </p:cBhvr>
                                    </p:animEffect>
                                    <p:set>
                                      <p:cBhvr>
                                        <p:cTn id="116" dur="1" fill="hold">
                                          <p:stCondLst>
                                            <p:cond delay="999"/>
                                          </p:stCondLst>
                                        </p:cTn>
                                        <p:tgtEl>
                                          <p:spTgt spid="22">
                                            <p:txEl>
                                              <p:pRg st="3" end="3"/>
                                            </p:txEl>
                                          </p:spTgt>
                                        </p:tgtEl>
                                        <p:attrNameLst>
                                          <p:attrName>style.visibility</p:attrName>
                                        </p:attrNameLst>
                                      </p:cBhvr>
                                      <p:to>
                                        <p:strVal val="hidden"/>
                                      </p:to>
                                    </p:set>
                                  </p:childTnLst>
                                </p:cTn>
                              </p:par>
                              <p:par>
                                <p:cTn id="117" presetID="10" presetClass="exit" presetSubtype="0" fill="hold" grpId="0" nodeType="withEffect">
                                  <p:stCondLst>
                                    <p:cond delay="0"/>
                                  </p:stCondLst>
                                  <p:childTnLst>
                                    <p:animEffect transition="out" filter="fade">
                                      <p:cBhvr>
                                        <p:cTn id="118" dur="1000"/>
                                        <p:tgtEl>
                                          <p:spTgt spid="22">
                                            <p:txEl>
                                              <p:pRg st="4" end="4"/>
                                            </p:txEl>
                                          </p:spTgt>
                                        </p:tgtEl>
                                      </p:cBhvr>
                                    </p:animEffect>
                                    <p:set>
                                      <p:cBhvr>
                                        <p:cTn id="119" dur="1" fill="hold">
                                          <p:stCondLst>
                                            <p:cond delay="999"/>
                                          </p:stCondLst>
                                        </p:cTn>
                                        <p:tgtEl>
                                          <p:spTgt spid="22">
                                            <p:txEl>
                                              <p:pRg st="4" end="4"/>
                                            </p:txEl>
                                          </p:spTgt>
                                        </p:tgtEl>
                                        <p:attrNameLst>
                                          <p:attrName>style.visibility</p:attrName>
                                        </p:attrNameLst>
                                      </p:cBhvr>
                                      <p:to>
                                        <p:strVal val="hidden"/>
                                      </p:to>
                                    </p:set>
                                  </p:childTnLst>
                                </p:cTn>
                              </p:par>
                              <p:par>
                                <p:cTn id="120" presetID="10" presetClass="exit" presetSubtype="0" fill="hold" grpId="0" nodeType="withEffect">
                                  <p:stCondLst>
                                    <p:cond delay="0"/>
                                  </p:stCondLst>
                                  <p:childTnLst>
                                    <p:animEffect transition="out" filter="fade">
                                      <p:cBhvr>
                                        <p:cTn id="121" dur="1000"/>
                                        <p:tgtEl>
                                          <p:spTgt spid="22">
                                            <p:txEl>
                                              <p:pRg st="5" end="5"/>
                                            </p:txEl>
                                          </p:spTgt>
                                        </p:tgtEl>
                                      </p:cBhvr>
                                    </p:animEffect>
                                    <p:set>
                                      <p:cBhvr>
                                        <p:cTn id="122" dur="1" fill="hold">
                                          <p:stCondLst>
                                            <p:cond delay="999"/>
                                          </p:stCondLst>
                                        </p:cTn>
                                        <p:tgtEl>
                                          <p:spTgt spid="22">
                                            <p:txEl>
                                              <p:pRg st="5" end="5"/>
                                            </p:txEl>
                                          </p:spTgt>
                                        </p:tgtEl>
                                        <p:attrNameLst>
                                          <p:attrName>style.visibility</p:attrName>
                                        </p:attrNameLst>
                                      </p:cBhvr>
                                      <p:to>
                                        <p:strVal val="hidden"/>
                                      </p:to>
                                    </p:set>
                                  </p:childTnLst>
                                </p:cTn>
                              </p:par>
                              <p:par>
                                <p:cTn id="123" presetID="10" presetClass="exit" presetSubtype="0" fill="hold" grpId="0" nodeType="withEffect">
                                  <p:stCondLst>
                                    <p:cond delay="0"/>
                                  </p:stCondLst>
                                  <p:childTnLst>
                                    <p:animEffect transition="out" filter="fade">
                                      <p:cBhvr>
                                        <p:cTn id="124" dur="1000"/>
                                        <p:tgtEl>
                                          <p:spTgt spid="22">
                                            <p:txEl>
                                              <p:pRg st="6" end="6"/>
                                            </p:txEl>
                                          </p:spTgt>
                                        </p:tgtEl>
                                      </p:cBhvr>
                                    </p:animEffect>
                                    <p:set>
                                      <p:cBhvr>
                                        <p:cTn id="125" dur="1" fill="hold">
                                          <p:stCondLst>
                                            <p:cond delay="999"/>
                                          </p:stCondLst>
                                        </p:cTn>
                                        <p:tgtEl>
                                          <p:spTgt spid="22">
                                            <p:txEl>
                                              <p:pRg st="6" end="6"/>
                                            </p:txEl>
                                          </p:spTgt>
                                        </p:tgtEl>
                                        <p:attrNameLst>
                                          <p:attrName>style.visibility</p:attrName>
                                        </p:attrNameLst>
                                      </p:cBhvr>
                                      <p:to>
                                        <p:strVal val="hidden"/>
                                      </p:to>
                                    </p:set>
                                  </p:childTnLst>
                                </p:cTn>
                              </p:par>
                              <p:par>
                                <p:cTn id="126" presetID="10" presetClass="exit" presetSubtype="0" fill="hold" grpId="0" nodeType="withEffect">
                                  <p:stCondLst>
                                    <p:cond delay="0"/>
                                  </p:stCondLst>
                                  <p:childTnLst>
                                    <p:animEffect transition="out" filter="fade">
                                      <p:cBhvr>
                                        <p:cTn id="127" dur="1000"/>
                                        <p:tgtEl>
                                          <p:spTgt spid="22">
                                            <p:txEl>
                                              <p:pRg st="7" end="7"/>
                                            </p:txEl>
                                          </p:spTgt>
                                        </p:tgtEl>
                                      </p:cBhvr>
                                    </p:animEffect>
                                    <p:set>
                                      <p:cBhvr>
                                        <p:cTn id="128" dur="1" fill="hold">
                                          <p:stCondLst>
                                            <p:cond delay="999"/>
                                          </p:stCondLst>
                                        </p:cTn>
                                        <p:tgtEl>
                                          <p:spTgt spid="22">
                                            <p:txEl>
                                              <p:pRg st="7" end="7"/>
                                            </p:txEl>
                                          </p:spTgt>
                                        </p:tgtEl>
                                        <p:attrNameLst>
                                          <p:attrName>style.visibility</p:attrName>
                                        </p:attrNameLst>
                                      </p:cBhvr>
                                      <p:to>
                                        <p:strVal val="hidden"/>
                                      </p:to>
                                    </p:set>
                                  </p:childTnLst>
                                </p:cTn>
                              </p:par>
                              <p:par>
                                <p:cTn id="129" presetID="10" presetClass="exit" presetSubtype="0" fill="hold" grpId="0" nodeType="withEffect">
                                  <p:stCondLst>
                                    <p:cond delay="0"/>
                                  </p:stCondLst>
                                  <p:childTnLst>
                                    <p:animEffect transition="out" filter="fade">
                                      <p:cBhvr>
                                        <p:cTn id="130" dur="1000"/>
                                        <p:tgtEl>
                                          <p:spTgt spid="22">
                                            <p:txEl>
                                              <p:pRg st="8" end="8"/>
                                            </p:txEl>
                                          </p:spTgt>
                                        </p:tgtEl>
                                      </p:cBhvr>
                                    </p:animEffect>
                                    <p:set>
                                      <p:cBhvr>
                                        <p:cTn id="131" dur="1" fill="hold">
                                          <p:stCondLst>
                                            <p:cond delay="999"/>
                                          </p:stCondLst>
                                        </p:cTn>
                                        <p:tgtEl>
                                          <p:spTgt spid="22">
                                            <p:txEl>
                                              <p:pRg st="8" end="8"/>
                                            </p:txEl>
                                          </p:spTgt>
                                        </p:tgtEl>
                                        <p:attrNameLst>
                                          <p:attrName>style.visibility</p:attrName>
                                        </p:attrNameLst>
                                      </p:cBhvr>
                                      <p:to>
                                        <p:strVal val="hidden"/>
                                      </p:to>
                                    </p:set>
                                  </p:childTnLst>
                                </p:cTn>
                              </p:par>
                              <p:par>
                                <p:cTn id="132" presetID="10" presetClass="exit" presetSubtype="0" fill="hold" grpId="0" nodeType="withEffect">
                                  <p:stCondLst>
                                    <p:cond delay="0"/>
                                  </p:stCondLst>
                                  <p:childTnLst>
                                    <p:animEffect transition="out" filter="fade">
                                      <p:cBhvr>
                                        <p:cTn id="133" dur="1000"/>
                                        <p:tgtEl>
                                          <p:spTgt spid="22">
                                            <p:txEl>
                                              <p:pRg st="9" end="9"/>
                                            </p:txEl>
                                          </p:spTgt>
                                        </p:tgtEl>
                                      </p:cBhvr>
                                    </p:animEffect>
                                    <p:set>
                                      <p:cBhvr>
                                        <p:cTn id="134" dur="1" fill="hold">
                                          <p:stCondLst>
                                            <p:cond delay="999"/>
                                          </p:stCondLst>
                                        </p:cTn>
                                        <p:tgtEl>
                                          <p:spTgt spid="22">
                                            <p:txEl>
                                              <p:pRg st="9" end="9"/>
                                            </p:txEl>
                                          </p:spTgt>
                                        </p:tgtEl>
                                        <p:attrNameLst>
                                          <p:attrName>style.visibility</p:attrName>
                                        </p:attrNameLst>
                                      </p:cBhvr>
                                      <p:to>
                                        <p:strVal val="hidden"/>
                                      </p:to>
                                    </p:set>
                                  </p:childTnLst>
                                </p:cTn>
                              </p:par>
                              <p:par>
                                <p:cTn id="135" presetID="10" presetClass="exit" presetSubtype="0" fill="hold" grpId="0" nodeType="withEffect">
                                  <p:stCondLst>
                                    <p:cond delay="0"/>
                                  </p:stCondLst>
                                  <p:childTnLst>
                                    <p:animEffect transition="out" filter="fade">
                                      <p:cBhvr>
                                        <p:cTn id="136" dur="1000"/>
                                        <p:tgtEl>
                                          <p:spTgt spid="30">
                                            <p:txEl>
                                              <p:pRg st="0" end="0"/>
                                            </p:txEl>
                                          </p:spTgt>
                                        </p:tgtEl>
                                      </p:cBhvr>
                                    </p:animEffect>
                                    <p:set>
                                      <p:cBhvr>
                                        <p:cTn id="137" dur="1" fill="hold">
                                          <p:stCondLst>
                                            <p:cond delay="999"/>
                                          </p:stCondLst>
                                        </p:cTn>
                                        <p:tgtEl>
                                          <p:spTgt spid="30">
                                            <p:txEl>
                                              <p:pRg st="0" end="0"/>
                                            </p:txEl>
                                          </p:spTgt>
                                        </p:tgtEl>
                                        <p:attrNameLst>
                                          <p:attrName>style.visibility</p:attrName>
                                        </p:attrNameLst>
                                      </p:cBhvr>
                                      <p:to>
                                        <p:strVal val="hidden"/>
                                      </p:to>
                                    </p:set>
                                  </p:childTnLst>
                                </p:cTn>
                              </p:par>
                              <p:par>
                                <p:cTn id="138" presetID="10" presetClass="exit" presetSubtype="0" fill="hold" grpId="0" nodeType="withEffect">
                                  <p:stCondLst>
                                    <p:cond delay="0"/>
                                  </p:stCondLst>
                                  <p:childTnLst>
                                    <p:animEffect transition="out" filter="fade">
                                      <p:cBhvr>
                                        <p:cTn id="139" dur="1000"/>
                                        <p:tgtEl>
                                          <p:spTgt spid="30">
                                            <p:txEl>
                                              <p:pRg st="1" end="1"/>
                                            </p:txEl>
                                          </p:spTgt>
                                        </p:tgtEl>
                                      </p:cBhvr>
                                    </p:animEffect>
                                    <p:set>
                                      <p:cBhvr>
                                        <p:cTn id="140" dur="1" fill="hold">
                                          <p:stCondLst>
                                            <p:cond delay="999"/>
                                          </p:stCondLst>
                                        </p:cTn>
                                        <p:tgtEl>
                                          <p:spTgt spid="30">
                                            <p:txEl>
                                              <p:pRg st="1" end="1"/>
                                            </p:txEl>
                                          </p:spTgt>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1000"/>
                                        <p:tgtEl>
                                          <p:spTgt spid="29"/>
                                        </p:tgtEl>
                                      </p:cBhvr>
                                    </p:animEffect>
                                    <p:set>
                                      <p:cBhvr>
                                        <p:cTn id="143" dur="1" fill="hold">
                                          <p:stCondLst>
                                            <p:cond delay="999"/>
                                          </p:stCondLst>
                                        </p:cTn>
                                        <p:tgtEl>
                                          <p:spTgt spid="29"/>
                                        </p:tgtEl>
                                        <p:attrNameLst>
                                          <p:attrName>style.visibility</p:attrName>
                                        </p:attrNameLst>
                                      </p:cBhvr>
                                      <p:to>
                                        <p:strVal val="hidden"/>
                                      </p:to>
                                    </p:set>
                                  </p:childTnLst>
                                </p:cTn>
                              </p:par>
                              <p:par>
                                <p:cTn id="144" presetID="10" presetClass="exit" presetSubtype="0" fill="hold" nodeType="withEffect">
                                  <p:stCondLst>
                                    <p:cond delay="0"/>
                                  </p:stCondLst>
                                  <p:childTnLst>
                                    <p:animEffect transition="out" filter="fade">
                                      <p:cBhvr>
                                        <p:cTn id="145" dur="1000"/>
                                        <p:tgtEl>
                                          <p:spTgt spid="28"/>
                                        </p:tgtEl>
                                      </p:cBhvr>
                                    </p:animEffect>
                                    <p:set>
                                      <p:cBhvr>
                                        <p:cTn id="146" dur="1" fill="hold">
                                          <p:stCondLst>
                                            <p:cond delay="999"/>
                                          </p:stCondLst>
                                        </p:cTn>
                                        <p:tgtEl>
                                          <p:spTgt spid="28"/>
                                        </p:tgtEl>
                                        <p:attrNameLst>
                                          <p:attrName>style.visibility</p:attrName>
                                        </p:attrNameLst>
                                      </p:cBhvr>
                                      <p:to>
                                        <p:strVal val="hidden"/>
                                      </p:to>
                                    </p:set>
                                  </p:childTnLst>
                                </p:cTn>
                              </p:par>
                              <p:par>
                                <p:cTn id="147" presetID="34" presetClass="entr" presetSubtype="0" fill="hold" grpId="0" nodeType="withEffect">
                                  <p:stCondLst>
                                    <p:cond delay="0"/>
                                  </p:stCondLst>
                                  <p:childTnLst>
                                    <p:set>
                                      <p:cBhvr>
                                        <p:cTn id="148" dur="1" fill="hold">
                                          <p:stCondLst>
                                            <p:cond delay="0"/>
                                          </p:stCondLst>
                                        </p:cTn>
                                        <p:tgtEl>
                                          <p:spTgt spid="31"/>
                                        </p:tgtEl>
                                        <p:attrNameLst>
                                          <p:attrName>style.visibility</p:attrName>
                                        </p:attrNameLst>
                                      </p:cBhvr>
                                      <p:to>
                                        <p:strVal val="visible"/>
                                      </p:to>
                                    </p:set>
                                    <p:anim from="(-#ppt_w/2)" to="(#ppt_x)" calcmode="lin" valueType="num">
                                      <p:cBhvr>
                                        <p:cTn id="149" dur="600" fill="hold">
                                          <p:stCondLst>
                                            <p:cond delay="0"/>
                                          </p:stCondLst>
                                        </p:cTn>
                                        <p:tgtEl>
                                          <p:spTgt spid="31"/>
                                        </p:tgtEl>
                                        <p:attrNameLst>
                                          <p:attrName>ppt_x</p:attrName>
                                        </p:attrNameLst>
                                      </p:cBhvr>
                                    </p:anim>
                                    <p:anim from="0" to="-1.0" calcmode="lin" valueType="num">
                                      <p:cBhvr>
                                        <p:cTn id="150" dur="200" decel="50000" autoRev="1" fill="hold">
                                          <p:stCondLst>
                                            <p:cond delay="600"/>
                                          </p:stCondLst>
                                        </p:cTn>
                                        <p:tgtEl>
                                          <p:spTgt spid="31"/>
                                        </p:tgtEl>
                                        <p:attrNameLst>
                                          <p:attrName>xshear</p:attrName>
                                        </p:attrNameLst>
                                      </p:cBhvr>
                                    </p:anim>
                                    <p:animScale>
                                      <p:cBhvr>
                                        <p:cTn id="151" dur="200" decel="100000" autoRev="1" fill="hold">
                                          <p:stCondLst>
                                            <p:cond delay="600"/>
                                          </p:stCondLst>
                                        </p:cTn>
                                        <p:tgtEl>
                                          <p:spTgt spid="31"/>
                                        </p:tgtEl>
                                      </p:cBhvr>
                                      <p:from x="100000" y="100000"/>
                                      <p:to x="80000" y="100000"/>
                                    </p:animScale>
                                    <p:anim by="(#ppt_h/3+#ppt_w*0.1)" calcmode="lin" valueType="num">
                                      <p:cBhvr additive="sum">
                                        <p:cTn id="152" dur="200" decel="100000" autoRev="1" fill="hold">
                                          <p:stCondLst>
                                            <p:cond delay="600"/>
                                          </p:stCondLst>
                                        </p:cTn>
                                        <p:tgtEl>
                                          <p:spTgt spid="3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4" grpId="0" animBg="1"/>
      <p:bldP spid="24" grpId="1" animBg="1"/>
      <p:bldP spid="15" grpId="0" animBg="1"/>
      <p:bldP spid="17" grpId="0"/>
      <p:bldP spid="17" grpId="1"/>
      <p:bldP spid="17" grpId="2"/>
      <p:bldP spid="17" grpId="3"/>
      <p:bldP spid="18" grpId="0" animBg="1"/>
      <p:bldP spid="22" grpId="0" build="allAtOnce"/>
      <p:bldP spid="30" grpId="0" build="allAtOnce"/>
      <p:bldP spid="3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3999" cy="646331"/>
          </a:xfrm>
          <a:prstGeom prst="rect">
            <a:avLst/>
          </a:prstGeom>
          <a:solidFill>
            <a:srgbClr val="FFFF00"/>
          </a:solidFill>
        </p:spPr>
        <p:txBody>
          <a:bodyPr wrap="square" rtlCol="0">
            <a:spAutoFit/>
          </a:bodyPr>
          <a:lstStyle/>
          <a:p>
            <a:pPr algn="ctr"/>
            <a:r>
              <a:rPr lang="en-US" sz="3600" b="1" dirty="0" smtClean="0"/>
              <a:t>PIERRE DUGUA (du </a:t>
            </a:r>
            <a:r>
              <a:rPr lang="en-US" sz="3600" b="1" dirty="0" err="1" smtClean="0"/>
              <a:t>Gua</a:t>
            </a:r>
            <a:r>
              <a:rPr lang="en-US" sz="3600" b="1" dirty="0" smtClean="0"/>
              <a:t>), </a:t>
            </a:r>
            <a:r>
              <a:rPr lang="en-US" sz="3600" b="1" dirty="0" err="1" smtClean="0"/>
              <a:t>SIEUR</a:t>
            </a:r>
            <a:r>
              <a:rPr lang="en-US" sz="3600" b="1" dirty="0" smtClean="0"/>
              <a:t> DE MONS</a:t>
            </a:r>
            <a:endParaRPr lang="en-US" sz="3600" b="1" dirty="0"/>
          </a:p>
        </p:txBody>
      </p:sp>
      <p:sp>
        <p:nvSpPr>
          <p:cNvPr id="6" name="Slide Number Placeholder 6"/>
          <p:cNvSpPr>
            <a:spLocks noGrp="1"/>
          </p:cNvSpPr>
          <p:nvPr>
            <p:ph type="sldNum" sz="quarter" idx="12"/>
          </p:nvPr>
        </p:nvSpPr>
        <p:spPr/>
        <p:txBody>
          <a:bodyPr/>
          <a:lstStyle/>
          <a:p>
            <a:fld id="{5726AA0A-BCE2-49DB-973D-4700DB25EC62}" type="slidenum">
              <a:rPr lang="en-US" sz="1600" smtClean="0">
                <a:solidFill>
                  <a:schemeClr val="tx1"/>
                </a:solidFill>
              </a:rPr>
              <a:pPr/>
              <a:t>37</a:t>
            </a:fld>
            <a:endParaRPr lang="en-US" sz="1600" dirty="0">
              <a:solidFill>
                <a:schemeClr val="tx1"/>
              </a:solidFill>
            </a:endParaRPr>
          </a:p>
        </p:txBody>
      </p:sp>
      <p:sp>
        <p:nvSpPr>
          <p:cNvPr id="10" name="Rectangle 9"/>
          <p:cNvSpPr/>
          <p:nvPr/>
        </p:nvSpPr>
        <p:spPr>
          <a:xfrm>
            <a:off x="0" y="685800"/>
            <a:ext cx="5410200" cy="3795911"/>
          </a:xfrm>
          <a:prstGeom prst="rect">
            <a:avLst/>
          </a:prstGeom>
        </p:spPr>
        <p:txBody>
          <a:bodyPr wrap="square">
            <a:spAutoFit/>
          </a:bodyPr>
          <a:lstStyle/>
          <a:p>
            <a:pPr marL="228600" indent="-228600">
              <a:spcAft>
                <a:spcPts val="1000"/>
              </a:spcAft>
              <a:buFont typeface="Arial" pitchFamily="34" charset="0"/>
              <a:buChar char="•"/>
            </a:pPr>
            <a:r>
              <a:rPr lang="en-US" sz="2800" dirty="0" smtClean="0">
                <a:solidFill>
                  <a:srgbClr val="FF0000"/>
                </a:solidFill>
                <a:effectLst>
                  <a:outerShdw blurRad="38100" dist="38100" dir="2700000" algn="tl">
                    <a:srgbClr val="000000"/>
                  </a:outerShdw>
                </a:effectLst>
              </a:rPr>
              <a:t>1605</a:t>
            </a:r>
            <a:r>
              <a:rPr lang="en-US" sz="2800" dirty="0" smtClean="0"/>
              <a:t> -  </a:t>
            </a:r>
            <a:r>
              <a:rPr lang="en-US" sz="2800" dirty="0" smtClean="0">
                <a:solidFill>
                  <a:srgbClr val="FF0000"/>
                </a:solidFill>
                <a:effectLst>
                  <a:outerShdw blurRad="38100" dist="38100" dir="2700000" algn="tl">
                    <a:srgbClr val="000000"/>
                  </a:outerShdw>
                </a:effectLst>
              </a:rPr>
              <a:t>Moves across Bay </a:t>
            </a:r>
            <a:r>
              <a:rPr lang="en-US" sz="2800" dirty="0" smtClean="0"/>
              <a:t>of Fundy &amp; </a:t>
            </a:r>
            <a:r>
              <a:rPr lang="en-US" sz="2800" dirty="0" smtClean="0">
                <a:solidFill>
                  <a:srgbClr val="FF0000"/>
                </a:solidFill>
                <a:effectLst>
                  <a:outerShdw blurRad="38100" dist="38100" dir="2700000" algn="tl">
                    <a:srgbClr val="000000"/>
                  </a:outerShdw>
                </a:effectLst>
              </a:rPr>
              <a:t>establishes Port Royal </a:t>
            </a:r>
          </a:p>
          <a:p>
            <a:pPr marL="228600" indent="-228600">
              <a:spcAft>
                <a:spcPts val="1000"/>
              </a:spcAft>
              <a:buFont typeface="Arial" pitchFamily="34" charset="0"/>
              <a:buChar char="•"/>
            </a:pPr>
            <a:r>
              <a:rPr lang="en-US" sz="2800" dirty="0" smtClean="0"/>
              <a:t> Settlers </a:t>
            </a:r>
            <a:r>
              <a:rPr lang="en-US" sz="2800" dirty="0" smtClean="0">
                <a:solidFill>
                  <a:srgbClr val="FF0000"/>
                </a:solidFill>
                <a:effectLst>
                  <a:outerShdw blurRad="38100" dist="38100" dir="2700000" algn="tl">
                    <a:srgbClr val="000000"/>
                  </a:outerShdw>
                </a:effectLst>
              </a:rPr>
              <a:t>meet Chief Membertou</a:t>
            </a:r>
            <a:r>
              <a:rPr lang="en-US" sz="2800" dirty="0" smtClean="0"/>
              <a:t>, of the First Nation’s </a:t>
            </a:r>
            <a:r>
              <a:rPr lang="en-US" sz="2800" dirty="0" smtClean="0">
                <a:solidFill>
                  <a:srgbClr val="FF0000"/>
                </a:solidFill>
                <a:effectLst>
                  <a:outerShdw blurRad="38100" dist="38100" dir="2700000" algn="tl">
                    <a:srgbClr val="000000"/>
                  </a:outerShdw>
                </a:effectLst>
              </a:rPr>
              <a:t>Mi’kmaq tribe</a:t>
            </a:r>
          </a:p>
          <a:p>
            <a:pPr marL="228600" indent="-228600">
              <a:spcAft>
                <a:spcPts val="1000"/>
              </a:spcAft>
              <a:buFont typeface="Arial" pitchFamily="34" charset="0"/>
              <a:buChar char="•"/>
            </a:pPr>
            <a:r>
              <a:rPr lang="en-US" sz="2800" dirty="0" smtClean="0"/>
              <a:t>1607 - </a:t>
            </a:r>
            <a:r>
              <a:rPr lang="en-US" sz="2800" dirty="0" smtClean="0">
                <a:solidFill>
                  <a:srgbClr val="FF0000"/>
                </a:solidFill>
                <a:effectLst>
                  <a:outerShdw blurRad="38100" dist="38100" dir="2700000" algn="tl">
                    <a:srgbClr val="000000"/>
                  </a:outerShdw>
                </a:effectLst>
              </a:rPr>
              <a:t>King revokes monopoly</a:t>
            </a:r>
            <a:r>
              <a:rPr lang="en-US" sz="2800" dirty="0" smtClean="0"/>
              <a:t>; </a:t>
            </a:r>
            <a:r>
              <a:rPr lang="en-US" sz="2800" dirty="0" err="1" smtClean="0"/>
              <a:t>Dugua</a:t>
            </a:r>
            <a:r>
              <a:rPr lang="en-US" sz="2800" dirty="0" smtClean="0"/>
              <a:t> &amp; settlers </a:t>
            </a:r>
            <a:r>
              <a:rPr lang="en-US" sz="2800" dirty="0" smtClean="0">
                <a:solidFill>
                  <a:srgbClr val="FF0000"/>
                </a:solidFill>
                <a:effectLst>
                  <a:outerShdw blurRad="38100" dist="38100" dir="2700000" algn="tl">
                    <a:srgbClr val="000000"/>
                  </a:outerShdw>
                </a:effectLst>
              </a:rPr>
              <a:t>abandon colony </a:t>
            </a:r>
            <a:r>
              <a:rPr lang="en-US" sz="2800" dirty="0" smtClean="0"/>
              <a:t>&amp; </a:t>
            </a:r>
            <a:r>
              <a:rPr lang="en-US" sz="2800" dirty="0" smtClean="0">
                <a:solidFill>
                  <a:srgbClr val="FF0000"/>
                </a:solidFill>
                <a:effectLst>
                  <a:outerShdw blurRad="38100" dist="38100" dir="2700000" algn="tl">
                    <a:srgbClr val="000000"/>
                  </a:outerShdw>
                </a:effectLst>
              </a:rPr>
              <a:t>return to France</a:t>
            </a:r>
            <a:r>
              <a:rPr lang="en-US" sz="2800" dirty="0" smtClean="0"/>
              <a:t>; </a:t>
            </a:r>
            <a:r>
              <a:rPr lang="en-US" sz="2800" dirty="0" err="1" smtClean="0">
                <a:solidFill>
                  <a:srgbClr val="FF0000"/>
                </a:solidFill>
                <a:effectLst>
                  <a:outerShdw blurRad="38100" dist="38100" dir="2700000" algn="tl">
                    <a:srgbClr val="000000"/>
                  </a:outerShdw>
                </a:effectLst>
              </a:rPr>
              <a:t>Mi’kmaq</a:t>
            </a:r>
            <a:r>
              <a:rPr lang="en-US" sz="2800" dirty="0" smtClean="0">
                <a:solidFill>
                  <a:srgbClr val="FF0000"/>
                </a:solidFill>
                <a:effectLst>
                  <a:outerShdw blurRad="38100" dist="38100" dir="2700000" algn="tl">
                    <a:srgbClr val="000000"/>
                  </a:outerShdw>
                </a:effectLst>
              </a:rPr>
              <a:t> care for fort in their absence</a:t>
            </a:r>
          </a:p>
        </p:txBody>
      </p:sp>
      <p:sp>
        <p:nvSpPr>
          <p:cNvPr id="23" name="Rectangle 22"/>
          <p:cNvSpPr/>
          <p:nvPr/>
        </p:nvSpPr>
        <p:spPr>
          <a:xfrm>
            <a:off x="0" y="4507151"/>
            <a:ext cx="9144000" cy="2503249"/>
          </a:xfrm>
          <a:prstGeom prst="rect">
            <a:avLst/>
          </a:prstGeom>
        </p:spPr>
        <p:txBody>
          <a:bodyPr wrap="square">
            <a:spAutoFit/>
          </a:bodyPr>
          <a:lstStyle/>
          <a:p>
            <a:pPr marL="228600" indent="-228600">
              <a:spcAft>
                <a:spcPts val="1000"/>
              </a:spcAft>
              <a:buFont typeface="Arial" pitchFamily="34" charset="0"/>
              <a:buChar char="•"/>
            </a:pPr>
            <a:r>
              <a:rPr lang="en-US" sz="2800" dirty="0" err="1" smtClean="0"/>
              <a:t>Dugua</a:t>
            </a:r>
            <a:r>
              <a:rPr lang="en-US" sz="2800" dirty="0" smtClean="0"/>
              <a:t> plays both a </a:t>
            </a:r>
            <a:r>
              <a:rPr lang="en-US" sz="2800" dirty="0" smtClean="0">
                <a:solidFill>
                  <a:srgbClr val="FF0000"/>
                </a:solidFill>
                <a:effectLst>
                  <a:outerShdw blurRad="38100" dist="38100" dir="2700000" algn="tl">
                    <a:srgbClr val="000000"/>
                  </a:outerShdw>
                </a:effectLst>
              </a:rPr>
              <a:t>direct &amp; an indirect role </a:t>
            </a:r>
            <a:r>
              <a:rPr lang="en-US" sz="2800" dirty="0" smtClean="0"/>
              <a:t>in the </a:t>
            </a:r>
            <a:r>
              <a:rPr lang="en-US" sz="2800" dirty="0" smtClean="0">
                <a:solidFill>
                  <a:srgbClr val="FF0000"/>
                </a:solidFill>
                <a:effectLst>
                  <a:outerShdw blurRad="38100" dist="38100" dir="2700000" algn="tl">
                    <a:srgbClr val="000000"/>
                  </a:outerShdw>
                </a:effectLst>
              </a:rPr>
              <a:t>founding of BOTH Port-Royal &amp; Quebec</a:t>
            </a:r>
          </a:p>
          <a:p>
            <a:pPr marL="228600" indent="-228600">
              <a:spcAft>
                <a:spcPts val="1000"/>
              </a:spcAft>
              <a:buFont typeface="Arial" pitchFamily="34" charset="0"/>
              <a:buChar char="•"/>
            </a:pPr>
            <a:r>
              <a:rPr lang="en-US" sz="2800" dirty="0" smtClean="0"/>
              <a:t>1610 – King appoints Dugua Governor of the city of Pons in France; Dugua </a:t>
            </a:r>
            <a:r>
              <a:rPr lang="en-US" sz="2800" dirty="0" smtClean="0">
                <a:solidFill>
                  <a:srgbClr val="FF0000"/>
                </a:solidFill>
                <a:effectLst>
                  <a:outerShdw blurRad="38100" dist="38100" dir="2700000" algn="tl">
                    <a:srgbClr val="000000"/>
                  </a:outerShdw>
                </a:effectLst>
              </a:rPr>
              <a:t>retires in 1617 </a:t>
            </a:r>
            <a:r>
              <a:rPr lang="en-US" sz="2800" dirty="0" smtClean="0"/>
              <a:t>&amp; </a:t>
            </a:r>
            <a:r>
              <a:rPr lang="en-US" sz="2800" dirty="0" smtClean="0">
                <a:solidFill>
                  <a:srgbClr val="FF0000"/>
                </a:solidFill>
                <a:effectLst>
                  <a:outerShdw blurRad="38100" dist="38100" dir="2700000" algn="tl">
                    <a:srgbClr val="000000"/>
                  </a:outerShdw>
                </a:effectLst>
              </a:rPr>
              <a:t>dies in 1628</a:t>
            </a:r>
          </a:p>
          <a:p>
            <a:pPr marL="228600" indent="-228600">
              <a:spcAft>
                <a:spcPts val="1000"/>
              </a:spcAft>
              <a:buFont typeface="Arial" pitchFamily="34" charset="0"/>
              <a:buChar char="•"/>
            </a:pPr>
            <a:endParaRPr lang="en-US" sz="2800" dirty="0" smtClean="0"/>
          </a:p>
        </p:txBody>
      </p:sp>
      <p:grpSp>
        <p:nvGrpSpPr>
          <p:cNvPr id="2" name="Group 8"/>
          <p:cNvGrpSpPr/>
          <p:nvPr/>
        </p:nvGrpSpPr>
        <p:grpSpPr>
          <a:xfrm>
            <a:off x="5334000" y="647700"/>
            <a:ext cx="3810000" cy="3885290"/>
            <a:chOff x="5249332" y="609600"/>
            <a:chExt cx="3894668" cy="3866245"/>
          </a:xfrm>
        </p:grpSpPr>
        <p:pic>
          <p:nvPicPr>
            <p:cNvPr id="11" name="Picture 3"/>
            <p:cNvPicPr>
              <a:picLocks noChangeAspect="1" noChangeArrowheads="1"/>
            </p:cNvPicPr>
            <p:nvPr/>
          </p:nvPicPr>
          <p:blipFill>
            <a:blip r:embed="rId2" cstate="print"/>
            <a:srcRect l="4287" r="5860"/>
            <a:stretch>
              <a:fillRect/>
            </a:stretch>
          </p:blipFill>
          <p:spPr bwMode="auto">
            <a:xfrm>
              <a:off x="5249332" y="609600"/>
              <a:ext cx="3894668" cy="3810000"/>
            </a:xfrm>
            <a:prstGeom prst="rect">
              <a:avLst/>
            </a:prstGeom>
            <a:noFill/>
            <a:ln w="9525">
              <a:solidFill>
                <a:schemeClr val="tx1"/>
              </a:solidFill>
              <a:miter lim="800000"/>
              <a:headEnd/>
              <a:tailEnd/>
            </a:ln>
          </p:spPr>
        </p:pic>
        <p:sp>
          <p:nvSpPr>
            <p:cNvPr id="12" name="Rectangle 11"/>
            <p:cNvSpPr/>
            <p:nvPr/>
          </p:nvSpPr>
          <p:spPr>
            <a:xfrm>
              <a:off x="6885093" y="4292084"/>
              <a:ext cx="2154133" cy="183761"/>
            </a:xfrm>
            <a:prstGeom prst="rect">
              <a:avLst/>
            </a:prstGeom>
            <a:ln>
              <a:noFill/>
            </a:ln>
          </p:spPr>
          <p:txBody>
            <a:bodyPr wrap="square">
              <a:spAutoFit/>
            </a:bodyPr>
            <a:lstStyle/>
            <a:p>
              <a:r>
                <a:rPr lang="en-US" sz="600" dirty="0" smtClean="0"/>
                <a:t>https://commons.wikimedia.org/w/index.php?curid=7823146</a:t>
              </a:r>
              <a:endParaRPr lang="en-US" sz="6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wipe(left)">
                                      <p:cBhvr>
                                        <p:cTn id="7" dur="10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left)">
                                      <p:cBhvr>
                                        <p:cTn id="12" dur="10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wipe(left)">
                                      <p:cBhvr>
                                        <p:cTn id="17" dur="10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1449288"/>
          </a:xfrm>
          <a:prstGeom prst="rect">
            <a:avLst/>
          </a:prstGeom>
        </p:spPr>
        <p:txBody>
          <a:bodyPr wrap="square">
            <a:spAutoFit/>
          </a:bodyPr>
          <a:lstStyle/>
          <a:p>
            <a:r>
              <a:rPr lang="en-US" dirty="0" smtClean="0">
                <a:hlinkClick r:id="rId2"/>
              </a:rPr>
              <a:t>https://en.wikipedia.org/wiki/Henri_Membertou</a:t>
            </a:r>
            <a:endParaRPr lang="en-US" dirty="0" smtClean="0"/>
          </a:p>
          <a:p>
            <a:r>
              <a:rPr lang="en-US" dirty="0" smtClean="0"/>
              <a:t>	</a:t>
            </a:r>
            <a:r>
              <a:rPr lang="en-US" dirty="0" err="1" smtClean="0"/>
              <a:t>Membertou</a:t>
            </a:r>
            <a:r>
              <a:rPr lang="en-US" dirty="0" smtClean="0"/>
              <a:t> became a good friend to the French. He first met the French when they arrived to build the Habitation at Port-Royal in 1605, at which time, according to the French lawyer and author Marc </a:t>
            </a:r>
            <a:r>
              <a:rPr lang="en-US" dirty="0" err="1" smtClean="0"/>
              <a:t>Lescarbot</a:t>
            </a:r>
            <a:r>
              <a:rPr lang="en-US" dirty="0" smtClean="0"/>
              <a:t>, he said he was over 100 and recalled meeting Jacques Cartier in 1534.</a:t>
            </a:r>
          </a:p>
          <a:p>
            <a:r>
              <a:rPr lang="en-US" dirty="0" smtClean="0"/>
              <a:t>	Both </a:t>
            </a:r>
            <a:r>
              <a:rPr lang="en-US" dirty="0" err="1" smtClean="0"/>
              <a:t>Lescarbot</a:t>
            </a:r>
            <a:r>
              <a:rPr lang="en-US" dirty="0" smtClean="0"/>
              <a:t> and explorer Samuel de Champlain wrote of having witnessed him conducting a funeral in 1606 for </a:t>
            </a:r>
            <a:r>
              <a:rPr lang="en-US" dirty="0" err="1" smtClean="0"/>
              <a:t>Panoniac</a:t>
            </a:r>
            <a:r>
              <a:rPr lang="en-US" dirty="0" smtClean="0"/>
              <a:t>, a fellow </a:t>
            </a:r>
            <a:r>
              <a:rPr lang="en-US" dirty="0" err="1" smtClean="0"/>
              <a:t>Mi'kmaw</a:t>
            </a:r>
            <a:r>
              <a:rPr lang="en-US" dirty="0" smtClean="0"/>
              <a:t> </a:t>
            </a:r>
            <a:r>
              <a:rPr lang="en-US" dirty="0" err="1" smtClean="0"/>
              <a:t>sakmow</a:t>
            </a:r>
            <a:r>
              <a:rPr lang="en-US" dirty="0" smtClean="0"/>
              <a:t> who had been killed by the </a:t>
            </a:r>
            <a:r>
              <a:rPr lang="en-US" dirty="0" err="1" smtClean="0"/>
              <a:t>Armouchiquois</a:t>
            </a:r>
            <a:r>
              <a:rPr lang="en-US" dirty="0" smtClean="0"/>
              <a:t> or Passamaquoddy tribe, of what is now Maine. Seeking revenge for this and similar acts of hostility, </a:t>
            </a:r>
            <a:r>
              <a:rPr lang="en-US" dirty="0" err="1" smtClean="0"/>
              <a:t>Membertou</a:t>
            </a:r>
            <a:r>
              <a:rPr lang="en-US" dirty="0" smtClean="0"/>
              <a:t> led 500 warriors in a raid on the </a:t>
            </a:r>
            <a:r>
              <a:rPr lang="en-US" dirty="0" err="1" smtClean="0"/>
              <a:t>Armouchiquois</a:t>
            </a:r>
            <a:r>
              <a:rPr lang="en-US" dirty="0" smtClean="0"/>
              <a:t> town, </a:t>
            </a:r>
            <a:r>
              <a:rPr lang="en-US" dirty="0" err="1" smtClean="0"/>
              <a:t>Chouacoet</a:t>
            </a:r>
            <a:r>
              <a:rPr lang="en-US" dirty="0" smtClean="0"/>
              <a:t>, present-day Saco, Maine, in July, 1607, killing 20 of their people, including two of their leaders, </a:t>
            </a:r>
            <a:r>
              <a:rPr lang="en-US" dirty="0" err="1" smtClean="0"/>
              <a:t>Onmechin</a:t>
            </a:r>
            <a:r>
              <a:rPr lang="en-US" dirty="0" smtClean="0"/>
              <a:t> and </a:t>
            </a:r>
            <a:r>
              <a:rPr lang="en-US" dirty="0" err="1" smtClean="0"/>
              <a:t>Marchin</a:t>
            </a:r>
            <a:r>
              <a:rPr lang="en-US" dirty="0" smtClean="0"/>
              <a:t>.</a:t>
            </a:r>
          </a:p>
          <a:p>
            <a:r>
              <a:rPr lang="en-US" dirty="0" smtClean="0"/>
              <a:t>	He is described by the Jesuit Pierre </a:t>
            </a:r>
            <a:r>
              <a:rPr lang="en-US" dirty="0" err="1" smtClean="0"/>
              <a:t>Biard</a:t>
            </a:r>
            <a:r>
              <a:rPr lang="en-US" dirty="0" smtClean="0"/>
              <a:t> as having maintained a beard, unlike other </a:t>
            </a:r>
            <a:r>
              <a:rPr lang="en-US" dirty="0" err="1" smtClean="0"/>
              <a:t>Mi'kmaq</a:t>
            </a:r>
            <a:r>
              <a:rPr lang="en-US" dirty="0" smtClean="0"/>
              <a:t> males who removed all facial hair. He was larger than the other males and despite his advanced age, had no grey or white hair.  Also, unlike most </a:t>
            </a:r>
            <a:r>
              <a:rPr lang="en-US" dirty="0" err="1" smtClean="0"/>
              <a:t>sakmowk</a:t>
            </a:r>
            <a:r>
              <a:rPr lang="en-US" dirty="0" smtClean="0"/>
              <a:t> who were polygamous, </a:t>
            </a:r>
            <a:r>
              <a:rPr lang="en-US" dirty="0" err="1" smtClean="0"/>
              <a:t>Membertou</a:t>
            </a:r>
            <a:r>
              <a:rPr lang="en-US" dirty="0" smtClean="0"/>
              <a:t> had only one wife, who was </a:t>
            </a:r>
            <a:r>
              <a:rPr lang="en-US" dirty="0" err="1" smtClean="0"/>
              <a:t>baptised</a:t>
            </a:r>
            <a:r>
              <a:rPr lang="en-US" dirty="0" smtClean="0"/>
              <a:t> with the name of "Marie". </a:t>
            </a:r>
            <a:r>
              <a:rPr lang="en-US" dirty="0" err="1" smtClean="0"/>
              <a:t>Lescarbot</a:t>
            </a:r>
            <a:r>
              <a:rPr lang="en-US" dirty="0" smtClean="0"/>
              <a:t> records that the eldest son of Chief </a:t>
            </a:r>
            <a:r>
              <a:rPr lang="en-US" dirty="0" err="1" smtClean="0"/>
              <a:t>Membertou</a:t>
            </a:r>
            <a:r>
              <a:rPr lang="en-US" dirty="0" smtClean="0"/>
              <a:t> had the name </a:t>
            </a:r>
            <a:r>
              <a:rPr lang="en-US" dirty="0" err="1" smtClean="0"/>
              <a:t>Membertouchis</a:t>
            </a:r>
            <a:r>
              <a:rPr lang="en-US" dirty="0" smtClean="0"/>
              <a:t> (</a:t>
            </a:r>
            <a:r>
              <a:rPr lang="en-US" dirty="0" err="1" smtClean="0"/>
              <a:t>Membertouji'j</a:t>
            </a:r>
            <a:r>
              <a:rPr lang="en-US" dirty="0" smtClean="0"/>
              <a:t>, </a:t>
            </a:r>
            <a:r>
              <a:rPr lang="en-US" dirty="0" err="1" smtClean="0"/>
              <a:t>baptised</a:t>
            </a:r>
            <a:r>
              <a:rPr lang="en-US" dirty="0" smtClean="0"/>
              <a:t> Louis </a:t>
            </a:r>
            <a:r>
              <a:rPr lang="en-US" dirty="0" err="1" smtClean="0"/>
              <a:t>Membertou</a:t>
            </a:r>
            <a:r>
              <a:rPr lang="en-US" dirty="0" smtClean="0"/>
              <a:t> after the then-King of France, Louis XIII), while his second and third sons were called </a:t>
            </a:r>
            <a:r>
              <a:rPr lang="en-US" dirty="0" err="1" smtClean="0"/>
              <a:t>Actaudin</a:t>
            </a:r>
            <a:r>
              <a:rPr lang="en-US" dirty="0" smtClean="0"/>
              <a:t> (absent at the time of the baptism) and </a:t>
            </a:r>
            <a:r>
              <a:rPr lang="en-US" dirty="0" err="1" smtClean="0"/>
              <a:t>Actaudinech</a:t>
            </a:r>
            <a:r>
              <a:rPr lang="en-US" dirty="0" smtClean="0"/>
              <a:t> (</a:t>
            </a:r>
            <a:r>
              <a:rPr lang="en-US" dirty="0" err="1" smtClean="0"/>
              <a:t>Actaudinji'j</a:t>
            </a:r>
            <a:r>
              <a:rPr lang="en-US" dirty="0" smtClean="0"/>
              <a:t>, </a:t>
            </a:r>
            <a:r>
              <a:rPr lang="en-US" dirty="0" err="1" smtClean="0"/>
              <a:t>baptised</a:t>
            </a:r>
            <a:r>
              <a:rPr lang="en-US" dirty="0" smtClean="0"/>
              <a:t> Paul </a:t>
            </a:r>
            <a:r>
              <a:rPr lang="en-US" dirty="0" err="1" smtClean="0"/>
              <a:t>Membertou</a:t>
            </a:r>
            <a:r>
              <a:rPr lang="en-US" dirty="0" smtClean="0"/>
              <a:t>). He also had a daughter, given the name Marguerite.</a:t>
            </a:r>
          </a:p>
          <a:p>
            <a:r>
              <a:rPr lang="en-US" dirty="0" smtClean="0"/>
              <a:t>	After building their fort, the French left in 1607, leaving only two of their party behind, during which time </a:t>
            </a:r>
            <a:r>
              <a:rPr lang="en-US" dirty="0" err="1" smtClean="0"/>
              <a:t>Membertou</a:t>
            </a:r>
            <a:r>
              <a:rPr lang="en-US" dirty="0" smtClean="0"/>
              <a:t> took good care of the fort and them, meeting them upon their return in 1610.</a:t>
            </a:r>
          </a:p>
          <a:p>
            <a:r>
              <a:rPr lang="en-US" dirty="0" smtClean="0"/>
              <a:t>	On 24 June 1610 (Saint John the Baptist Day), </a:t>
            </a:r>
            <a:r>
              <a:rPr lang="en-US" dirty="0" err="1" smtClean="0"/>
              <a:t>Membertou</a:t>
            </a:r>
            <a:r>
              <a:rPr lang="en-US" dirty="0" smtClean="0"/>
              <a:t> became the first native leader to be </a:t>
            </a:r>
            <a:r>
              <a:rPr lang="en-US" dirty="0" err="1" smtClean="0"/>
              <a:t>baptised</a:t>
            </a:r>
            <a:r>
              <a:rPr lang="en-US" dirty="0" smtClean="0"/>
              <a:t> by the French, as a sign of alliance and good faith. The ceremony was carried out by priest </a:t>
            </a:r>
            <a:r>
              <a:rPr lang="en-US" dirty="0" err="1" smtClean="0"/>
              <a:t>Jessé</a:t>
            </a:r>
            <a:r>
              <a:rPr lang="en-US" dirty="0" smtClean="0"/>
              <a:t> </a:t>
            </a:r>
            <a:r>
              <a:rPr lang="en-US" dirty="0" err="1" smtClean="0"/>
              <a:t>Fléché</a:t>
            </a:r>
            <a:r>
              <a:rPr lang="en-US" dirty="0" smtClean="0"/>
              <a:t>, who went on to baptize all 21 members of </a:t>
            </a:r>
            <a:r>
              <a:rPr lang="en-US" dirty="0" err="1" smtClean="0"/>
              <a:t>Membertou's</a:t>
            </a:r>
            <a:r>
              <a:rPr lang="en-US" dirty="0" smtClean="0"/>
              <a:t> immediate family.  It was then that </a:t>
            </a:r>
            <a:r>
              <a:rPr lang="en-US" dirty="0" err="1" smtClean="0"/>
              <a:t>Membertou</a:t>
            </a:r>
            <a:r>
              <a:rPr lang="en-US" dirty="0" smtClean="0"/>
              <a:t> was given the baptismal name Henri, after the late king of France, Henry IV.  </a:t>
            </a:r>
            <a:r>
              <a:rPr lang="en-US" dirty="0" err="1" smtClean="0"/>
              <a:t>Membertou's</a:t>
            </a:r>
            <a:r>
              <a:rPr lang="en-US" dirty="0" smtClean="0"/>
              <a:t> Baptism was part of the entry by the </a:t>
            </a:r>
            <a:r>
              <a:rPr lang="en-US" dirty="0" err="1" smtClean="0"/>
              <a:t>Mi'kmaq</a:t>
            </a:r>
            <a:r>
              <a:rPr lang="en-US" dirty="0" smtClean="0"/>
              <a:t> into a relationship with the Catholic Church, known as the </a:t>
            </a:r>
            <a:r>
              <a:rPr lang="en-US" dirty="0" err="1" smtClean="0"/>
              <a:t>Mi'kmaw</a:t>
            </a:r>
            <a:r>
              <a:rPr lang="en-US" dirty="0" smtClean="0"/>
              <a:t> Concordat.</a:t>
            </a:r>
          </a:p>
          <a:p>
            <a:r>
              <a:rPr lang="en-US" dirty="0" smtClean="0"/>
              <a:t>	</a:t>
            </a:r>
            <a:r>
              <a:rPr lang="en-US" dirty="0" err="1" smtClean="0"/>
              <a:t>Membertou</a:t>
            </a:r>
            <a:r>
              <a:rPr lang="en-US" dirty="0" smtClean="0"/>
              <a:t> was very eager to become a proper Christian as soon as he was baptized. He wanted the missionaries to learn the Algonquian </a:t>
            </a:r>
            <a:r>
              <a:rPr lang="en-US" dirty="0" err="1" smtClean="0"/>
              <a:t>Mi'kmaq</a:t>
            </a:r>
            <a:r>
              <a:rPr lang="en-US" dirty="0" smtClean="0"/>
              <a:t> language so that he could be properly educated.  </a:t>
            </a:r>
            <a:r>
              <a:rPr lang="en-US" dirty="0" err="1" smtClean="0"/>
              <a:t>Biard</a:t>
            </a:r>
            <a:r>
              <a:rPr lang="en-US" dirty="0" smtClean="0"/>
              <a:t> relates how, when </a:t>
            </a:r>
            <a:r>
              <a:rPr lang="en-US" dirty="0" err="1" smtClean="0"/>
              <a:t>Membertou's</a:t>
            </a:r>
            <a:r>
              <a:rPr lang="en-US" dirty="0" smtClean="0"/>
              <a:t> son </a:t>
            </a:r>
            <a:r>
              <a:rPr lang="en-US" dirty="0" err="1" smtClean="0"/>
              <a:t>Actaudin</a:t>
            </a:r>
            <a:r>
              <a:rPr lang="en-US" dirty="0" smtClean="0"/>
              <a:t> became gravely ill, he was prepared to sacrifice two or three dogs to precede him as messengers into the spirit world, but when </a:t>
            </a:r>
            <a:r>
              <a:rPr lang="en-US" dirty="0" err="1" smtClean="0"/>
              <a:t>Biard</a:t>
            </a:r>
            <a:r>
              <a:rPr lang="en-US" dirty="0" smtClean="0"/>
              <a:t> told him this was wrong, he did not, and </a:t>
            </a:r>
            <a:r>
              <a:rPr lang="en-US" dirty="0" err="1" smtClean="0"/>
              <a:t>Actaudin</a:t>
            </a:r>
            <a:r>
              <a:rPr lang="en-US" dirty="0" smtClean="0"/>
              <a:t> then recovered. However, in 1611, he contracted dysentery, one of the many infectious diseases spread in the New World by Europeans.  By September 1611, he was very ill. </a:t>
            </a:r>
            <a:r>
              <a:rPr lang="en-US" dirty="0" err="1" smtClean="0"/>
              <a:t>Membertou</a:t>
            </a:r>
            <a:r>
              <a:rPr lang="en-US" dirty="0" smtClean="0"/>
              <a:t> insisted on being buried with his ancestors, something that bothered the missionaries.  However; </a:t>
            </a:r>
            <a:r>
              <a:rPr lang="en-US" dirty="0" err="1" smtClean="0"/>
              <a:t>Membertou</a:t>
            </a:r>
            <a:r>
              <a:rPr lang="en-US" dirty="0" smtClean="0"/>
              <a:t> soon changed his mind and requested to be buried among the French.  He died on 18 September 1611.  In his final words, he charged his children to remain devout Christians.</a:t>
            </a:r>
          </a:p>
          <a:p>
            <a:r>
              <a:rPr lang="en-US" dirty="0" smtClean="0"/>
              <a:t>	In 2007 Canada Post issued a $0.52 stamp (domestic rate) in its "French Settlement in North America" series in </a:t>
            </a:r>
            <a:r>
              <a:rPr lang="en-US" dirty="0" err="1" smtClean="0"/>
              <a:t>honour</a:t>
            </a:r>
            <a:r>
              <a:rPr lang="en-US" dirty="0" smtClean="0"/>
              <a:t> of Chief </a:t>
            </a:r>
            <a:r>
              <a:rPr lang="en-US" dirty="0" err="1" smtClean="0"/>
              <a:t>Membertou</a:t>
            </a:r>
            <a:r>
              <a:rPr lang="en-US" dirty="0" smtClean="0"/>
              <a:t>.</a:t>
            </a:r>
            <a:endParaRPr lang="en-US"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p:nvPr/>
        </p:nvGrpSpPr>
        <p:grpSpPr>
          <a:xfrm>
            <a:off x="1527023" y="647700"/>
            <a:ext cx="6089955" cy="6210300"/>
            <a:chOff x="5251265" y="609600"/>
            <a:chExt cx="3894668" cy="3866245"/>
          </a:xfrm>
        </p:grpSpPr>
        <p:pic>
          <p:nvPicPr>
            <p:cNvPr id="5" name="Picture 3"/>
            <p:cNvPicPr>
              <a:picLocks noChangeAspect="1" noChangeArrowheads="1"/>
            </p:cNvPicPr>
            <p:nvPr/>
          </p:nvPicPr>
          <p:blipFill>
            <a:blip r:embed="rId3" cstate="print"/>
            <a:srcRect l="4287" r="5860"/>
            <a:stretch>
              <a:fillRect/>
            </a:stretch>
          </p:blipFill>
          <p:spPr bwMode="auto">
            <a:xfrm>
              <a:off x="5251265" y="609600"/>
              <a:ext cx="3894668" cy="3810000"/>
            </a:xfrm>
            <a:prstGeom prst="rect">
              <a:avLst/>
            </a:prstGeom>
            <a:noFill/>
            <a:ln w="9525">
              <a:solidFill>
                <a:schemeClr val="tx1"/>
              </a:solidFill>
              <a:miter lim="800000"/>
              <a:headEnd/>
              <a:tailEnd/>
            </a:ln>
          </p:spPr>
        </p:pic>
        <p:sp>
          <p:nvSpPr>
            <p:cNvPr id="6" name="Rectangle 5"/>
            <p:cNvSpPr/>
            <p:nvPr/>
          </p:nvSpPr>
          <p:spPr>
            <a:xfrm>
              <a:off x="6885093" y="4292084"/>
              <a:ext cx="2154133" cy="183761"/>
            </a:xfrm>
            <a:prstGeom prst="rect">
              <a:avLst/>
            </a:prstGeom>
            <a:ln>
              <a:noFill/>
            </a:ln>
          </p:spPr>
          <p:txBody>
            <a:bodyPr wrap="square">
              <a:spAutoFit/>
            </a:bodyPr>
            <a:lstStyle/>
            <a:p>
              <a:r>
                <a:rPr lang="en-US" sz="600" dirty="0" smtClean="0"/>
                <a:t>https://commons.wikimedia.org/w/index.php?curid=7823146</a:t>
              </a:r>
              <a:endParaRPr lang="en-US" sz="600" dirty="0"/>
            </a:p>
          </p:txBody>
        </p:sp>
      </p:grpSp>
      <p:sp>
        <p:nvSpPr>
          <p:cNvPr id="2" name="Title 1"/>
          <p:cNvSpPr>
            <a:spLocks noGrp="1"/>
          </p:cNvSpPr>
          <p:nvPr>
            <p:ph type="title"/>
          </p:nvPr>
        </p:nvSpPr>
        <p:spPr/>
        <p:txBody>
          <a:bodyPr>
            <a:normAutofit fontScale="90000"/>
          </a:bodyPr>
          <a:lstStyle/>
          <a:p>
            <a:r>
              <a:rPr lang="en-US" dirty="0" smtClean="0"/>
              <a:t>PIERRE DUGUA (du </a:t>
            </a:r>
            <a:r>
              <a:rPr lang="en-US" dirty="0" err="1" smtClean="0"/>
              <a:t>Gua</a:t>
            </a:r>
            <a:r>
              <a:rPr lang="en-US" dirty="0" smtClean="0"/>
              <a:t>), </a:t>
            </a:r>
            <a:r>
              <a:rPr lang="en-US" dirty="0" err="1" smtClean="0"/>
              <a:t>SIEUR</a:t>
            </a:r>
            <a:r>
              <a:rPr lang="en-US" dirty="0" smtClean="0"/>
              <a:t> DE MONS</a:t>
            </a:r>
            <a:endParaRPr lang="en-US" dirty="0"/>
          </a:p>
        </p:txBody>
      </p:sp>
      <p:sp>
        <p:nvSpPr>
          <p:cNvPr id="7" name="Rectangle 6"/>
          <p:cNvSpPr/>
          <p:nvPr/>
        </p:nvSpPr>
        <p:spPr>
          <a:xfrm>
            <a:off x="0" y="4572000"/>
            <a:ext cx="9144000" cy="523220"/>
          </a:xfrm>
          <a:prstGeom prst="rect">
            <a:avLst/>
          </a:prstGeom>
        </p:spPr>
        <p:txBody>
          <a:bodyPr wrap="square">
            <a:spAutoFit/>
          </a:bodyPr>
          <a:lstStyle/>
          <a:p>
            <a:pPr marL="228600" indent="-228600"/>
            <a:r>
              <a:rPr lang="en-US" sz="2800" dirty="0" smtClean="0"/>
              <a:t>	</a:t>
            </a:r>
            <a:endParaRPr lang="en-US" sz="2800" dirty="0"/>
          </a:p>
        </p:txBody>
      </p:sp>
      <p:sp>
        <p:nvSpPr>
          <p:cNvPr id="8" name="Rectangle 7"/>
          <p:cNvSpPr/>
          <p:nvPr/>
        </p:nvSpPr>
        <p:spPr>
          <a:xfrm>
            <a:off x="0" y="609600"/>
            <a:ext cx="9144000" cy="6248400"/>
          </a:xfrm>
          <a:prstGeom prst="rect">
            <a:avLst/>
          </a:prstGeom>
          <a:solidFill>
            <a:schemeClr val="tx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85800" y="685800"/>
            <a:ext cx="7848600" cy="5509200"/>
          </a:xfrm>
          <a:prstGeom prst="rect">
            <a:avLst/>
          </a:prstGeom>
        </p:spPr>
        <p:txBody>
          <a:bodyPr wrap="square">
            <a:spAutoFit/>
          </a:bodyPr>
          <a:lstStyle/>
          <a:p>
            <a:pPr marL="228600" indent="-228600">
              <a:spcAft>
                <a:spcPts val="1000"/>
              </a:spcAft>
            </a:pPr>
            <a:r>
              <a:rPr lang="en-US" sz="3200" b="1" spc="50" dirty="0" smtClean="0">
                <a:solidFill>
                  <a:schemeClr val="bg1"/>
                </a:solidFill>
              </a:rPr>
              <a:t>“Historians have said that Dugua, despite </a:t>
            </a:r>
            <a:r>
              <a:rPr lang="en-US" sz="3200" b="1" spc="50" dirty="0">
                <a:solidFill>
                  <a:schemeClr val="bg1"/>
                </a:solidFill>
              </a:rPr>
              <a:t>the </a:t>
            </a:r>
            <a:r>
              <a:rPr lang="en-US" sz="3200" b="1" dirty="0">
                <a:solidFill>
                  <a:srgbClr val="FF0000"/>
                </a:solidFill>
                <a:effectLst>
                  <a:outerShdw blurRad="38100" dist="38100" dir="2700000" algn="tl">
                    <a:srgbClr val="000000"/>
                  </a:outerShdw>
                </a:effectLst>
              </a:rPr>
              <a:t>tremendous</a:t>
            </a:r>
            <a:r>
              <a:rPr lang="en-US" sz="3200" b="1" spc="50" dirty="0">
                <a:solidFill>
                  <a:schemeClr val="bg1"/>
                </a:solidFill>
              </a:rPr>
              <a:t> </a:t>
            </a:r>
            <a:r>
              <a:rPr lang="en-US" sz="3200" b="1" dirty="0">
                <a:solidFill>
                  <a:srgbClr val="FF0000"/>
                </a:solidFill>
                <a:effectLst>
                  <a:outerShdw blurRad="38100" dist="38100" dir="2700000" algn="tl">
                    <a:srgbClr val="000000"/>
                  </a:outerShdw>
                </a:effectLst>
              </a:rPr>
              <a:t>contribution</a:t>
            </a:r>
            <a:r>
              <a:rPr lang="en-US" sz="3200" b="1" spc="50" dirty="0">
                <a:solidFill>
                  <a:schemeClr val="bg1"/>
                </a:solidFill>
              </a:rPr>
              <a:t> made by this </a:t>
            </a:r>
            <a:r>
              <a:rPr lang="en-US" sz="3200" b="1" dirty="0">
                <a:solidFill>
                  <a:srgbClr val="FF0000"/>
                </a:solidFill>
                <a:effectLst>
                  <a:outerShdw blurRad="38100" dist="38100" dir="2700000" algn="tl">
                    <a:srgbClr val="000000"/>
                  </a:outerShdw>
                </a:effectLst>
              </a:rPr>
              <a:t>far-seeing and </a:t>
            </a:r>
            <a:r>
              <a:rPr lang="en-US" sz="3200" b="1" dirty="0" smtClean="0">
                <a:solidFill>
                  <a:srgbClr val="FF0000"/>
                </a:solidFill>
                <a:effectLst>
                  <a:outerShdw blurRad="38100" dist="38100" dir="2700000" algn="tl">
                    <a:srgbClr val="000000"/>
                  </a:outerShdw>
                </a:effectLst>
              </a:rPr>
              <a:t>broadminded </a:t>
            </a:r>
            <a:r>
              <a:rPr lang="en-US" sz="3200" b="1" dirty="0">
                <a:solidFill>
                  <a:srgbClr val="FF0000"/>
                </a:solidFill>
                <a:effectLst>
                  <a:outerShdw blurRad="38100" dist="38100" dir="2700000" algn="tl">
                    <a:srgbClr val="000000"/>
                  </a:outerShdw>
                </a:effectLst>
              </a:rPr>
              <a:t>individual </a:t>
            </a:r>
            <a:r>
              <a:rPr lang="en-US" sz="3200" b="1" spc="50" dirty="0" smtClean="0">
                <a:solidFill>
                  <a:schemeClr val="bg1"/>
                </a:solidFill>
              </a:rPr>
              <a:t>to </a:t>
            </a:r>
            <a:r>
              <a:rPr lang="en-US" sz="3200" b="1" spc="50" dirty="0">
                <a:solidFill>
                  <a:schemeClr val="bg1"/>
                </a:solidFill>
              </a:rPr>
              <a:t>the development </a:t>
            </a:r>
            <a:r>
              <a:rPr lang="en-US" sz="3200" b="1" spc="50" dirty="0" smtClean="0">
                <a:solidFill>
                  <a:schemeClr val="bg1"/>
                </a:solidFill>
              </a:rPr>
              <a:t>of Canada, </a:t>
            </a:r>
            <a:r>
              <a:rPr lang="en-US" sz="3200" b="1" dirty="0" smtClean="0">
                <a:solidFill>
                  <a:srgbClr val="FF0000"/>
                </a:solidFill>
                <a:effectLst>
                  <a:outerShdw blurRad="38100" dist="38100" dir="2700000" algn="tl">
                    <a:srgbClr val="000000"/>
                  </a:outerShdw>
                </a:effectLst>
              </a:rPr>
              <a:t>has seldom been accorded his rightful place in accounts of its history</a:t>
            </a:r>
            <a:r>
              <a:rPr lang="en-US" sz="3200" b="1" spc="50" dirty="0" smtClean="0">
                <a:solidFill>
                  <a:schemeClr val="bg1"/>
                </a:solidFill>
              </a:rPr>
              <a:t>.  Here is the man who </a:t>
            </a:r>
            <a:r>
              <a:rPr lang="en-US" sz="3200" b="1" dirty="0" smtClean="0">
                <a:solidFill>
                  <a:srgbClr val="FF0000"/>
                </a:solidFill>
                <a:effectLst>
                  <a:outerShdw blurRad="38100" dist="38100" dir="2700000" algn="tl">
                    <a:srgbClr val="000000"/>
                  </a:outerShdw>
                </a:effectLst>
              </a:rPr>
              <a:t>made possible so much of what Champlain accomplished</a:t>
            </a:r>
            <a:r>
              <a:rPr lang="en-US" sz="3200" b="1" spc="50" dirty="0" smtClean="0">
                <a:solidFill>
                  <a:schemeClr val="bg1"/>
                </a:solidFill>
              </a:rPr>
              <a:t>.  He it was who, </a:t>
            </a:r>
            <a:r>
              <a:rPr lang="en-US" sz="3200" b="1" dirty="0" smtClean="0">
                <a:solidFill>
                  <a:srgbClr val="FF0000"/>
                </a:solidFill>
                <a:effectLst>
                  <a:outerShdw blurRad="38100" dist="38100" dir="2700000" algn="tl">
                    <a:srgbClr val="000000"/>
                  </a:outerShdw>
                </a:effectLst>
              </a:rPr>
              <a:t>inspired</a:t>
            </a:r>
            <a:r>
              <a:rPr lang="en-US" sz="3200" b="1" spc="50" dirty="0" smtClean="0">
                <a:solidFill>
                  <a:schemeClr val="bg1"/>
                </a:solidFill>
              </a:rPr>
              <a:t> the making of a new France in North America;  </a:t>
            </a:r>
            <a:r>
              <a:rPr lang="en-US" sz="3200" b="1" dirty="0" smtClean="0">
                <a:solidFill>
                  <a:srgbClr val="FF0000"/>
                </a:solidFill>
                <a:effectLst>
                  <a:outerShdw blurRad="38100" dist="38100" dir="2700000" algn="tl">
                    <a:srgbClr val="000000"/>
                  </a:outerShdw>
                </a:effectLst>
              </a:rPr>
              <a:t>he sacrificed personal gain for a greater goal</a:t>
            </a:r>
            <a:r>
              <a:rPr lang="en-US" sz="3200" b="1" spc="50" dirty="0" smtClean="0">
                <a:solidFill>
                  <a:schemeClr val="bg1"/>
                </a:solidFill>
              </a:rPr>
              <a:t>”</a:t>
            </a:r>
          </a:p>
        </p:txBody>
      </p:sp>
      <p:sp>
        <p:nvSpPr>
          <p:cNvPr id="9" name="Rectangle 8"/>
          <p:cNvSpPr/>
          <p:nvPr/>
        </p:nvSpPr>
        <p:spPr>
          <a:xfrm>
            <a:off x="0" y="6211669"/>
            <a:ext cx="9144000" cy="646331"/>
          </a:xfrm>
          <a:prstGeom prst="rect">
            <a:avLst/>
          </a:prstGeom>
        </p:spPr>
        <p:txBody>
          <a:bodyPr wrap="square">
            <a:spAutoFit/>
          </a:bodyPr>
          <a:lstStyle/>
          <a:p>
            <a:pPr marL="228600" indent="-228600" algn="r"/>
            <a:r>
              <a:rPr lang="en-US" b="1" i="1" dirty="0" smtClean="0">
                <a:solidFill>
                  <a:schemeClr val="bg1"/>
                </a:solidFill>
              </a:rPr>
              <a:t>Dictionary of Canadian biography</a:t>
            </a:r>
            <a:r>
              <a:rPr lang="en-US" b="1" dirty="0" smtClean="0">
                <a:solidFill>
                  <a:schemeClr val="bg1"/>
                </a:solidFill>
              </a:rPr>
              <a:t>/</a:t>
            </a:r>
            <a:r>
              <a:rPr lang="en-US" b="1" i="1" dirty="0" err="1" smtClean="0">
                <a:solidFill>
                  <a:schemeClr val="bg1"/>
                </a:solidFill>
              </a:rPr>
              <a:t>Dictionnaire</a:t>
            </a:r>
            <a:r>
              <a:rPr lang="en-US" b="1" i="1" dirty="0" smtClean="0">
                <a:solidFill>
                  <a:schemeClr val="bg1"/>
                </a:solidFill>
              </a:rPr>
              <a:t> </a:t>
            </a:r>
            <a:r>
              <a:rPr lang="en-US" b="1" i="1" dirty="0" err="1" smtClean="0">
                <a:solidFill>
                  <a:schemeClr val="bg1"/>
                </a:solidFill>
              </a:rPr>
              <a:t>biographique</a:t>
            </a:r>
            <a:r>
              <a:rPr lang="en-US" b="1" i="1" dirty="0" smtClean="0">
                <a:solidFill>
                  <a:schemeClr val="bg1"/>
                </a:solidFill>
              </a:rPr>
              <a:t> du Canada</a:t>
            </a:r>
          </a:p>
          <a:p>
            <a:pPr marL="228600" indent="-228600" algn="r"/>
            <a:r>
              <a:rPr lang="en-US" b="1" i="1" dirty="0" smtClean="0">
                <a:solidFill>
                  <a:schemeClr val="bg1"/>
                </a:solidFill>
              </a:rPr>
              <a:t>University of Toronto</a:t>
            </a:r>
            <a:endParaRPr lang="en-US" b="1" dirty="0" smtClean="0">
              <a:solidFill>
                <a:schemeClr val="bg1"/>
              </a:solidFill>
            </a:endParaRPr>
          </a:p>
        </p:txBody>
      </p:sp>
      <p:sp>
        <p:nvSpPr>
          <p:cNvPr id="11" name="TextBox 10"/>
          <p:cNvSpPr txBox="1"/>
          <p:nvPr/>
        </p:nvSpPr>
        <p:spPr>
          <a:xfrm>
            <a:off x="2819400" y="1997839"/>
            <a:ext cx="3505200" cy="2862322"/>
          </a:xfrm>
          <a:prstGeom prst="rect">
            <a:avLst/>
          </a:prstGeom>
          <a:solidFill>
            <a:schemeClr val="bg1"/>
          </a:solidFill>
        </p:spPr>
        <p:txBody>
          <a:bodyPr wrap="square" rtlCol="0">
            <a:spAutoFit/>
          </a:bodyPr>
          <a:lstStyle/>
          <a:p>
            <a:pPr algn="ctr"/>
            <a:r>
              <a:rPr lang="en-US" sz="5400" dirty="0" smtClean="0"/>
              <a:t>So back to the story of </a:t>
            </a:r>
            <a:r>
              <a:rPr lang="en-US" sz="7200" dirty="0" smtClean="0"/>
              <a:t>ACADIA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up)">
                                      <p:cBhvr>
                                        <p:cTn id="15" dur="15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up)">
                                      <p:cBhvr>
                                        <p:cTn id="20" dur="10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4"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from="(-#ppt_w/2)" to="(#ppt_x)" calcmode="lin" valueType="num">
                                      <p:cBhvr>
                                        <p:cTn id="25" dur="600" fill="hold">
                                          <p:stCondLst>
                                            <p:cond delay="0"/>
                                          </p:stCondLst>
                                        </p:cTn>
                                        <p:tgtEl>
                                          <p:spTgt spid="11"/>
                                        </p:tgtEl>
                                        <p:attrNameLst>
                                          <p:attrName>ppt_x</p:attrName>
                                        </p:attrNameLst>
                                      </p:cBhvr>
                                    </p:anim>
                                    <p:anim from="0" to="-1.0" calcmode="lin" valueType="num">
                                      <p:cBhvr>
                                        <p:cTn id="26" dur="200" decel="50000" autoRev="1" fill="hold">
                                          <p:stCondLst>
                                            <p:cond delay="600"/>
                                          </p:stCondLst>
                                        </p:cTn>
                                        <p:tgtEl>
                                          <p:spTgt spid="11"/>
                                        </p:tgtEl>
                                        <p:attrNameLst>
                                          <p:attrName>xshear</p:attrName>
                                        </p:attrNameLst>
                                      </p:cBhvr>
                                    </p:anim>
                                    <p:animScale>
                                      <p:cBhvr>
                                        <p:cTn id="27" dur="200" decel="100000" autoRev="1" fill="hold">
                                          <p:stCondLst>
                                            <p:cond delay="600"/>
                                          </p:stCondLst>
                                        </p:cTn>
                                        <p:tgtEl>
                                          <p:spTgt spid="11"/>
                                        </p:tgtEl>
                                      </p:cBhvr>
                                      <p:from x="100000" y="100000"/>
                                      <p:to x="80000" y="100000"/>
                                    </p:animScale>
                                    <p:anim by="(#ppt_h/3+#ppt_w*0.1)" calcmode="lin" valueType="num">
                                      <p:cBhvr additive="sum">
                                        <p:cTn id="28"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4"/>
          <p:cNvSpPr txBox="1">
            <a:spLocks noChangeArrowheads="1"/>
          </p:cNvSpPr>
          <p:nvPr/>
        </p:nvSpPr>
        <p:spPr bwMode="auto">
          <a:xfrm>
            <a:off x="2286000" y="1494764"/>
            <a:ext cx="4511522" cy="830997"/>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4800" b="1" dirty="0">
                <a:solidFill>
                  <a:srgbClr val="FF0000"/>
                </a:solidFill>
                <a:effectLst>
                  <a:outerShdw blurRad="38100" dist="38100" dir="2700000" algn="tl">
                    <a:srgbClr val="000000"/>
                  </a:outerShdw>
                </a:effectLst>
              </a:rPr>
              <a:t>TODAY’S TOPICS</a:t>
            </a:r>
          </a:p>
        </p:txBody>
      </p:sp>
      <p:cxnSp>
        <p:nvCxnSpPr>
          <p:cNvPr id="7" name="Straight Arrow Connector 6"/>
          <p:cNvCxnSpPr>
            <a:stCxn id="3075" idx="2"/>
          </p:cNvCxnSpPr>
          <p:nvPr/>
        </p:nvCxnSpPr>
        <p:spPr>
          <a:xfrm flipH="1">
            <a:off x="2838451" y="2325761"/>
            <a:ext cx="1703310" cy="919281"/>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075" idx="2"/>
          </p:cNvCxnSpPr>
          <p:nvPr/>
        </p:nvCxnSpPr>
        <p:spPr>
          <a:xfrm>
            <a:off x="4541761" y="2325761"/>
            <a:ext cx="1982864" cy="909756"/>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075" idx="2"/>
            <a:endCxn id="12308" idx="0"/>
          </p:cNvCxnSpPr>
          <p:nvPr/>
        </p:nvCxnSpPr>
        <p:spPr>
          <a:xfrm flipH="1">
            <a:off x="4533900" y="2325761"/>
            <a:ext cx="7861" cy="2042464"/>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310" name="TextBox 18"/>
          <p:cNvSpPr txBox="1">
            <a:spLocks noChangeArrowheads="1"/>
          </p:cNvSpPr>
          <p:nvPr/>
        </p:nvSpPr>
        <p:spPr bwMode="auto">
          <a:xfrm>
            <a:off x="0" y="3245000"/>
            <a:ext cx="2743200" cy="584775"/>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OVERVIEW</a:t>
            </a:r>
            <a:endParaRPr lang="en-US" sz="3200" b="1" dirty="0">
              <a:latin typeface="Calibri" pitchFamily="34" charset="0"/>
            </a:endParaRPr>
          </a:p>
        </p:txBody>
      </p:sp>
      <p:sp>
        <p:nvSpPr>
          <p:cNvPr id="12308" name="TextBox 20"/>
          <p:cNvSpPr txBox="1">
            <a:spLocks noChangeArrowheads="1"/>
          </p:cNvSpPr>
          <p:nvPr/>
        </p:nvSpPr>
        <p:spPr bwMode="auto">
          <a:xfrm>
            <a:off x="2743200" y="4368225"/>
            <a:ext cx="3581400" cy="1077218"/>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BRITISH-FRENCH IMPACT ON ACADIE</a:t>
            </a:r>
            <a:endParaRPr lang="en-US" sz="2000" b="1" dirty="0">
              <a:latin typeface="Calibri" pitchFamily="34" charset="0"/>
            </a:endParaRPr>
          </a:p>
        </p:txBody>
      </p:sp>
      <p:sp>
        <p:nvSpPr>
          <p:cNvPr id="12304" name="TextBox 17"/>
          <p:cNvSpPr txBox="1">
            <a:spLocks noChangeArrowheads="1"/>
          </p:cNvSpPr>
          <p:nvPr/>
        </p:nvSpPr>
        <p:spPr bwMode="auto">
          <a:xfrm>
            <a:off x="6400800" y="3200400"/>
            <a:ext cx="2743200" cy="584775"/>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SUMMARY</a:t>
            </a:r>
            <a:endParaRPr lang="en-US" sz="3200" b="1" dirty="0">
              <a:latin typeface="Calibri" pitchFamily="34" charset="0"/>
            </a:endParaRPr>
          </a:p>
        </p:txBody>
      </p:sp>
      <p:sp>
        <p:nvSpPr>
          <p:cNvPr id="22" name="Slide Number Placeholder 21"/>
          <p:cNvSpPr>
            <a:spLocks noGrp="1"/>
          </p:cNvSpPr>
          <p:nvPr>
            <p:ph type="sldNum" sz="quarter" idx="10"/>
          </p:nvPr>
        </p:nvSpPr>
        <p:spPr>
          <a:xfrm>
            <a:off x="0" y="6492875"/>
            <a:ext cx="446087" cy="365125"/>
          </a:xfrm>
        </p:spPr>
        <p:txBody>
          <a:bodyPr/>
          <a:lstStyle/>
          <a:p>
            <a:pPr>
              <a:defRPr/>
            </a:pPr>
            <a:fld id="{79A3D1F8-0F0B-4272-BAFA-A2BFEAE9C230}" type="slidenum">
              <a:rPr lang="en-US" b="1">
                <a:solidFill>
                  <a:schemeClr val="tx1"/>
                </a:solidFill>
              </a:rPr>
              <a:pPr>
                <a:defRPr/>
              </a:pPr>
              <a:t>4</a:t>
            </a:fld>
            <a:endParaRPr lang="en-US" b="1" dirty="0">
              <a:solidFill>
                <a:schemeClr val="tx1"/>
              </a:solidFill>
            </a:endParaRPr>
          </a:p>
        </p:txBody>
      </p:sp>
      <p:sp useBgFill="1">
        <p:nvSpPr>
          <p:cNvPr id="14" name="TextBox 13"/>
          <p:cNvSpPr txBox="1"/>
          <p:nvPr/>
        </p:nvSpPr>
        <p:spPr>
          <a:xfrm>
            <a:off x="0" y="0"/>
            <a:ext cx="9144000" cy="769441"/>
          </a:xfrm>
          <a:prstGeom prst="rect">
            <a:avLst/>
          </a:prstGeom>
        </p:spPr>
        <p:txBody>
          <a:bodyPr wrap="square" rtlCol="0">
            <a:spAutoFit/>
          </a:bodyPr>
          <a:lstStyle/>
          <a:p>
            <a:pPr algn="ctr"/>
            <a:r>
              <a:rPr lang="en-US" sz="4400" b="1" dirty="0" smtClean="0">
                <a:solidFill>
                  <a:srgbClr val="002060"/>
                </a:solidFill>
              </a:rPr>
              <a:t>Week 2: French Migration to Acadie</a:t>
            </a:r>
          </a:p>
        </p:txBody>
      </p:sp>
      <p:sp>
        <p:nvSpPr>
          <p:cNvPr id="32" name="TextBox 3"/>
          <p:cNvSpPr txBox="1">
            <a:spLocks noChangeArrowheads="1"/>
          </p:cNvSpPr>
          <p:nvPr/>
        </p:nvSpPr>
        <p:spPr bwMode="auto">
          <a:xfrm>
            <a:off x="0" y="732764"/>
            <a:ext cx="9144000" cy="646331"/>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600" b="1" dirty="0" smtClean="0"/>
              <a:t>1600-1717 </a:t>
            </a:r>
            <a:endParaRPr lang="en-US" sz="3600" b="1" dirty="0">
              <a:cs typeface="+mn-cs"/>
            </a:endParaRPr>
          </a:p>
        </p:txBody>
      </p:sp>
      <p:sp>
        <p:nvSpPr>
          <p:cNvPr id="13" name="TextBox 12"/>
          <p:cNvSpPr txBox="1"/>
          <p:nvPr/>
        </p:nvSpPr>
        <p:spPr>
          <a:xfrm>
            <a:off x="0" y="3852208"/>
            <a:ext cx="2743200" cy="2308324"/>
          </a:xfrm>
          <a:prstGeom prst="rect">
            <a:avLst/>
          </a:prstGeom>
          <a:noFill/>
        </p:spPr>
        <p:txBody>
          <a:bodyPr wrap="square" rtlCol="0">
            <a:spAutoFit/>
          </a:bodyPr>
          <a:lstStyle/>
          <a:p>
            <a:pPr marL="114300" indent="-114300">
              <a:buFontTx/>
              <a:buChar char="-"/>
            </a:pPr>
            <a:r>
              <a:rPr lang="en-US" sz="2400" dirty="0" smtClean="0"/>
              <a:t>Quick Review</a:t>
            </a:r>
          </a:p>
          <a:p>
            <a:pPr marL="114300" indent="-114300">
              <a:buFontTx/>
              <a:buChar char="-"/>
            </a:pPr>
            <a:r>
              <a:rPr lang="en-US" sz="2400" dirty="0" smtClean="0"/>
              <a:t>What is New France</a:t>
            </a:r>
          </a:p>
          <a:p>
            <a:pPr marL="114300" indent="-114300">
              <a:buFontTx/>
              <a:buChar char="-"/>
            </a:pPr>
            <a:r>
              <a:rPr lang="en-US" sz="2400" dirty="0" smtClean="0"/>
              <a:t>Terminology</a:t>
            </a:r>
          </a:p>
          <a:p>
            <a:pPr marL="114300" indent="-114300">
              <a:buFontTx/>
              <a:buChar char="-"/>
            </a:pPr>
            <a:r>
              <a:rPr lang="en-US" sz="2400" dirty="0" smtClean="0"/>
              <a:t>Key Players</a:t>
            </a:r>
          </a:p>
          <a:p>
            <a:pPr marL="114300" indent="-114300">
              <a:buFontTx/>
              <a:buChar char="-"/>
            </a:pPr>
            <a:r>
              <a:rPr lang="en-US" sz="2400" dirty="0" smtClean="0"/>
              <a:t>The Tug-O-War</a:t>
            </a:r>
            <a:endParaRPr lang="en-US" sz="2400" dirty="0"/>
          </a:p>
        </p:txBody>
      </p:sp>
      <p:sp>
        <p:nvSpPr>
          <p:cNvPr id="15" name="TextBox 14"/>
          <p:cNvSpPr txBox="1"/>
          <p:nvPr/>
        </p:nvSpPr>
        <p:spPr>
          <a:xfrm>
            <a:off x="2743200" y="5410200"/>
            <a:ext cx="3581400" cy="1200329"/>
          </a:xfrm>
          <a:prstGeom prst="rect">
            <a:avLst/>
          </a:prstGeom>
          <a:noFill/>
        </p:spPr>
        <p:txBody>
          <a:bodyPr wrap="square" rtlCol="0">
            <a:spAutoFit/>
          </a:bodyPr>
          <a:lstStyle/>
          <a:p>
            <a:pPr marL="114300" indent="-114300">
              <a:buFontTx/>
              <a:buChar char="-"/>
            </a:pPr>
            <a:r>
              <a:rPr lang="en-US" sz="2400" dirty="0" smtClean="0"/>
              <a:t>Review the history of Acadie from 1604 to 1717 in 8 time slices</a:t>
            </a:r>
            <a:endParaRPr lang="en-US" sz="2400" dirty="0"/>
          </a:p>
        </p:txBody>
      </p:sp>
      <p:sp>
        <p:nvSpPr>
          <p:cNvPr id="16" name="TextBox 15"/>
          <p:cNvSpPr txBox="1"/>
          <p:nvPr/>
        </p:nvSpPr>
        <p:spPr>
          <a:xfrm>
            <a:off x="6400800" y="3810000"/>
            <a:ext cx="2743200" cy="2308324"/>
          </a:xfrm>
          <a:prstGeom prst="rect">
            <a:avLst/>
          </a:prstGeom>
          <a:noFill/>
        </p:spPr>
        <p:txBody>
          <a:bodyPr wrap="square" rtlCol="0">
            <a:spAutoFit/>
          </a:bodyPr>
          <a:lstStyle/>
          <a:p>
            <a:pPr marL="114300" indent="-114300">
              <a:buFontTx/>
              <a:buChar char="-"/>
            </a:pPr>
            <a:r>
              <a:rPr lang="en-US" sz="2400" dirty="0" smtClean="0"/>
              <a:t>Acadie as a part of New France</a:t>
            </a:r>
          </a:p>
          <a:p>
            <a:pPr marL="114300" indent="-114300">
              <a:buFontTx/>
              <a:buChar char="-"/>
            </a:pPr>
            <a:r>
              <a:rPr lang="en-US" sz="2400" dirty="0" smtClean="0"/>
              <a:t>Key Players &amp; their impact</a:t>
            </a:r>
          </a:p>
          <a:p>
            <a:pPr marL="114300" indent="-114300">
              <a:buFontTx/>
              <a:buChar char="-"/>
            </a:pPr>
            <a:r>
              <a:rPr lang="en-US" sz="2400" dirty="0" smtClean="0"/>
              <a:t>Evolution of the Acadian People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wipe(up)">
                                      <p:cBhvr>
                                        <p:cTn id="12" dur="1000"/>
                                        <p:tgtEl>
                                          <p:spTgt spid="3075"/>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12310"/>
                                        </p:tgtEl>
                                        <p:attrNameLst>
                                          <p:attrName>style.visibility</p:attrName>
                                        </p:attrNameLst>
                                      </p:cBhvr>
                                      <p:to>
                                        <p:strVal val="visible"/>
                                      </p:to>
                                    </p:set>
                                    <p:animEffect transition="in" filter="wipe(up)">
                                      <p:cBhvr>
                                        <p:cTn id="20" dur="1000"/>
                                        <p:tgtEl>
                                          <p:spTgt spid="12310"/>
                                        </p:tgtEl>
                                      </p:cBhvr>
                                    </p:animEffect>
                                  </p:childTnLst>
                                </p:cTn>
                              </p:par>
                            </p:childTnLst>
                          </p:cTn>
                        </p:par>
                        <p:par>
                          <p:cTn id="21" fill="hold">
                            <p:stCondLst>
                              <p:cond delay="2500"/>
                            </p:stCondLst>
                            <p:childTnLst>
                              <p:par>
                                <p:cTn id="22" presetID="22" presetClass="entr" presetSubtype="1"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1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500"/>
                                        <p:tgtEl>
                                          <p:spTgt spid="12"/>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12308"/>
                                        </p:tgtEl>
                                        <p:attrNameLst>
                                          <p:attrName>style.visibility</p:attrName>
                                        </p:attrNameLst>
                                      </p:cBhvr>
                                      <p:to>
                                        <p:strVal val="visible"/>
                                      </p:to>
                                    </p:set>
                                    <p:animEffect transition="in" filter="wipe(up)">
                                      <p:cBhvr>
                                        <p:cTn id="33" dur="1000"/>
                                        <p:tgtEl>
                                          <p:spTgt spid="12308"/>
                                        </p:tgtEl>
                                      </p:cBhvr>
                                    </p:animEffect>
                                  </p:childTnLst>
                                </p:cTn>
                              </p:par>
                            </p:childTnLst>
                          </p:cTn>
                        </p:par>
                        <p:par>
                          <p:cTn id="34" fill="hold">
                            <p:stCondLst>
                              <p:cond delay="1500"/>
                            </p:stCondLst>
                            <p:childTnLst>
                              <p:par>
                                <p:cTn id="35" presetID="22" presetClass="entr" presetSubtype="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1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up)">
                                      <p:cBhvr>
                                        <p:cTn id="42" dur="500"/>
                                        <p:tgtEl>
                                          <p:spTgt spid="11"/>
                                        </p:tgtEl>
                                      </p:cBhvr>
                                    </p:animEffect>
                                  </p:childTnLst>
                                </p:cTn>
                              </p:par>
                            </p:childTnLst>
                          </p:cTn>
                        </p:par>
                        <p:par>
                          <p:cTn id="43" fill="hold">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12304"/>
                                        </p:tgtEl>
                                        <p:attrNameLst>
                                          <p:attrName>style.visibility</p:attrName>
                                        </p:attrNameLst>
                                      </p:cBhvr>
                                      <p:to>
                                        <p:strVal val="visible"/>
                                      </p:to>
                                    </p:set>
                                    <p:animEffect transition="in" filter="wipe(up)">
                                      <p:cBhvr>
                                        <p:cTn id="46" dur="1000"/>
                                        <p:tgtEl>
                                          <p:spTgt spid="12304"/>
                                        </p:tgtEl>
                                      </p:cBhvr>
                                    </p:animEffect>
                                  </p:childTnLst>
                                </p:cTn>
                              </p:par>
                            </p:childTnLst>
                          </p:cTn>
                        </p:par>
                        <p:par>
                          <p:cTn id="47" fill="hold">
                            <p:stCondLst>
                              <p:cond delay="1500"/>
                            </p:stCondLst>
                            <p:childTnLst>
                              <p:par>
                                <p:cTn id="48" presetID="22" presetClass="entr" presetSubtype="1"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up)">
                                      <p:cBhvr>
                                        <p:cTn id="5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12310" grpId="0" animBg="1"/>
      <p:bldP spid="12308" grpId="0" animBg="1"/>
      <p:bldP spid="12304" grpId="0" animBg="1"/>
      <p:bldP spid="32" grpId="0" animBg="1"/>
      <p:bldP spid="13" grpId="0"/>
      <p:bldP spid="15"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0" y="5522893"/>
            <a:ext cx="4572000" cy="954107"/>
          </a:xfrm>
          <a:prstGeom prst="rect">
            <a:avLst/>
          </a:prstGeom>
        </p:spPr>
        <p:txBody>
          <a:bodyPr>
            <a:spAutoFit/>
          </a:bodyPr>
          <a:lstStyle/>
          <a:p>
            <a:pPr marL="173038" indent="-173038">
              <a:buFont typeface="Arial" pitchFamily="34" charset="0"/>
              <a:buChar char="•"/>
            </a:pPr>
            <a:r>
              <a:rPr lang="en-US" sz="2800" dirty="0" smtClean="0">
                <a:solidFill>
                  <a:srgbClr val="FF0000"/>
                </a:solidFill>
                <a:effectLst>
                  <a:outerShdw blurRad="38100" dist="38100" dir="2700000" algn="tl">
                    <a:srgbClr val="000000"/>
                  </a:outerShdw>
                </a:effectLst>
              </a:rPr>
              <a:t>foundations for a permanent settlement </a:t>
            </a:r>
            <a:r>
              <a:rPr lang="en-US" sz="2800" dirty="0" smtClean="0"/>
              <a:t>begin </a:t>
            </a:r>
            <a:endParaRPr lang="en-US" sz="2800" dirty="0"/>
          </a:p>
        </p:txBody>
      </p:sp>
      <p:sp>
        <p:nvSpPr>
          <p:cNvPr id="6" name="Rectangle 5"/>
          <p:cNvSpPr/>
          <p:nvPr/>
        </p:nvSpPr>
        <p:spPr>
          <a:xfrm>
            <a:off x="4572000" y="5473005"/>
            <a:ext cx="4572000" cy="1384995"/>
          </a:xfrm>
          <a:prstGeom prst="rect">
            <a:avLst/>
          </a:prstGeom>
          <a:solidFill>
            <a:schemeClr val="tx2">
              <a:lumMod val="20000"/>
              <a:lumOff val="80000"/>
            </a:schemeClr>
          </a:solidFill>
        </p:spPr>
        <p:txBody>
          <a:bodyPr wrap="square">
            <a:spAutoFit/>
          </a:bodyPr>
          <a:lstStyle/>
          <a:p>
            <a:pPr marL="173038" indent="-173038">
              <a:buFont typeface="Arial" pitchFamily="34" charset="0"/>
              <a:buChar char="•"/>
            </a:pPr>
            <a:r>
              <a:rPr lang="en-US" sz="2800" dirty="0">
                <a:solidFill>
                  <a:srgbClr val="FF0000"/>
                </a:solidFill>
                <a:effectLst>
                  <a:outerShdw blurRad="38100" dist="38100" dir="2700000" algn="tl">
                    <a:srgbClr val="000000"/>
                  </a:outerShdw>
                </a:effectLst>
              </a:rPr>
              <a:t>fur trade </a:t>
            </a:r>
            <a:r>
              <a:rPr lang="en-US" sz="2800" dirty="0" smtClean="0"/>
              <a:t>is </a:t>
            </a:r>
            <a:r>
              <a:rPr lang="en-US" sz="2800" dirty="0"/>
              <a:t>re-established, </a:t>
            </a:r>
            <a:r>
              <a:rPr lang="en-US" sz="2800" dirty="0">
                <a:solidFill>
                  <a:srgbClr val="FF0000"/>
                </a:solidFill>
                <a:effectLst>
                  <a:outerShdw blurRad="38100" dist="38100" dir="2700000" algn="tl">
                    <a:srgbClr val="000000"/>
                  </a:outerShdw>
                </a:effectLst>
              </a:rPr>
              <a:t>crops</a:t>
            </a:r>
            <a:r>
              <a:rPr lang="en-US" sz="2800" dirty="0"/>
              <a:t> </a:t>
            </a:r>
            <a:r>
              <a:rPr lang="en-US" sz="2800" dirty="0" smtClean="0"/>
              <a:t>are </a:t>
            </a:r>
            <a:r>
              <a:rPr lang="en-US" sz="2800" dirty="0"/>
              <a:t>sown, large </a:t>
            </a:r>
            <a:r>
              <a:rPr lang="en-US" sz="2800" dirty="0">
                <a:solidFill>
                  <a:srgbClr val="FF0000"/>
                </a:solidFill>
                <a:effectLst>
                  <a:outerShdw blurRad="38100" dist="38100" dir="2700000" algn="tl">
                    <a:srgbClr val="000000"/>
                  </a:outerShdw>
                </a:effectLst>
              </a:rPr>
              <a:t>concessions</a:t>
            </a:r>
            <a:r>
              <a:rPr lang="en-US" sz="2800" dirty="0"/>
              <a:t> </a:t>
            </a:r>
            <a:r>
              <a:rPr lang="en-US" sz="2800" dirty="0" smtClean="0"/>
              <a:t>distributed</a:t>
            </a:r>
            <a:endParaRPr lang="en-US" sz="2800" dirty="0"/>
          </a:p>
        </p:txBody>
      </p:sp>
      <p:pic>
        <p:nvPicPr>
          <p:cNvPr id="3" name="Picture 3"/>
          <p:cNvPicPr>
            <a:picLocks noChangeAspect="1" noChangeArrowheads="1"/>
          </p:cNvPicPr>
          <p:nvPr/>
        </p:nvPicPr>
        <p:blipFill>
          <a:blip r:embed="rId2" cstate="print"/>
          <a:srcRect b="2601"/>
          <a:stretch>
            <a:fillRect/>
          </a:stretch>
        </p:blipFill>
        <p:spPr bwMode="auto">
          <a:xfrm>
            <a:off x="0" y="609600"/>
            <a:ext cx="9144000" cy="49530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2-ACADIA: 1610-1629 </a:t>
            </a:r>
            <a:r>
              <a:rPr lang="en-US" b="0" dirty="0" smtClean="0"/>
              <a:t>(19)</a:t>
            </a:r>
            <a:endParaRPr lang="en-US" b="0" dirty="0"/>
          </a:p>
        </p:txBody>
      </p:sp>
      <p:sp>
        <p:nvSpPr>
          <p:cNvPr id="4" name="Rectangle 3"/>
          <p:cNvSpPr/>
          <p:nvPr/>
        </p:nvSpPr>
        <p:spPr>
          <a:xfrm>
            <a:off x="0" y="5473005"/>
            <a:ext cx="4572000" cy="1384995"/>
          </a:xfrm>
          <a:prstGeom prst="rect">
            <a:avLst/>
          </a:prstGeom>
        </p:spPr>
        <p:txBody>
          <a:bodyPr wrap="square">
            <a:spAutoFit/>
          </a:bodyPr>
          <a:lstStyle/>
          <a:p>
            <a:pPr marL="174625" indent="-174625">
              <a:spcAft>
                <a:spcPts val="1200"/>
              </a:spcAft>
              <a:buFont typeface="Arial" pitchFamily="34" charset="0"/>
              <a:buChar char="•"/>
            </a:pPr>
            <a:r>
              <a:rPr lang="en-US" sz="2800" dirty="0" smtClean="0">
                <a:solidFill>
                  <a:srgbClr val="FF0000"/>
                </a:solidFill>
                <a:effectLst>
                  <a:outerShdw blurRad="38100" dist="38100" dir="2700000" algn="tl">
                    <a:srgbClr val="000000"/>
                  </a:outerShdw>
                </a:effectLst>
              </a:rPr>
              <a:t>1610 – Port Royal </a:t>
            </a:r>
            <a:r>
              <a:rPr lang="en-US" sz="2800" dirty="0" smtClean="0"/>
              <a:t>is reoccupied by a previously acting governor of Acadia </a:t>
            </a:r>
          </a:p>
        </p:txBody>
      </p:sp>
      <p:sp>
        <p:nvSpPr>
          <p:cNvPr id="9" name="Freeform 8"/>
          <p:cNvSpPr/>
          <p:nvPr/>
        </p:nvSpPr>
        <p:spPr>
          <a:xfrm>
            <a:off x="288758" y="3542097"/>
            <a:ext cx="8807116" cy="1828800"/>
          </a:xfrm>
          <a:custGeom>
            <a:avLst/>
            <a:gdLst>
              <a:gd name="connsiteX0" fmla="*/ 8807116 w 8807116"/>
              <a:gd name="connsiteY0" fmla="*/ 346509 h 1828800"/>
              <a:gd name="connsiteX1" fmla="*/ 7883090 w 8807116"/>
              <a:gd name="connsiteY1" fmla="*/ 827772 h 1828800"/>
              <a:gd name="connsiteX2" fmla="*/ 6670307 w 8807116"/>
              <a:gd name="connsiteY2" fmla="*/ 1145406 h 1828800"/>
              <a:gd name="connsiteX3" fmla="*/ 6583680 w 8807116"/>
              <a:gd name="connsiteY3" fmla="*/ 1164657 h 1828800"/>
              <a:gd name="connsiteX4" fmla="*/ 4475747 w 8807116"/>
              <a:gd name="connsiteY4" fmla="*/ 1636295 h 1828800"/>
              <a:gd name="connsiteX5" fmla="*/ 3426594 w 8807116"/>
              <a:gd name="connsiteY5" fmla="*/ 1761423 h 1828800"/>
              <a:gd name="connsiteX6" fmla="*/ 3320716 w 8807116"/>
              <a:gd name="connsiteY6" fmla="*/ 1761423 h 1828800"/>
              <a:gd name="connsiteX7" fmla="*/ 1876926 w 8807116"/>
              <a:gd name="connsiteY7" fmla="*/ 1828800 h 1828800"/>
              <a:gd name="connsiteX8" fmla="*/ 1732547 w 8807116"/>
              <a:gd name="connsiteY8" fmla="*/ 1828800 h 1828800"/>
              <a:gd name="connsiteX9" fmla="*/ 712269 w 8807116"/>
              <a:gd name="connsiteY9" fmla="*/ 1780674 h 1828800"/>
              <a:gd name="connsiteX10" fmla="*/ 317634 w 8807116"/>
              <a:gd name="connsiteY10" fmla="*/ 1578543 h 1828800"/>
              <a:gd name="connsiteX11" fmla="*/ 259882 w 8807116"/>
              <a:gd name="connsiteY11" fmla="*/ 1511166 h 1828800"/>
              <a:gd name="connsiteX12" fmla="*/ 0 w 8807116"/>
              <a:gd name="connsiteY12" fmla="*/ 991402 h 1828800"/>
              <a:gd name="connsiteX13" fmla="*/ 0 w 8807116"/>
              <a:gd name="connsiteY13" fmla="*/ 895149 h 1828800"/>
              <a:gd name="connsiteX14" fmla="*/ 231006 w 8807116"/>
              <a:gd name="connsiteY14" fmla="*/ 394636 h 1828800"/>
              <a:gd name="connsiteX15" fmla="*/ 702644 w 8807116"/>
              <a:gd name="connsiteY15" fmla="*/ 86627 h 1828800"/>
              <a:gd name="connsiteX16" fmla="*/ 1347537 w 8807116"/>
              <a:gd name="connsiteY16" fmla="*/ 0 h 1828800"/>
              <a:gd name="connsiteX17" fmla="*/ 1944303 w 8807116"/>
              <a:gd name="connsiteY17" fmla="*/ 7700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07116" h="1828800">
                <a:moveTo>
                  <a:pt x="8807116" y="346509"/>
                </a:moveTo>
                <a:lnTo>
                  <a:pt x="7883090" y="827772"/>
                </a:lnTo>
                <a:lnTo>
                  <a:pt x="6670307" y="1145406"/>
                </a:lnTo>
                <a:lnTo>
                  <a:pt x="6583680" y="1164657"/>
                </a:lnTo>
                <a:lnTo>
                  <a:pt x="4475747" y="1636295"/>
                </a:lnTo>
                <a:lnTo>
                  <a:pt x="3426594" y="1761423"/>
                </a:lnTo>
                <a:lnTo>
                  <a:pt x="3320716" y="1761423"/>
                </a:lnTo>
                <a:lnTo>
                  <a:pt x="1876926" y="1828800"/>
                </a:lnTo>
                <a:lnTo>
                  <a:pt x="1732547" y="1828800"/>
                </a:lnTo>
                <a:lnTo>
                  <a:pt x="712269" y="1780674"/>
                </a:lnTo>
                <a:lnTo>
                  <a:pt x="317634" y="1578543"/>
                </a:lnTo>
                <a:lnTo>
                  <a:pt x="259882" y="1511166"/>
                </a:lnTo>
                <a:lnTo>
                  <a:pt x="0" y="991402"/>
                </a:lnTo>
                <a:lnTo>
                  <a:pt x="0" y="895149"/>
                </a:lnTo>
                <a:lnTo>
                  <a:pt x="231006" y="394636"/>
                </a:lnTo>
                <a:lnTo>
                  <a:pt x="702644" y="86627"/>
                </a:lnTo>
                <a:lnTo>
                  <a:pt x="1347537" y="0"/>
                </a:lnTo>
                <a:lnTo>
                  <a:pt x="1944303" y="77002"/>
                </a:lnTo>
              </a:path>
            </a:pathLst>
          </a:custGeom>
          <a:ln w="111125">
            <a:solidFill>
              <a:srgbClr val="FF0000"/>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67938" name="Picture 2" descr="http://1.bp.blogspot.com/-Gf2s4WdOzFs/VgR8j0alnbI/AAAAAAAASb0/tWi8-43zrZ8/s640/DelicateBalance%2BRobert%2BGriffing.jpg"/>
          <p:cNvPicPr>
            <a:picLocks noChangeAspect="1" noChangeArrowheads="1"/>
          </p:cNvPicPr>
          <p:nvPr/>
        </p:nvPicPr>
        <p:blipFill>
          <a:blip r:embed="rId3" cstate="print"/>
          <a:srcRect/>
          <a:stretch>
            <a:fillRect/>
          </a:stretch>
        </p:blipFill>
        <p:spPr bwMode="auto">
          <a:xfrm>
            <a:off x="3797087" y="609600"/>
            <a:ext cx="5346913" cy="3505200"/>
          </a:xfrm>
          <a:prstGeom prst="rect">
            <a:avLst/>
          </a:prstGeom>
          <a:noFill/>
          <a:ln>
            <a:solidFill>
              <a:schemeClr val="bg1"/>
            </a:solidFill>
          </a:ln>
        </p:spPr>
      </p:pic>
      <p:grpSp>
        <p:nvGrpSpPr>
          <p:cNvPr id="7"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20"/>
          <p:cNvGrpSpPr/>
          <p:nvPr/>
        </p:nvGrpSpPr>
        <p:grpSpPr>
          <a:xfrm>
            <a:off x="8458200" y="3505200"/>
            <a:ext cx="685800" cy="849085"/>
            <a:chOff x="8458200" y="3505200"/>
            <a:chExt cx="685800" cy="849085"/>
          </a:xfrm>
        </p:grpSpPr>
        <p:pic>
          <p:nvPicPr>
            <p:cNvPr id="16" name="Picture 2" descr="C:\Users\romerrr\AppData\Local\Microsoft\Windows\INetCache\IE\FNCG2QHM\m1a[1].jpg"/>
            <p:cNvPicPr>
              <a:picLocks noChangeAspect="1" noChangeArrowheads="1"/>
            </p:cNvPicPr>
            <p:nvPr/>
          </p:nvPicPr>
          <p:blipFill>
            <a:blip r:embed="rId4" cstate="print"/>
            <a:srcRect l="7003" t="7143" r="10912" b="14285"/>
            <a:stretch>
              <a:fillRect/>
            </a:stretch>
          </p:blipFill>
          <p:spPr bwMode="auto">
            <a:xfrm>
              <a:off x="8458200" y="3635828"/>
              <a:ext cx="685800" cy="718457"/>
            </a:xfrm>
            <a:prstGeom prst="rect">
              <a:avLst/>
            </a:prstGeom>
            <a:noFill/>
          </p:spPr>
        </p:pic>
        <p:sp>
          <p:nvSpPr>
            <p:cNvPr id="20" name="Rectangle 19"/>
            <p:cNvSpPr>
              <a:spLocks noChangeAspect="1"/>
            </p:cNvSpPr>
            <p:nvPr/>
          </p:nvSpPr>
          <p:spPr>
            <a:xfrm>
              <a:off x="8763000" y="3505200"/>
              <a:ext cx="265176" cy="178994"/>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4" descr="Drapeau de l'Acadie"/>
          <p:cNvPicPr>
            <a:picLocks noChangeAspect="1" noChangeArrowheads="1"/>
          </p:cNvPicPr>
          <p:nvPr/>
        </p:nvPicPr>
        <p:blipFill>
          <a:blip r:embed="rId6" cstate="print"/>
          <a:srcRect/>
          <a:stretch>
            <a:fillRect/>
          </a:stretch>
        </p:blipFill>
        <p:spPr bwMode="auto">
          <a:xfrm>
            <a:off x="9296400" y="0"/>
            <a:ext cx="891888" cy="594360"/>
          </a:xfrm>
          <a:prstGeom prst="rect">
            <a:avLst/>
          </a:prstGeom>
          <a:noFill/>
        </p:spPr>
      </p:pic>
      <p:sp>
        <p:nvSpPr>
          <p:cNvPr id="24" name="Rectangle 23"/>
          <p:cNvSpPr>
            <a:spLocks noChangeAspect="1"/>
          </p:cNvSpPr>
          <p:nvPr/>
        </p:nvSpPr>
        <p:spPr>
          <a:xfrm>
            <a:off x="8263467" y="0"/>
            <a:ext cx="880533" cy="594360"/>
          </a:xfrm>
          <a:prstGeom prst="rect">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7939" name="Picture 3"/>
          <p:cNvPicPr>
            <a:picLocks noChangeAspect="1" noChangeArrowheads="1"/>
          </p:cNvPicPr>
          <p:nvPr/>
        </p:nvPicPr>
        <p:blipFill>
          <a:blip r:embed="rId8" cstate="print"/>
          <a:srcRect/>
          <a:stretch>
            <a:fillRect/>
          </a:stretch>
        </p:blipFill>
        <p:spPr bwMode="auto">
          <a:xfrm>
            <a:off x="0" y="1981200"/>
            <a:ext cx="4546427" cy="3505200"/>
          </a:xfrm>
          <a:prstGeom prst="rect">
            <a:avLst/>
          </a:prstGeom>
          <a:noFill/>
          <a:ln w="9525">
            <a:noFill/>
            <a:miter lim="800000"/>
            <a:headEnd/>
            <a:tailEnd/>
          </a:ln>
        </p:spPr>
      </p:pic>
      <p:sp>
        <p:nvSpPr>
          <p:cNvPr id="19" name="TextBox 18"/>
          <p:cNvSpPr txBox="1"/>
          <p:nvPr/>
        </p:nvSpPr>
        <p:spPr>
          <a:xfrm>
            <a:off x="0" y="38500"/>
            <a:ext cx="1427057"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ET=6YRS</a:t>
            </a:r>
          </a:p>
        </p:txBody>
      </p:sp>
      <p:sp>
        <p:nvSpPr>
          <p:cNvPr id="22" name="Rectangle 21"/>
          <p:cNvSpPr/>
          <p:nvPr/>
        </p:nvSpPr>
        <p:spPr>
          <a:xfrm>
            <a:off x="-4876800" y="1676400"/>
            <a:ext cx="4572000" cy="3970318"/>
          </a:xfrm>
          <a:prstGeom prst="rect">
            <a:avLst/>
          </a:prstGeom>
        </p:spPr>
        <p:txBody>
          <a:bodyPr>
            <a:spAutoFit/>
          </a:bodyPr>
          <a:lstStyle/>
          <a:p>
            <a:r>
              <a:rPr lang="en-US" sz="2800" dirty="0" smtClean="0"/>
              <a:t>1610 expedition also included Poutrincourt's 19-year-old son </a:t>
            </a:r>
            <a:r>
              <a:rPr lang="en-US" sz="2800" dirty="0" smtClean="0">
                <a:hlinkClick r:id="rId9" tooltip="Charles de Biencourt de Saint-Just"/>
              </a:rPr>
              <a:t>Charles de Biencourt de Saint-Just</a:t>
            </a:r>
            <a:r>
              <a:rPr lang="en-US" sz="2800" dirty="0" smtClean="0"/>
              <a:t> and a Catholic priest who set about himself the task of baptizing the local </a:t>
            </a:r>
            <a:r>
              <a:rPr lang="en-US" sz="2800" dirty="0" smtClean="0">
                <a:hlinkClick r:id="rId10" tooltip="Mi'kmaq people"/>
              </a:rPr>
              <a:t>Mi'kmaq people</a:t>
            </a:r>
            <a:r>
              <a:rPr lang="en-US" sz="2800" dirty="0" smtClean="0"/>
              <a:t>, including their chief </a:t>
            </a:r>
            <a:r>
              <a:rPr lang="en-US" sz="2800" dirty="0" smtClean="0">
                <a:hlinkClick r:id="rId11" tooltip="Henri Membertou"/>
              </a:rPr>
              <a:t>Membertou</a:t>
            </a:r>
            <a:endParaRPr lang="en-US" sz="2800" dirty="0"/>
          </a:p>
        </p:txBody>
      </p:sp>
      <p:pic>
        <p:nvPicPr>
          <p:cNvPr id="2050" name="Picture 2"/>
          <p:cNvPicPr>
            <a:picLocks noChangeAspect="1" noChangeArrowheads="1"/>
          </p:cNvPicPr>
          <p:nvPr/>
        </p:nvPicPr>
        <p:blipFill>
          <a:blip r:embed="rId12" cstate="print"/>
          <a:srcRect t="12308" b="16923"/>
          <a:stretch>
            <a:fillRect/>
          </a:stretch>
        </p:blipFill>
        <p:spPr bwMode="auto">
          <a:xfrm>
            <a:off x="2543175" y="1371600"/>
            <a:ext cx="4057650" cy="3505200"/>
          </a:xfrm>
          <a:prstGeom prst="rect">
            <a:avLst/>
          </a:prstGeom>
          <a:noFill/>
          <a:ln w="9525">
            <a:solidFill>
              <a:schemeClr val="tx1"/>
            </a:solidFill>
            <a:miter lim="800000"/>
            <a:headEnd/>
            <a:tailEnd/>
          </a:ln>
        </p:spPr>
      </p:pic>
      <p:sp>
        <p:nvSpPr>
          <p:cNvPr id="21" name="Rectangle 20"/>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8000"/>
                                        <p:tgtEl>
                                          <p:spTgt spid="9"/>
                                        </p:tgtEl>
                                      </p:cBhvr>
                                    </p:animEffec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0" presetClass="path" presetSubtype="0" accel="50000" decel="50000" fill="hold" nodeType="withEffect">
                                  <p:stCondLst>
                                    <p:cond delay="500"/>
                                  </p:stCondLst>
                                  <p:childTnLst>
                                    <p:animMotion origin="layout" path="M -0.02066 0.02938 L -0.05972 0.05737 L -0.09653 0.07703 L -0.16597 0.09947 L -0.26406 0.13324 L -0.33767 0.15429 L -0.41337 0.17372 L -0.44392 0.18783 L -0.46319 0.19061 L -0.51233 0.19616 L -0.57222 0.20611 L -0.67118 0.21166 L -0.75226 0.21582 L -0.81545 0.21027 L -0.85434 0.20749 L -0.88594 0.18922 L -0.90486 0.17233 L -0.9217 0.13602 L -0.9375 0.08119 L -0.91649 0.01527 L -0.87222 -0.031 L -0.84167 -0.0465 L -0.80278 -0.05205 L -0.77552 -0.05066 L -0.74167 -0.04349 " pathEditMode="relative" rAng="0" ptsTypes="AAAAAAAAAAAAAAAAAAAAAAAAA">
                                      <p:cBhvr>
                                        <p:cTn id="28" dur="8000" fill="hold"/>
                                        <p:tgtEl>
                                          <p:spTgt spid="8"/>
                                        </p:tgtEl>
                                        <p:attrNameLst>
                                          <p:attrName>ppt_x</p:attrName>
                                          <p:attrName>ppt_y</p:attrName>
                                        </p:attrNameLst>
                                      </p:cBhvr>
                                      <p:rCtr x="-459" y="53"/>
                                    </p:animMotion>
                                  </p:childTnLst>
                                </p:cTn>
                              </p:par>
                              <p:par>
                                <p:cTn id="29" presetID="34" presetClass="entr" presetSubtype="0" fill="hold" nodeType="withEffect">
                                  <p:stCondLst>
                                    <p:cond delay="2000"/>
                                  </p:stCondLst>
                                  <p:childTnLst>
                                    <p:set>
                                      <p:cBhvr>
                                        <p:cTn id="30" dur="1" fill="hold">
                                          <p:stCondLst>
                                            <p:cond delay="0"/>
                                          </p:stCondLst>
                                        </p:cTn>
                                        <p:tgtEl>
                                          <p:spTgt spid="7"/>
                                        </p:tgtEl>
                                        <p:attrNameLst>
                                          <p:attrName>style.visibility</p:attrName>
                                        </p:attrNameLst>
                                      </p:cBhvr>
                                      <p:to>
                                        <p:strVal val="visible"/>
                                      </p:to>
                                    </p:set>
                                    <p:anim from="(-#ppt_w/2)" to="(#ppt_x)" calcmode="lin" valueType="num">
                                      <p:cBhvr>
                                        <p:cTn id="31" dur="600" fill="hold">
                                          <p:stCondLst>
                                            <p:cond delay="0"/>
                                          </p:stCondLst>
                                        </p:cTn>
                                        <p:tgtEl>
                                          <p:spTgt spid="7"/>
                                        </p:tgtEl>
                                        <p:attrNameLst>
                                          <p:attrName>ppt_x</p:attrName>
                                        </p:attrNameLst>
                                      </p:cBhvr>
                                    </p:anim>
                                    <p:anim from="0" to="-1.0" calcmode="lin" valueType="num">
                                      <p:cBhvr>
                                        <p:cTn id="32" dur="200" decel="50000" autoRev="1" fill="hold">
                                          <p:stCondLst>
                                            <p:cond delay="600"/>
                                          </p:stCondLst>
                                        </p:cTn>
                                        <p:tgtEl>
                                          <p:spTgt spid="7"/>
                                        </p:tgtEl>
                                        <p:attrNameLst>
                                          <p:attrName>xshear</p:attrName>
                                        </p:attrNameLst>
                                      </p:cBhvr>
                                    </p:anim>
                                    <p:animScale>
                                      <p:cBhvr>
                                        <p:cTn id="33" dur="200" decel="100000" autoRev="1" fill="hold">
                                          <p:stCondLst>
                                            <p:cond delay="600"/>
                                          </p:stCondLst>
                                        </p:cTn>
                                        <p:tgtEl>
                                          <p:spTgt spid="7"/>
                                        </p:tgtEl>
                                      </p:cBhvr>
                                      <p:from x="100000" y="100000"/>
                                      <p:to x="80000" y="100000"/>
                                    </p:animScale>
                                    <p:anim by="(#ppt_h/3+#ppt_w*0.1)" calcmode="lin" valueType="num">
                                      <p:cBhvr additive="sum">
                                        <p:cTn id="34" dur="200" decel="100000" autoRev="1" fill="hold">
                                          <p:stCondLst>
                                            <p:cond delay="600"/>
                                          </p:stCondLst>
                                        </p:cTn>
                                        <p:tgtEl>
                                          <p:spTgt spid="7"/>
                                        </p:tgtEl>
                                        <p:attrNameLst>
                                          <p:attrName>ppt_x</p:attrName>
                                        </p:attrNameLst>
                                      </p:cBhvr>
                                    </p:anim>
                                  </p:childTnLst>
                                </p:cTn>
                              </p:par>
                            </p:childTnLst>
                          </p:cTn>
                        </p:par>
                      </p:childTnLst>
                    </p:cTn>
                  </p:par>
                  <p:par>
                    <p:cTn id="35" fill="hold">
                      <p:stCondLst>
                        <p:cond delay="indefinite"/>
                      </p:stCondLst>
                      <p:childTnLst>
                        <p:par>
                          <p:cTn id="36" fill="hold">
                            <p:stCondLst>
                              <p:cond delay="0"/>
                            </p:stCondLst>
                            <p:childTnLst>
                              <p:par>
                                <p:cTn id="37" presetID="5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770" decel="100000"/>
                                        <p:tgtEl>
                                          <p:spTgt spid="24"/>
                                        </p:tgtEl>
                                      </p:cBhvr>
                                    </p:animEffect>
                                    <p:animScale>
                                      <p:cBhvr>
                                        <p:cTn id="40" dur="770" decel="100000"/>
                                        <p:tgtEl>
                                          <p:spTgt spid="24"/>
                                        </p:tgtEl>
                                      </p:cBhvr>
                                      <p:from x="10000" y="10000"/>
                                      <p:to x="200000" y="450000"/>
                                    </p:animScale>
                                    <p:animScale>
                                      <p:cBhvr>
                                        <p:cTn id="41" dur="1230" accel="100000" fill="hold">
                                          <p:stCondLst>
                                            <p:cond delay="770"/>
                                          </p:stCondLst>
                                        </p:cTn>
                                        <p:tgtEl>
                                          <p:spTgt spid="24"/>
                                        </p:tgtEl>
                                      </p:cBhvr>
                                      <p:from x="200000" y="450000"/>
                                      <p:to x="100000" y="100000"/>
                                    </p:animScale>
                                    <p:set>
                                      <p:cBhvr>
                                        <p:cTn id="42" dur="770" fill="hold"/>
                                        <p:tgtEl>
                                          <p:spTgt spid="24"/>
                                        </p:tgtEl>
                                        <p:attrNameLst>
                                          <p:attrName>ppt_x</p:attrName>
                                        </p:attrNameLst>
                                      </p:cBhvr>
                                      <p:to>
                                        <p:strVal val="(0.5)"/>
                                      </p:to>
                                    </p:set>
                                    <p:anim from="(0.5)" to="(#ppt_x)" calcmode="lin" valueType="num">
                                      <p:cBhvr>
                                        <p:cTn id="43" dur="1230" accel="100000" fill="hold">
                                          <p:stCondLst>
                                            <p:cond delay="770"/>
                                          </p:stCondLst>
                                        </p:cTn>
                                        <p:tgtEl>
                                          <p:spTgt spid="24"/>
                                        </p:tgtEl>
                                        <p:attrNameLst>
                                          <p:attrName>ppt_x</p:attrName>
                                        </p:attrNameLst>
                                      </p:cBhvr>
                                    </p:anim>
                                    <p:set>
                                      <p:cBhvr>
                                        <p:cTn id="44" dur="770" fill="hold"/>
                                        <p:tgtEl>
                                          <p:spTgt spid="24"/>
                                        </p:tgtEl>
                                        <p:attrNameLst>
                                          <p:attrName>ppt_y</p:attrName>
                                        </p:attrNameLst>
                                      </p:cBhvr>
                                      <p:to>
                                        <p:strVal val="(#ppt_y+0.4)"/>
                                      </p:to>
                                    </p:set>
                                    <p:anim from="(#ppt_y+0.4)" to="(#ppt_y)" calcmode="lin" valueType="num">
                                      <p:cBhvr>
                                        <p:cTn id="45" dur="1230" accel="100000" fill="hold">
                                          <p:stCondLst>
                                            <p:cond delay="770"/>
                                          </p:stCondLst>
                                        </p:cTn>
                                        <p:tgtEl>
                                          <p:spTgt spid="24"/>
                                        </p:tgtEl>
                                        <p:attrNameLst>
                                          <p:attrName>ppt_y</p:attrName>
                                        </p:attrNameLst>
                                      </p:cBhvr>
                                    </p:anim>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up)">
                                      <p:cBhvr>
                                        <p:cTn id="50" dur="10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22" presetClass="entr" presetSubtype="1" fill="hold" grpId="0"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up)">
                                      <p:cBhvr>
                                        <p:cTn id="58" dur="1000"/>
                                        <p:tgtEl>
                                          <p:spTgt spid="6"/>
                                        </p:tgtEl>
                                      </p:cBhvr>
                                    </p:animEffect>
                                  </p:childTnLst>
                                </p:cTn>
                              </p:par>
                            </p:childTnLst>
                          </p:cTn>
                        </p:par>
                        <p:par>
                          <p:cTn id="59" fill="hold">
                            <p:stCondLst>
                              <p:cond delay="1000"/>
                            </p:stCondLst>
                            <p:childTnLst>
                              <p:par>
                                <p:cTn id="60" presetID="53" presetClass="entr" presetSubtype="0" fill="hold" nodeType="afterEffect">
                                  <p:stCondLst>
                                    <p:cond delay="0"/>
                                  </p:stCondLst>
                                  <p:childTnLst>
                                    <p:set>
                                      <p:cBhvr>
                                        <p:cTn id="61" dur="1" fill="hold">
                                          <p:stCondLst>
                                            <p:cond delay="0"/>
                                          </p:stCondLst>
                                        </p:cTn>
                                        <p:tgtEl>
                                          <p:spTgt spid="167938"/>
                                        </p:tgtEl>
                                        <p:attrNameLst>
                                          <p:attrName>style.visibility</p:attrName>
                                        </p:attrNameLst>
                                      </p:cBhvr>
                                      <p:to>
                                        <p:strVal val="visible"/>
                                      </p:to>
                                    </p:set>
                                    <p:anim calcmode="lin" valueType="num">
                                      <p:cBhvr>
                                        <p:cTn id="62" dur="1000" fill="hold"/>
                                        <p:tgtEl>
                                          <p:spTgt spid="167938"/>
                                        </p:tgtEl>
                                        <p:attrNameLst>
                                          <p:attrName>ppt_w</p:attrName>
                                        </p:attrNameLst>
                                      </p:cBhvr>
                                      <p:tavLst>
                                        <p:tav tm="0">
                                          <p:val>
                                            <p:fltVal val="0"/>
                                          </p:val>
                                        </p:tav>
                                        <p:tav tm="100000">
                                          <p:val>
                                            <p:strVal val="#ppt_w"/>
                                          </p:val>
                                        </p:tav>
                                      </p:tavLst>
                                    </p:anim>
                                    <p:anim calcmode="lin" valueType="num">
                                      <p:cBhvr>
                                        <p:cTn id="63" dur="1000" fill="hold"/>
                                        <p:tgtEl>
                                          <p:spTgt spid="167938"/>
                                        </p:tgtEl>
                                        <p:attrNameLst>
                                          <p:attrName>ppt_h</p:attrName>
                                        </p:attrNameLst>
                                      </p:cBhvr>
                                      <p:tavLst>
                                        <p:tav tm="0">
                                          <p:val>
                                            <p:fltVal val="0"/>
                                          </p:val>
                                        </p:tav>
                                        <p:tav tm="100000">
                                          <p:val>
                                            <p:strVal val="#ppt_h"/>
                                          </p:val>
                                        </p:tav>
                                      </p:tavLst>
                                    </p:anim>
                                    <p:animEffect transition="in" filter="fade">
                                      <p:cBhvr>
                                        <p:cTn id="64" dur="1000"/>
                                        <p:tgtEl>
                                          <p:spTgt spid="167938"/>
                                        </p:tgtEl>
                                      </p:cBhvr>
                                    </p:animEffect>
                                  </p:childTnLst>
                                </p:cTn>
                              </p:par>
                            </p:childTnLst>
                          </p:cTn>
                        </p:par>
                        <p:par>
                          <p:cTn id="65" fill="hold">
                            <p:stCondLst>
                              <p:cond delay="2000"/>
                            </p:stCondLst>
                            <p:childTnLst>
                              <p:par>
                                <p:cTn id="66" presetID="53" presetClass="entr" presetSubtype="0" fill="hold" nodeType="afterEffect">
                                  <p:stCondLst>
                                    <p:cond delay="0"/>
                                  </p:stCondLst>
                                  <p:childTnLst>
                                    <p:set>
                                      <p:cBhvr>
                                        <p:cTn id="67" dur="1" fill="hold">
                                          <p:stCondLst>
                                            <p:cond delay="0"/>
                                          </p:stCondLst>
                                        </p:cTn>
                                        <p:tgtEl>
                                          <p:spTgt spid="167939"/>
                                        </p:tgtEl>
                                        <p:attrNameLst>
                                          <p:attrName>style.visibility</p:attrName>
                                        </p:attrNameLst>
                                      </p:cBhvr>
                                      <p:to>
                                        <p:strVal val="visible"/>
                                      </p:to>
                                    </p:set>
                                    <p:anim calcmode="lin" valueType="num">
                                      <p:cBhvr>
                                        <p:cTn id="68" dur="1000" fill="hold"/>
                                        <p:tgtEl>
                                          <p:spTgt spid="167939"/>
                                        </p:tgtEl>
                                        <p:attrNameLst>
                                          <p:attrName>ppt_w</p:attrName>
                                        </p:attrNameLst>
                                      </p:cBhvr>
                                      <p:tavLst>
                                        <p:tav tm="0">
                                          <p:val>
                                            <p:fltVal val="0"/>
                                          </p:val>
                                        </p:tav>
                                        <p:tav tm="100000">
                                          <p:val>
                                            <p:strVal val="#ppt_w"/>
                                          </p:val>
                                        </p:tav>
                                      </p:tavLst>
                                    </p:anim>
                                    <p:anim calcmode="lin" valueType="num">
                                      <p:cBhvr>
                                        <p:cTn id="69" dur="1000" fill="hold"/>
                                        <p:tgtEl>
                                          <p:spTgt spid="167939"/>
                                        </p:tgtEl>
                                        <p:attrNameLst>
                                          <p:attrName>ppt_h</p:attrName>
                                        </p:attrNameLst>
                                      </p:cBhvr>
                                      <p:tavLst>
                                        <p:tav tm="0">
                                          <p:val>
                                            <p:fltVal val="0"/>
                                          </p:val>
                                        </p:tav>
                                        <p:tav tm="100000">
                                          <p:val>
                                            <p:strVal val="#ppt_h"/>
                                          </p:val>
                                        </p:tav>
                                      </p:tavLst>
                                    </p:anim>
                                    <p:animEffect transition="in" filter="fade">
                                      <p:cBhvr>
                                        <p:cTn id="70" dur="1000"/>
                                        <p:tgtEl>
                                          <p:spTgt spid="167939"/>
                                        </p:tgtEl>
                                      </p:cBhvr>
                                    </p:animEffect>
                                  </p:childTnLst>
                                </p:cTn>
                              </p:par>
                            </p:childTnLst>
                          </p:cTn>
                        </p:par>
                        <p:par>
                          <p:cTn id="71" fill="hold">
                            <p:stCondLst>
                              <p:cond delay="3000"/>
                            </p:stCondLst>
                            <p:childTnLst>
                              <p:par>
                                <p:cTn id="72" presetID="53" presetClass="entr" presetSubtype="0" fill="hold" nodeType="afterEffect">
                                  <p:stCondLst>
                                    <p:cond delay="0"/>
                                  </p:stCondLst>
                                  <p:childTnLst>
                                    <p:set>
                                      <p:cBhvr>
                                        <p:cTn id="73" dur="1" fill="hold">
                                          <p:stCondLst>
                                            <p:cond delay="0"/>
                                          </p:stCondLst>
                                        </p:cTn>
                                        <p:tgtEl>
                                          <p:spTgt spid="2050"/>
                                        </p:tgtEl>
                                        <p:attrNameLst>
                                          <p:attrName>style.visibility</p:attrName>
                                        </p:attrNameLst>
                                      </p:cBhvr>
                                      <p:to>
                                        <p:strVal val="visible"/>
                                      </p:to>
                                    </p:set>
                                    <p:anim calcmode="lin" valueType="num">
                                      <p:cBhvr>
                                        <p:cTn id="74" dur="1000" fill="hold"/>
                                        <p:tgtEl>
                                          <p:spTgt spid="2050"/>
                                        </p:tgtEl>
                                        <p:attrNameLst>
                                          <p:attrName>ppt_w</p:attrName>
                                        </p:attrNameLst>
                                      </p:cBhvr>
                                      <p:tavLst>
                                        <p:tav tm="0">
                                          <p:val>
                                            <p:fltVal val="0"/>
                                          </p:val>
                                        </p:tav>
                                        <p:tav tm="100000">
                                          <p:val>
                                            <p:strVal val="#ppt_w"/>
                                          </p:val>
                                        </p:tav>
                                      </p:tavLst>
                                    </p:anim>
                                    <p:anim calcmode="lin" valueType="num">
                                      <p:cBhvr>
                                        <p:cTn id="75" dur="1000" fill="hold"/>
                                        <p:tgtEl>
                                          <p:spTgt spid="2050"/>
                                        </p:tgtEl>
                                        <p:attrNameLst>
                                          <p:attrName>ppt_h</p:attrName>
                                        </p:attrNameLst>
                                      </p:cBhvr>
                                      <p:tavLst>
                                        <p:tav tm="0">
                                          <p:val>
                                            <p:fltVal val="0"/>
                                          </p:val>
                                        </p:tav>
                                        <p:tav tm="100000">
                                          <p:val>
                                            <p:strVal val="#ppt_h"/>
                                          </p:val>
                                        </p:tav>
                                      </p:tavLst>
                                    </p:anim>
                                    <p:animEffect transition="in" filter="fade">
                                      <p:cBhvr>
                                        <p:cTn id="76"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animBg="1"/>
      <p:bldP spid="2" grpId="0" animBg="1"/>
      <p:bldP spid="4" grpId="0"/>
      <p:bldP spid="9" grpId="0" animBg="1"/>
      <p:bldP spid="2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2-ACADIA: 1610-1629 </a:t>
            </a:r>
            <a:r>
              <a:rPr lang="en-US" b="0" dirty="0" smtClean="0"/>
              <a:t>(19)</a:t>
            </a:r>
            <a:endParaRPr lang="en-US" dirty="0"/>
          </a:p>
        </p:txBody>
      </p:sp>
      <p:pic>
        <p:nvPicPr>
          <p:cNvPr id="3" name="Picture 3"/>
          <p:cNvPicPr>
            <a:picLocks noChangeAspect="1" noChangeArrowheads="1"/>
          </p:cNvPicPr>
          <p:nvPr/>
        </p:nvPicPr>
        <p:blipFill>
          <a:blip r:embed="rId2" cstate="print"/>
          <a:srcRect b="2601"/>
          <a:stretch>
            <a:fillRect/>
          </a:stretch>
        </p:blipFill>
        <p:spPr bwMode="auto">
          <a:xfrm>
            <a:off x="0" y="609600"/>
            <a:ext cx="9144000" cy="4953000"/>
          </a:xfrm>
          <a:prstGeom prst="rect">
            <a:avLst/>
          </a:prstGeom>
          <a:noFill/>
          <a:ln w="9525">
            <a:noFill/>
            <a:miter lim="800000"/>
            <a:headEnd/>
            <a:tailEnd/>
          </a:ln>
        </p:spPr>
      </p:pic>
      <p:sp>
        <p:nvSpPr>
          <p:cNvPr id="4" name="Rectangle 3"/>
          <p:cNvSpPr/>
          <p:nvPr/>
        </p:nvSpPr>
        <p:spPr>
          <a:xfrm>
            <a:off x="0" y="5473005"/>
            <a:ext cx="4572000" cy="1384995"/>
          </a:xfrm>
          <a:prstGeom prst="rect">
            <a:avLst/>
          </a:prstGeom>
        </p:spPr>
        <p:txBody>
          <a:bodyPr wrap="square">
            <a:spAutoFit/>
          </a:bodyPr>
          <a:lstStyle/>
          <a:p>
            <a:pPr marL="174625" indent="-174625">
              <a:spcAft>
                <a:spcPts val="1200"/>
              </a:spcAft>
              <a:buFont typeface="Arial" pitchFamily="34" charset="0"/>
              <a:buChar char="•"/>
            </a:pPr>
            <a:r>
              <a:rPr lang="en-US" sz="2800" dirty="0" smtClean="0"/>
              <a:t>1613 – </a:t>
            </a:r>
            <a:r>
              <a:rPr lang="en-US" sz="2800" dirty="0" smtClean="0">
                <a:solidFill>
                  <a:srgbClr val="FF0000"/>
                </a:solidFill>
                <a:effectLst>
                  <a:outerShdw blurRad="38100" dist="38100" dir="2700000" algn="tl">
                    <a:srgbClr val="000000"/>
                  </a:outerShdw>
                </a:effectLst>
              </a:rPr>
              <a:t>Port Royal is partly destroyed </a:t>
            </a:r>
            <a:r>
              <a:rPr lang="en-US" sz="2800" dirty="0" smtClean="0"/>
              <a:t>after a raid by </a:t>
            </a:r>
            <a:r>
              <a:rPr lang="en-US" sz="2800" dirty="0" smtClean="0">
                <a:solidFill>
                  <a:srgbClr val="FF0000"/>
                </a:solidFill>
                <a:effectLst>
                  <a:outerShdw blurRad="38100" dist="38100" dir="2700000" algn="tl">
                    <a:srgbClr val="000000"/>
                  </a:outerShdw>
                </a:effectLst>
              </a:rPr>
              <a:t>British privateers from VA </a:t>
            </a:r>
          </a:p>
        </p:txBody>
      </p:sp>
      <p:sp>
        <p:nvSpPr>
          <p:cNvPr id="5" name="Rectangle 4"/>
          <p:cNvSpPr/>
          <p:nvPr/>
        </p:nvSpPr>
        <p:spPr>
          <a:xfrm>
            <a:off x="4419600" y="5486400"/>
            <a:ext cx="4724400" cy="1384995"/>
          </a:xfrm>
          <a:prstGeom prst="rect">
            <a:avLst/>
          </a:prstGeom>
        </p:spPr>
        <p:txBody>
          <a:bodyPr wrap="square">
            <a:spAutoFit/>
          </a:bodyPr>
          <a:lstStyle/>
          <a:p>
            <a:pPr marL="174625" indent="-174625">
              <a:spcAft>
                <a:spcPts val="600"/>
              </a:spcAft>
              <a:buFont typeface="Arial" pitchFamily="34" charset="0"/>
              <a:buChar char="•"/>
            </a:pPr>
            <a:r>
              <a:rPr lang="en-US" sz="2800" dirty="0" smtClean="0"/>
              <a:t>1628-29 – </a:t>
            </a:r>
            <a:r>
              <a:rPr lang="en-US" sz="2800" dirty="0" smtClean="0">
                <a:solidFill>
                  <a:srgbClr val="FF0000"/>
                </a:solidFill>
                <a:effectLst>
                  <a:outerShdw blurRad="38100" dist="38100" dir="2700000" algn="tl">
                    <a:srgbClr val="000000"/>
                  </a:outerShdw>
                </a:effectLst>
              </a:rPr>
              <a:t>Colony is taken over by British</a:t>
            </a:r>
            <a:r>
              <a:rPr lang="en-US" sz="2800" dirty="0" smtClean="0"/>
              <a:t>; James I grants proprietary rights to Acadia</a:t>
            </a:r>
          </a:p>
        </p:txBody>
      </p:sp>
      <p:grpSp>
        <p:nvGrpSpPr>
          <p:cNvPr id="6"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17"/>
          <p:cNvGrpSpPr/>
          <p:nvPr/>
        </p:nvGrpSpPr>
        <p:grpSpPr>
          <a:xfrm>
            <a:off x="0" y="4648200"/>
            <a:ext cx="685800" cy="870858"/>
            <a:chOff x="0" y="4648200"/>
            <a:chExt cx="685800" cy="870858"/>
          </a:xfrm>
        </p:grpSpPr>
        <p:pic>
          <p:nvPicPr>
            <p:cNvPr id="16" name="Picture 2" descr="C:\Users\romerrr\AppData\Local\Microsoft\Windows\INetCache\IE\FNCG2QHM\m1a[1].jpg"/>
            <p:cNvPicPr>
              <a:picLocks noChangeAspect="1" noChangeArrowheads="1"/>
            </p:cNvPicPr>
            <p:nvPr/>
          </p:nvPicPr>
          <p:blipFill>
            <a:blip r:embed="rId3" cstate="print"/>
            <a:srcRect l="7003" t="7143" r="10912" b="14285"/>
            <a:stretch>
              <a:fillRect/>
            </a:stretch>
          </p:blipFill>
          <p:spPr bwMode="auto">
            <a:xfrm flipH="1">
              <a:off x="0" y="4800600"/>
              <a:ext cx="685800" cy="718458"/>
            </a:xfrm>
            <a:prstGeom prst="rect">
              <a:avLst/>
            </a:prstGeom>
            <a:noFill/>
          </p:spPr>
        </p:pic>
        <p:pic>
          <p:nvPicPr>
            <p:cNvPr id="17" name="Picture 6" descr="https://cdn.wallpapersafari.com/59/29/rPu1bn.png"/>
            <p:cNvPicPr>
              <a:picLocks noChangeAspect="1" noChangeArrowheads="1"/>
            </p:cNvPicPr>
            <p:nvPr/>
          </p:nvPicPr>
          <p:blipFill>
            <a:blip r:embed="rId4" cstate="print"/>
            <a:srcRect/>
            <a:stretch>
              <a:fillRect/>
            </a:stretch>
          </p:blipFill>
          <p:spPr bwMode="auto">
            <a:xfrm>
              <a:off x="152400" y="4648200"/>
              <a:ext cx="260859" cy="174053"/>
            </a:xfrm>
            <a:prstGeom prst="rect">
              <a:avLst/>
            </a:prstGeom>
            <a:noFill/>
          </p:spPr>
        </p:pic>
      </p:grpSp>
      <p:pic>
        <p:nvPicPr>
          <p:cNvPr id="189447" name="Picture 7" descr="Fire Flame PNG File"/>
          <p:cNvPicPr>
            <a:picLocks noChangeAspect="1" noChangeArrowheads="1"/>
          </p:cNvPicPr>
          <p:nvPr/>
        </p:nvPicPr>
        <p:blipFill>
          <a:blip r:embed="rId5" cstate="print">
            <a:lum bright="10000" contrast="40000"/>
          </a:blip>
          <a:srcRect/>
          <a:stretch>
            <a:fillRect/>
          </a:stretch>
        </p:blipFill>
        <p:spPr bwMode="auto">
          <a:xfrm>
            <a:off x="2438400" y="2360165"/>
            <a:ext cx="799845" cy="1068835"/>
          </a:xfrm>
          <a:prstGeom prst="rect">
            <a:avLst/>
          </a:prstGeom>
          <a:noFill/>
        </p:spPr>
      </p:pic>
      <p:sp>
        <p:nvSpPr>
          <p:cNvPr id="22" name="Rectangle 21"/>
          <p:cNvSpPr>
            <a:spLocks noChangeAspect="1"/>
          </p:cNvSpPr>
          <p:nvPr/>
        </p:nvSpPr>
        <p:spPr>
          <a:xfrm>
            <a:off x="8263467" y="0"/>
            <a:ext cx="880533" cy="594360"/>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6" descr="https://cdn.wallpapersafari.com/59/29/rPu1bn.png"/>
          <p:cNvPicPr>
            <a:picLocks noChangeAspect="1" noChangeArrowheads="1"/>
          </p:cNvPicPr>
          <p:nvPr/>
        </p:nvPicPr>
        <p:blipFill>
          <a:blip r:embed="rId7" cstate="print"/>
          <a:srcRect/>
          <a:stretch>
            <a:fillRect/>
          </a:stretch>
        </p:blipFill>
        <p:spPr bwMode="auto">
          <a:xfrm>
            <a:off x="8253213" y="0"/>
            <a:ext cx="890787" cy="594360"/>
          </a:xfrm>
          <a:prstGeom prst="rect">
            <a:avLst/>
          </a:prstGeom>
          <a:noFill/>
        </p:spPr>
      </p:pic>
      <p:pic>
        <p:nvPicPr>
          <p:cNvPr id="189448" name="Picture 8"/>
          <p:cNvPicPr>
            <a:picLocks noChangeAspect="1" noChangeArrowheads="1"/>
          </p:cNvPicPr>
          <p:nvPr/>
        </p:nvPicPr>
        <p:blipFill>
          <a:blip r:embed="rId8" cstate="print"/>
          <a:srcRect/>
          <a:stretch>
            <a:fillRect/>
          </a:stretch>
        </p:blipFill>
        <p:spPr bwMode="auto">
          <a:xfrm>
            <a:off x="3151266" y="609600"/>
            <a:ext cx="2841468" cy="4956048"/>
          </a:xfrm>
          <a:prstGeom prst="rect">
            <a:avLst/>
          </a:prstGeom>
          <a:noFill/>
          <a:ln w="9525">
            <a:noFill/>
            <a:miter lim="800000"/>
            <a:headEnd/>
            <a:tailEnd/>
          </a:ln>
        </p:spPr>
      </p:pic>
      <p:sp>
        <p:nvSpPr>
          <p:cNvPr id="19" name="TextBox 18"/>
          <p:cNvSpPr txBox="1"/>
          <p:nvPr/>
        </p:nvSpPr>
        <p:spPr>
          <a:xfrm>
            <a:off x="0" y="38500"/>
            <a:ext cx="1427057"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ET=6YRS</a:t>
            </a:r>
          </a:p>
        </p:txBody>
      </p:sp>
      <p:sp>
        <p:nvSpPr>
          <p:cNvPr id="18" name="Rectangle 17"/>
          <p:cNvSpPr/>
          <p:nvPr/>
        </p:nvSpPr>
        <p:spPr>
          <a:xfrm>
            <a:off x="-2286000" y="2362200"/>
            <a:ext cx="2286000" cy="1754326"/>
          </a:xfrm>
          <a:prstGeom prst="rect">
            <a:avLst/>
          </a:prstGeom>
        </p:spPr>
        <p:txBody>
          <a:bodyPr wrap="square">
            <a:spAutoFit/>
          </a:bodyPr>
          <a:lstStyle/>
          <a:p>
            <a:r>
              <a:rPr lang="en-US" dirty="0"/>
              <a:t>1621 the government renamed Acadia Nova Scotia and moved in the Scottish settlers of Sir </a:t>
            </a:r>
            <a:r>
              <a:rPr lang="en-US" dirty="0">
                <a:hlinkClick r:id="rId9"/>
              </a:rPr>
              <a:t>William Alexander</a:t>
            </a:r>
            <a:r>
              <a:rPr lang="en-US" dirty="0"/>
              <a:t> (1629)</a:t>
            </a:r>
          </a:p>
        </p:txBody>
      </p:sp>
      <p:sp>
        <p:nvSpPr>
          <p:cNvPr id="21" name="Rectangle 20"/>
          <p:cNvSpPr/>
          <p:nvPr/>
        </p:nvSpPr>
        <p:spPr>
          <a:xfrm>
            <a:off x="-2286000" y="4495800"/>
            <a:ext cx="2133600" cy="2585323"/>
          </a:xfrm>
          <a:prstGeom prst="rect">
            <a:avLst/>
          </a:prstGeom>
        </p:spPr>
        <p:txBody>
          <a:bodyPr wrap="square">
            <a:spAutoFit/>
          </a:bodyPr>
          <a:lstStyle/>
          <a:p>
            <a:r>
              <a:rPr lang="en-US" dirty="0"/>
              <a:t>Alexander's project of Scottish expansion was cut short in 1632 by the Treaty of </a:t>
            </a:r>
            <a:r>
              <a:rPr lang="en-US" dirty="0">
                <a:hlinkClick r:id="rId10"/>
              </a:rPr>
              <a:t>Saint-Germain</a:t>
            </a:r>
            <a:r>
              <a:rPr lang="en-US" dirty="0"/>
              <a:t>-en-Laye, which allowed France to regain Acadia.</a:t>
            </a:r>
          </a:p>
        </p:txBody>
      </p:sp>
      <p:sp>
        <p:nvSpPr>
          <p:cNvPr id="20" name="Rectangle 19"/>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0" presetClass="path" presetSubtype="0" accel="50000" decel="50000" fill="hold" nodeType="withEffect">
                                  <p:stCondLst>
                                    <p:cond delay="0"/>
                                  </p:stCondLst>
                                  <p:childTnLst>
                                    <p:animMotion origin="layout" path="M 0.00417 0.00023 L 0.03264 -0.05714 L 0.03472 -0.10479 L 0.03785 -0.16516 L 0.04948 -0.22554 L 0.07049 -0.25075 L 0.10833 -0.26324 L 0.13472 -0.26324 L 0.16736 -0.25769 L 0.20313 -0.24659 " pathEditMode="relative" rAng="0" ptsTypes="AAAAAAAAAA">
                                      <p:cBhvr>
                                        <p:cTn id="13" dur="2000" fill="hold"/>
                                        <p:tgtEl>
                                          <p:spTgt spid="7"/>
                                        </p:tgtEl>
                                        <p:attrNameLst>
                                          <p:attrName>ppt_x</p:attrName>
                                          <p:attrName>ppt_y</p:attrName>
                                        </p:attrNameLst>
                                      </p:cBhvr>
                                      <p:rCtr x="99" y="-132"/>
                                    </p:animMotion>
                                  </p:childTnLst>
                                </p:cTn>
                              </p:par>
                            </p:childTnLst>
                          </p:cTn>
                        </p:par>
                        <p:par>
                          <p:cTn id="14" fill="hold">
                            <p:stCondLst>
                              <p:cond delay="2000"/>
                            </p:stCondLst>
                            <p:childTnLst>
                              <p:par>
                                <p:cTn id="15" presetID="22" presetClass="entr" presetSubtype="4" repeatCount="indefinite" fill="hold" nodeType="afterEffect">
                                  <p:stCondLst>
                                    <p:cond delay="0"/>
                                  </p:stCondLst>
                                  <p:childTnLst>
                                    <p:set>
                                      <p:cBhvr>
                                        <p:cTn id="16" dur="1" fill="hold">
                                          <p:stCondLst>
                                            <p:cond delay="0"/>
                                          </p:stCondLst>
                                        </p:cTn>
                                        <p:tgtEl>
                                          <p:spTgt spid="189447"/>
                                        </p:tgtEl>
                                        <p:attrNameLst>
                                          <p:attrName>style.visibility</p:attrName>
                                        </p:attrNameLst>
                                      </p:cBhvr>
                                      <p:to>
                                        <p:strVal val="visible"/>
                                      </p:to>
                                    </p:set>
                                    <p:animEffect transition="in" filter="wipe(down)">
                                      <p:cBhvr>
                                        <p:cTn id="17" dur="1000"/>
                                        <p:tgtEl>
                                          <p:spTgt spid="18944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770" decel="100000"/>
                                        <p:tgtEl>
                                          <p:spTgt spid="23"/>
                                        </p:tgtEl>
                                      </p:cBhvr>
                                    </p:animEffect>
                                    <p:animScale>
                                      <p:cBhvr>
                                        <p:cTn id="28" dur="770" decel="100000"/>
                                        <p:tgtEl>
                                          <p:spTgt spid="23"/>
                                        </p:tgtEl>
                                      </p:cBhvr>
                                      <p:from x="10000" y="10000"/>
                                      <p:to x="200000" y="450000"/>
                                    </p:animScale>
                                    <p:animScale>
                                      <p:cBhvr>
                                        <p:cTn id="29" dur="1230" accel="100000" fill="hold">
                                          <p:stCondLst>
                                            <p:cond delay="770"/>
                                          </p:stCondLst>
                                        </p:cTn>
                                        <p:tgtEl>
                                          <p:spTgt spid="23"/>
                                        </p:tgtEl>
                                      </p:cBhvr>
                                      <p:from x="200000" y="450000"/>
                                      <p:to x="100000" y="100000"/>
                                    </p:animScale>
                                    <p:set>
                                      <p:cBhvr>
                                        <p:cTn id="30" dur="770" fill="hold"/>
                                        <p:tgtEl>
                                          <p:spTgt spid="23"/>
                                        </p:tgtEl>
                                        <p:attrNameLst>
                                          <p:attrName>ppt_x</p:attrName>
                                        </p:attrNameLst>
                                      </p:cBhvr>
                                      <p:to>
                                        <p:strVal val="(0.5)"/>
                                      </p:to>
                                    </p:set>
                                    <p:anim from="(0.5)" to="(#ppt_x)" calcmode="lin" valueType="num">
                                      <p:cBhvr>
                                        <p:cTn id="31" dur="1230" accel="100000" fill="hold">
                                          <p:stCondLst>
                                            <p:cond delay="770"/>
                                          </p:stCondLst>
                                        </p:cTn>
                                        <p:tgtEl>
                                          <p:spTgt spid="23"/>
                                        </p:tgtEl>
                                        <p:attrNameLst>
                                          <p:attrName>ppt_x</p:attrName>
                                        </p:attrNameLst>
                                      </p:cBhvr>
                                    </p:anim>
                                    <p:set>
                                      <p:cBhvr>
                                        <p:cTn id="32" dur="770" fill="hold"/>
                                        <p:tgtEl>
                                          <p:spTgt spid="23"/>
                                        </p:tgtEl>
                                        <p:attrNameLst>
                                          <p:attrName>ppt_y</p:attrName>
                                        </p:attrNameLst>
                                      </p:cBhvr>
                                      <p:to>
                                        <p:strVal val="(#ppt_y+0.4)"/>
                                      </p:to>
                                    </p:set>
                                    <p:anim from="(#ppt_y+0.4)" to="(#ppt_y)" calcmode="lin" valueType="num">
                                      <p:cBhvr>
                                        <p:cTn id="33" dur="1230" accel="100000" fill="hold">
                                          <p:stCondLst>
                                            <p:cond delay="770"/>
                                          </p:stCondLst>
                                        </p:cTn>
                                        <p:tgtEl>
                                          <p:spTgt spid="23"/>
                                        </p:tgtEl>
                                        <p:attrNameLst>
                                          <p:attrName>ppt_y</p:attrName>
                                        </p:attrNameLst>
                                      </p:cBhvr>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89448"/>
                                        </p:tgtEl>
                                        <p:attrNameLst>
                                          <p:attrName>style.visibility</p:attrName>
                                        </p:attrNameLst>
                                      </p:cBhvr>
                                      <p:to>
                                        <p:strVal val="visible"/>
                                      </p:to>
                                    </p:set>
                                    <p:animEffect transition="in" filter="wipe(down)">
                                      <p:cBhvr>
                                        <p:cTn id="38" dur="1000"/>
                                        <p:tgtEl>
                                          <p:spTgt spid="189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2-ACADIA: 1610-1629 </a:t>
            </a:r>
            <a:r>
              <a:rPr lang="en-US" b="0" dirty="0" smtClean="0"/>
              <a:t>(19)</a:t>
            </a:r>
            <a:endParaRPr lang="en-US" dirty="0"/>
          </a:p>
        </p:txBody>
      </p:sp>
      <p:pic>
        <p:nvPicPr>
          <p:cNvPr id="3" name="Picture 3"/>
          <p:cNvPicPr>
            <a:picLocks noChangeAspect="1" noChangeArrowheads="1"/>
          </p:cNvPicPr>
          <p:nvPr/>
        </p:nvPicPr>
        <p:blipFill>
          <a:blip r:embed="rId2" cstate="print"/>
          <a:srcRect b="2601"/>
          <a:stretch>
            <a:fillRect/>
          </a:stretch>
        </p:blipFill>
        <p:spPr bwMode="auto">
          <a:xfrm>
            <a:off x="0" y="609600"/>
            <a:ext cx="9144000" cy="4953000"/>
          </a:xfrm>
          <a:prstGeom prst="rect">
            <a:avLst/>
          </a:prstGeom>
          <a:noFill/>
          <a:ln w="9525">
            <a:noFill/>
            <a:miter lim="800000"/>
            <a:headEnd/>
            <a:tailEnd/>
          </a:ln>
        </p:spPr>
      </p:pic>
      <p:grpSp>
        <p:nvGrpSpPr>
          <p:cNvPr id="6"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p:cNvSpPr>
            <a:spLocks noChangeAspect="1"/>
          </p:cNvSpPr>
          <p:nvPr/>
        </p:nvSpPr>
        <p:spPr>
          <a:xfrm>
            <a:off x="8263467" y="0"/>
            <a:ext cx="880533" cy="594360"/>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9" name="TextBox 18"/>
          <p:cNvSpPr txBox="1"/>
          <p:nvPr/>
        </p:nvSpPr>
        <p:spPr>
          <a:xfrm>
            <a:off x="0" y="38500"/>
            <a:ext cx="1427057"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ET=6YRS</a:t>
            </a:r>
          </a:p>
        </p:txBody>
      </p:sp>
      <p:sp>
        <p:nvSpPr>
          <p:cNvPr id="18" name="Rectangle 17"/>
          <p:cNvSpPr/>
          <p:nvPr/>
        </p:nvSpPr>
        <p:spPr>
          <a:xfrm>
            <a:off x="0" y="5473005"/>
            <a:ext cx="9144000" cy="1384995"/>
          </a:xfrm>
          <a:prstGeom prst="rect">
            <a:avLst/>
          </a:prstGeom>
        </p:spPr>
        <p:txBody>
          <a:bodyPr wrap="square">
            <a:spAutoFit/>
          </a:bodyPr>
          <a:lstStyle/>
          <a:p>
            <a:pPr marL="174625" indent="-174625">
              <a:buFont typeface="Arial" pitchFamily="34" charset="0"/>
              <a:buChar char="•"/>
            </a:pPr>
            <a:r>
              <a:rPr lang="en-US" sz="2800" dirty="0" smtClean="0">
                <a:solidFill>
                  <a:srgbClr val="FF0000"/>
                </a:solidFill>
                <a:effectLst>
                  <a:outerShdw blurRad="38100" dist="38100" dir="2700000" algn="tl">
                    <a:srgbClr val="000000"/>
                  </a:outerShdw>
                </a:effectLst>
              </a:rPr>
              <a:t>Each time the British take control</a:t>
            </a:r>
            <a:r>
              <a:rPr lang="en-US" sz="2800" dirty="0" smtClean="0"/>
              <a:t>, they </a:t>
            </a:r>
            <a:r>
              <a:rPr lang="en-US" sz="2800" dirty="0" smtClean="0">
                <a:solidFill>
                  <a:srgbClr val="FF0000"/>
                </a:solidFill>
                <a:effectLst>
                  <a:outerShdw blurRad="38100" dist="38100" dir="2700000" algn="tl">
                    <a:srgbClr val="000000"/>
                  </a:outerShdw>
                </a:effectLst>
              </a:rPr>
              <a:t>demand that the Acadians take an oath of loyalty to the Crown</a:t>
            </a:r>
            <a:r>
              <a:rPr lang="en-US" sz="2800" dirty="0" smtClean="0"/>
              <a:t>; the </a:t>
            </a:r>
            <a:r>
              <a:rPr lang="en-US" sz="2800" dirty="0" smtClean="0">
                <a:solidFill>
                  <a:srgbClr val="FF0000"/>
                </a:solidFill>
                <a:effectLst>
                  <a:outerShdw blurRad="38100" dist="38100" dir="2700000" algn="tl">
                    <a:srgbClr val="000000"/>
                  </a:outerShdw>
                </a:effectLst>
              </a:rPr>
              <a:t>Acadians decline</a:t>
            </a:r>
            <a:r>
              <a:rPr lang="en-US" sz="2800" dirty="0" smtClean="0"/>
              <a:t> but </a:t>
            </a:r>
            <a:r>
              <a:rPr lang="en-US" sz="2800" dirty="0" smtClean="0">
                <a:solidFill>
                  <a:srgbClr val="FF0000"/>
                </a:solidFill>
                <a:effectLst>
                  <a:outerShdw blurRad="38100" dist="38100" dir="2700000" algn="tl">
                    <a:srgbClr val="000000"/>
                  </a:outerShdw>
                </a:effectLst>
              </a:rPr>
              <a:t>promise NEUTRALITY </a:t>
            </a:r>
            <a:r>
              <a:rPr lang="en-US" sz="2800" dirty="0" smtClean="0"/>
              <a:t>in any fight against French</a:t>
            </a:r>
          </a:p>
        </p:txBody>
      </p:sp>
      <p:sp>
        <p:nvSpPr>
          <p:cNvPr id="11" name="Rectangle 10"/>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pic>
        <p:nvPicPr>
          <p:cNvPr id="134146" name="Picture 2" descr="http://www.acadian-home.org/IMAGES/signing-oath-nelson-surette.jpg"/>
          <p:cNvPicPr>
            <a:picLocks noChangeAspect="1" noChangeArrowheads="1"/>
          </p:cNvPicPr>
          <p:nvPr/>
        </p:nvPicPr>
        <p:blipFill>
          <a:blip r:embed="rId5" cstate="print"/>
          <a:srcRect/>
          <a:stretch>
            <a:fillRect/>
          </a:stretch>
        </p:blipFill>
        <p:spPr bwMode="auto">
          <a:xfrm>
            <a:off x="2095500" y="1657615"/>
            <a:ext cx="4953000" cy="3542771"/>
          </a:xfrm>
          <a:prstGeom prst="rect">
            <a:avLst/>
          </a:prstGeom>
          <a:noFill/>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34146"/>
                                        </p:tgtEl>
                                        <p:attrNameLst>
                                          <p:attrName>style.visibility</p:attrName>
                                        </p:attrNameLst>
                                      </p:cBhvr>
                                      <p:to>
                                        <p:strVal val="visible"/>
                                      </p:to>
                                    </p:set>
                                    <p:anim calcmode="lin" valueType="num">
                                      <p:cBhvr>
                                        <p:cTn id="11" dur="1000" fill="hold"/>
                                        <p:tgtEl>
                                          <p:spTgt spid="134146"/>
                                        </p:tgtEl>
                                        <p:attrNameLst>
                                          <p:attrName>ppt_w</p:attrName>
                                        </p:attrNameLst>
                                      </p:cBhvr>
                                      <p:tavLst>
                                        <p:tav tm="0">
                                          <p:val>
                                            <p:fltVal val="0"/>
                                          </p:val>
                                        </p:tav>
                                        <p:tav tm="100000">
                                          <p:val>
                                            <p:strVal val="#ppt_w"/>
                                          </p:val>
                                        </p:tav>
                                      </p:tavLst>
                                    </p:anim>
                                    <p:anim calcmode="lin" valueType="num">
                                      <p:cBhvr>
                                        <p:cTn id="12" dur="1000" fill="hold"/>
                                        <p:tgtEl>
                                          <p:spTgt spid="134146"/>
                                        </p:tgtEl>
                                        <p:attrNameLst>
                                          <p:attrName>ppt_h</p:attrName>
                                        </p:attrNameLst>
                                      </p:cBhvr>
                                      <p:tavLst>
                                        <p:tav tm="0">
                                          <p:val>
                                            <p:fltVal val="0"/>
                                          </p:val>
                                        </p:tav>
                                        <p:tav tm="100000">
                                          <p:val>
                                            <p:strVal val="#ppt_h"/>
                                          </p:val>
                                        </p:tav>
                                      </p:tavLst>
                                    </p:anim>
                                    <p:animEffect transition="in" filter="fade">
                                      <p:cBhvr>
                                        <p:cTn id="13" dur="1000"/>
                                        <p:tgtEl>
                                          <p:spTgt spid="134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3-ACADIA: 1629-1632 </a:t>
            </a:r>
            <a:r>
              <a:rPr lang="en-US" b="0" dirty="0" smtClean="0"/>
              <a:t>(3)</a:t>
            </a:r>
            <a:endParaRPr lang="en-US" dirty="0"/>
          </a:p>
        </p:txBody>
      </p:sp>
      <p:pic>
        <p:nvPicPr>
          <p:cNvPr id="3" name="Picture 3"/>
          <p:cNvPicPr>
            <a:picLocks noChangeAspect="1" noChangeArrowheads="1"/>
          </p:cNvPicPr>
          <p:nvPr/>
        </p:nvPicPr>
        <p:blipFill>
          <a:blip r:embed="rId2" cstate="print"/>
          <a:srcRect b="2601"/>
          <a:stretch>
            <a:fillRect/>
          </a:stretch>
        </p:blipFill>
        <p:spPr bwMode="auto">
          <a:xfrm>
            <a:off x="0" y="609600"/>
            <a:ext cx="9144000" cy="4953000"/>
          </a:xfrm>
          <a:prstGeom prst="rect">
            <a:avLst/>
          </a:prstGeom>
          <a:noFill/>
          <a:ln w="9525">
            <a:noFill/>
            <a:miter lim="800000"/>
            <a:headEnd/>
            <a:tailEnd/>
          </a:ln>
        </p:spPr>
      </p:pic>
      <p:sp>
        <p:nvSpPr>
          <p:cNvPr id="4" name="Rectangle 3"/>
          <p:cNvSpPr/>
          <p:nvPr/>
        </p:nvSpPr>
        <p:spPr>
          <a:xfrm>
            <a:off x="0" y="5562600"/>
            <a:ext cx="4572000" cy="954107"/>
          </a:xfrm>
          <a:prstGeom prst="rect">
            <a:avLst/>
          </a:prstGeom>
        </p:spPr>
        <p:txBody>
          <a:bodyPr wrap="square">
            <a:spAutoFit/>
          </a:bodyPr>
          <a:lstStyle/>
          <a:p>
            <a:pPr marL="174625" indent="-174625">
              <a:buFont typeface="Arial" pitchFamily="34" charset="0"/>
              <a:buChar char="•"/>
            </a:pPr>
            <a:r>
              <a:rPr lang="en-US" sz="2800" dirty="0" smtClean="0"/>
              <a:t>French colonists are </a:t>
            </a:r>
            <a:r>
              <a:rPr lang="en-US" sz="2800" dirty="0" smtClean="0">
                <a:solidFill>
                  <a:srgbClr val="FF0000"/>
                </a:solidFill>
                <a:effectLst>
                  <a:outerShdw blurRad="38100" dist="38100" dir="2700000" algn="tl">
                    <a:srgbClr val="000000"/>
                  </a:outerShdw>
                </a:effectLst>
              </a:rPr>
              <a:t>driven away by the English</a:t>
            </a:r>
          </a:p>
        </p:txBody>
      </p:sp>
      <p:sp>
        <p:nvSpPr>
          <p:cNvPr id="5" name="Rectangle 4"/>
          <p:cNvSpPr/>
          <p:nvPr/>
        </p:nvSpPr>
        <p:spPr>
          <a:xfrm>
            <a:off x="4572000" y="5562600"/>
            <a:ext cx="4572000" cy="954107"/>
          </a:xfrm>
          <a:prstGeom prst="rect">
            <a:avLst/>
          </a:prstGeom>
        </p:spPr>
        <p:txBody>
          <a:bodyPr>
            <a:spAutoFit/>
          </a:bodyPr>
          <a:lstStyle/>
          <a:p>
            <a:pPr marL="174625" indent="-174625">
              <a:spcAft>
                <a:spcPts val="600"/>
              </a:spcAft>
              <a:buFont typeface="Arial" pitchFamily="34" charset="0"/>
              <a:buChar char="•"/>
            </a:pPr>
            <a:r>
              <a:rPr lang="en-US" sz="2800" dirty="0" smtClean="0"/>
              <a:t>They </a:t>
            </a:r>
            <a:r>
              <a:rPr lang="en-US" sz="2800" dirty="0" smtClean="0">
                <a:solidFill>
                  <a:srgbClr val="FF0000"/>
                </a:solidFill>
                <a:effectLst>
                  <a:outerShdw blurRad="38100" dist="38100" dir="2700000" algn="tl">
                    <a:srgbClr val="000000"/>
                  </a:outerShdw>
                </a:effectLst>
              </a:rPr>
              <a:t>relocate to Sable Island </a:t>
            </a:r>
            <a:r>
              <a:rPr lang="en-US" sz="2800" dirty="0" smtClean="0"/>
              <a:t>off the coast of Nova Scotia</a:t>
            </a:r>
          </a:p>
        </p:txBody>
      </p:sp>
      <p:grpSp>
        <p:nvGrpSpPr>
          <p:cNvPr id="7"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p:cNvSpPr>
            <a:spLocks noChangeAspect="1"/>
          </p:cNvSpPr>
          <p:nvPr/>
        </p:nvSpPr>
        <p:spPr>
          <a:xfrm>
            <a:off x="8263467" y="0"/>
            <a:ext cx="880533" cy="594360"/>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cxnSp>
        <p:nvCxnSpPr>
          <p:cNvPr id="36" name="Straight Arrow Connector 35"/>
          <p:cNvCxnSpPr/>
          <p:nvPr/>
        </p:nvCxnSpPr>
        <p:spPr>
          <a:xfrm>
            <a:off x="2299380" y="3647552"/>
            <a:ext cx="778764" cy="892629"/>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38" name="Picture 5"/>
          <p:cNvPicPr>
            <a:picLocks noChangeAspect="1" noChangeArrowheads="1"/>
          </p:cNvPicPr>
          <p:nvPr/>
        </p:nvPicPr>
        <p:blipFill>
          <a:blip r:embed="rId5" cstate="print"/>
          <a:srcRect t="16175" b="31550"/>
          <a:stretch>
            <a:fillRect/>
          </a:stretch>
        </p:blipFill>
        <p:spPr bwMode="auto">
          <a:xfrm>
            <a:off x="7620000" y="5105400"/>
            <a:ext cx="685800" cy="250050"/>
          </a:xfrm>
          <a:prstGeom prst="rect">
            <a:avLst/>
          </a:prstGeom>
          <a:noFill/>
          <a:ln w="9525">
            <a:noFill/>
            <a:miter lim="800000"/>
            <a:headEnd/>
            <a:tailEnd/>
          </a:ln>
        </p:spPr>
      </p:pic>
      <p:grpSp>
        <p:nvGrpSpPr>
          <p:cNvPr id="8" name="Group 33"/>
          <p:cNvGrpSpPr/>
          <p:nvPr/>
        </p:nvGrpSpPr>
        <p:grpSpPr>
          <a:xfrm>
            <a:off x="3048000" y="4038600"/>
            <a:ext cx="685800" cy="870858"/>
            <a:chOff x="3886200" y="4343400"/>
            <a:chExt cx="685800" cy="870858"/>
          </a:xfrm>
        </p:grpSpPr>
        <p:pic>
          <p:nvPicPr>
            <p:cNvPr id="31" name="Picture 2" descr="C:\Users\romerrr\AppData\Local\Microsoft\Windows\INetCache\IE\FNCG2QHM\m1a[1].jpg"/>
            <p:cNvPicPr>
              <a:picLocks noChangeAspect="1" noChangeArrowheads="1"/>
            </p:cNvPicPr>
            <p:nvPr/>
          </p:nvPicPr>
          <p:blipFill>
            <a:blip r:embed="rId6" cstate="print"/>
            <a:srcRect l="7003" t="7143" r="10912" b="14285"/>
            <a:stretch>
              <a:fillRect/>
            </a:stretch>
          </p:blipFill>
          <p:spPr bwMode="auto">
            <a:xfrm flipH="1">
              <a:off x="3886200" y="4495800"/>
              <a:ext cx="685800" cy="718458"/>
            </a:xfrm>
            <a:prstGeom prst="rect">
              <a:avLst/>
            </a:prstGeom>
            <a:noFill/>
          </p:spPr>
        </p:pic>
        <p:sp>
          <p:nvSpPr>
            <p:cNvPr id="33" name="Rectangle 32"/>
            <p:cNvSpPr>
              <a:spLocks noChangeAspect="1"/>
            </p:cNvSpPr>
            <p:nvPr/>
          </p:nvSpPr>
          <p:spPr>
            <a:xfrm>
              <a:off x="4000900" y="4343400"/>
              <a:ext cx="265176" cy="178994"/>
            </a:xfrm>
            <a:prstGeom prst="rect">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TextBox 31"/>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ET=25YRS</a:t>
            </a:r>
          </a:p>
        </p:txBody>
      </p:sp>
      <p:sp>
        <p:nvSpPr>
          <p:cNvPr id="34" name="Rectangle 33"/>
          <p:cNvSpPr>
            <a:spLocks noChangeAspect="1"/>
          </p:cNvSpPr>
          <p:nvPr/>
        </p:nvSpPr>
        <p:spPr>
          <a:xfrm>
            <a:off x="8305800" y="4800600"/>
            <a:ext cx="533400" cy="360045"/>
          </a:xfrm>
          <a:prstGeom prst="rect">
            <a:avLst/>
          </a:prstGeom>
          <a:blipFill>
            <a:blip r:embed="rId8"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2286000" y="5149840"/>
            <a:ext cx="2133600" cy="3416320"/>
          </a:xfrm>
          <a:prstGeom prst="rect">
            <a:avLst/>
          </a:prstGeom>
        </p:spPr>
        <p:txBody>
          <a:bodyPr wrap="square">
            <a:spAutoFit/>
          </a:bodyPr>
          <a:lstStyle/>
          <a:p>
            <a:r>
              <a:rPr lang="en-US" dirty="0"/>
              <a:t>France appointed </a:t>
            </a:r>
            <a:r>
              <a:rPr lang="en-US" dirty="0">
                <a:hlinkClick r:id="rId9"/>
              </a:rPr>
              <a:t>Charles La Tour</a:t>
            </a:r>
            <a:r>
              <a:rPr lang="en-US" dirty="0"/>
              <a:t> as lieutenant-general of Acadia in 1631, however, and he built strongholds at Cape Sable and at the mouth of the </a:t>
            </a:r>
            <a:r>
              <a:rPr lang="en-US" dirty="0">
                <a:hlinkClick r:id="rId10"/>
              </a:rPr>
              <a:t>Saint John River</a:t>
            </a:r>
            <a:r>
              <a:rPr lang="en-US" dirty="0"/>
              <a:t> (Fort La Tour, later </a:t>
            </a:r>
            <a:r>
              <a:rPr lang="en-US" dirty="0">
                <a:hlinkClick r:id="rId11"/>
              </a:rPr>
              <a:t>Saint John</a:t>
            </a:r>
            <a:r>
              <a:rPr lang="en-US" dirty="0"/>
              <a:t>).</a:t>
            </a:r>
          </a:p>
        </p:txBody>
      </p:sp>
      <p:sp>
        <p:nvSpPr>
          <p:cNvPr id="27" name="Rectangle 26"/>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grpSp>
        <p:nvGrpSpPr>
          <p:cNvPr id="30" name="Group 29"/>
          <p:cNvGrpSpPr/>
          <p:nvPr/>
        </p:nvGrpSpPr>
        <p:grpSpPr>
          <a:xfrm>
            <a:off x="974074" y="609600"/>
            <a:ext cx="7195853" cy="4956048"/>
            <a:chOff x="0" y="-5638800"/>
            <a:chExt cx="7195853" cy="4956048"/>
          </a:xfrm>
        </p:grpSpPr>
        <p:grpSp>
          <p:nvGrpSpPr>
            <p:cNvPr id="10" name="Group 42"/>
            <p:cNvGrpSpPr/>
            <p:nvPr/>
          </p:nvGrpSpPr>
          <p:grpSpPr>
            <a:xfrm>
              <a:off x="0" y="-5638800"/>
              <a:ext cx="7195853" cy="4956048"/>
              <a:chOff x="10134600" y="-1828800"/>
              <a:chExt cx="7195853" cy="4956048"/>
            </a:xfrm>
          </p:grpSpPr>
          <p:pic>
            <p:nvPicPr>
              <p:cNvPr id="190468" name="Picture 4"/>
              <p:cNvPicPr>
                <a:picLocks noChangeAspect="1" noChangeArrowheads="1"/>
              </p:cNvPicPr>
              <p:nvPr/>
            </p:nvPicPr>
            <p:blipFill>
              <a:blip r:embed="rId12" cstate="print"/>
              <a:srcRect/>
              <a:stretch>
                <a:fillRect/>
              </a:stretch>
            </p:blipFill>
            <p:spPr bwMode="auto">
              <a:xfrm>
                <a:off x="10134600" y="-1828800"/>
                <a:ext cx="7195853" cy="4956048"/>
              </a:xfrm>
              <a:prstGeom prst="rect">
                <a:avLst/>
              </a:prstGeom>
              <a:noFill/>
              <a:ln w="9525">
                <a:noFill/>
                <a:miter lim="800000"/>
                <a:headEnd/>
                <a:tailEnd/>
              </a:ln>
            </p:spPr>
          </p:pic>
          <p:sp>
            <p:nvSpPr>
              <p:cNvPr id="42" name="Rectangle 41"/>
              <p:cNvSpPr/>
              <p:nvPr/>
            </p:nvSpPr>
            <p:spPr>
              <a:xfrm>
                <a:off x="12039600" y="1905000"/>
                <a:ext cx="2667000" cy="1200329"/>
              </a:xfrm>
              <a:prstGeom prst="rect">
                <a:avLst/>
              </a:prstGeom>
              <a:solidFill>
                <a:schemeClr val="bg1"/>
              </a:solidFill>
            </p:spPr>
            <p:txBody>
              <a:bodyPr wrap="square" rtlCol="0" anchor="ctr">
                <a:spAutoFit/>
              </a:bodyPr>
              <a:lstStyle/>
              <a:p>
                <a:pPr marL="174625" indent="-174625" algn="ctr"/>
                <a:r>
                  <a:rPr lang="en-US" b="1" dirty="0" smtClean="0"/>
                  <a:t>--- SABLE ISLAND---</a:t>
                </a:r>
              </a:p>
              <a:p>
                <a:pPr marL="174625" indent="-174625" algn="ctr"/>
                <a:r>
                  <a:rPr lang="en-US" dirty="0" smtClean="0"/>
                  <a:t>237 MILES FROM LE HÈVE</a:t>
                </a:r>
              </a:p>
              <a:p>
                <a:pPr marL="174625" indent="-174625" algn="ctr"/>
                <a:r>
                  <a:rPr lang="en-US" dirty="0" smtClean="0"/>
                  <a:t>NEAR CONTINENTAL SHELF</a:t>
                </a:r>
              </a:p>
            </p:txBody>
          </p:sp>
        </p:grpSp>
        <p:cxnSp>
          <p:nvCxnSpPr>
            <p:cNvPr id="29" name="Straight Arrow Connector 28"/>
            <p:cNvCxnSpPr>
              <a:stCxn id="42" idx="3"/>
            </p:cNvCxnSpPr>
            <p:nvPr/>
          </p:nvCxnSpPr>
          <p:spPr>
            <a:xfrm flipV="1">
              <a:off x="4572000" y="-2133600"/>
              <a:ext cx="914400" cy="828765"/>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39"/>
          <p:cNvGrpSpPr/>
          <p:nvPr/>
        </p:nvGrpSpPr>
        <p:grpSpPr>
          <a:xfrm>
            <a:off x="1019171" y="609600"/>
            <a:ext cx="7105659" cy="4958532"/>
            <a:chOff x="561971" y="-1371600"/>
            <a:chExt cx="7105659" cy="4958532"/>
          </a:xfrm>
        </p:grpSpPr>
        <p:pic>
          <p:nvPicPr>
            <p:cNvPr id="190469" name="Picture 5"/>
            <p:cNvPicPr>
              <a:picLocks noChangeAspect="1" noChangeArrowheads="1"/>
            </p:cNvPicPr>
            <p:nvPr/>
          </p:nvPicPr>
          <p:blipFill>
            <a:blip r:embed="rId13" cstate="print"/>
            <a:srcRect/>
            <a:stretch>
              <a:fillRect/>
            </a:stretch>
          </p:blipFill>
          <p:spPr bwMode="auto">
            <a:xfrm>
              <a:off x="561971" y="-1371600"/>
              <a:ext cx="7105659" cy="4956048"/>
            </a:xfrm>
            <a:prstGeom prst="rect">
              <a:avLst/>
            </a:prstGeom>
            <a:noFill/>
            <a:ln w="9525">
              <a:noFill/>
              <a:miter lim="800000"/>
              <a:headEnd/>
              <a:tailEnd/>
            </a:ln>
          </p:spPr>
        </p:pic>
        <p:sp>
          <p:nvSpPr>
            <p:cNvPr id="39" name="TextBox 38"/>
            <p:cNvSpPr txBox="1"/>
            <p:nvPr/>
          </p:nvSpPr>
          <p:spPr>
            <a:xfrm>
              <a:off x="2667000" y="1771050"/>
              <a:ext cx="3352800" cy="1815882"/>
            </a:xfrm>
            <a:prstGeom prst="rect">
              <a:avLst/>
            </a:prstGeom>
            <a:solidFill>
              <a:schemeClr val="bg1"/>
            </a:solidFill>
          </p:spPr>
          <p:txBody>
            <a:bodyPr wrap="square" rtlCol="0">
              <a:spAutoFit/>
            </a:bodyPr>
            <a:lstStyle/>
            <a:p>
              <a:pPr algn="ctr"/>
              <a:r>
                <a:rPr lang="en-US" sz="2800" b="1" dirty="0" smtClean="0"/>
                <a:t>---SABLE ISLAND---</a:t>
              </a:r>
            </a:p>
            <a:p>
              <a:pPr algn="ctr"/>
              <a:r>
                <a:rPr lang="en-US" sz="2800" dirty="0" smtClean="0"/>
                <a:t>27 miles long and</a:t>
              </a:r>
            </a:p>
            <a:p>
              <a:pPr algn="ctr"/>
              <a:r>
                <a:rPr lang="en-US" sz="2800" dirty="0" smtClean="0"/>
                <a:t>¾ mile wide at it’s widest</a:t>
              </a:r>
            </a:p>
          </p:txBody>
        </p:sp>
      </p:grpSp>
      <p:pic>
        <p:nvPicPr>
          <p:cNvPr id="59396" name="Picture 4" descr="http://lidgardphotography.com/wp-content/gallery/sable-open-edition/151.jpg"/>
          <p:cNvPicPr>
            <a:picLocks noChangeAspect="1" noChangeArrowheads="1"/>
          </p:cNvPicPr>
          <p:nvPr/>
        </p:nvPicPr>
        <p:blipFill>
          <a:blip r:embed="rId14" cstate="print"/>
          <a:srcRect/>
          <a:stretch>
            <a:fillRect/>
          </a:stretch>
        </p:blipFill>
        <p:spPr bwMode="auto">
          <a:xfrm>
            <a:off x="854965" y="609600"/>
            <a:ext cx="7434071" cy="4956048"/>
          </a:xfrm>
          <a:prstGeom prst="rect">
            <a:avLst/>
          </a:prstGeom>
          <a:noFill/>
        </p:spPr>
      </p:pic>
      <p:pic>
        <p:nvPicPr>
          <p:cNvPr id="59394" name="Picture 2" descr="http://www.outdoorphotographer.com/wp-content/uploads/2014/08/Cover-for-The-Wild-Horses-of-Sable-Island-by-Roberto-Dutesco-on-teNeus-Publishing.jpg"/>
          <p:cNvPicPr>
            <a:picLocks noChangeAspect="1" noChangeArrowheads="1"/>
          </p:cNvPicPr>
          <p:nvPr/>
        </p:nvPicPr>
        <p:blipFill>
          <a:blip r:embed="rId15" cstate="print"/>
          <a:srcRect/>
          <a:stretch>
            <a:fillRect/>
          </a:stretch>
        </p:blipFill>
        <p:spPr bwMode="auto">
          <a:xfrm>
            <a:off x="2489627" y="609600"/>
            <a:ext cx="4164746" cy="49560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up)">
                                      <p:cBhvr>
                                        <p:cTn id="15" dur="10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up)">
                                      <p:cBhvr>
                                        <p:cTn id="20" dur="2000"/>
                                        <p:tgtEl>
                                          <p:spTgt spid="36"/>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up)">
                                      <p:cBhvr>
                                        <p:cTn id="29" dur="1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5.55112E-17 4.9688E-6 L 0.04167 0.03951 L 0.08889 0.05407 L 0.1691 0.08782 L 0.22969 0.0862 L 0.28455 0.09059 L 0.36476 0.0966 L 0.43941 0.09937 L 0.49878 0.09937 " pathEditMode="relative" rAng="0" ptsTypes="AAAAAAAAA">
                                      <p:cBhvr>
                                        <p:cTn id="33" dur="2000" fill="hold"/>
                                        <p:tgtEl>
                                          <p:spTgt spid="8"/>
                                        </p:tgtEl>
                                        <p:attrNameLst>
                                          <p:attrName>ppt_x</p:attrName>
                                          <p:attrName>ppt_y</p:attrName>
                                        </p:attrNameLst>
                                      </p:cBhvr>
                                      <p:rCtr x="249" y="50"/>
                                    </p:animMotion>
                                  </p:childTnLst>
                                </p:cTn>
                              </p:par>
                              <p:par>
                                <p:cTn id="34" presetID="22" presetClass="entr" presetSubtype="4"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down)">
                                      <p:cBhvr>
                                        <p:cTn id="36" dur="500"/>
                                        <p:tgtEl>
                                          <p:spTgt spid="38"/>
                                        </p:tgtEl>
                                      </p:cBhvr>
                                    </p:animEffect>
                                  </p:childTnLst>
                                </p:cTn>
                              </p:par>
                              <p:par>
                                <p:cTn id="37" presetID="10" presetClass="entr" presetSubtype="0" fill="hold" grpId="0" nodeType="withEffect">
                                  <p:stCondLst>
                                    <p:cond delay="200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down)">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down)">
                                      <p:cBhvr>
                                        <p:cTn id="54" dur="10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59396"/>
                                        </p:tgtEl>
                                        <p:attrNameLst>
                                          <p:attrName>style.visibility</p:attrName>
                                        </p:attrNameLst>
                                      </p:cBhvr>
                                      <p:to>
                                        <p:strVal val="visible"/>
                                      </p:to>
                                    </p:set>
                                    <p:animEffect transition="in" filter="wipe(down)">
                                      <p:cBhvr>
                                        <p:cTn id="59" dur="500"/>
                                        <p:tgtEl>
                                          <p:spTgt spid="5939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59394"/>
                                        </p:tgtEl>
                                        <p:attrNameLst>
                                          <p:attrName>style.visibility</p:attrName>
                                        </p:attrNameLst>
                                      </p:cBhvr>
                                      <p:to>
                                        <p:strVal val="visible"/>
                                      </p:to>
                                    </p:set>
                                    <p:animEffect transition="in" filter="wipe(down)">
                                      <p:cBhvr>
                                        <p:cTn id="64" dur="1000"/>
                                        <p:tgtEl>
                                          <p:spTgt spid="5939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59396"/>
                                        </p:tgtEl>
                                      </p:cBhvr>
                                    </p:animEffect>
                                    <p:set>
                                      <p:cBhvr>
                                        <p:cTn id="69" dur="1" fill="hold">
                                          <p:stCondLst>
                                            <p:cond delay="499"/>
                                          </p:stCondLst>
                                        </p:cTn>
                                        <p:tgtEl>
                                          <p:spTgt spid="5939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59394"/>
                                        </p:tgtEl>
                                      </p:cBhvr>
                                    </p:animEffect>
                                    <p:set>
                                      <p:cBhvr>
                                        <p:cTn id="72" dur="1" fill="hold">
                                          <p:stCondLst>
                                            <p:cond delay="499"/>
                                          </p:stCondLst>
                                        </p:cTn>
                                        <p:tgtEl>
                                          <p:spTgt spid="59394"/>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1000"/>
                                        <p:tgtEl>
                                          <p:spTgt spid="30"/>
                                        </p:tgtEl>
                                      </p:cBhvr>
                                    </p:animEffect>
                                    <p:set>
                                      <p:cBhvr>
                                        <p:cTn id="75" dur="1" fill="hold">
                                          <p:stCondLst>
                                            <p:cond delay="999"/>
                                          </p:stCondLst>
                                        </p:cTn>
                                        <p:tgtEl>
                                          <p:spTgt spid="30"/>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11"/>
                                        </p:tgtEl>
                                      </p:cBhvr>
                                    </p:animEffect>
                                    <p:set>
                                      <p:cBhvr>
                                        <p:cTn id="78" dur="1" fill="hold">
                                          <p:stCondLst>
                                            <p:cond delay="499"/>
                                          </p:stCondLst>
                                        </p:cTn>
                                        <p:tgtEl>
                                          <p:spTgt spid="11"/>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500"/>
                                        <p:tgtEl>
                                          <p:spTgt spid="4">
                                            <p:txEl>
                                              <p:pRg st="0" end="0"/>
                                            </p:txEl>
                                          </p:spTgt>
                                        </p:tgtEl>
                                      </p:cBhvr>
                                    </p:animEffect>
                                    <p:set>
                                      <p:cBhvr>
                                        <p:cTn id="81" dur="1" fill="hold">
                                          <p:stCondLst>
                                            <p:cond delay="499"/>
                                          </p:stCondLst>
                                        </p:cTn>
                                        <p:tgtEl>
                                          <p:spTgt spid="4">
                                            <p:txEl>
                                              <p:pRg st="0" end="0"/>
                                            </p:txEl>
                                          </p:spTgt>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5"/>
                                        </p:tgtEl>
                                      </p:cBhvr>
                                    </p:animEffect>
                                    <p:set>
                                      <p:cBhvr>
                                        <p:cTn id="8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allAtOnce"/>
      <p:bldP spid="5" grpId="0"/>
      <p:bldP spid="5" grpId="1"/>
      <p:bldP spid="3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3-ACADIA: 1629-1632 </a:t>
            </a:r>
            <a:r>
              <a:rPr lang="en-US" b="0" dirty="0" smtClean="0"/>
              <a:t>(3)</a:t>
            </a:r>
            <a:endParaRPr lang="en-US" b="0" dirty="0"/>
          </a:p>
        </p:txBody>
      </p:sp>
      <p:pic>
        <p:nvPicPr>
          <p:cNvPr id="3" name="Picture 3"/>
          <p:cNvPicPr>
            <a:picLocks noChangeAspect="1" noChangeArrowheads="1"/>
          </p:cNvPicPr>
          <p:nvPr/>
        </p:nvPicPr>
        <p:blipFill>
          <a:blip r:embed="rId2" cstate="print"/>
          <a:srcRect b="2601"/>
          <a:stretch>
            <a:fillRect/>
          </a:stretch>
        </p:blipFill>
        <p:spPr bwMode="auto">
          <a:xfrm>
            <a:off x="0" y="609600"/>
            <a:ext cx="9144000" cy="4953000"/>
          </a:xfrm>
          <a:prstGeom prst="rect">
            <a:avLst/>
          </a:prstGeom>
          <a:noFill/>
          <a:ln w="9525">
            <a:noFill/>
            <a:miter lim="800000"/>
            <a:headEnd/>
            <a:tailEnd/>
          </a:ln>
        </p:spPr>
      </p:pic>
      <p:sp>
        <p:nvSpPr>
          <p:cNvPr id="6" name="Rectangle 5"/>
          <p:cNvSpPr/>
          <p:nvPr/>
        </p:nvSpPr>
        <p:spPr>
          <a:xfrm>
            <a:off x="0" y="5473005"/>
            <a:ext cx="4572000" cy="1384995"/>
          </a:xfrm>
          <a:prstGeom prst="rect">
            <a:avLst/>
          </a:prstGeom>
        </p:spPr>
        <p:txBody>
          <a:bodyPr>
            <a:spAutoFit/>
          </a:bodyPr>
          <a:lstStyle/>
          <a:p>
            <a:pPr marL="173038" indent="-173038">
              <a:buFont typeface="Arial" pitchFamily="34" charset="0"/>
              <a:buChar char="•"/>
            </a:pPr>
            <a:r>
              <a:rPr lang="en-US" sz="2800" dirty="0" smtClean="0">
                <a:solidFill>
                  <a:srgbClr val="FF0000"/>
                </a:solidFill>
                <a:effectLst>
                  <a:outerShdw blurRad="38100" dist="38100" dir="2700000" algn="tl">
                    <a:srgbClr val="000000"/>
                  </a:outerShdw>
                </a:effectLst>
              </a:rPr>
              <a:t>Continued fur trading</a:t>
            </a:r>
            <a:r>
              <a:rPr lang="en-US" sz="2800" dirty="0" smtClean="0"/>
              <a:t> under acting governor Charles de </a:t>
            </a:r>
            <a:r>
              <a:rPr lang="en-US" sz="2800" dirty="0" smtClean="0">
                <a:solidFill>
                  <a:srgbClr val="FF0000"/>
                </a:solidFill>
                <a:effectLst>
                  <a:outerShdw blurRad="38100" dist="38100" dir="2700000" algn="tl">
                    <a:srgbClr val="000000"/>
                  </a:outerShdw>
                </a:effectLst>
              </a:rPr>
              <a:t>St. Etienne de La Tour</a:t>
            </a:r>
            <a:endParaRPr lang="en-US" sz="2800" dirty="0">
              <a:solidFill>
                <a:srgbClr val="FF0000"/>
              </a:solidFill>
              <a:effectLst>
                <a:outerShdw blurRad="38100" dist="38100" dir="2700000" algn="tl">
                  <a:srgbClr val="000000"/>
                </a:outerShdw>
              </a:effectLst>
            </a:endParaRPr>
          </a:p>
        </p:txBody>
      </p:sp>
      <p:grpSp>
        <p:nvGrpSpPr>
          <p:cNvPr id="7"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p:cNvSpPr>
            <a:spLocks noChangeAspect="1"/>
          </p:cNvSpPr>
          <p:nvPr/>
        </p:nvSpPr>
        <p:spPr>
          <a:xfrm>
            <a:off x="8263467" y="0"/>
            <a:ext cx="880533" cy="594360"/>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5" name="Rectangle 24"/>
          <p:cNvSpPr/>
          <p:nvPr/>
        </p:nvSpPr>
        <p:spPr>
          <a:xfrm>
            <a:off x="4572000" y="5473005"/>
            <a:ext cx="4572000" cy="1384995"/>
          </a:xfrm>
          <a:prstGeom prst="rect">
            <a:avLst/>
          </a:prstGeom>
        </p:spPr>
        <p:txBody>
          <a:bodyPr wrap="square">
            <a:spAutoFit/>
          </a:bodyPr>
          <a:lstStyle/>
          <a:p>
            <a:pPr marL="174625" indent="-174625">
              <a:buFont typeface="Arial" pitchFamily="34" charset="0"/>
              <a:buChar char="•"/>
            </a:pPr>
            <a:r>
              <a:rPr lang="en-US" sz="2800" dirty="0" smtClean="0">
                <a:solidFill>
                  <a:srgbClr val="FF0000"/>
                </a:solidFill>
                <a:effectLst>
                  <a:outerShdw blurRad="38100" dist="38100" dir="2700000" algn="tl">
                    <a:srgbClr val="000000"/>
                  </a:outerShdw>
                </a:effectLst>
              </a:rPr>
              <a:t>Abandoned by France</a:t>
            </a:r>
            <a:r>
              <a:rPr lang="en-US" sz="2800" dirty="0" smtClean="0"/>
              <a:t>;       NO military support,          NO food,…</a:t>
            </a:r>
            <a:r>
              <a:rPr lang="en-US" sz="2800" dirty="0" smtClean="0">
                <a:solidFill>
                  <a:srgbClr val="FF0000"/>
                </a:solidFill>
                <a:effectLst>
                  <a:outerShdw blurRad="38100" dist="38100" dir="2700000" algn="tl">
                    <a:srgbClr val="000000"/>
                  </a:outerShdw>
                </a:effectLst>
              </a:rPr>
              <a:t>NO NADA</a:t>
            </a:r>
            <a:r>
              <a:rPr lang="en-US" sz="2800" dirty="0" smtClean="0"/>
              <a:t>!</a:t>
            </a:r>
          </a:p>
        </p:txBody>
      </p:sp>
      <p:pic>
        <p:nvPicPr>
          <p:cNvPr id="38" name="Picture 5"/>
          <p:cNvPicPr>
            <a:picLocks noChangeAspect="1" noChangeArrowheads="1"/>
          </p:cNvPicPr>
          <p:nvPr/>
        </p:nvPicPr>
        <p:blipFill>
          <a:blip r:embed="rId5" cstate="print"/>
          <a:srcRect t="16175" b="31550"/>
          <a:stretch>
            <a:fillRect/>
          </a:stretch>
        </p:blipFill>
        <p:spPr bwMode="auto">
          <a:xfrm>
            <a:off x="7620000" y="5105400"/>
            <a:ext cx="685800" cy="250050"/>
          </a:xfrm>
          <a:prstGeom prst="rect">
            <a:avLst/>
          </a:prstGeom>
          <a:noFill/>
          <a:ln w="9525">
            <a:noFill/>
            <a:miter lim="800000"/>
            <a:headEnd/>
            <a:tailEnd/>
          </a:ln>
        </p:spPr>
      </p:pic>
      <p:sp>
        <p:nvSpPr>
          <p:cNvPr id="32" name="TextBox 31"/>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ET=25YRS</a:t>
            </a:r>
          </a:p>
        </p:txBody>
      </p:sp>
      <p:sp>
        <p:nvSpPr>
          <p:cNvPr id="34" name="Rectangle 33"/>
          <p:cNvSpPr>
            <a:spLocks noChangeAspect="1"/>
          </p:cNvSpPr>
          <p:nvPr/>
        </p:nvSpPr>
        <p:spPr>
          <a:xfrm>
            <a:off x="8305800" y="4800600"/>
            <a:ext cx="533400" cy="360045"/>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17"/>
          <p:cNvGrpSpPr/>
          <p:nvPr/>
        </p:nvGrpSpPr>
        <p:grpSpPr>
          <a:xfrm>
            <a:off x="8458200" y="3886200"/>
            <a:ext cx="685800" cy="849085"/>
            <a:chOff x="8458200" y="3505200"/>
            <a:chExt cx="685800" cy="849085"/>
          </a:xfrm>
        </p:grpSpPr>
        <p:pic>
          <p:nvPicPr>
            <p:cNvPr id="19" name="Picture 2" descr="C:\Users\romerrr\AppData\Local\Microsoft\Windows\INetCache\IE\FNCG2QHM\m1a[1].jpg"/>
            <p:cNvPicPr>
              <a:picLocks noChangeAspect="1" noChangeArrowheads="1"/>
            </p:cNvPicPr>
            <p:nvPr/>
          </p:nvPicPr>
          <p:blipFill>
            <a:blip r:embed="rId7" cstate="print"/>
            <a:srcRect l="7003" t="7143" r="10912" b="14285"/>
            <a:stretch>
              <a:fillRect/>
            </a:stretch>
          </p:blipFill>
          <p:spPr bwMode="auto">
            <a:xfrm>
              <a:off x="8458200" y="3635828"/>
              <a:ext cx="685800" cy="718457"/>
            </a:xfrm>
            <a:prstGeom prst="rect">
              <a:avLst/>
            </a:prstGeom>
            <a:noFill/>
          </p:spPr>
        </p:pic>
        <p:sp>
          <p:nvSpPr>
            <p:cNvPr id="20" name="Rectangle 19"/>
            <p:cNvSpPr>
              <a:spLocks noChangeAspect="1"/>
            </p:cNvSpPr>
            <p:nvPr/>
          </p:nvSpPr>
          <p:spPr>
            <a:xfrm>
              <a:off x="8763000" y="3505200"/>
              <a:ext cx="265176" cy="178994"/>
            </a:xfrm>
            <a:prstGeom prst="rect">
              <a:avLst/>
            </a:prstGeom>
            <a:blipFill>
              <a:blip r:embed="rId8"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90466" name="Picture 2" descr="C:\Users\romerrr\AppData\Local\Microsoft\Windows\INetCache\IE\XVMJL0M7\500px-ghostbusters_logo[1].png"/>
          <p:cNvPicPr>
            <a:picLocks noChangeAspect="1" noChangeArrowheads="1"/>
          </p:cNvPicPr>
          <p:nvPr/>
        </p:nvPicPr>
        <p:blipFill>
          <a:blip r:embed="rId9" cstate="print"/>
          <a:srcRect/>
          <a:stretch>
            <a:fillRect/>
          </a:stretch>
        </p:blipFill>
        <p:spPr bwMode="auto">
          <a:xfrm>
            <a:off x="7848600" y="4648200"/>
            <a:ext cx="838200" cy="725881"/>
          </a:xfrm>
          <a:prstGeom prst="rect">
            <a:avLst/>
          </a:prstGeom>
          <a:noFill/>
        </p:spPr>
      </p:pic>
      <p:sp>
        <p:nvSpPr>
          <p:cNvPr id="18" name="Rectangle 17"/>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1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35" presetClass="path" presetSubtype="0" accel="50000" decel="50000" fill="hold" nodeType="withEffect">
                                  <p:stCondLst>
                                    <p:cond delay="0"/>
                                  </p:stCondLst>
                                  <p:childTnLst>
                                    <p:animMotion origin="layout" path="M 0 3.91395E-6 L -0.05417 0.10478 " pathEditMode="relative" rAng="0" ptsTypes="AA">
                                      <p:cBhvr>
                                        <p:cTn id="18" dur="2000" fill="hold"/>
                                        <p:tgtEl>
                                          <p:spTgt spid="9"/>
                                        </p:tgtEl>
                                        <p:attrNameLst>
                                          <p:attrName>ppt_x</p:attrName>
                                          <p:attrName>ppt_y</p:attrName>
                                        </p:attrNameLst>
                                      </p:cBhvr>
                                      <p:rCtr x="-27" y="52"/>
                                    </p:animMotion>
                                  </p:childTnLst>
                                </p:cTn>
                              </p:par>
                            </p:childTnLst>
                          </p:cTn>
                        </p:par>
                        <p:par>
                          <p:cTn id="19" fill="hold">
                            <p:stCondLst>
                              <p:cond delay="2000"/>
                            </p:stCondLst>
                            <p:childTnLst>
                              <p:par>
                                <p:cTn id="20" presetID="53" presetClass="entr" presetSubtype="0" fill="hold" nodeType="afterEffect">
                                  <p:stCondLst>
                                    <p:cond delay="0"/>
                                  </p:stCondLst>
                                  <p:childTnLst>
                                    <p:set>
                                      <p:cBhvr>
                                        <p:cTn id="21" dur="1" fill="hold">
                                          <p:stCondLst>
                                            <p:cond delay="0"/>
                                          </p:stCondLst>
                                        </p:cTn>
                                        <p:tgtEl>
                                          <p:spTgt spid="190466"/>
                                        </p:tgtEl>
                                        <p:attrNameLst>
                                          <p:attrName>style.visibility</p:attrName>
                                        </p:attrNameLst>
                                      </p:cBhvr>
                                      <p:to>
                                        <p:strVal val="visible"/>
                                      </p:to>
                                    </p:set>
                                    <p:anim calcmode="lin" valueType="num">
                                      <p:cBhvr>
                                        <p:cTn id="22" dur="500" fill="hold"/>
                                        <p:tgtEl>
                                          <p:spTgt spid="190466"/>
                                        </p:tgtEl>
                                        <p:attrNameLst>
                                          <p:attrName>ppt_w</p:attrName>
                                        </p:attrNameLst>
                                      </p:cBhvr>
                                      <p:tavLst>
                                        <p:tav tm="0">
                                          <p:val>
                                            <p:fltVal val="0"/>
                                          </p:val>
                                        </p:tav>
                                        <p:tav tm="100000">
                                          <p:val>
                                            <p:strVal val="#ppt_w"/>
                                          </p:val>
                                        </p:tav>
                                      </p:tavLst>
                                    </p:anim>
                                    <p:anim calcmode="lin" valueType="num">
                                      <p:cBhvr>
                                        <p:cTn id="23" dur="500" fill="hold"/>
                                        <p:tgtEl>
                                          <p:spTgt spid="190466"/>
                                        </p:tgtEl>
                                        <p:attrNameLst>
                                          <p:attrName>ppt_h</p:attrName>
                                        </p:attrNameLst>
                                      </p:cBhvr>
                                      <p:tavLst>
                                        <p:tav tm="0">
                                          <p:val>
                                            <p:fltVal val="0"/>
                                          </p:val>
                                        </p:tav>
                                        <p:tav tm="100000">
                                          <p:val>
                                            <p:strVal val="#ppt_h"/>
                                          </p:val>
                                        </p:tav>
                                      </p:tavLst>
                                    </p:anim>
                                    <p:animEffect transition="in" filter="fade">
                                      <p:cBhvr>
                                        <p:cTn id="24" dur="500"/>
                                        <p:tgtEl>
                                          <p:spTgt spid="19046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90466"/>
                                        </p:tgtEl>
                                      </p:cBhvr>
                                    </p:animEffect>
                                    <p:set>
                                      <p:cBhvr>
                                        <p:cTn id="29" dur="1" fill="hold">
                                          <p:stCondLst>
                                            <p:cond delay="499"/>
                                          </p:stCondLst>
                                        </p:cTn>
                                        <p:tgtEl>
                                          <p:spTgt spid="190466"/>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3-ACADIA: 1629-1632 </a:t>
            </a:r>
            <a:r>
              <a:rPr lang="en-US" b="0" dirty="0" smtClean="0"/>
              <a:t>(3)</a:t>
            </a:r>
            <a:endParaRPr lang="en-US" dirty="0"/>
          </a:p>
        </p:txBody>
      </p:sp>
      <p:pic>
        <p:nvPicPr>
          <p:cNvPr id="3" name="Picture 3"/>
          <p:cNvPicPr>
            <a:picLocks noChangeAspect="1" noChangeArrowheads="1"/>
          </p:cNvPicPr>
          <p:nvPr/>
        </p:nvPicPr>
        <p:blipFill>
          <a:blip r:embed="rId2" cstate="print"/>
          <a:srcRect b="2601"/>
          <a:stretch>
            <a:fillRect/>
          </a:stretch>
        </p:blipFill>
        <p:spPr bwMode="auto">
          <a:xfrm>
            <a:off x="0" y="609600"/>
            <a:ext cx="9144000" cy="4953000"/>
          </a:xfrm>
          <a:prstGeom prst="rect">
            <a:avLst/>
          </a:prstGeom>
          <a:noFill/>
          <a:ln w="9525">
            <a:noFill/>
            <a:miter lim="800000"/>
            <a:headEnd/>
            <a:tailEnd/>
          </a:ln>
        </p:spPr>
      </p:pic>
      <p:grpSp>
        <p:nvGrpSpPr>
          <p:cNvPr id="7"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p:cNvSpPr>
            <a:spLocks noChangeAspect="1"/>
          </p:cNvSpPr>
          <p:nvPr/>
        </p:nvSpPr>
        <p:spPr>
          <a:xfrm>
            <a:off x="8263467" y="0"/>
            <a:ext cx="880533" cy="594360"/>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pic>
        <p:nvPicPr>
          <p:cNvPr id="38" name="Picture 5"/>
          <p:cNvPicPr>
            <a:picLocks noChangeAspect="1" noChangeArrowheads="1"/>
          </p:cNvPicPr>
          <p:nvPr/>
        </p:nvPicPr>
        <p:blipFill>
          <a:blip r:embed="rId5" cstate="print"/>
          <a:srcRect t="16175" b="31550"/>
          <a:stretch>
            <a:fillRect/>
          </a:stretch>
        </p:blipFill>
        <p:spPr bwMode="auto">
          <a:xfrm>
            <a:off x="7620000" y="5105400"/>
            <a:ext cx="685800" cy="250050"/>
          </a:xfrm>
          <a:prstGeom prst="rect">
            <a:avLst/>
          </a:prstGeom>
          <a:noFill/>
          <a:ln w="9525">
            <a:noFill/>
            <a:miter lim="800000"/>
            <a:headEnd/>
            <a:tailEnd/>
          </a:ln>
        </p:spPr>
      </p:pic>
      <p:sp>
        <p:nvSpPr>
          <p:cNvPr id="44" name="Rectangle 43"/>
          <p:cNvSpPr/>
          <p:nvPr/>
        </p:nvSpPr>
        <p:spPr>
          <a:xfrm>
            <a:off x="0" y="5473005"/>
            <a:ext cx="4572000" cy="1384995"/>
          </a:xfrm>
          <a:prstGeom prst="rect">
            <a:avLst/>
          </a:prstGeom>
        </p:spPr>
        <p:txBody>
          <a:bodyPr wrap="square">
            <a:spAutoFit/>
          </a:bodyPr>
          <a:lstStyle/>
          <a:p>
            <a:pPr marL="174625" indent="-174625">
              <a:buFont typeface="Arial" pitchFamily="34" charset="0"/>
              <a:buChar char="•"/>
            </a:pPr>
            <a:r>
              <a:rPr lang="en-US" sz="2800" dirty="0" smtClean="0"/>
              <a:t>The Acadians, numbering about 50-100 </a:t>
            </a:r>
            <a:r>
              <a:rPr lang="en-US" sz="2800" dirty="0" smtClean="0">
                <a:solidFill>
                  <a:srgbClr val="FF0000"/>
                </a:solidFill>
                <a:effectLst>
                  <a:outerShdw blurRad="38100" dist="38100" dir="2700000" algn="tl">
                    <a:srgbClr val="000000"/>
                  </a:outerShdw>
                </a:effectLst>
              </a:rPr>
              <a:t>must endure this barren environment</a:t>
            </a:r>
          </a:p>
        </p:txBody>
      </p:sp>
      <p:sp>
        <p:nvSpPr>
          <p:cNvPr id="45" name="Rectangle 44"/>
          <p:cNvSpPr/>
          <p:nvPr/>
        </p:nvSpPr>
        <p:spPr>
          <a:xfrm>
            <a:off x="4434840" y="5562600"/>
            <a:ext cx="4709160" cy="1384995"/>
          </a:xfrm>
          <a:prstGeom prst="rect">
            <a:avLst/>
          </a:prstGeom>
        </p:spPr>
        <p:txBody>
          <a:bodyPr wrap="square">
            <a:spAutoFit/>
          </a:bodyPr>
          <a:lstStyle/>
          <a:p>
            <a:pPr marL="174625" indent="-174625">
              <a:buFont typeface="Arial" pitchFamily="34" charset="0"/>
              <a:buChar char="•"/>
            </a:pPr>
            <a:r>
              <a:rPr lang="en-US" sz="2800" dirty="0" smtClean="0"/>
              <a:t>They must </a:t>
            </a:r>
            <a:r>
              <a:rPr lang="en-US" sz="2800" dirty="0" smtClean="0">
                <a:solidFill>
                  <a:srgbClr val="FF0000"/>
                </a:solidFill>
                <a:effectLst>
                  <a:outerShdw blurRad="38100" dist="38100" dir="2700000" algn="tl">
                    <a:srgbClr val="000000"/>
                  </a:outerShdw>
                </a:effectLst>
              </a:rPr>
              <a:t>develop a frontier mentality</a:t>
            </a:r>
            <a:r>
              <a:rPr lang="en-US" sz="2800" dirty="0" smtClean="0"/>
              <a:t> &amp; </a:t>
            </a:r>
            <a:r>
              <a:rPr lang="en-US" sz="2800" dirty="0" smtClean="0">
                <a:solidFill>
                  <a:srgbClr val="FF0000"/>
                </a:solidFill>
                <a:effectLst>
                  <a:outerShdw blurRad="38100" dist="38100" dir="2700000" algn="tl">
                    <a:srgbClr val="000000"/>
                  </a:outerShdw>
                </a:effectLst>
              </a:rPr>
              <a:t>adapt rapidly</a:t>
            </a:r>
            <a:r>
              <a:rPr lang="en-US" sz="2800" dirty="0" smtClean="0"/>
              <a:t>. They learn to be </a:t>
            </a:r>
            <a:r>
              <a:rPr lang="en-US" sz="2800" dirty="0" smtClean="0">
                <a:solidFill>
                  <a:srgbClr val="FF0000"/>
                </a:solidFill>
                <a:effectLst>
                  <a:outerShdw blurRad="38100" dist="38100" dir="2700000" algn="tl">
                    <a:srgbClr val="000000"/>
                  </a:outerShdw>
                </a:effectLst>
              </a:rPr>
              <a:t>self sufficient</a:t>
            </a:r>
          </a:p>
        </p:txBody>
      </p:sp>
      <p:sp>
        <p:nvSpPr>
          <p:cNvPr id="32" name="TextBox 31"/>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ET=25YRS</a:t>
            </a:r>
          </a:p>
        </p:txBody>
      </p:sp>
      <p:sp>
        <p:nvSpPr>
          <p:cNvPr id="34" name="Rectangle 33"/>
          <p:cNvSpPr>
            <a:spLocks noChangeAspect="1"/>
          </p:cNvSpPr>
          <p:nvPr/>
        </p:nvSpPr>
        <p:spPr>
          <a:xfrm>
            <a:off x="8305800" y="4800600"/>
            <a:ext cx="533400" cy="360045"/>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10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up)">
                                      <p:cBhvr>
                                        <p:cTn id="12"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3-ACADIA: 1629-1632 </a:t>
            </a:r>
            <a:r>
              <a:rPr lang="en-US" b="0" dirty="0" smtClean="0"/>
              <a:t>(3)</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sp>
        <p:nvSpPr>
          <p:cNvPr id="4" name="Rectangle 3"/>
          <p:cNvSpPr/>
          <p:nvPr/>
        </p:nvSpPr>
        <p:spPr>
          <a:xfrm>
            <a:off x="0" y="5473005"/>
            <a:ext cx="4038600" cy="1384995"/>
          </a:xfrm>
          <a:prstGeom prst="rect">
            <a:avLst/>
          </a:prstGeom>
        </p:spPr>
        <p:txBody>
          <a:bodyPr wrap="square">
            <a:spAutoFit/>
          </a:bodyPr>
          <a:lstStyle/>
          <a:p>
            <a:pPr marL="174625" indent="-174625">
              <a:spcAft>
                <a:spcPts val="1200"/>
              </a:spcAft>
              <a:buFont typeface="Arial" pitchFamily="34" charset="0"/>
              <a:buChar char="•"/>
            </a:pPr>
            <a:r>
              <a:rPr lang="en-US" sz="2800" dirty="0" smtClean="0"/>
              <a:t>1632 – The Anglo-French </a:t>
            </a:r>
            <a:r>
              <a:rPr lang="en-US" sz="2800" dirty="0" smtClean="0">
                <a:solidFill>
                  <a:srgbClr val="FF0000"/>
                </a:solidFill>
                <a:effectLst>
                  <a:outerShdw blurRad="38100" dist="38100" dir="2700000" algn="tl">
                    <a:srgbClr val="000000"/>
                  </a:outerShdw>
                </a:effectLst>
              </a:rPr>
              <a:t>War</a:t>
            </a:r>
            <a:r>
              <a:rPr lang="en-US" sz="2800" dirty="0" smtClean="0"/>
              <a:t> (1627-1629) </a:t>
            </a:r>
            <a:r>
              <a:rPr lang="en-US" sz="2800" dirty="0" smtClean="0">
                <a:solidFill>
                  <a:srgbClr val="FF0000"/>
                </a:solidFill>
                <a:effectLst>
                  <a:outerShdw blurRad="38100" dist="38100" dir="2700000" algn="tl">
                    <a:srgbClr val="000000"/>
                  </a:outerShdw>
                </a:effectLst>
              </a:rPr>
              <a:t>ends</a:t>
            </a:r>
            <a:r>
              <a:rPr lang="en-US" sz="2800" dirty="0" smtClean="0"/>
              <a:t> with a new Treaty</a:t>
            </a:r>
            <a:endParaRPr lang="en-US" sz="2800" dirty="0"/>
          </a:p>
        </p:txBody>
      </p:sp>
      <p:sp>
        <p:nvSpPr>
          <p:cNvPr id="5" name="Rectangle 4"/>
          <p:cNvSpPr/>
          <p:nvPr/>
        </p:nvSpPr>
        <p:spPr>
          <a:xfrm>
            <a:off x="4572000" y="5473005"/>
            <a:ext cx="4572000" cy="954107"/>
          </a:xfrm>
          <a:prstGeom prst="rect">
            <a:avLst/>
          </a:prstGeom>
        </p:spPr>
        <p:txBody>
          <a:bodyPr>
            <a:spAutoFit/>
          </a:bodyPr>
          <a:lstStyle/>
          <a:p>
            <a:pPr marL="174625" indent="-174625">
              <a:spcAft>
                <a:spcPts val="1200"/>
              </a:spcAft>
              <a:buFont typeface="Arial" pitchFamily="34" charset="0"/>
              <a:buChar char="•"/>
            </a:pPr>
            <a:r>
              <a:rPr lang="en-US" sz="2800" dirty="0" smtClean="0">
                <a:solidFill>
                  <a:srgbClr val="FF0000"/>
                </a:solidFill>
                <a:effectLst>
                  <a:outerShdw blurRad="38100" dist="38100" dir="2700000" algn="tl">
                    <a:srgbClr val="000000"/>
                  </a:outerShdw>
                </a:effectLst>
              </a:rPr>
              <a:t>Treaty gives French control over Acadia once again</a:t>
            </a:r>
            <a:endParaRPr lang="en-US" sz="2800" dirty="0">
              <a:solidFill>
                <a:srgbClr val="FF0000"/>
              </a:solidFill>
              <a:effectLst>
                <a:outerShdw blurRad="38100" dist="38100" dir="2700000" algn="tl">
                  <a:srgbClr val="000000"/>
                </a:outerShdw>
              </a:effectLst>
            </a:endParaRPr>
          </a:p>
        </p:txBody>
      </p:sp>
      <p:grpSp>
        <p:nvGrpSpPr>
          <p:cNvPr id="6"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5"/>
          <p:cNvPicPr>
            <a:picLocks noChangeAspect="1" noChangeArrowheads="1"/>
          </p:cNvPicPr>
          <p:nvPr/>
        </p:nvPicPr>
        <p:blipFill>
          <a:blip r:embed="rId6" cstate="print"/>
          <a:srcRect t="16175" b="31550"/>
          <a:stretch>
            <a:fillRect/>
          </a:stretch>
        </p:blipFill>
        <p:spPr bwMode="auto">
          <a:xfrm>
            <a:off x="7620000" y="5105400"/>
            <a:ext cx="685800" cy="250050"/>
          </a:xfrm>
          <a:prstGeom prst="rect">
            <a:avLst/>
          </a:prstGeom>
          <a:noFill/>
          <a:ln w="9525">
            <a:noFill/>
            <a:miter lim="800000"/>
            <a:headEnd/>
            <a:tailEnd/>
          </a:ln>
        </p:spPr>
      </p:pic>
      <p:pic>
        <p:nvPicPr>
          <p:cNvPr id="191491" name="Picture 3"/>
          <p:cNvPicPr>
            <a:picLocks noChangeAspect="1" noChangeArrowheads="1"/>
          </p:cNvPicPr>
          <p:nvPr/>
        </p:nvPicPr>
        <p:blipFill>
          <a:blip r:embed="rId7" cstate="print"/>
          <a:srcRect/>
          <a:stretch>
            <a:fillRect/>
          </a:stretch>
        </p:blipFill>
        <p:spPr bwMode="auto">
          <a:xfrm>
            <a:off x="2819400" y="609600"/>
            <a:ext cx="3184896" cy="4956048"/>
          </a:xfrm>
          <a:prstGeom prst="rect">
            <a:avLst/>
          </a:prstGeom>
          <a:noFill/>
          <a:ln w="9525">
            <a:noFill/>
            <a:miter lim="800000"/>
            <a:headEnd/>
            <a:tailEnd/>
          </a:ln>
        </p:spPr>
      </p:pic>
      <p:sp>
        <p:nvSpPr>
          <p:cNvPr id="32" name="Rectangle 31"/>
          <p:cNvSpPr>
            <a:spLocks noChangeAspect="1"/>
          </p:cNvSpPr>
          <p:nvPr/>
        </p:nvSpPr>
        <p:spPr>
          <a:xfrm>
            <a:off x="7772400" y="5257800"/>
            <a:ext cx="365760" cy="246888"/>
          </a:xfrm>
          <a:prstGeom prst="rect">
            <a:avLst/>
          </a:prstGeom>
          <a:blipFill>
            <a:blip r:embed="rId8"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ET=25YRS</a:t>
            </a:r>
          </a:p>
        </p:txBody>
      </p:sp>
      <p:sp>
        <p:nvSpPr>
          <p:cNvPr id="15" name="Rectangle 14"/>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1000"/>
                                        <p:tgtEl>
                                          <p:spTgt spid="4">
                                            <p:txEl>
                                              <p:pRg st="0" end="0"/>
                                            </p:txEl>
                                          </p:spTgt>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91491"/>
                                        </p:tgtEl>
                                        <p:attrNameLst>
                                          <p:attrName>style.visibility</p:attrName>
                                        </p:attrNameLst>
                                      </p:cBhvr>
                                      <p:to>
                                        <p:strVal val="visible"/>
                                      </p:to>
                                    </p:set>
                                    <p:animEffect transition="in" filter="wipe(down)">
                                      <p:cBhvr>
                                        <p:cTn id="11" dur="1000"/>
                                        <p:tgtEl>
                                          <p:spTgt spid="191491"/>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xit" presetSubtype="0" fill="hold" nodeType="clickEffect">
                                  <p:stCondLst>
                                    <p:cond delay="0"/>
                                  </p:stCondLst>
                                  <p:childTnLst>
                                    <p:anim calcmode="lin" valueType="num">
                                      <p:cBhvr>
                                        <p:cTn id="15" dur="500"/>
                                        <p:tgtEl>
                                          <p:spTgt spid="191491"/>
                                        </p:tgtEl>
                                        <p:attrNameLst>
                                          <p:attrName>ppt_w</p:attrName>
                                        </p:attrNameLst>
                                      </p:cBhvr>
                                      <p:tavLst>
                                        <p:tav tm="0">
                                          <p:val>
                                            <p:strVal val="ppt_w"/>
                                          </p:val>
                                        </p:tav>
                                        <p:tav tm="100000">
                                          <p:val>
                                            <p:fltVal val="0"/>
                                          </p:val>
                                        </p:tav>
                                      </p:tavLst>
                                    </p:anim>
                                    <p:anim calcmode="lin" valueType="num">
                                      <p:cBhvr>
                                        <p:cTn id="16" dur="500"/>
                                        <p:tgtEl>
                                          <p:spTgt spid="191491"/>
                                        </p:tgtEl>
                                        <p:attrNameLst>
                                          <p:attrName>ppt_h</p:attrName>
                                        </p:attrNameLst>
                                      </p:cBhvr>
                                      <p:tavLst>
                                        <p:tav tm="0">
                                          <p:val>
                                            <p:strVal val="ppt_h"/>
                                          </p:val>
                                        </p:tav>
                                        <p:tav tm="100000">
                                          <p:val>
                                            <p:fltVal val="0"/>
                                          </p:val>
                                        </p:tav>
                                      </p:tavLst>
                                    </p:anim>
                                    <p:animEffect transition="out" filter="fade">
                                      <p:cBhvr>
                                        <p:cTn id="17" dur="500"/>
                                        <p:tgtEl>
                                          <p:spTgt spid="191491"/>
                                        </p:tgtEl>
                                      </p:cBhvr>
                                    </p:animEffect>
                                    <p:set>
                                      <p:cBhvr>
                                        <p:cTn id="18" dur="1" fill="hold">
                                          <p:stCondLst>
                                            <p:cond delay="499"/>
                                          </p:stCondLst>
                                        </p:cTn>
                                        <p:tgtEl>
                                          <p:spTgt spid="191491"/>
                                        </p:tgtEl>
                                        <p:attrNameLst>
                                          <p:attrName>style.visibility</p:attrName>
                                        </p:attrNameLst>
                                      </p:cBhvr>
                                      <p:to>
                                        <p:strVal val="hidden"/>
                                      </p:to>
                                    </p:set>
                                  </p:childTnLst>
                                </p:cTn>
                              </p:par>
                              <p:par>
                                <p:cTn id="19" presetID="22" presetClass="entr" presetSubtype="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1000"/>
                                        <p:tgtEl>
                                          <p:spTgt spid="5"/>
                                        </p:tgtEl>
                                      </p:cBhvr>
                                    </p:animEffect>
                                  </p:childTnLst>
                                </p:cTn>
                              </p:par>
                              <p:par>
                                <p:cTn id="22" presetID="51"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770" decel="100000"/>
                                        <p:tgtEl>
                                          <p:spTgt spid="22"/>
                                        </p:tgtEl>
                                      </p:cBhvr>
                                    </p:animEffect>
                                    <p:animScale>
                                      <p:cBhvr>
                                        <p:cTn id="25" dur="770" decel="100000"/>
                                        <p:tgtEl>
                                          <p:spTgt spid="22"/>
                                        </p:tgtEl>
                                      </p:cBhvr>
                                      <p:from x="10000" y="10000"/>
                                      <p:to x="200000" y="450000"/>
                                    </p:animScale>
                                    <p:animScale>
                                      <p:cBhvr>
                                        <p:cTn id="26" dur="1230" accel="100000" fill="hold">
                                          <p:stCondLst>
                                            <p:cond delay="770"/>
                                          </p:stCondLst>
                                        </p:cTn>
                                        <p:tgtEl>
                                          <p:spTgt spid="22"/>
                                        </p:tgtEl>
                                      </p:cBhvr>
                                      <p:from x="200000" y="450000"/>
                                      <p:to x="100000" y="100000"/>
                                    </p:animScale>
                                    <p:set>
                                      <p:cBhvr>
                                        <p:cTn id="27" dur="770" fill="hold"/>
                                        <p:tgtEl>
                                          <p:spTgt spid="22"/>
                                        </p:tgtEl>
                                        <p:attrNameLst>
                                          <p:attrName>ppt_x</p:attrName>
                                        </p:attrNameLst>
                                      </p:cBhvr>
                                      <p:to>
                                        <p:strVal val="(0.5)"/>
                                      </p:to>
                                    </p:set>
                                    <p:anim from="(0.5)" to="(#ppt_x)" calcmode="lin" valueType="num">
                                      <p:cBhvr>
                                        <p:cTn id="28" dur="1230" accel="100000" fill="hold">
                                          <p:stCondLst>
                                            <p:cond delay="770"/>
                                          </p:stCondLst>
                                        </p:cTn>
                                        <p:tgtEl>
                                          <p:spTgt spid="22"/>
                                        </p:tgtEl>
                                        <p:attrNameLst>
                                          <p:attrName>ppt_x</p:attrName>
                                        </p:attrNameLst>
                                      </p:cBhvr>
                                    </p:anim>
                                    <p:set>
                                      <p:cBhvr>
                                        <p:cTn id="29" dur="770" fill="hold"/>
                                        <p:tgtEl>
                                          <p:spTgt spid="22"/>
                                        </p:tgtEl>
                                        <p:attrNameLst>
                                          <p:attrName>ppt_y</p:attrName>
                                        </p:attrNameLst>
                                      </p:cBhvr>
                                      <p:to>
                                        <p:strVal val="(#ppt_y+0.4)"/>
                                      </p:to>
                                    </p:set>
                                    <p:anim from="(#ppt_y+0.4)" to="(#ppt_y)" calcmode="lin" valueType="num">
                                      <p:cBhvr>
                                        <p:cTn id="30" dur="1230" accel="100000" fill="hold">
                                          <p:stCondLst>
                                            <p:cond delay="770"/>
                                          </p:stCondLst>
                                        </p:cTn>
                                        <p:tgtEl>
                                          <p:spTgt spid="2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4-ACADIA: 1632-1635 </a:t>
            </a:r>
            <a:r>
              <a:rPr lang="en-US" b="0" dirty="0" smtClean="0"/>
              <a:t>(3)</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sp>
        <p:nvSpPr>
          <p:cNvPr id="6" name="Rectangle 5"/>
          <p:cNvSpPr/>
          <p:nvPr/>
        </p:nvSpPr>
        <p:spPr>
          <a:xfrm>
            <a:off x="0" y="5473005"/>
            <a:ext cx="4572000" cy="1384995"/>
          </a:xfrm>
          <a:prstGeom prst="rect">
            <a:avLst/>
          </a:prstGeom>
        </p:spPr>
        <p:txBody>
          <a:bodyPr>
            <a:spAutoFit/>
          </a:bodyPr>
          <a:lstStyle/>
          <a:p>
            <a:pPr marL="174625" indent="-174625">
              <a:spcAft>
                <a:spcPts val="1000"/>
              </a:spcAft>
              <a:buFont typeface="Arial" pitchFamily="34" charset="0"/>
              <a:buChar char="•"/>
            </a:pPr>
            <a:r>
              <a:rPr lang="en-US" sz="2800" dirty="0" smtClean="0"/>
              <a:t>1632 – </a:t>
            </a:r>
            <a:r>
              <a:rPr lang="en-US" sz="2800" dirty="0" smtClean="0">
                <a:solidFill>
                  <a:srgbClr val="FF0000"/>
                </a:solidFill>
                <a:effectLst>
                  <a:outerShdw blurRad="38100" dist="38100" dir="2700000" algn="tl">
                    <a:srgbClr val="000000"/>
                  </a:outerShdw>
                </a:effectLst>
              </a:rPr>
              <a:t>Newly appointed governor, Razilly</a:t>
            </a:r>
            <a:r>
              <a:rPr lang="en-US" sz="2800" dirty="0" smtClean="0"/>
              <a:t>, arrives mouth of the La Héve River</a:t>
            </a:r>
          </a:p>
        </p:txBody>
      </p:sp>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Straight Arrow Connector 35"/>
          <p:cNvCxnSpPr/>
          <p:nvPr/>
        </p:nvCxnSpPr>
        <p:spPr>
          <a:xfrm>
            <a:off x="2362200" y="3733800"/>
            <a:ext cx="609600" cy="685800"/>
          </a:xfrm>
          <a:prstGeom prst="straightConnector1">
            <a:avLst/>
          </a:prstGeom>
          <a:ln w="571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38" name="Picture 5"/>
          <p:cNvPicPr>
            <a:picLocks noChangeAspect="1" noChangeArrowheads="1"/>
          </p:cNvPicPr>
          <p:nvPr/>
        </p:nvPicPr>
        <p:blipFill>
          <a:blip r:embed="rId6" cstate="print"/>
          <a:srcRect t="16175" b="31550"/>
          <a:stretch>
            <a:fillRect/>
          </a:stretch>
        </p:blipFill>
        <p:spPr bwMode="auto">
          <a:xfrm>
            <a:off x="7620000" y="5105400"/>
            <a:ext cx="685800" cy="250050"/>
          </a:xfrm>
          <a:prstGeom prst="rect">
            <a:avLst/>
          </a:prstGeom>
          <a:noFill/>
          <a:ln w="9525">
            <a:noFill/>
            <a:miter lim="800000"/>
            <a:headEnd/>
            <a:tailEnd/>
          </a:ln>
        </p:spPr>
      </p:pic>
      <p:sp>
        <p:nvSpPr>
          <p:cNvPr id="32" name="Rectangle 31"/>
          <p:cNvSpPr>
            <a:spLocks noChangeAspect="1"/>
          </p:cNvSpPr>
          <p:nvPr/>
        </p:nvSpPr>
        <p:spPr>
          <a:xfrm>
            <a:off x="7772400" y="5257800"/>
            <a:ext cx="365760" cy="246888"/>
          </a:xfrm>
          <a:prstGeom prst="rect">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33"/>
          <p:cNvGrpSpPr/>
          <p:nvPr/>
        </p:nvGrpSpPr>
        <p:grpSpPr>
          <a:xfrm>
            <a:off x="6400800" y="609600"/>
            <a:ext cx="2743200" cy="6248400"/>
            <a:chOff x="6400800" y="609600"/>
            <a:chExt cx="2743200" cy="6248400"/>
          </a:xfrm>
        </p:grpSpPr>
        <p:grpSp>
          <p:nvGrpSpPr>
            <p:cNvPr id="7" name="Group 5"/>
            <p:cNvGrpSpPr/>
            <p:nvPr/>
          </p:nvGrpSpPr>
          <p:grpSpPr>
            <a:xfrm>
              <a:off x="6400800" y="609600"/>
              <a:ext cx="2743200" cy="6248400"/>
              <a:chOff x="6400800" y="685800"/>
              <a:chExt cx="2743200" cy="6248400"/>
            </a:xfrm>
          </p:grpSpPr>
          <p:pic>
            <p:nvPicPr>
              <p:cNvPr id="40" name="Picture 1"/>
              <p:cNvPicPr>
                <a:picLocks noChangeAspect="1" noChangeArrowheads="1"/>
              </p:cNvPicPr>
              <p:nvPr/>
            </p:nvPicPr>
            <p:blipFill>
              <a:blip r:embed="rId8" cstate="print"/>
              <a:srcRect/>
              <a:stretch>
                <a:fillRect/>
              </a:stretch>
            </p:blipFill>
            <p:spPr bwMode="auto">
              <a:xfrm>
                <a:off x="6400800" y="685800"/>
                <a:ext cx="2743200" cy="5126752"/>
              </a:xfrm>
              <a:prstGeom prst="rect">
                <a:avLst/>
              </a:prstGeom>
              <a:noFill/>
              <a:ln w="9525">
                <a:noFill/>
                <a:miter lim="800000"/>
                <a:headEnd/>
                <a:tailEnd/>
              </a:ln>
            </p:spPr>
          </p:pic>
          <p:pic>
            <p:nvPicPr>
              <p:cNvPr id="41" name="Picture 3" descr="Signature of Isaac de Razilly"/>
              <p:cNvPicPr>
                <a:picLocks noChangeAspect="1" noChangeArrowheads="1"/>
              </p:cNvPicPr>
              <p:nvPr/>
            </p:nvPicPr>
            <p:blipFill>
              <a:blip r:embed="rId9" cstate="print"/>
              <a:srcRect/>
              <a:stretch>
                <a:fillRect/>
              </a:stretch>
            </p:blipFill>
            <p:spPr bwMode="auto">
              <a:xfrm>
                <a:off x="6400800" y="5991224"/>
                <a:ext cx="2743200" cy="942976"/>
              </a:xfrm>
              <a:prstGeom prst="rect">
                <a:avLst/>
              </a:prstGeom>
              <a:noFill/>
            </p:spPr>
          </p:pic>
        </p:grpSp>
        <p:sp>
          <p:nvSpPr>
            <p:cNvPr id="37" name="Rectangle 36"/>
            <p:cNvSpPr/>
            <p:nvPr/>
          </p:nvSpPr>
          <p:spPr>
            <a:xfrm>
              <a:off x="6400800" y="5410200"/>
              <a:ext cx="2743200" cy="523220"/>
            </a:xfrm>
            <a:prstGeom prst="rect">
              <a:avLst/>
            </a:prstGeom>
            <a:solidFill>
              <a:schemeClr val="bg1"/>
            </a:solidFill>
          </p:spPr>
          <p:txBody>
            <a:bodyPr wrap="square">
              <a:spAutoFit/>
            </a:bodyPr>
            <a:lstStyle/>
            <a:p>
              <a:pPr marL="174625" indent="-174625" algn="ctr">
                <a:spcAft>
                  <a:spcPts val="1200"/>
                </a:spcAft>
              </a:pPr>
              <a:r>
                <a:rPr lang="en-US" sz="2800" b="1" dirty="0" smtClean="0"/>
                <a:t>Isaac de Razilly</a:t>
              </a:r>
            </a:p>
          </p:txBody>
        </p:sp>
      </p:grpSp>
      <p:sp>
        <p:nvSpPr>
          <p:cNvPr id="43" name="5-Point Star 42"/>
          <p:cNvSpPr>
            <a:spLocks noChangeAspect="1"/>
          </p:cNvSpPr>
          <p:nvPr/>
        </p:nvSpPr>
        <p:spPr>
          <a:xfrm>
            <a:off x="2834640" y="43434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47"/>
          <p:cNvGrpSpPr/>
          <p:nvPr/>
        </p:nvGrpSpPr>
        <p:grpSpPr>
          <a:xfrm>
            <a:off x="8458200" y="3886200"/>
            <a:ext cx="685800" cy="849085"/>
            <a:chOff x="8458200" y="3505200"/>
            <a:chExt cx="685800" cy="849085"/>
          </a:xfrm>
        </p:grpSpPr>
        <p:pic>
          <p:nvPicPr>
            <p:cNvPr id="49" name="Picture 2" descr="C:\Users\romerrr\AppData\Local\Microsoft\Windows\INetCache\IE\FNCG2QHM\m1a[1].jpg"/>
            <p:cNvPicPr>
              <a:picLocks noChangeAspect="1" noChangeArrowheads="1"/>
            </p:cNvPicPr>
            <p:nvPr/>
          </p:nvPicPr>
          <p:blipFill>
            <a:blip r:embed="rId10" cstate="print"/>
            <a:srcRect l="7003" t="7143" r="10912" b="14285"/>
            <a:stretch>
              <a:fillRect/>
            </a:stretch>
          </p:blipFill>
          <p:spPr bwMode="auto">
            <a:xfrm>
              <a:off x="8458200" y="3635828"/>
              <a:ext cx="685800" cy="718457"/>
            </a:xfrm>
            <a:prstGeom prst="rect">
              <a:avLst/>
            </a:prstGeom>
            <a:noFill/>
          </p:spPr>
        </p:pic>
        <p:sp>
          <p:nvSpPr>
            <p:cNvPr id="50" name="Rectangle 49"/>
            <p:cNvSpPr>
              <a:spLocks noChangeAspect="1"/>
            </p:cNvSpPr>
            <p:nvPr/>
          </p:nvSpPr>
          <p:spPr>
            <a:xfrm>
              <a:off x="8763000" y="3505200"/>
              <a:ext cx="265176" cy="178994"/>
            </a:xfrm>
            <a:prstGeom prst="rect">
              <a:avLst/>
            </a:prstGeom>
            <a:blipFill>
              <a:blip r:embed="rId1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ET=28YRS</a:t>
            </a:r>
          </a:p>
        </p:txBody>
      </p:sp>
      <p:sp>
        <p:nvSpPr>
          <p:cNvPr id="28" name="Rectangle 27"/>
          <p:cNvSpPr/>
          <p:nvPr/>
        </p:nvSpPr>
        <p:spPr>
          <a:xfrm>
            <a:off x="-5486400" y="0"/>
            <a:ext cx="4572000" cy="11295400"/>
          </a:xfrm>
          <a:prstGeom prst="rect">
            <a:avLst/>
          </a:prstGeom>
        </p:spPr>
        <p:txBody>
          <a:bodyPr>
            <a:spAutoFit/>
          </a:bodyPr>
          <a:lstStyle/>
          <a:p>
            <a:r>
              <a:rPr lang="en-US" sz="2800" dirty="0" smtClean="0"/>
              <a:t>1632 – Newly appointed governor, Isaac de Razilly, lands at the mouth of the La Héve River, southeast Nova Scotia with 300 new settlers. They retake Port Royal and expel all but a handful of resident Scots.</a:t>
            </a:r>
          </a:p>
          <a:p>
            <a:r>
              <a:rPr lang="en-US" sz="2800" dirty="0" smtClean="0"/>
              <a:t>While Razilly is re-establishing the monarchs authority over the colony, Cardinal Richelieu was undermining the power of the colonial governor by placing colonial figures of authority in competitive situations; Richelieu awards La Tour large concessions near the St. John River (prime fur trading area)</a:t>
            </a:r>
          </a:p>
          <a:p>
            <a:r>
              <a:rPr lang="en-US" sz="2800" dirty="0" smtClean="0"/>
              <a:t>This competition sparks a bitter confrontation between La Tour &amp; Razilly – a civil war!</a:t>
            </a:r>
          </a:p>
          <a:p>
            <a:r>
              <a:rPr lang="en-US" sz="2800" dirty="0" smtClean="0"/>
              <a:t>Razilly dies in 1635 and his former lieutenant, Charles Menou d’Aulnay takes over the battle.</a:t>
            </a:r>
            <a:endParaRPr lang="en-US" sz="2800" dirty="0"/>
          </a:p>
        </p:txBody>
      </p:sp>
      <p:sp>
        <p:nvSpPr>
          <p:cNvPr id="30" name="TextBox 29"/>
          <p:cNvSpPr txBox="1"/>
          <p:nvPr/>
        </p:nvSpPr>
        <p:spPr>
          <a:xfrm>
            <a:off x="1752600" y="1720840"/>
            <a:ext cx="5638800" cy="3416320"/>
          </a:xfrm>
          <a:prstGeom prst="rect">
            <a:avLst/>
          </a:prstGeom>
          <a:solidFill>
            <a:schemeClr val="accent2">
              <a:lumMod val="75000"/>
            </a:schemeClr>
          </a:solidFill>
        </p:spPr>
        <p:txBody>
          <a:bodyPr wrap="square" rtlCol="0">
            <a:spAutoFit/>
          </a:bodyPr>
          <a:lstStyle/>
          <a:p>
            <a:pPr algn="ctr"/>
            <a:r>
              <a:rPr lang="en-US" sz="7200" dirty="0" smtClean="0">
                <a:solidFill>
                  <a:schemeClr val="bg1"/>
                </a:solidFill>
              </a:rPr>
              <a:t>Who is </a:t>
            </a:r>
          </a:p>
          <a:p>
            <a:pPr algn="ctr"/>
            <a:r>
              <a:rPr lang="en-US" sz="7200" dirty="0" smtClean="0">
                <a:solidFill>
                  <a:schemeClr val="bg1"/>
                </a:solidFill>
              </a:rPr>
              <a:t>Isaac de Razilly?</a:t>
            </a:r>
          </a:p>
        </p:txBody>
      </p:sp>
      <p:pic>
        <p:nvPicPr>
          <p:cNvPr id="4097" name="Picture 1"/>
          <p:cNvPicPr>
            <a:picLocks noChangeAspect="1" noChangeArrowheads="1"/>
          </p:cNvPicPr>
          <p:nvPr/>
        </p:nvPicPr>
        <p:blipFill>
          <a:blip r:embed="rId12" cstate="print"/>
          <a:srcRect/>
          <a:stretch>
            <a:fillRect/>
          </a:stretch>
        </p:blipFill>
        <p:spPr bwMode="auto">
          <a:xfrm>
            <a:off x="9372600" y="609600"/>
            <a:ext cx="7547841" cy="4981575"/>
          </a:xfrm>
          <a:prstGeom prst="rect">
            <a:avLst/>
          </a:prstGeom>
          <a:noFill/>
          <a:ln w="9525">
            <a:noFill/>
            <a:miter lim="800000"/>
            <a:headEnd/>
            <a:tailEnd/>
          </a:ln>
        </p:spPr>
      </p:pic>
      <p:sp>
        <p:nvSpPr>
          <p:cNvPr id="25" name="Rectangle 24"/>
          <p:cNvSpPr/>
          <p:nvPr/>
        </p:nvSpPr>
        <p:spPr>
          <a:xfrm>
            <a:off x="4572000" y="5473005"/>
            <a:ext cx="4572000" cy="1384995"/>
          </a:xfrm>
          <a:prstGeom prst="rect">
            <a:avLst/>
          </a:prstGeom>
        </p:spPr>
        <p:txBody>
          <a:bodyPr wrap="square">
            <a:spAutoFit/>
          </a:bodyPr>
          <a:lstStyle/>
          <a:p>
            <a:pPr marL="174625" indent="-174625">
              <a:buFont typeface="Arial" pitchFamily="34" charset="0"/>
              <a:buChar char="•"/>
            </a:pPr>
            <a:r>
              <a:rPr lang="en-US" sz="2800" dirty="0" smtClean="0"/>
              <a:t>Most important, </a:t>
            </a:r>
            <a:r>
              <a:rPr lang="en-US" sz="2800" dirty="0" smtClean="0">
                <a:solidFill>
                  <a:srgbClr val="FF0000"/>
                </a:solidFill>
                <a:effectLst>
                  <a:outerShdw blurRad="38100" dist="38100" dir="2700000" algn="tl">
                    <a:srgbClr val="000000"/>
                  </a:outerShdw>
                </a:effectLst>
              </a:rPr>
              <a:t>he brings 300 new settlers</a:t>
            </a:r>
            <a:r>
              <a:rPr lang="en-US" sz="2800" dirty="0" smtClean="0"/>
              <a:t>; organizes and </a:t>
            </a:r>
            <a:r>
              <a:rPr lang="en-US" sz="2800" dirty="0" smtClean="0">
                <a:solidFill>
                  <a:srgbClr val="FF0000"/>
                </a:solidFill>
                <a:effectLst>
                  <a:outerShdw blurRad="38100" dist="38100" dir="2700000" algn="tl">
                    <a:srgbClr val="000000"/>
                  </a:outerShdw>
                </a:effectLst>
              </a:rPr>
              <a:t>retakes Port Royal</a:t>
            </a:r>
          </a:p>
        </p:txBody>
      </p:sp>
      <p:sp>
        <p:nvSpPr>
          <p:cNvPr id="29" name="Rectangle 28"/>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10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par>
                          <p:cTn id="19" fill="hold">
                            <p:stCondLst>
                              <p:cond delay="1000"/>
                            </p:stCondLst>
                            <p:childTnLst>
                              <p:par>
                                <p:cTn id="20" presetID="0" presetClass="path" presetSubtype="0" accel="50000" decel="50000" fill="hold" nodeType="afterEffect">
                                  <p:stCondLst>
                                    <p:cond delay="0"/>
                                  </p:stCondLst>
                                  <p:childTnLst>
                                    <p:animMotion origin="layout" path="M 2.22222E-6 5.18519E-6 L -0.08056 0.05186 L -0.14167 0.05556 L -0.18889 0.06297 L -0.26111 0.06297 L -0.33334 0.06297 L -0.44167 0.06297 L -0.50278 0.07408 L -0.56389 0.08149 L -0.59722 0.08149 L -0.61389 0.05186 " pathEditMode="relative" ptsTypes="AAAAAAAAAAA">
                                      <p:cBhvr>
                                        <p:cTn id="21" dur="3000" fill="hold"/>
                                        <p:tgtEl>
                                          <p:spTgt spid="8"/>
                                        </p:tgtEl>
                                        <p:attrNameLst>
                                          <p:attrName>ppt_x</p:attrName>
                                          <p:attrName>ppt_y</p:attrName>
                                        </p:attrNameLst>
                                      </p:cBhvr>
                                    </p:animMotion>
                                  </p:childTnLst>
                                </p:cTn>
                              </p:par>
                            </p:childTnLst>
                          </p:cTn>
                        </p:par>
                        <p:par>
                          <p:cTn id="22" fill="hold">
                            <p:stCondLst>
                              <p:cond delay="4000"/>
                            </p:stCondLst>
                            <p:childTnLst>
                              <p:par>
                                <p:cTn id="23" presetID="10" presetClass="exit" presetSubtype="0" fill="hold" nodeType="after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par>
                          <p:cTn id="26" fill="hold">
                            <p:stCondLst>
                              <p:cond delay="4500"/>
                            </p:stCondLst>
                            <p:childTnLst>
                              <p:par>
                                <p:cTn id="27" presetID="26" presetClass="entr" presetSubtype="0" fill="hold" grpId="0"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80">
                                          <p:stCondLst>
                                            <p:cond delay="0"/>
                                          </p:stCondLst>
                                        </p:cTn>
                                        <p:tgtEl>
                                          <p:spTgt spid="43"/>
                                        </p:tgtEl>
                                      </p:cBhvr>
                                    </p:animEffect>
                                    <p:anim calcmode="lin" valueType="num">
                                      <p:cBhvr>
                                        <p:cTn id="3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35" dur="26">
                                          <p:stCondLst>
                                            <p:cond delay="650"/>
                                          </p:stCondLst>
                                        </p:cTn>
                                        <p:tgtEl>
                                          <p:spTgt spid="43"/>
                                        </p:tgtEl>
                                      </p:cBhvr>
                                      <p:to x="100000" y="60000"/>
                                    </p:animScale>
                                    <p:animScale>
                                      <p:cBhvr>
                                        <p:cTn id="36" dur="166" decel="50000">
                                          <p:stCondLst>
                                            <p:cond delay="676"/>
                                          </p:stCondLst>
                                        </p:cTn>
                                        <p:tgtEl>
                                          <p:spTgt spid="43"/>
                                        </p:tgtEl>
                                      </p:cBhvr>
                                      <p:to x="100000" y="100000"/>
                                    </p:animScale>
                                    <p:animScale>
                                      <p:cBhvr>
                                        <p:cTn id="37" dur="26">
                                          <p:stCondLst>
                                            <p:cond delay="1312"/>
                                          </p:stCondLst>
                                        </p:cTn>
                                        <p:tgtEl>
                                          <p:spTgt spid="43"/>
                                        </p:tgtEl>
                                      </p:cBhvr>
                                      <p:to x="100000" y="80000"/>
                                    </p:animScale>
                                    <p:animScale>
                                      <p:cBhvr>
                                        <p:cTn id="38" dur="166" decel="50000">
                                          <p:stCondLst>
                                            <p:cond delay="1338"/>
                                          </p:stCondLst>
                                        </p:cTn>
                                        <p:tgtEl>
                                          <p:spTgt spid="43"/>
                                        </p:tgtEl>
                                      </p:cBhvr>
                                      <p:to x="100000" y="100000"/>
                                    </p:animScale>
                                    <p:animScale>
                                      <p:cBhvr>
                                        <p:cTn id="39" dur="26">
                                          <p:stCondLst>
                                            <p:cond delay="1642"/>
                                          </p:stCondLst>
                                        </p:cTn>
                                        <p:tgtEl>
                                          <p:spTgt spid="43"/>
                                        </p:tgtEl>
                                      </p:cBhvr>
                                      <p:to x="100000" y="90000"/>
                                    </p:animScale>
                                    <p:animScale>
                                      <p:cBhvr>
                                        <p:cTn id="40" dur="166" decel="50000">
                                          <p:stCondLst>
                                            <p:cond delay="1668"/>
                                          </p:stCondLst>
                                        </p:cTn>
                                        <p:tgtEl>
                                          <p:spTgt spid="43"/>
                                        </p:tgtEl>
                                      </p:cBhvr>
                                      <p:to x="100000" y="100000"/>
                                    </p:animScale>
                                    <p:animScale>
                                      <p:cBhvr>
                                        <p:cTn id="41" dur="26">
                                          <p:stCondLst>
                                            <p:cond delay="1808"/>
                                          </p:stCondLst>
                                        </p:cTn>
                                        <p:tgtEl>
                                          <p:spTgt spid="43"/>
                                        </p:tgtEl>
                                      </p:cBhvr>
                                      <p:to x="100000" y="95000"/>
                                    </p:animScale>
                                    <p:animScale>
                                      <p:cBhvr>
                                        <p:cTn id="42" dur="166" decel="50000">
                                          <p:stCondLst>
                                            <p:cond delay="1834"/>
                                          </p:stCondLst>
                                        </p:cTn>
                                        <p:tgtEl>
                                          <p:spTgt spid="43"/>
                                        </p:tgtEl>
                                      </p:cBhvr>
                                      <p:to x="100000" y="100000"/>
                                    </p:animScale>
                                  </p:childTnLst>
                                </p:cTn>
                              </p:par>
                              <p:par>
                                <p:cTn id="43" presetID="22" presetClass="entr" presetSubtype="4"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10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1000"/>
                                        <p:tgtEl>
                                          <p:spTgt spid="5"/>
                                        </p:tgtEl>
                                      </p:cBhvr>
                                    </p:animEffect>
                                    <p:set>
                                      <p:cBhvr>
                                        <p:cTn id="50" dur="1" fill="hold">
                                          <p:stCondLst>
                                            <p:cond delay="999"/>
                                          </p:stCondLst>
                                        </p:cTn>
                                        <p:tgtEl>
                                          <p:spTgt spid="5"/>
                                        </p:tgtEl>
                                        <p:attrNameLst>
                                          <p:attrName>style.visibility</p:attrName>
                                        </p:attrNameLst>
                                      </p:cBhvr>
                                      <p:to>
                                        <p:strVal val="hidden"/>
                                      </p:to>
                                    </p:set>
                                  </p:childTnLst>
                                </p:cTn>
                              </p:par>
                            </p:childTnLst>
                          </p:cTn>
                        </p:par>
                        <p:par>
                          <p:cTn id="51" fill="hold">
                            <p:stCondLst>
                              <p:cond delay="1000"/>
                            </p:stCondLst>
                            <p:childTnLst>
                              <p:par>
                                <p:cTn id="52" presetID="22" presetClass="entr" presetSubtype="1"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up)">
                                      <p:cBhvr>
                                        <p:cTn id="54" dur="10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down)">
                                      <p:cBhvr>
                                        <p:cTn id="59" dur="2000"/>
                                        <p:tgtEl>
                                          <p:spTgt spid="3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36"/>
                                        </p:tgtEl>
                                      </p:cBhvr>
                                    </p:animEffect>
                                    <p:set>
                                      <p:cBhvr>
                                        <p:cTn id="64" dur="1" fill="hold">
                                          <p:stCondLst>
                                            <p:cond delay="499"/>
                                          </p:stCondLst>
                                        </p:cTn>
                                        <p:tgtEl>
                                          <p:spTgt spid="36"/>
                                        </p:tgtEl>
                                        <p:attrNameLst>
                                          <p:attrName>style.visibility</p:attrName>
                                        </p:attrNameLst>
                                      </p:cBhvr>
                                      <p:to>
                                        <p:strVal val="hidden"/>
                                      </p:to>
                                    </p:set>
                                  </p:childTnLst>
                                </p:cTn>
                              </p:par>
                              <p:par>
                                <p:cTn id="65" presetID="34"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 from="(-#ppt_w/2)" to="(#ppt_x)" calcmode="lin" valueType="num">
                                      <p:cBhvr>
                                        <p:cTn id="67" dur="600" fill="hold">
                                          <p:stCondLst>
                                            <p:cond delay="0"/>
                                          </p:stCondLst>
                                        </p:cTn>
                                        <p:tgtEl>
                                          <p:spTgt spid="30"/>
                                        </p:tgtEl>
                                        <p:attrNameLst>
                                          <p:attrName>ppt_x</p:attrName>
                                        </p:attrNameLst>
                                      </p:cBhvr>
                                    </p:anim>
                                    <p:anim from="0" to="-1.0" calcmode="lin" valueType="num">
                                      <p:cBhvr>
                                        <p:cTn id="68" dur="200" decel="50000" autoRev="1" fill="hold">
                                          <p:stCondLst>
                                            <p:cond delay="600"/>
                                          </p:stCondLst>
                                        </p:cTn>
                                        <p:tgtEl>
                                          <p:spTgt spid="30"/>
                                        </p:tgtEl>
                                        <p:attrNameLst>
                                          <p:attrName>xshear</p:attrName>
                                        </p:attrNameLst>
                                      </p:cBhvr>
                                    </p:anim>
                                    <p:animScale>
                                      <p:cBhvr>
                                        <p:cTn id="69" dur="200" decel="100000" autoRev="1" fill="hold">
                                          <p:stCondLst>
                                            <p:cond delay="600"/>
                                          </p:stCondLst>
                                        </p:cTn>
                                        <p:tgtEl>
                                          <p:spTgt spid="30"/>
                                        </p:tgtEl>
                                      </p:cBhvr>
                                      <p:from x="100000" y="100000"/>
                                      <p:to x="80000" y="100000"/>
                                    </p:animScale>
                                    <p:anim by="(#ppt_h/3+#ppt_w*0.1)" calcmode="lin" valueType="num">
                                      <p:cBhvr additive="sum">
                                        <p:cTn id="70" dur="200" decel="100000" autoRev="1" fill="hold">
                                          <p:stCondLst>
                                            <p:cond delay="600"/>
                                          </p:stCondLst>
                                        </p:cTn>
                                        <p:tgtEl>
                                          <p:spTgt spid="3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43" grpId="0" animBg="1"/>
      <p:bldP spid="30" grpId="0" animBg="1"/>
      <p:bldP spid="25"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2274838"/>
            <a:ext cx="9144000" cy="1200329"/>
          </a:xfrm>
          <a:prstGeom prst="rect">
            <a:avLst/>
          </a:prstGeom>
          <a:solidFill>
            <a:schemeClr val="bg1"/>
          </a:solidFill>
        </p:spPr>
        <p:txBody>
          <a:bodyPr wrap="square">
            <a:spAutoFit/>
          </a:bodyPr>
          <a:lstStyle/>
          <a:p>
            <a:pPr algn="ctr"/>
            <a:r>
              <a:rPr lang="en-US" sz="7200" b="1" cap="all" dirty="0" smtClean="0"/>
              <a:t>Isaac de Razilly</a:t>
            </a:r>
            <a:endParaRPr lang="en-US" sz="7200" b="1" cap="all" dirty="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ISAAC DE RAZILLY</a:t>
            </a:r>
            <a:endParaRPr lang="en-US" dirty="0"/>
          </a:p>
        </p:txBody>
      </p:sp>
      <p:sp>
        <p:nvSpPr>
          <p:cNvPr id="8" name="Rectangle 7"/>
          <p:cNvSpPr/>
          <p:nvPr/>
        </p:nvSpPr>
        <p:spPr>
          <a:xfrm>
            <a:off x="0" y="489332"/>
            <a:ext cx="6324600" cy="954107"/>
          </a:xfrm>
          <a:prstGeom prst="rect">
            <a:avLst/>
          </a:prstGeom>
        </p:spPr>
        <p:txBody>
          <a:bodyPr wrap="square">
            <a:spAutoFit/>
          </a:bodyPr>
          <a:lstStyle/>
          <a:p>
            <a:pPr marL="171450" indent="-171450">
              <a:spcBef>
                <a:spcPts val="600"/>
              </a:spcBef>
              <a:buFont typeface="Arial" pitchFamily="34" charset="0"/>
              <a:buChar char="•"/>
            </a:pPr>
            <a:r>
              <a:rPr lang="en-US" sz="2800" dirty="0" smtClean="0">
                <a:solidFill>
                  <a:srgbClr val="FF0000"/>
                </a:solidFill>
                <a:effectLst>
                  <a:outerShdw blurRad="38100" dist="38100" dir="2700000" algn="tl">
                    <a:srgbClr val="000000"/>
                  </a:outerShdw>
                </a:effectLst>
              </a:rPr>
              <a:t>Born in 1575 </a:t>
            </a:r>
            <a:r>
              <a:rPr lang="en-US" sz="2800" dirty="0" smtClean="0"/>
              <a:t>in Roiffé, France </a:t>
            </a:r>
            <a:r>
              <a:rPr lang="en-US" sz="2800" dirty="0" smtClean="0">
                <a:solidFill>
                  <a:srgbClr val="FF0000"/>
                </a:solidFill>
                <a:effectLst>
                  <a:outerShdw blurRad="38100" dist="38100" dir="2700000" algn="tl">
                    <a:srgbClr val="000000"/>
                  </a:outerShdw>
                </a:effectLst>
              </a:rPr>
              <a:t>in Touraine </a:t>
            </a:r>
            <a:r>
              <a:rPr lang="en-US" sz="2800" dirty="0" smtClean="0"/>
              <a:t>next to the region of the Poitou</a:t>
            </a:r>
          </a:p>
        </p:txBody>
      </p:sp>
      <p:pic>
        <p:nvPicPr>
          <p:cNvPr id="138242" name="Picture 2"/>
          <p:cNvPicPr>
            <a:picLocks noChangeAspect="1" noChangeArrowheads="1"/>
          </p:cNvPicPr>
          <p:nvPr/>
        </p:nvPicPr>
        <p:blipFill>
          <a:blip r:embed="rId3" cstate="print"/>
          <a:srcRect/>
          <a:stretch>
            <a:fillRect/>
          </a:stretch>
        </p:blipFill>
        <p:spPr bwMode="auto">
          <a:xfrm>
            <a:off x="685800" y="1371600"/>
            <a:ext cx="5257800" cy="5286144"/>
          </a:xfrm>
          <a:prstGeom prst="rect">
            <a:avLst/>
          </a:prstGeom>
          <a:noFill/>
          <a:ln w="9525">
            <a:noFill/>
            <a:miter lim="800000"/>
            <a:headEnd/>
            <a:tailEnd/>
          </a:ln>
        </p:spPr>
      </p:pic>
      <p:pic>
        <p:nvPicPr>
          <p:cNvPr id="11" name="Picture 10" descr="http://www.axl.cefan.ulaval.ca/francophonie/images/Poitou-prov.gif"/>
          <p:cNvPicPr/>
          <p:nvPr/>
        </p:nvPicPr>
        <p:blipFill>
          <a:blip r:embed="rId4" cstate="print"/>
          <a:srcRect/>
          <a:stretch>
            <a:fillRect/>
          </a:stretch>
        </p:blipFill>
        <p:spPr bwMode="auto">
          <a:xfrm>
            <a:off x="685800" y="1635360"/>
            <a:ext cx="5638800" cy="5095640"/>
          </a:xfrm>
          <a:prstGeom prst="rect">
            <a:avLst/>
          </a:prstGeom>
          <a:noFill/>
          <a:ln w="9525">
            <a:noFill/>
            <a:miter lim="800000"/>
            <a:headEnd/>
            <a:tailEnd/>
          </a:ln>
        </p:spPr>
      </p:pic>
      <p:sp>
        <p:nvSpPr>
          <p:cNvPr id="13" name="Freeform 12"/>
          <p:cNvSpPr/>
          <p:nvPr/>
        </p:nvSpPr>
        <p:spPr>
          <a:xfrm>
            <a:off x="1847850" y="3889315"/>
            <a:ext cx="1428750" cy="615043"/>
          </a:xfrm>
          <a:custGeom>
            <a:avLst/>
            <a:gdLst>
              <a:gd name="connsiteX0" fmla="*/ 947057 w 1428750"/>
              <a:gd name="connsiteY0" fmla="*/ 0 h 615043"/>
              <a:gd name="connsiteX1" fmla="*/ 772886 w 1428750"/>
              <a:gd name="connsiteY1" fmla="*/ 24493 h 615043"/>
              <a:gd name="connsiteX2" fmla="*/ 625929 w 1428750"/>
              <a:gd name="connsiteY2" fmla="*/ 70757 h 615043"/>
              <a:gd name="connsiteX3" fmla="*/ 506186 w 1428750"/>
              <a:gd name="connsiteY3" fmla="*/ 38100 h 615043"/>
              <a:gd name="connsiteX4" fmla="*/ 419100 w 1428750"/>
              <a:gd name="connsiteY4" fmla="*/ 19050 h 615043"/>
              <a:gd name="connsiteX5" fmla="*/ 337457 w 1428750"/>
              <a:gd name="connsiteY5" fmla="*/ 48986 h 615043"/>
              <a:gd name="connsiteX6" fmla="*/ 258536 w 1428750"/>
              <a:gd name="connsiteY6" fmla="*/ 48986 h 615043"/>
              <a:gd name="connsiteX7" fmla="*/ 239486 w 1428750"/>
              <a:gd name="connsiteY7" fmla="*/ 106136 h 615043"/>
              <a:gd name="connsiteX8" fmla="*/ 160564 w 1428750"/>
              <a:gd name="connsiteY8" fmla="*/ 97972 h 615043"/>
              <a:gd name="connsiteX9" fmla="*/ 57150 w 1428750"/>
              <a:gd name="connsiteY9" fmla="*/ 35379 h 615043"/>
              <a:gd name="connsiteX10" fmla="*/ 0 w 1428750"/>
              <a:gd name="connsiteY10" fmla="*/ 133350 h 615043"/>
              <a:gd name="connsiteX11" fmla="*/ 106136 w 1428750"/>
              <a:gd name="connsiteY11" fmla="*/ 326572 h 615043"/>
              <a:gd name="connsiteX12" fmla="*/ 400050 w 1428750"/>
              <a:gd name="connsiteY12" fmla="*/ 465365 h 615043"/>
              <a:gd name="connsiteX13" fmla="*/ 478971 w 1428750"/>
              <a:gd name="connsiteY13" fmla="*/ 432707 h 615043"/>
              <a:gd name="connsiteX14" fmla="*/ 579664 w 1428750"/>
              <a:gd name="connsiteY14" fmla="*/ 432707 h 615043"/>
              <a:gd name="connsiteX15" fmla="*/ 590550 w 1428750"/>
              <a:gd name="connsiteY15" fmla="*/ 525236 h 615043"/>
              <a:gd name="connsiteX16" fmla="*/ 696686 w 1428750"/>
              <a:gd name="connsiteY16" fmla="*/ 576943 h 615043"/>
              <a:gd name="connsiteX17" fmla="*/ 821871 w 1428750"/>
              <a:gd name="connsiteY17" fmla="*/ 612322 h 615043"/>
              <a:gd name="connsiteX18" fmla="*/ 887186 w 1428750"/>
              <a:gd name="connsiteY18" fmla="*/ 555172 h 615043"/>
              <a:gd name="connsiteX19" fmla="*/ 1001486 w 1428750"/>
              <a:gd name="connsiteY19" fmla="*/ 560615 h 615043"/>
              <a:gd name="connsiteX20" fmla="*/ 1036864 w 1428750"/>
              <a:gd name="connsiteY20" fmla="*/ 615043 h 615043"/>
              <a:gd name="connsiteX21" fmla="*/ 1083129 w 1428750"/>
              <a:gd name="connsiteY21" fmla="*/ 593272 h 615043"/>
              <a:gd name="connsiteX22" fmla="*/ 1091293 w 1428750"/>
              <a:gd name="connsiteY22" fmla="*/ 552450 h 615043"/>
              <a:gd name="connsiteX23" fmla="*/ 1251857 w 1428750"/>
              <a:gd name="connsiteY23" fmla="*/ 557893 h 615043"/>
              <a:gd name="connsiteX24" fmla="*/ 1257300 w 1428750"/>
              <a:gd name="connsiteY24" fmla="*/ 500743 h 615043"/>
              <a:gd name="connsiteX25" fmla="*/ 1371600 w 1428750"/>
              <a:gd name="connsiteY25" fmla="*/ 443593 h 615043"/>
              <a:gd name="connsiteX26" fmla="*/ 1428750 w 1428750"/>
              <a:gd name="connsiteY26" fmla="*/ 364672 h 615043"/>
              <a:gd name="connsiteX27" fmla="*/ 1319893 w 1428750"/>
              <a:gd name="connsiteY27" fmla="*/ 253093 h 615043"/>
              <a:gd name="connsiteX28" fmla="*/ 1270907 w 1428750"/>
              <a:gd name="connsiteY28" fmla="*/ 234043 h 615043"/>
              <a:gd name="connsiteX29" fmla="*/ 1273629 w 1428750"/>
              <a:gd name="connsiteY29" fmla="*/ 176893 h 615043"/>
              <a:gd name="connsiteX30" fmla="*/ 1167493 w 1428750"/>
              <a:gd name="connsiteY30" fmla="*/ 100693 h 615043"/>
              <a:gd name="connsiteX31" fmla="*/ 1132114 w 1428750"/>
              <a:gd name="connsiteY31" fmla="*/ 68036 h 615043"/>
              <a:gd name="connsiteX32" fmla="*/ 1104900 w 1428750"/>
              <a:gd name="connsiteY32" fmla="*/ 92529 h 615043"/>
              <a:gd name="connsiteX33" fmla="*/ 1061357 w 1428750"/>
              <a:gd name="connsiteY33" fmla="*/ 84365 h 615043"/>
              <a:gd name="connsiteX34" fmla="*/ 1001486 w 1428750"/>
              <a:gd name="connsiteY34" fmla="*/ 35379 h 615043"/>
              <a:gd name="connsiteX35" fmla="*/ 947057 w 1428750"/>
              <a:gd name="connsiteY35" fmla="*/ 0 h 61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28750" h="615043">
                <a:moveTo>
                  <a:pt x="947057" y="0"/>
                </a:moveTo>
                <a:lnTo>
                  <a:pt x="772886" y="24493"/>
                </a:lnTo>
                <a:lnTo>
                  <a:pt x="625929" y="70757"/>
                </a:lnTo>
                <a:lnTo>
                  <a:pt x="506186" y="38100"/>
                </a:lnTo>
                <a:lnTo>
                  <a:pt x="419100" y="19050"/>
                </a:lnTo>
                <a:lnTo>
                  <a:pt x="337457" y="48986"/>
                </a:lnTo>
                <a:lnTo>
                  <a:pt x="258536" y="48986"/>
                </a:lnTo>
                <a:lnTo>
                  <a:pt x="239486" y="106136"/>
                </a:lnTo>
                <a:lnTo>
                  <a:pt x="160564" y="97972"/>
                </a:lnTo>
                <a:lnTo>
                  <a:pt x="57150" y="35379"/>
                </a:lnTo>
                <a:lnTo>
                  <a:pt x="0" y="133350"/>
                </a:lnTo>
                <a:lnTo>
                  <a:pt x="106136" y="326572"/>
                </a:lnTo>
                <a:lnTo>
                  <a:pt x="400050" y="465365"/>
                </a:lnTo>
                <a:lnTo>
                  <a:pt x="478971" y="432707"/>
                </a:lnTo>
                <a:lnTo>
                  <a:pt x="579664" y="432707"/>
                </a:lnTo>
                <a:lnTo>
                  <a:pt x="590550" y="525236"/>
                </a:lnTo>
                <a:lnTo>
                  <a:pt x="696686" y="576943"/>
                </a:lnTo>
                <a:lnTo>
                  <a:pt x="821871" y="612322"/>
                </a:lnTo>
                <a:lnTo>
                  <a:pt x="887186" y="555172"/>
                </a:lnTo>
                <a:lnTo>
                  <a:pt x="1001486" y="560615"/>
                </a:lnTo>
                <a:lnTo>
                  <a:pt x="1036864" y="615043"/>
                </a:lnTo>
                <a:lnTo>
                  <a:pt x="1083129" y="593272"/>
                </a:lnTo>
                <a:lnTo>
                  <a:pt x="1091293" y="552450"/>
                </a:lnTo>
                <a:lnTo>
                  <a:pt x="1251857" y="557893"/>
                </a:lnTo>
                <a:lnTo>
                  <a:pt x="1257300" y="500743"/>
                </a:lnTo>
                <a:lnTo>
                  <a:pt x="1371600" y="443593"/>
                </a:lnTo>
                <a:lnTo>
                  <a:pt x="1428750" y="364672"/>
                </a:lnTo>
                <a:lnTo>
                  <a:pt x="1319893" y="253093"/>
                </a:lnTo>
                <a:lnTo>
                  <a:pt x="1270907" y="234043"/>
                </a:lnTo>
                <a:lnTo>
                  <a:pt x="1273629" y="176893"/>
                </a:lnTo>
                <a:lnTo>
                  <a:pt x="1167493" y="100693"/>
                </a:lnTo>
                <a:lnTo>
                  <a:pt x="1132114" y="68036"/>
                </a:lnTo>
                <a:lnTo>
                  <a:pt x="1104900" y="92529"/>
                </a:lnTo>
                <a:lnTo>
                  <a:pt x="1061357" y="84365"/>
                </a:lnTo>
                <a:lnTo>
                  <a:pt x="1001486" y="35379"/>
                </a:lnTo>
                <a:lnTo>
                  <a:pt x="947057"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6400800" y="685800"/>
            <a:ext cx="2743200" cy="6048376"/>
            <a:chOff x="6400800" y="685800"/>
            <a:chExt cx="2743200" cy="6048376"/>
          </a:xfrm>
        </p:grpSpPr>
        <p:pic>
          <p:nvPicPr>
            <p:cNvPr id="4" name="Picture 1"/>
            <p:cNvPicPr>
              <a:picLocks noChangeAspect="1" noChangeArrowheads="1"/>
            </p:cNvPicPr>
            <p:nvPr/>
          </p:nvPicPr>
          <p:blipFill>
            <a:blip r:embed="rId5" cstate="print"/>
            <a:srcRect/>
            <a:stretch>
              <a:fillRect/>
            </a:stretch>
          </p:blipFill>
          <p:spPr bwMode="auto">
            <a:xfrm>
              <a:off x="6400800" y="685800"/>
              <a:ext cx="2743200" cy="5126752"/>
            </a:xfrm>
            <a:prstGeom prst="rect">
              <a:avLst/>
            </a:prstGeom>
            <a:noFill/>
            <a:ln w="9525">
              <a:noFill/>
              <a:miter lim="800000"/>
              <a:headEnd/>
              <a:tailEnd/>
            </a:ln>
          </p:spPr>
        </p:pic>
        <p:pic>
          <p:nvPicPr>
            <p:cNvPr id="5" name="Picture 3" descr="Signature of Isaac de Razilly"/>
            <p:cNvPicPr>
              <a:picLocks noChangeAspect="1" noChangeArrowheads="1"/>
            </p:cNvPicPr>
            <p:nvPr/>
          </p:nvPicPr>
          <p:blipFill>
            <a:blip r:embed="rId6" cstate="print"/>
            <a:srcRect/>
            <a:stretch>
              <a:fillRect/>
            </a:stretch>
          </p:blipFill>
          <p:spPr bwMode="auto">
            <a:xfrm>
              <a:off x="6400800" y="5791200"/>
              <a:ext cx="2743200" cy="942976"/>
            </a:xfrm>
            <a:prstGeom prst="rect">
              <a:avLst/>
            </a:prstGeom>
            <a:noFill/>
          </p:spPr>
        </p:pic>
      </p:grpSp>
      <p:sp>
        <p:nvSpPr>
          <p:cNvPr id="24" name="Rectangle 23"/>
          <p:cNvSpPr/>
          <p:nvPr/>
        </p:nvSpPr>
        <p:spPr>
          <a:xfrm>
            <a:off x="1828800" y="3581400"/>
            <a:ext cx="1066800" cy="914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4"/>
          <p:cNvPicPr>
            <a:picLocks noChangeAspect="1" noChangeArrowheads="1"/>
          </p:cNvPicPr>
          <p:nvPr/>
        </p:nvPicPr>
        <p:blipFill>
          <a:blip r:embed="rId7" cstate="print"/>
          <a:srcRect/>
          <a:stretch>
            <a:fillRect/>
          </a:stretch>
        </p:blipFill>
        <p:spPr bwMode="auto">
          <a:xfrm>
            <a:off x="457200" y="640080"/>
            <a:ext cx="5625013" cy="6217920"/>
          </a:xfrm>
          <a:prstGeom prst="rect">
            <a:avLst/>
          </a:prstGeom>
          <a:noFill/>
          <a:ln w="28575">
            <a:solidFill>
              <a:srgbClr val="FF0000"/>
            </a:solidFill>
            <a:miter lim="800000"/>
            <a:headEnd/>
            <a:tailEnd/>
          </a:ln>
        </p:spPr>
      </p:pic>
      <p:sp>
        <p:nvSpPr>
          <p:cNvPr id="15" name="Rectangle 14"/>
          <p:cNvSpPr/>
          <p:nvPr/>
        </p:nvSpPr>
        <p:spPr>
          <a:xfrm>
            <a:off x="4419600" y="1524000"/>
            <a:ext cx="609600" cy="533400"/>
          </a:xfrm>
          <a:prstGeom prst="rect">
            <a:avLst/>
          </a:pr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2"/>
          <p:cNvPicPr>
            <a:picLocks noChangeAspect="1" noChangeArrowheads="1"/>
          </p:cNvPicPr>
          <p:nvPr/>
        </p:nvPicPr>
        <p:blipFill>
          <a:blip r:embed="rId8" cstate="print"/>
          <a:srcRect/>
          <a:stretch>
            <a:fillRect/>
          </a:stretch>
        </p:blipFill>
        <p:spPr bwMode="auto">
          <a:xfrm>
            <a:off x="82550" y="762000"/>
            <a:ext cx="8978900" cy="5321300"/>
          </a:xfrm>
          <a:prstGeom prst="rect">
            <a:avLst/>
          </a:prstGeom>
          <a:noFill/>
          <a:ln w="28575">
            <a:solidFill>
              <a:schemeClr val="tx2">
                <a:lumMod val="60000"/>
                <a:lumOff val="40000"/>
              </a:schemeClr>
            </a:solidFill>
            <a:miter lim="800000"/>
            <a:headEnd/>
            <a:tailEnd/>
          </a:ln>
        </p:spPr>
      </p:pic>
      <p:sp>
        <p:nvSpPr>
          <p:cNvPr id="17" name="Rounded Rectangle 16"/>
          <p:cNvSpPr/>
          <p:nvPr/>
        </p:nvSpPr>
        <p:spPr>
          <a:xfrm>
            <a:off x="2971800" y="2895600"/>
            <a:ext cx="609600"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3429000" y="3200400"/>
            <a:ext cx="609600"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p:cNvSpPr/>
          <p:nvPr/>
        </p:nvSpPr>
        <p:spPr>
          <a:xfrm>
            <a:off x="3689499" y="3547732"/>
            <a:ext cx="609600"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p:cNvSpPr/>
          <p:nvPr/>
        </p:nvSpPr>
        <p:spPr>
          <a:xfrm>
            <a:off x="4419600" y="2939901"/>
            <a:ext cx="609600"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p:cNvSpPr/>
          <p:nvPr/>
        </p:nvSpPr>
        <p:spPr>
          <a:xfrm>
            <a:off x="3733800" y="2286000"/>
            <a:ext cx="762000"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948068" y="2188534"/>
            <a:ext cx="609600"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p:nvSpPr>
        <p:spPr>
          <a:xfrm>
            <a:off x="3299635" y="958701"/>
            <a:ext cx="609600"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3962400" y="838200"/>
            <a:ext cx="2743200" cy="954107"/>
          </a:xfrm>
          <a:prstGeom prst="rect">
            <a:avLst/>
          </a:prstGeom>
          <a:solidFill>
            <a:schemeClr val="bg1"/>
          </a:solidFill>
        </p:spPr>
        <p:txBody>
          <a:bodyPr wrap="square" rtlCol="0">
            <a:spAutoFit/>
          </a:bodyPr>
          <a:lstStyle/>
          <a:p>
            <a:r>
              <a:rPr lang="en-US" sz="2800" dirty="0" smtClean="0"/>
              <a:t>Roiffé is </a:t>
            </a:r>
            <a:r>
              <a:rPr lang="en-US" sz="2800" dirty="0" smtClean="0">
                <a:solidFill>
                  <a:srgbClr val="FF0000"/>
                </a:solidFill>
                <a:effectLst>
                  <a:outerShdw blurRad="38100" dist="38100" dir="2700000" algn="tl">
                    <a:srgbClr val="000000"/>
                  </a:outerShdw>
                </a:effectLst>
              </a:rPr>
              <a:t>only 8 mi north</a:t>
            </a:r>
            <a:r>
              <a:rPr lang="en-US" sz="2800" dirty="0" smtClean="0"/>
              <a:t> of Loudun</a:t>
            </a:r>
          </a:p>
        </p:txBody>
      </p:sp>
      <p:cxnSp>
        <p:nvCxnSpPr>
          <p:cNvPr id="27" name="Straight Arrow Connector 26"/>
          <p:cNvCxnSpPr/>
          <p:nvPr/>
        </p:nvCxnSpPr>
        <p:spPr>
          <a:xfrm flipH="1" flipV="1">
            <a:off x="3505200" y="609600"/>
            <a:ext cx="76200" cy="457200"/>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2667000" y="3625468"/>
            <a:ext cx="762000"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left)">
                                      <p:cBhvr>
                                        <p:cTn id="11" dur="10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nodeType="clickEffect">
                                  <p:stCondLst>
                                    <p:cond delay="0"/>
                                  </p:stCondLst>
                                  <p:childTnLst>
                                    <p:set>
                                      <p:cBhvr>
                                        <p:cTn id="15" dur="1" fill="hold">
                                          <p:stCondLst>
                                            <p:cond delay="0"/>
                                          </p:stCondLst>
                                        </p:cTn>
                                        <p:tgtEl>
                                          <p:spTgt spid="138242"/>
                                        </p:tgtEl>
                                        <p:attrNameLst>
                                          <p:attrName>style.visibility</p:attrName>
                                        </p:attrNameLst>
                                      </p:cBhvr>
                                      <p:to>
                                        <p:strVal val="visible"/>
                                      </p:to>
                                    </p:set>
                                    <p:anim calcmode="lin" valueType="num">
                                      <p:cBhvr>
                                        <p:cTn id="16" dur="1000" fill="hold"/>
                                        <p:tgtEl>
                                          <p:spTgt spid="138242"/>
                                        </p:tgtEl>
                                        <p:attrNameLst>
                                          <p:attrName>ppt_w</p:attrName>
                                        </p:attrNameLst>
                                      </p:cBhvr>
                                      <p:tavLst>
                                        <p:tav tm="0">
                                          <p:val>
                                            <p:fltVal val="0"/>
                                          </p:val>
                                        </p:tav>
                                        <p:tav tm="100000">
                                          <p:val>
                                            <p:strVal val="#ppt_w"/>
                                          </p:val>
                                        </p:tav>
                                      </p:tavLst>
                                    </p:anim>
                                    <p:anim calcmode="lin" valueType="num">
                                      <p:cBhvr>
                                        <p:cTn id="17" dur="1000" fill="hold"/>
                                        <p:tgtEl>
                                          <p:spTgt spid="138242"/>
                                        </p:tgtEl>
                                        <p:attrNameLst>
                                          <p:attrName>ppt_h</p:attrName>
                                        </p:attrNameLst>
                                      </p:cBhvr>
                                      <p:tavLst>
                                        <p:tav tm="0">
                                          <p:val>
                                            <p:fltVal val="0"/>
                                          </p:val>
                                        </p:tav>
                                        <p:tav tm="100000">
                                          <p:val>
                                            <p:strVal val="#ppt_h"/>
                                          </p:val>
                                        </p:tav>
                                      </p:tavLst>
                                    </p:anim>
                                    <p:animEffect transition="in" filter="fade">
                                      <p:cBhvr>
                                        <p:cTn id="18" dur="1000"/>
                                        <p:tgtEl>
                                          <p:spTgt spid="13824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heel(1)">
                                      <p:cBhvr>
                                        <p:cTn id="28" dur="2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down)">
                                      <p:cBhvr>
                                        <p:cTn id="33" dur="290">
                                          <p:stCondLst>
                                            <p:cond delay="0"/>
                                          </p:stCondLst>
                                        </p:cTn>
                                        <p:tgtEl>
                                          <p:spTgt spid="30"/>
                                        </p:tgtEl>
                                      </p:cBhvr>
                                    </p:animEffect>
                                    <p:anim calcmode="lin" valueType="num">
                                      <p:cBhvr>
                                        <p:cTn id="34" dur="911"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35" dur="332"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6" dur="332" tmFilter="0, 0; 0.125,0.2665; 0.25,0.4; 0.375,0.465; 0.5,0.5;  0.625,0.535; 0.75,0.6; 0.875,0.7335; 1,1">
                                          <p:stCondLst>
                                            <p:cond delay="332"/>
                                          </p:stCondLst>
                                        </p:cTn>
                                        <p:tgtEl>
                                          <p:spTgt spid="30"/>
                                        </p:tgtEl>
                                        <p:attrNameLst>
                                          <p:attrName>ppt_y</p:attrName>
                                        </p:attrNameLst>
                                      </p:cBhvr>
                                      <p:tavLst>
                                        <p:tav tm="0" fmla="#ppt_y-sin(pi*$)/9">
                                          <p:val>
                                            <p:fltVal val="0"/>
                                          </p:val>
                                        </p:tav>
                                        <p:tav tm="100000">
                                          <p:val>
                                            <p:fltVal val="1"/>
                                          </p:val>
                                        </p:tav>
                                      </p:tavLst>
                                    </p:anim>
                                    <p:anim calcmode="lin" valueType="num">
                                      <p:cBhvr>
                                        <p:cTn id="37" dur="166" tmFilter="0, 0; 0.125,0.2665; 0.25,0.4; 0.375,0.465; 0.5,0.5;  0.625,0.535; 0.75,0.6; 0.875,0.7335; 1,1">
                                          <p:stCondLst>
                                            <p:cond delay="662"/>
                                          </p:stCondLst>
                                        </p:cTn>
                                        <p:tgtEl>
                                          <p:spTgt spid="30"/>
                                        </p:tgtEl>
                                        <p:attrNameLst>
                                          <p:attrName>ppt_y</p:attrName>
                                        </p:attrNameLst>
                                      </p:cBhvr>
                                      <p:tavLst>
                                        <p:tav tm="0" fmla="#ppt_y-sin(pi*$)/27">
                                          <p:val>
                                            <p:fltVal val="0"/>
                                          </p:val>
                                        </p:tav>
                                        <p:tav tm="100000">
                                          <p:val>
                                            <p:fltVal val="1"/>
                                          </p:val>
                                        </p:tav>
                                      </p:tavLst>
                                    </p:anim>
                                    <p:anim calcmode="lin" valueType="num">
                                      <p:cBhvr>
                                        <p:cTn id="38" dur="82" tmFilter="0, 0; 0.125,0.2665; 0.25,0.4; 0.375,0.465; 0.5,0.5;  0.625,0.535; 0.75,0.6; 0.875,0.7335; 1,1">
                                          <p:stCondLst>
                                            <p:cond delay="828"/>
                                          </p:stCondLst>
                                        </p:cTn>
                                        <p:tgtEl>
                                          <p:spTgt spid="30"/>
                                        </p:tgtEl>
                                        <p:attrNameLst>
                                          <p:attrName>ppt_y</p:attrName>
                                        </p:attrNameLst>
                                      </p:cBhvr>
                                      <p:tavLst>
                                        <p:tav tm="0" fmla="#ppt_y-sin(pi*$)/81">
                                          <p:val>
                                            <p:fltVal val="0"/>
                                          </p:val>
                                        </p:tav>
                                        <p:tav tm="100000">
                                          <p:val>
                                            <p:fltVal val="1"/>
                                          </p:val>
                                        </p:tav>
                                      </p:tavLst>
                                    </p:anim>
                                    <p:animScale>
                                      <p:cBhvr>
                                        <p:cTn id="39" dur="13">
                                          <p:stCondLst>
                                            <p:cond delay="325"/>
                                          </p:stCondLst>
                                        </p:cTn>
                                        <p:tgtEl>
                                          <p:spTgt spid="30"/>
                                        </p:tgtEl>
                                      </p:cBhvr>
                                      <p:to x="100000" y="60000"/>
                                    </p:animScale>
                                    <p:animScale>
                                      <p:cBhvr>
                                        <p:cTn id="40" dur="83" decel="50000">
                                          <p:stCondLst>
                                            <p:cond delay="338"/>
                                          </p:stCondLst>
                                        </p:cTn>
                                        <p:tgtEl>
                                          <p:spTgt spid="30"/>
                                        </p:tgtEl>
                                      </p:cBhvr>
                                      <p:to x="100000" y="100000"/>
                                    </p:animScale>
                                    <p:animScale>
                                      <p:cBhvr>
                                        <p:cTn id="41" dur="13">
                                          <p:stCondLst>
                                            <p:cond delay="656"/>
                                          </p:stCondLst>
                                        </p:cTn>
                                        <p:tgtEl>
                                          <p:spTgt spid="30"/>
                                        </p:tgtEl>
                                      </p:cBhvr>
                                      <p:to x="100000" y="80000"/>
                                    </p:animScale>
                                    <p:animScale>
                                      <p:cBhvr>
                                        <p:cTn id="42" dur="83" decel="50000">
                                          <p:stCondLst>
                                            <p:cond delay="669"/>
                                          </p:stCondLst>
                                        </p:cTn>
                                        <p:tgtEl>
                                          <p:spTgt spid="30"/>
                                        </p:tgtEl>
                                      </p:cBhvr>
                                      <p:to x="100000" y="100000"/>
                                    </p:animScale>
                                    <p:animScale>
                                      <p:cBhvr>
                                        <p:cTn id="43" dur="13">
                                          <p:stCondLst>
                                            <p:cond delay="821"/>
                                          </p:stCondLst>
                                        </p:cTn>
                                        <p:tgtEl>
                                          <p:spTgt spid="30"/>
                                        </p:tgtEl>
                                      </p:cBhvr>
                                      <p:to x="100000" y="90000"/>
                                    </p:animScale>
                                    <p:animScale>
                                      <p:cBhvr>
                                        <p:cTn id="44" dur="83" decel="50000">
                                          <p:stCondLst>
                                            <p:cond delay="834"/>
                                          </p:stCondLst>
                                        </p:cTn>
                                        <p:tgtEl>
                                          <p:spTgt spid="30"/>
                                        </p:tgtEl>
                                      </p:cBhvr>
                                      <p:to x="100000" y="100000"/>
                                    </p:animScale>
                                    <p:animScale>
                                      <p:cBhvr>
                                        <p:cTn id="45" dur="13">
                                          <p:stCondLst>
                                            <p:cond delay="904"/>
                                          </p:stCondLst>
                                        </p:cTn>
                                        <p:tgtEl>
                                          <p:spTgt spid="30"/>
                                        </p:tgtEl>
                                      </p:cBhvr>
                                      <p:to x="100000" y="95000"/>
                                    </p:animScale>
                                    <p:animScale>
                                      <p:cBhvr>
                                        <p:cTn id="46" dur="83" decel="50000">
                                          <p:stCondLst>
                                            <p:cond delay="917"/>
                                          </p:stCondLst>
                                        </p:cTn>
                                        <p:tgtEl>
                                          <p:spTgt spid="30"/>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1000"/>
                                        <p:tgtEl>
                                          <p:spTgt spid="30"/>
                                        </p:tgtEl>
                                      </p:cBhvr>
                                    </p:animEffect>
                                    <p:set>
                                      <p:cBhvr>
                                        <p:cTn id="51" dur="1" fill="hold">
                                          <p:stCondLst>
                                            <p:cond delay="999"/>
                                          </p:stCondLst>
                                        </p:cTn>
                                        <p:tgtEl>
                                          <p:spTgt spid="30"/>
                                        </p:tgtEl>
                                        <p:attrNameLst>
                                          <p:attrName>style.visibility</p:attrName>
                                        </p:attrNameLst>
                                      </p:cBhvr>
                                      <p:to>
                                        <p:strVal val="hidden"/>
                                      </p:to>
                                    </p:set>
                                  </p:childTnLst>
                                </p:cTn>
                              </p:par>
                              <p:par>
                                <p:cTn id="52" presetID="22" presetClass="entr" presetSubtype="1"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up)">
                                      <p:cBhvr>
                                        <p:cTn id="54" dur="10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0"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1000" fill="hold"/>
                                        <p:tgtEl>
                                          <p:spTgt spid="14"/>
                                        </p:tgtEl>
                                        <p:attrNameLst>
                                          <p:attrName>ppt_w</p:attrName>
                                        </p:attrNameLst>
                                      </p:cBhvr>
                                      <p:tavLst>
                                        <p:tav tm="0">
                                          <p:val>
                                            <p:fltVal val="0"/>
                                          </p:val>
                                        </p:tav>
                                        <p:tav tm="100000">
                                          <p:val>
                                            <p:strVal val="#ppt_w"/>
                                          </p:val>
                                        </p:tav>
                                      </p:tavLst>
                                    </p:anim>
                                    <p:anim calcmode="lin" valueType="num">
                                      <p:cBhvr>
                                        <p:cTn id="60" dur="1000" fill="hold"/>
                                        <p:tgtEl>
                                          <p:spTgt spid="14"/>
                                        </p:tgtEl>
                                        <p:attrNameLst>
                                          <p:attrName>ppt_h</p:attrName>
                                        </p:attrNameLst>
                                      </p:cBhvr>
                                      <p:tavLst>
                                        <p:tav tm="0">
                                          <p:val>
                                            <p:fltVal val="0"/>
                                          </p:val>
                                        </p:tav>
                                        <p:tav tm="100000">
                                          <p:val>
                                            <p:strVal val="#ppt_h"/>
                                          </p:val>
                                        </p:tav>
                                      </p:tavLst>
                                    </p:anim>
                                    <p:animEffect transition="in" filter="fade">
                                      <p:cBhvr>
                                        <p:cTn id="61" dur="10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up)">
                                      <p:cBhvr>
                                        <p:cTn id="66" dur="10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0"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p:cTn id="71" dur="1000" fill="hold"/>
                                        <p:tgtEl>
                                          <p:spTgt spid="16"/>
                                        </p:tgtEl>
                                        <p:attrNameLst>
                                          <p:attrName>ppt_w</p:attrName>
                                        </p:attrNameLst>
                                      </p:cBhvr>
                                      <p:tavLst>
                                        <p:tav tm="0">
                                          <p:val>
                                            <p:fltVal val="0"/>
                                          </p:val>
                                        </p:tav>
                                        <p:tav tm="100000">
                                          <p:val>
                                            <p:strVal val="#ppt_w"/>
                                          </p:val>
                                        </p:tav>
                                      </p:tavLst>
                                    </p:anim>
                                    <p:anim calcmode="lin" valueType="num">
                                      <p:cBhvr>
                                        <p:cTn id="72" dur="1000" fill="hold"/>
                                        <p:tgtEl>
                                          <p:spTgt spid="16"/>
                                        </p:tgtEl>
                                        <p:attrNameLst>
                                          <p:attrName>ppt_h</p:attrName>
                                        </p:attrNameLst>
                                      </p:cBhvr>
                                      <p:tavLst>
                                        <p:tav tm="0">
                                          <p:val>
                                            <p:fltVal val="0"/>
                                          </p:val>
                                        </p:tav>
                                        <p:tav tm="100000">
                                          <p:val>
                                            <p:strVal val="#ppt_h"/>
                                          </p:val>
                                        </p:tav>
                                      </p:tavLst>
                                    </p:anim>
                                    <p:animEffect transition="in" filter="fade">
                                      <p:cBhvr>
                                        <p:cTn id="73" dur="1000"/>
                                        <p:tgtEl>
                                          <p:spTgt spid="1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wipe(up)">
                                      <p:cBhvr>
                                        <p:cTn id="78" dur="1000"/>
                                        <p:tgtEl>
                                          <p:spTgt spid="23"/>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wipe(up)">
                                      <p:cBhvr>
                                        <p:cTn id="83" dur="10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wipe(up)">
                                      <p:cBhvr>
                                        <p:cTn id="88" dur="10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grpId="0" nodeType="click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wipe(up)">
                                      <p:cBhvr>
                                        <p:cTn id="93" dur="1000"/>
                                        <p:tgtEl>
                                          <p:spTgt spid="19"/>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wipe(up)">
                                      <p:cBhvr>
                                        <p:cTn id="98" dur="1000"/>
                                        <p:tgtEl>
                                          <p:spTgt spid="21"/>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wipe(up)">
                                      <p:cBhvr>
                                        <p:cTn id="103" dur="1000"/>
                                        <p:tgtEl>
                                          <p:spTgt spid="20"/>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1" fill="hold" grpId="0" nodeType="click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wipe(up)">
                                      <p:cBhvr>
                                        <p:cTn id="108" dur="1000"/>
                                        <p:tgtEl>
                                          <p:spTgt spid="22"/>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wipe(left)">
                                      <p:cBhvr>
                                        <p:cTn id="113" dur="1000"/>
                                        <p:tgtEl>
                                          <p:spTgt spid="25"/>
                                        </p:tgtEl>
                                      </p:cBhvr>
                                    </p:animEffect>
                                  </p:childTnLst>
                                </p:cTn>
                              </p:par>
                            </p:childTnLst>
                          </p:cTn>
                        </p:par>
                        <p:par>
                          <p:cTn id="114" fill="hold">
                            <p:stCondLst>
                              <p:cond delay="1000"/>
                            </p:stCondLst>
                            <p:childTnLst>
                              <p:par>
                                <p:cTn id="115" presetID="22" presetClass="entr" presetSubtype="4" fill="hold" nodeType="afterEffect">
                                  <p:stCondLst>
                                    <p:cond delay="0"/>
                                  </p:stCondLst>
                                  <p:childTnLst>
                                    <p:set>
                                      <p:cBhvr>
                                        <p:cTn id="116" dur="1" fill="hold">
                                          <p:stCondLst>
                                            <p:cond delay="0"/>
                                          </p:stCondLst>
                                        </p:cTn>
                                        <p:tgtEl>
                                          <p:spTgt spid="27"/>
                                        </p:tgtEl>
                                        <p:attrNameLst>
                                          <p:attrName>style.visibility</p:attrName>
                                        </p:attrNameLst>
                                      </p:cBhvr>
                                      <p:to>
                                        <p:strVal val="visible"/>
                                      </p:to>
                                    </p:set>
                                    <p:animEffect transition="in" filter="wipe(down)">
                                      <p:cBhvr>
                                        <p:cTn id="11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animBg="1"/>
      <p:bldP spid="15" grpId="0" animBg="1"/>
      <p:bldP spid="17" grpId="0" animBg="1"/>
      <p:bldP spid="18" grpId="0" animBg="1"/>
      <p:bldP spid="19" grpId="0" animBg="1"/>
      <p:bldP spid="20" grpId="0" animBg="1"/>
      <p:bldP spid="21" grpId="0" animBg="1"/>
      <p:bldP spid="22" grpId="0" animBg="1"/>
      <p:bldP spid="23" grpId="0" animBg="1"/>
      <p:bldP spid="25" grpId="0" animBg="1"/>
      <p:bldP spid="30" grpId="0" animBg="1"/>
      <p:bldP spid="3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967335"/>
            <a:ext cx="9144000" cy="1754326"/>
          </a:xfrm>
          <a:prstGeom prst="rect">
            <a:avLst/>
          </a:prstGeom>
          <a:solidFill>
            <a:schemeClr val="bg1"/>
          </a:solidFill>
        </p:spPr>
        <p:txBody>
          <a:bodyPr wrap="square" rtlCol="0">
            <a:spAutoFit/>
          </a:bodyPr>
          <a:lstStyle/>
          <a:p>
            <a:pPr algn="ctr"/>
            <a:r>
              <a:rPr lang="en-US" sz="5400" b="1" dirty="0" smtClean="0"/>
              <a:t>REVIEW LAST </a:t>
            </a:r>
          </a:p>
          <a:p>
            <a:pPr algn="ctr"/>
            <a:r>
              <a:rPr lang="en-US" sz="5400" b="1" dirty="0" smtClean="0"/>
              <a:t>WEEK KEY POINTS</a:t>
            </a:r>
            <a:endParaRPr lang="en-US" sz="5400" b="1" dirty="0"/>
          </a:p>
        </p:txBody>
      </p:sp>
      <p:sp>
        <p:nvSpPr>
          <p:cNvPr id="4" name="Title 1"/>
          <p:cNvSpPr>
            <a:spLocks noGrp="1"/>
          </p:cNvSpPr>
          <p:nvPr>
            <p:ph type="title"/>
          </p:nvPr>
        </p:nvSpPr>
        <p:spPr>
          <a:xfrm>
            <a:off x="0" y="0"/>
            <a:ext cx="9144000" cy="609600"/>
          </a:xfrm>
        </p:spPr>
        <p:txBody>
          <a:bodyPr>
            <a:normAutofit fontScale="90000"/>
          </a:bodyPr>
          <a:lstStyle/>
          <a:p>
            <a:r>
              <a:rPr lang="en-US" dirty="0" smtClean="0"/>
              <a:t>AN OVERVIEW</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ISAAC DE RAZILLY</a:t>
            </a:r>
            <a:endParaRPr lang="en-US" dirty="0"/>
          </a:p>
        </p:txBody>
      </p:sp>
      <p:grpSp>
        <p:nvGrpSpPr>
          <p:cNvPr id="3" name="Group 2"/>
          <p:cNvGrpSpPr/>
          <p:nvPr/>
        </p:nvGrpSpPr>
        <p:grpSpPr>
          <a:xfrm>
            <a:off x="6400800" y="685800"/>
            <a:ext cx="2743200" cy="6048376"/>
            <a:chOff x="6400800" y="685800"/>
            <a:chExt cx="2743200" cy="6048376"/>
          </a:xfrm>
        </p:grpSpPr>
        <p:pic>
          <p:nvPicPr>
            <p:cNvPr id="4" name="Picture 1"/>
            <p:cNvPicPr>
              <a:picLocks noChangeAspect="1" noChangeArrowheads="1"/>
            </p:cNvPicPr>
            <p:nvPr/>
          </p:nvPicPr>
          <p:blipFill>
            <a:blip r:embed="rId3" cstate="print"/>
            <a:srcRect/>
            <a:stretch>
              <a:fillRect/>
            </a:stretch>
          </p:blipFill>
          <p:spPr bwMode="auto">
            <a:xfrm>
              <a:off x="6400800" y="685800"/>
              <a:ext cx="2743200" cy="5126752"/>
            </a:xfrm>
            <a:prstGeom prst="rect">
              <a:avLst/>
            </a:prstGeom>
            <a:noFill/>
            <a:ln w="9525">
              <a:noFill/>
              <a:miter lim="800000"/>
              <a:headEnd/>
              <a:tailEnd/>
            </a:ln>
          </p:spPr>
        </p:pic>
        <p:pic>
          <p:nvPicPr>
            <p:cNvPr id="5" name="Picture 3" descr="Signature of Isaac de Razilly"/>
            <p:cNvPicPr>
              <a:picLocks noChangeAspect="1" noChangeArrowheads="1"/>
            </p:cNvPicPr>
            <p:nvPr/>
          </p:nvPicPr>
          <p:blipFill>
            <a:blip r:embed="rId4" cstate="print"/>
            <a:srcRect/>
            <a:stretch>
              <a:fillRect/>
            </a:stretch>
          </p:blipFill>
          <p:spPr bwMode="auto">
            <a:xfrm>
              <a:off x="6400800" y="5791200"/>
              <a:ext cx="2743200" cy="942976"/>
            </a:xfrm>
            <a:prstGeom prst="rect">
              <a:avLst/>
            </a:prstGeom>
            <a:noFill/>
          </p:spPr>
        </p:pic>
      </p:grpSp>
      <p:sp>
        <p:nvSpPr>
          <p:cNvPr id="8" name="Rectangle 7"/>
          <p:cNvSpPr/>
          <p:nvPr/>
        </p:nvSpPr>
        <p:spPr>
          <a:xfrm>
            <a:off x="0" y="489332"/>
            <a:ext cx="6324600" cy="6509474"/>
          </a:xfrm>
          <a:prstGeom prst="rect">
            <a:avLst/>
          </a:prstGeom>
        </p:spPr>
        <p:txBody>
          <a:bodyPr wrap="square">
            <a:spAutoFit/>
          </a:bodyPr>
          <a:lstStyle/>
          <a:p>
            <a:pPr marL="171450" indent="-171450">
              <a:spcBef>
                <a:spcPts val="600"/>
              </a:spcBef>
              <a:buFont typeface="Arial" pitchFamily="34" charset="0"/>
              <a:buChar char="•"/>
            </a:pPr>
            <a:r>
              <a:rPr lang="en-US" sz="2800" dirty="0" smtClean="0">
                <a:solidFill>
                  <a:srgbClr val="FF0000"/>
                </a:solidFill>
                <a:effectLst>
                  <a:outerShdw blurRad="38100" dist="38100" dir="2700000" algn="tl">
                    <a:srgbClr val="000000"/>
                  </a:outerShdw>
                </a:effectLst>
              </a:rPr>
              <a:t>Born in 1575 </a:t>
            </a:r>
            <a:r>
              <a:rPr lang="en-US" sz="2800" dirty="0" smtClean="0"/>
              <a:t>in Roiffé, France </a:t>
            </a:r>
            <a:r>
              <a:rPr lang="en-US" sz="2800" dirty="0" smtClean="0">
                <a:solidFill>
                  <a:srgbClr val="FF0000"/>
                </a:solidFill>
                <a:effectLst>
                  <a:outerShdw blurRad="38100" dist="38100" dir="2700000" algn="tl">
                    <a:srgbClr val="000000"/>
                  </a:outerShdw>
                </a:effectLst>
              </a:rPr>
              <a:t>in Touraine </a:t>
            </a:r>
            <a:r>
              <a:rPr lang="en-US" sz="2800" dirty="0" smtClean="0"/>
              <a:t>next to the region of the </a:t>
            </a:r>
            <a:r>
              <a:rPr lang="en-US" sz="2800" dirty="0" smtClean="0">
                <a:solidFill>
                  <a:srgbClr val="FF0000"/>
                </a:solidFill>
                <a:effectLst>
                  <a:outerShdw blurRad="38100" dist="38100" dir="2700000" algn="tl">
                    <a:srgbClr val="000000"/>
                  </a:outerShdw>
                </a:effectLst>
              </a:rPr>
              <a:t>Poitou</a:t>
            </a:r>
          </a:p>
          <a:p>
            <a:pPr marL="171450" indent="-171450">
              <a:spcBef>
                <a:spcPts val="600"/>
              </a:spcBef>
              <a:buFont typeface="Arial" pitchFamily="34" charset="0"/>
              <a:buChar char="•"/>
            </a:pPr>
            <a:r>
              <a:rPr lang="en-US" sz="2800" dirty="0" smtClean="0"/>
              <a:t>He became a </a:t>
            </a:r>
            <a:r>
              <a:rPr lang="en-US" sz="2800" dirty="0"/>
              <a:t>captain of the </a:t>
            </a:r>
            <a:r>
              <a:rPr lang="en-US" sz="2800" dirty="0" smtClean="0"/>
              <a:t>French Royal Navy and </a:t>
            </a:r>
            <a:r>
              <a:rPr lang="en-US" sz="2800" dirty="0" smtClean="0">
                <a:solidFill>
                  <a:srgbClr val="FF0000"/>
                </a:solidFill>
                <a:effectLst>
                  <a:outerShdw blurRad="38100" dist="38100" dir="2700000" algn="tl">
                    <a:srgbClr val="000000"/>
                  </a:outerShdw>
                </a:effectLst>
              </a:rPr>
              <a:t>completed 5 successful campaigns </a:t>
            </a:r>
            <a:r>
              <a:rPr lang="en-US" sz="2800" dirty="0" smtClean="0"/>
              <a:t>against Muslims pirates in Morocco</a:t>
            </a:r>
            <a:endParaRPr lang="en-US" sz="2800" dirty="0"/>
          </a:p>
          <a:p>
            <a:pPr marL="171450" indent="-171450">
              <a:spcBef>
                <a:spcPts val="600"/>
              </a:spcBef>
              <a:buFont typeface="Arial" pitchFamily="34" charset="0"/>
              <a:buChar char="•"/>
            </a:pPr>
            <a:r>
              <a:rPr lang="en-US" sz="2800" dirty="0" smtClean="0"/>
              <a:t>Nicknamed the “</a:t>
            </a:r>
            <a:r>
              <a:rPr lang="en-US" sz="2800" dirty="0" smtClean="0">
                <a:solidFill>
                  <a:srgbClr val="FF0000"/>
                </a:solidFill>
                <a:effectLst>
                  <a:outerShdw blurRad="38100" dist="38100" dir="2700000" algn="tl">
                    <a:srgbClr val="000000"/>
                  </a:outerShdw>
                </a:effectLst>
              </a:rPr>
              <a:t>Wolf of France</a:t>
            </a:r>
            <a:r>
              <a:rPr lang="en-US" sz="2800" dirty="0" smtClean="0"/>
              <a:t>”</a:t>
            </a:r>
            <a:endParaRPr lang="en-US" sz="2800" dirty="0"/>
          </a:p>
          <a:p>
            <a:pPr marL="171450" indent="-171450">
              <a:spcBef>
                <a:spcPts val="600"/>
              </a:spcBef>
              <a:buFont typeface="Arial" pitchFamily="34" charset="0"/>
              <a:buChar char="•"/>
            </a:pPr>
            <a:r>
              <a:rPr lang="en-US" sz="2800" dirty="0" smtClean="0">
                <a:solidFill>
                  <a:srgbClr val="FF0000"/>
                </a:solidFill>
                <a:effectLst>
                  <a:outerShdw blurRad="38100" dist="38100" dir="2700000" algn="tl">
                    <a:srgbClr val="000000"/>
                  </a:outerShdw>
                </a:effectLst>
              </a:rPr>
              <a:t>1625 defeated the English </a:t>
            </a:r>
            <a:r>
              <a:rPr lang="en-US" sz="2800" dirty="0" smtClean="0"/>
              <a:t>during the siege of La Rochelle and </a:t>
            </a:r>
            <a:r>
              <a:rPr lang="en-US" sz="2800" dirty="0" smtClean="0">
                <a:solidFill>
                  <a:srgbClr val="FF0000"/>
                </a:solidFill>
                <a:effectLst>
                  <a:outerShdw blurRad="38100" dist="38100" dir="2700000" algn="tl">
                    <a:srgbClr val="000000"/>
                  </a:outerShdw>
                </a:effectLst>
              </a:rPr>
              <a:t>lost an eye</a:t>
            </a:r>
          </a:p>
          <a:p>
            <a:pPr marL="171450" indent="-171450">
              <a:spcBef>
                <a:spcPts val="600"/>
              </a:spcBef>
              <a:buFont typeface="Arial" pitchFamily="34" charset="0"/>
              <a:buChar char="•"/>
            </a:pPr>
            <a:r>
              <a:rPr lang="en-US" sz="2800" dirty="0" smtClean="0"/>
              <a:t>Drafts a </a:t>
            </a:r>
            <a:r>
              <a:rPr lang="en-US" sz="2800" dirty="0" smtClean="0">
                <a:solidFill>
                  <a:srgbClr val="FF0000"/>
                </a:solidFill>
                <a:effectLst>
                  <a:outerShdw blurRad="38100" dist="38100" dir="2700000" algn="tl">
                    <a:srgbClr val="000000"/>
                  </a:outerShdw>
                </a:effectLst>
              </a:rPr>
              <a:t>military report </a:t>
            </a:r>
            <a:r>
              <a:rPr lang="en-US" sz="2800" dirty="0" smtClean="0"/>
              <a:t>to </a:t>
            </a:r>
            <a:r>
              <a:rPr lang="en-US" sz="2800" dirty="0" smtClean="0">
                <a:solidFill>
                  <a:srgbClr val="FF0000"/>
                </a:solidFill>
                <a:effectLst>
                  <a:outerShdw blurRad="38100" dist="38100" dir="2700000" algn="tl">
                    <a:srgbClr val="000000"/>
                  </a:outerShdw>
                </a:effectLst>
              </a:rPr>
              <a:t>Cardinal Richelieu</a:t>
            </a:r>
            <a:r>
              <a:rPr lang="en-US" sz="2800" dirty="0" smtClean="0"/>
              <a:t> on the </a:t>
            </a:r>
            <a:r>
              <a:rPr lang="en-US" sz="2800" dirty="0" smtClean="0">
                <a:solidFill>
                  <a:srgbClr val="FF0000"/>
                </a:solidFill>
                <a:effectLst>
                  <a:outerShdw blurRad="38100" dist="38100" dir="2700000" algn="tl">
                    <a:srgbClr val="000000"/>
                  </a:outerShdw>
                </a:effectLst>
              </a:rPr>
              <a:t>importance of keeping colonies in North America</a:t>
            </a:r>
          </a:p>
          <a:p>
            <a:pPr marL="171450" indent="-171450">
              <a:spcBef>
                <a:spcPts val="600"/>
              </a:spcBef>
              <a:buFont typeface="Arial" pitchFamily="34" charset="0"/>
              <a:buChar char="•"/>
            </a:pPr>
            <a:r>
              <a:rPr lang="en-US" sz="2800" dirty="0" smtClean="0"/>
              <a:t>1632 </a:t>
            </a:r>
            <a:r>
              <a:rPr lang="en-US" sz="2800" dirty="0" smtClean="0">
                <a:solidFill>
                  <a:srgbClr val="FF0000"/>
                </a:solidFill>
                <a:effectLst>
                  <a:outerShdw blurRad="38100" dist="38100" dir="2700000" algn="tl">
                    <a:srgbClr val="000000"/>
                  </a:outerShdw>
                </a:effectLst>
              </a:rPr>
              <a:t>Richelieu appoints Razilly  Lt. Gen</a:t>
            </a:r>
            <a:r>
              <a:rPr lang="en-US" sz="2800" dirty="0" smtClean="0"/>
              <a:t>. to head all trading &amp; forts </a:t>
            </a:r>
            <a:r>
              <a:rPr lang="en-US" sz="2800" dirty="0" smtClean="0">
                <a:solidFill>
                  <a:srgbClr val="FF0000"/>
                </a:solidFill>
                <a:effectLst>
                  <a:outerShdw blurRad="38100" dist="38100" dir="2700000" algn="tl">
                    <a:srgbClr val="000000"/>
                  </a:outerShdw>
                </a:effectLst>
              </a:rPr>
              <a:t>in New France</a:t>
            </a:r>
          </a:p>
        </p:txBody>
      </p:sp>
      <p:pic>
        <p:nvPicPr>
          <p:cNvPr id="139266" name="Picture 2"/>
          <p:cNvPicPr>
            <a:picLocks noChangeAspect="1" noChangeArrowheads="1"/>
          </p:cNvPicPr>
          <p:nvPr/>
        </p:nvPicPr>
        <p:blipFill>
          <a:blip r:embed="rId5" cstate="print"/>
          <a:srcRect/>
          <a:stretch>
            <a:fillRect/>
          </a:stretch>
        </p:blipFill>
        <p:spPr bwMode="auto">
          <a:xfrm>
            <a:off x="0" y="6350"/>
            <a:ext cx="9175750" cy="6851650"/>
          </a:xfrm>
          <a:prstGeom prst="rect">
            <a:avLst/>
          </a:prstGeom>
          <a:noFill/>
          <a:ln w="9525">
            <a:noFill/>
            <a:miter lim="800000"/>
            <a:headEnd/>
            <a:tailEnd/>
          </a:ln>
        </p:spPr>
      </p:pic>
      <p:sp>
        <p:nvSpPr>
          <p:cNvPr id="9" name="TextBox 8"/>
          <p:cNvSpPr txBox="1"/>
          <p:nvPr/>
        </p:nvSpPr>
        <p:spPr>
          <a:xfrm>
            <a:off x="2819400" y="1997839"/>
            <a:ext cx="3505200" cy="2862322"/>
          </a:xfrm>
          <a:prstGeom prst="rect">
            <a:avLst/>
          </a:prstGeom>
          <a:solidFill>
            <a:schemeClr val="bg1"/>
          </a:solidFill>
        </p:spPr>
        <p:txBody>
          <a:bodyPr wrap="square" rtlCol="0">
            <a:spAutoFit/>
          </a:bodyPr>
          <a:lstStyle/>
          <a:p>
            <a:pPr algn="ctr"/>
            <a:r>
              <a:rPr lang="en-US" sz="5400" dirty="0" smtClean="0"/>
              <a:t>So back to the story of </a:t>
            </a:r>
            <a:r>
              <a:rPr lang="en-US" sz="7200" dirty="0" smtClean="0"/>
              <a:t>ACADIA</a:t>
            </a:r>
          </a:p>
        </p:txBody>
      </p:sp>
      <p:sp>
        <p:nvSpPr>
          <p:cNvPr id="10" name="Rectangle 9"/>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1" name="Title 1"/>
          <p:cNvSpPr txBox="1">
            <a:spLocks/>
          </p:cNvSpPr>
          <p:nvPr/>
        </p:nvSpPr>
        <p:spPr>
          <a:xfrm>
            <a:off x="0" y="0"/>
            <a:ext cx="9144000" cy="609600"/>
          </a:xfrm>
          <a:prstGeom prst="rect">
            <a:avLst/>
          </a:prstGeom>
          <a:solidFill>
            <a:srgbClr val="FFFF00"/>
          </a:solidFill>
        </p:spPr>
        <p:txBody>
          <a:bodyPr vert="horz" lIns="91440" tIns="45720" rIns="91440" bIns="45720" rtlCol="0" anchor="ctr">
            <a:normAutofit fontScale="97500"/>
          </a:bodyPr>
          <a:lstStyle/>
          <a:p>
            <a:pPr marL="0" marR="0" lvl="0" indent="0" algn="ctr" fontAlgn="auto">
              <a:lnSpc>
                <a:spcPct val="100000"/>
              </a:lnSpc>
              <a:spcBef>
                <a:spcPct val="0"/>
              </a:spcBef>
              <a:spcAft>
                <a:spcPts val="0"/>
              </a:spcAft>
              <a:buClrTx/>
              <a:buSzTx/>
              <a:tabLst/>
              <a:defRPr/>
            </a:pPr>
            <a:r>
              <a:rPr lang="en-US" sz="3200" b="1" dirty="0" smtClean="0">
                <a:latin typeface="+mj-lt"/>
                <a:ea typeface="+mj-ea"/>
                <a:cs typeface="+mj-cs"/>
              </a:rPr>
              <a:t>ISAAC DE RAZILLY</a:t>
            </a:r>
            <a:endParaRPr lang="en-US" sz="3200" b="1" dirty="0">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500"/>
                                        <p:tgtEl>
                                          <p:spTgt spid="139266"/>
                                        </p:tgtEl>
                                        <p:attrNameLst>
                                          <p:attrName>ppt_w</p:attrName>
                                        </p:attrNameLst>
                                      </p:cBhvr>
                                      <p:tavLst>
                                        <p:tav tm="0">
                                          <p:val>
                                            <p:strVal val="ppt_w"/>
                                          </p:val>
                                        </p:tav>
                                        <p:tav tm="100000">
                                          <p:val>
                                            <p:fltVal val="0"/>
                                          </p:val>
                                        </p:tav>
                                      </p:tavLst>
                                    </p:anim>
                                    <p:anim calcmode="lin" valueType="num">
                                      <p:cBhvr>
                                        <p:cTn id="7" dur="500"/>
                                        <p:tgtEl>
                                          <p:spTgt spid="139266"/>
                                        </p:tgtEl>
                                        <p:attrNameLst>
                                          <p:attrName>ppt_h</p:attrName>
                                        </p:attrNameLst>
                                      </p:cBhvr>
                                      <p:tavLst>
                                        <p:tav tm="0">
                                          <p:val>
                                            <p:strVal val="ppt_h"/>
                                          </p:val>
                                        </p:tav>
                                        <p:tav tm="100000">
                                          <p:val>
                                            <p:fltVal val="0"/>
                                          </p:val>
                                        </p:tav>
                                      </p:tavLst>
                                    </p:anim>
                                    <p:animEffect transition="out" filter="fade">
                                      <p:cBhvr>
                                        <p:cTn id="8" dur="500"/>
                                        <p:tgtEl>
                                          <p:spTgt spid="139266"/>
                                        </p:tgtEl>
                                      </p:cBhvr>
                                    </p:animEffect>
                                    <p:set>
                                      <p:cBhvr>
                                        <p:cTn id="9" dur="1" fill="hold">
                                          <p:stCondLst>
                                            <p:cond delay="499"/>
                                          </p:stCondLst>
                                        </p:cTn>
                                        <p:tgtEl>
                                          <p:spTgt spid="13926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wipe(left)">
                                      <p:cBhvr>
                                        <p:cTn id="14" dur="10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wipe(left)">
                                      <p:cBhvr>
                                        <p:cTn id="19" dur="1000"/>
                                        <p:tgtEl>
                                          <p:spTgt spid="8">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wipe(left)">
                                      <p:cBhvr>
                                        <p:cTn id="24" dur="1000"/>
                                        <p:tgtEl>
                                          <p:spTgt spid="8">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wipe(left)">
                                      <p:cBhvr>
                                        <p:cTn id="29" dur="1000"/>
                                        <p:tgtEl>
                                          <p:spTgt spid="8">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8">
                                            <p:txEl>
                                              <p:pRg st="5" end="5"/>
                                            </p:txEl>
                                          </p:spTgt>
                                        </p:tgtEl>
                                        <p:attrNameLst>
                                          <p:attrName>style.visibility</p:attrName>
                                        </p:attrNameLst>
                                      </p:cBhvr>
                                      <p:to>
                                        <p:strVal val="visible"/>
                                      </p:to>
                                    </p:set>
                                    <p:animEffect transition="in" filter="wipe(left)">
                                      <p:cBhvr>
                                        <p:cTn id="34" dur="1000"/>
                                        <p:tgtEl>
                                          <p:spTgt spid="8">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4"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from="(-#ppt_w/2)" to="(#ppt_x)" calcmode="lin" valueType="num">
                                      <p:cBhvr>
                                        <p:cTn id="39" dur="600" fill="hold">
                                          <p:stCondLst>
                                            <p:cond delay="0"/>
                                          </p:stCondLst>
                                        </p:cTn>
                                        <p:tgtEl>
                                          <p:spTgt spid="9"/>
                                        </p:tgtEl>
                                        <p:attrNameLst>
                                          <p:attrName>ppt_x</p:attrName>
                                        </p:attrNameLst>
                                      </p:cBhvr>
                                    </p:anim>
                                    <p:anim from="0" to="-1.0" calcmode="lin" valueType="num">
                                      <p:cBhvr>
                                        <p:cTn id="40" dur="200" decel="50000" autoRev="1" fill="hold">
                                          <p:stCondLst>
                                            <p:cond delay="600"/>
                                          </p:stCondLst>
                                        </p:cTn>
                                        <p:tgtEl>
                                          <p:spTgt spid="9"/>
                                        </p:tgtEl>
                                        <p:attrNameLst>
                                          <p:attrName>xshear</p:attrName>
                                        </p:attrNameLst>
                                      </p:cBhvr>
                                    </p:anim>
                                    <p:animScale>
                                      <p:cBhvr>
                                        <p:cTn id="41" dur="200" decel="100000" autoRev="1" fill="hold">
                                          <p:stCondLst>
                                            <p:cond delay="600"/>
                                          </p:stCondLst>
                                        </p:cTn>
                                        <p:tgtEl>
                                          <p:spTgt spid="9"/>
                                        </p:tgtEl>
                                      </p:cBhvr>
                                      <p:from x="100000" y="100000"/>
                                      <p:to x="80000" y="100000"/>
                                    </p:animScale>
                                    <p:anim by="(#ppt_h/3+#ppt_w*0.1)" calcmode="lin" valueType="num">
                                      <p:cBhvr additive="sum">
                                        <p:cTn id="42" dur="200" decel="100000" autoRev="1" fill="hold">
                                          <p:stCondLst>
                                            <p:cond delay="600"/>
                                          </p:stCondLst>
                                        </p:cTn>
                                        <p:tgtEl>
                                          <p:spTgt spid="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4572000" y="5473005"/>
            <a:ext cx="4572000" cy="1384995"/>
          </a:xfrm>
          <a:prstGeom prst="rect">
            <a:avLst/>
          </a:prstGeom>
        </p:spPr>
        <p:txBody>
          <a:bodyPr wrap="square">
            <a:spAutoFit/>
          </a:bodyPr>
          <a:lstStyle/>
          <a:p>
            <a:pPr marL="174625" indent="-174625">
              <a:buFont typeface="Arial" pitchFamily="34" charset="0"/>
              <a:buChar char="•"/>
            </a:pPr>
            <a:r>
              <a:rPr lang="en-US" sz="2800" dirty="0" smtClean="0"/>
              <a:t>He </a:t>
            </a:r>
            <a:r>
              <a:rPr lang="en-US" sz="2800" dirty="0" smtClean="0">
                <a:solidFill>
                  <a:srgbClr val="FF0000"/>
                </a:solidFill>
                <a:effectLst>
                  <a:outerShdw blurRad="38100" dist="38100" dir="2700000" algn="tl">
                    <a:srgbClr val="000000"/>
                  </a:outerShdw>
                </a:effectLst>
              </a:rPr>
              <a:t>builds</a:t>
            </a:r>
            <a:r>
              <a:rPr lang="en-US" sz="2800" dirty="0" smtClean="0"/>
              <a:t> a </a:t>
            </a:r>
            <a:r>
              <a:rPr lang="en-US" sz="2800" dirty="0" smtClean="0">
                <a:solidFill>
                  <a:srgbClr val="FF0000"/>
                </a:solidFill>
                <a:effectLst>
                  <a:outerShdw blurRad="38100" dist="38100" dir="2700000" algn="tl">
                    <a:srgbClr val="000000"/>
                  </a:outerShdw>
                </a:effectLst>
              </a:rPr>
              <a:t>fort</a:t>
            </a:r>
            <a:r>
              <a:rPr lang="en-US" sz="2800" dirty="0" smtClean="0"/>
              <a:t>, </a:t>
            </a:r>
            <a:r>
              <a:rPr lang="en-US" sz="2800" dirty="0" smtClean="0">
                <a:solidFill>
                  <a:srgbClr val="FF0000"/>
                </a:solidFill>
                <a:effectLst>
                  <a:outerShdw blurRad="38100" dist="38100" dir="2700000" algn="tl">
                    <a:srgbClr val="000000"/>
                  </a:outerShdw>
                </a:effectLst>
              </a:rPr>
              <a:t>chapel</a:t>
            </a:r>
            <a:r>
              <a:rPr lang="en-US" sz="2800" dirty="0" smtClean="0"/>
              <a:t>, </a:t>
            </a:r>
            <a:r>
              <a:rPr lang="en-US" sz="2800" dirty="0" smtClean="0">
                <a:solidFill>
                  <a:srgbClr val="FF0000"/>
                </a:solidFill>
                <a:effectLst>
                  <a:outerShdw blurRad="38100" dist="38100" dir="2700000" algn="tl">
                    <a:srgbClr val="000000"/>
                  </a:outerShdw>
                </a:effectLst>
              </a:rPr>
              <a:t>store</a:t>
            </a:r>
            <a:r>
              <a:rPr lang="en-US" sz="2800" dirty="0" smtClean="0"/>
              <a:t> &amp; </a:t>
            </a:r>
            <a:r>
              <a:rPr lang="en-US" sz="2800" dirty="0" smtClean="0">
                <a:solidFill>
                  <a:srgbClr val="FF0000"/>
                </a:solidFill>
                <a:effectLst>
                  <a:outerShdw blurRad="38100" dist="38100" dir="2700000" algn="tl">
                    <a:srgbClr val="000000"/>
                  </a:outerShdw>
                </a:effectLst>
              </a:rPr>
              <a:t>houses</a:t>
            </a:r>
            <a:r>
              <a:rPr lang="en-US" sz="2800" dirty="0" smtClean="0"/>
              <a:t> for the new settlers</a:t>
            </a:r>
          </a:p>
        </p:txBody>
      </p:sp>
      <p:sp>
        <p:nvSpPr>
          <p:cNvPr id="44" name="Rectangle 43"/>
          <p:cNvSpPr/>
          <p:nvPr/>
        </p:nvSpPr>
        <p:spPr>
          <a:xfrm>
            <a:off x="0" y="5473005"/>
            <a:ext cx="4572000" cy="1384995"/>
          </a:xfrm>
          <a:prstGeom prst="rect">
            <a:avLst/>
          </a:prstGeom>
        </p:spPr>
        <p:txBody>
          <a:bodyPr wrap="square">
            <a:spAutoFit/>
          </a:bodyPr>
          <a:lstStyle/>
          <a:p>
            <a:pPr marL="174625" indent="-174625">
              <a:buFont typeface="Arial" pitchFamily="34" charset="0"/>
              <a:buChar char="•"/>
            </a:pPr>
            <a:r>
              <a:rPr lang="en-US" sz="2800" dirty="0" smtClean="0"/>
              <a:t>Razilly stays at Le Héve &amp; his administration </a:t>
            </a:r>
            <a:r>
              <a:rPr lang="en-US" sz="2800" dirty="0" smtClean="0">
                <a:solidFill>
                  <a:srgbClr val="FF0000"/>
                </a:solidFill>
                <a:effectLst>
                  <a:outerShdw blurRad="38100" dist="38100" dir="2700000" algn="tl">
                    <a:srgbClr val="000000"/>
                  </a:outerShdw>
                </a:effectLst>
              </a:rPr>
              <a:t>gets Acadia gets back on track</a:t>
            </a:r>
          </a:p>
        </p:txBody>
      </p:sp>
      <p:sp>
        <p:nvSpPr>
          <p:cNvPr id="2" name="Title 1"/>
          <p:cNvSpPr>
            <a:spLocks noGrp="1"/>
          </p:cNvSpPr>
          <p:nvPr>
            <p:ph type="title"/>
          </p:nvPr>
        </p:nvSpPr>
        <p:spPr/>
        <p:txBody>
          <a:bodyPr>
            <a:normAutofit fontScale="90000"/>
          </a:bodyPr>
          <a:lstStyle/>
          <a:p>
            <a:r>
              <a:rPr lang="en-US" dirty="0" smtClean="0"/>
              <a:t>4-ACADIA: 1632-1635 </a:t>
            </a:r>
            <a:r>
              <a:rPr lang="en-US" b="0" dirty="0" smtClean="0"/>
              <a:t>(3)</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5"/>
          <p:cNvPicPr>
            <a:picLocks noChangeAspect="1" noChangeArrowheads="1"/>
          </p:cNvPicPr>
          <p:nvPr/>
        </p:nvPicPr>
        <p:blipFill>
          <a:blip r:embed="rId6" cstate="print"/>
          <a:srcRect t="16175" b="31550"/>
          <a:stretch>
            <a:fillRect/>
          </a:stretch>
        </p:blipFill>
        <p:spPr bwMode="auto">
          <a:xfrm>
            <a:off x="7620000" y="5105400"/>
            <a:ext cx="685800" cy="250050"/>
          </a:xfrm>
          <a:prstGeom prst="rect">
            <a:avLst/>
          </a:prstGeom>
          <a:noFill/>
          <a:ln w="9525">
            <a:noFill/>
            <a:miter lim="800000"/>
            <a:headEnd/>
            <a:tailEnd/>
          </a:ln>
        </p:spPr>
      </p:pic>
      <p:sp>
        <p:nvSpPr>
          <p:cNvPr id="32" name="Rectangle 31"/>
          <p:cNvSpPr>
            <a:spLocks noChangeAspect="1"/>
          </p:cNvSpPr>
          <p:nvPr/>
        </p:nvSpPr>
        <p:spPr>
          <a:xfrm>
            <a:off x="7772400" y="5257800"/>
            <a:ext cx="365760" cy="246888"/>
          </a:xfrm>
          <a:prstGeom prst="rect">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33"/>
          <p:cNvGrpSpPr/>
          <p:nvPr/>
        </p:nvGrpSpPr>
        <p:grpSpPr>
          <a:xfrm>
            <a:off x="5486400" y="609600"/>
            <a:ext cx="2743200" cy="6248400"/>
            <a:chOff x="6400800" y="609600"/>
            <a:chExt cx="2743200" cy="6248400"/>
          </a:xfrm>
        </p:grpSpPr>
        <p:grpSp>
          <p:nvGrpSpPr>
            <p:cNvPr id="6" name="Group 5"/>
            <p:cNvGrpSpPr/>
            <p:nvPr/>
          </p:nvGrpSpPr>
          <p:grpSpPr>
            <a:xfrm>
              <a:off x="6400800" y="609600"/>
              <a:ext cx="2743200" cy="6248400"/>
              <a:chOff x="6400800" y="685800"/>
              <a:chExt cx="2743200" cy="6248400"/>
            </a:xfrm>
          </p:grpSpPr>
          <p:pic>
            <p:nvPicPr>
              <p:cNvPr id="40" name="Picture 1"/>
              <p:cNvPicPr>
                <a:picLocks noChangeAspect="1" noChangeArrowheads="1"/>
              </p:cNvPicPr>
              <p:nvPr/>
            </p:nvPicPr>
            <p:blipFill>
              <a:blip r:embed="rId8" cstate="print"/>
              <a:srcRect/>
              <a:stretch>
                <a:fillRect/>
              </a:stretch>
            </p:blipFill>
            <p:spPr bwMode="auto">
              <a:xfrm>
                <a:off x="6400800" y="685800"/>
                <a:ext cx="2743200" cy="5126752"/>
              </a:xfrm>
              <a:prstGeom prst="rect">
                <a:avLst/>
              </a:prstGeom>
              <a:noFill/>
              <a:ln w="9525">
                <a:noFill/>
                <a:miter lim="800000"/>
                <a:headEnd/>
                <a:tailEnd/>
              </a:ln>
            </p:spPr>
          </p:pic>
          <p:pic>
            <p:nvPicPr>
              <p:cNvPr id="41" name="Picture 3" descr="Signature of Isaac de Razilly"/>
              <p:cNvPicPr>
                <a:picLocks noChangeAspect="1" noChangeArrowheads="1"/>
              </p:cNvPicPr>
              <p:nvPr/>
            </p:nvPicPr>
            <p:blipFill>
              <a:blip r:embed="rId9" cstate="print"/>
              <a:srcRect/>
              <a:stretch>
                <a:fillRect/>
              </a:stretch>
            </p:blipFill>
            <p:spPr bwMode="auto">
              <a:xfrm>
                <a:off x="6400800" y="5991224"/>
                <a:ext cx="2743200" cy="942976"/>
              </a:xfrm>
              <a:prstGeom prst="rect">
                <a:avLst/>
              </a:prstGeom>
              <a:noFill/>
            </p:spPr>
          </p:pic>
        </p:grpSp>
        <p:sp>
          <p:nvSpPr>
            <p:cNvPr id="37" name="Rectangle 36"/>
            <p:cNvSpPr/>
            <p:nvPr/>
          </p:nvSpPr>
          <p:spPr>
            <a:xfrm>
              <a:off x="6400800" y="5410200"/>
              <a:ext cx="2743200" cy="523220"/>
            </a:xfrm>
            <a:prstGeom prst="rect">
              <a:avLst/>
            </a:prstGeom>
            <a:solidFill>
              <a:schemeClr val="bg1"/>
            </a:solidFill>
          </p:spPr>
          <p:txBody>
            <a:bodyPr wrap="square">
              <a:spAutoFit/>
            </a:bodyPr>
            <a:lstStyle/>
            <a:p>
              <a:pPr marL="174625" indent="-174625" algn="ctr">
                <a:spcAft>
                  <a:spcPts val="1200"/>
                </a:spcAft>
              </a:pPr>
              <a:r>
                <a:rPr lang="en-US" sz="2800" b="1" dirty="0" smtClean="0"/>
                <a:t>Isaac de Razilly</a:t>
              </a:r>
            </a:p>
          </p:txBody>
        </p:sp>
      </p:grpSp>
      <p:sp>
        <p:nvSpPr>
          <p:cNvPr id="43" name="5-Point Star 42"/>
          <p:cNvSpPr>
            <a:spLocks noChangeAspect="1"/>
          </p:cNvSpPr>
          <p:nvPr/>
        </p:nvSpPr>
        <p:spPr>
          <a:xfrm>
            <a:off x="2834640" y="43434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ET=28YRS</a:t>
            </a:r>
          </a:p>
        </p:txBody>
      </p:sp>
      <p:sp>
        <p:nvSpPr>
          <p:cNvPr id="29" name="Rectangle 28"/>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pic>
        <p:nvPicPr>
          <p:cNvPr id="34" name="Picture 5" descr="https://c1.staticflickr.com/5/4124/5018306398_91da1ea90b_z.jpg"/>
          <p:cNvPicPr>
            <a:picLocks noChangeAspect="1" noChangeArrowheads="1"/>
          </p:cNvPicPr>
          <p:nvPr/>
        </p:nvPicPr>
        <p:blipFill>
          <a:blip r:embed="rId10" cstate="print"/>
          <a:srcRect/>
          <a:stretch>
            <a:fillRect/>
          </a:stretch>
        </p:blipFill>
        <p:spPr bwMode="auto">
          <a:xfrm>
            <a:off x="857867" y="609600"/>
            <a:ext cx="7428267" cy="49560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par>
                                <p:cTn id="10" presetID="22" presetClass="entr" presetSubtype="1"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up)">
                                      <p:cBhvr>
                                        <p:cTn id="12" dur="10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up)">
                                      <p:cBhvr>
                                        <p:cTn id="17" dur="1000"/>
                                        <p:tgtEl>
                                          <p:spTgt spid="53"/>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down)">
                                      <p:cBhvr>
                                        <p:cTn id="21"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4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4-ACADIA: 1632-1635 </a:t>
            </a:r>
            <a:r>
              <a:rPr lang="en-US" b="0" dirty="0" smtClean="0"/>
              <a:t>(3)</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5"/>
          <p:cNvPicPr>
            <a:picLocks noChangeAspect="1" noChangeArrowheads="1"/>
          </p:cNvPicPr>
          <p:nvPr/>
        </p:nvPicPr>
        <p:blipFill>
          <a:blip r:embed="rId6" cstate="print"/>
          <a:srcRect t="16175" b="31550"/>
          <a:stretch>
            <a:fillRect/>
          </a:stretch>
        </p:blipFill>
        <p:spPr bwMode="auto">
          <a:xfrm>
            <a:off x="7620000" y="5105400"/>
            <a:ext cx="685800" cy="250050"/>
          </a:xfrm>
          <a:prstGeom prst="rect">
            <a:avLst/>
          </a:prstGeom>
          <a:noFill/>
          <a:ln w="9525">
            <a:noFill/>
            <a:miter lim="800000"/>
            <a:headEnd/>
            <a:tailEnd/>
          </a:ln>
        </p:spPr>
      </p:pic>
      <p:sp>
        <p:nvSpPr>
          <p:cNvPr id="32" name="Rectangle 31"/>
          <p:cNvSpPr>
            <a:spLocks noChangeAspect="1"/>
          </p:cNvSpPr>
          <p:nvPr/>
        </p:nvSpPr>
        <p:spPr>
          <a:xfrm>
            <a:off x="7772400" y="5257800"/>
            <a:ext cx="365760" cy="246888"/>
          </a:xfrm>
          <a:prstGeom prst="rect">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5-Point Star 42"/>
          <p:cNvSpPr>
            <a:spLocks noChangeAspect="1"/>
          </p:cNvSpPr>
          <p:nvPr/>
        </p:nvSpPr>
        <p:spPr>
          <a:xfrm>
            <a:off x="2834640" y="43434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1493" name="Picture 5" descr="https://c1.staticflickr.com/5/4124/5018306398_91da1ea90b_z.jpg"/>
          <p:cNvPicPr>
            <a:picLocks noChangeAspect="1" noChangeArrowheads="1"/>
          </p:cNvPicPr>
          <p:nvPr/>
        </p:nvPicPr>
        <p:blipFill>
          <a:blip r:embed="rId8" cstate="print"/>
          <a:srcRect/>
          <a:stretch>
            <a:fillRect/>
          </a:stretch>
        </p:blipFill>
        <p:spPr bwMode="auto">
          <a:xfrm>
            <a:off x="857867" y="609600"/>
            <a:ext cx="7428267" cy="4956048"/>
          </a:xfrm>
          <a:prstGeom prst="rect">
            <a:avLst/>
          </a:prstGeom>
          <a:noFill/>
        </p:spPr>
      </p:pic>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ET=28YRS</a:t>
            </a:r>
          </a:p>
        </p:txBody>
      </p:sp>
      <p:sp>
        <p:nvSpPr>
          <p:cNvPr id="29" name="Rectangle 28"/>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useBgFill="1">
        <p:nvSpPr>
          <p:cNvPr id="54" name="Rectangle 53"/>
          <p:cNvSpPr/>
          <p:nvPr/>
        </p:nvSpPr>
        <p:spPr>
          <a:xfrm>
            <a:off x="0" y="5473005"/>
            <a:ext cx="4572000" cy="1384995"/>
          </a:xfrm>
          <a:prstGeom prst="rect">
            <a:avLst/>
          </a:prstGeom>
        </p:spPr>
        <p:txBody>
          <a:bodyPr wrap="square">
            <a:spAutoFit/>
          </a:bodyPr>
          <a:lstStyle/>
          <a:p>
            <a:pPr marL="174625" indent="-174625">
              <a:buFont typeface="Arial" pitchFamily="34" charset="0"/>
              <a:buChar char="•"/>
            </a:pPr>
            <a:r>
              <a:rPr lang="en-US" sz="2800" dirty="0" smtClean="0">
                <a:solidFill>
                  <a:srgbClr val="FF0000"/>
                </a:solidFill>
                <a:effectLst>
                  <a:outerShdw blurRad="38100" dist="38100" dir="2700000" algn="tl">
                    <a:srgbClr val="000000"/>
                  </a:outerShdw>
                </a:effectLst>
              </a:rPr>
              <a:t>Within</a:t>
            </a:r>
            <a:r>
              <a:rPr lang="en-US" sz="2800" dirty="0" smtClean="0"/>
              <a:t> </a:t>
            </a:r>
            <a:r>
              <a:rPr lang="en-US" sz="2800" dirty="0" smtClean="0">
                <a:solidFill>
                  <a:srgbClr val="FF0000"/>
                </a:solidFill>
                <a:effectLst>
                  <a:outerShdw blurRad="38100" dist="38100" dir="2700000" algn="tl">
                    <a:srgbClr val="000000"/>
                  </a:outerShdw>
                </a:effectLst>
              </a:rPr>
              <a:t>twelve</a:t>
            </a:r>
            <a:r>
              <a:rPr lang="en-US" sz="2800" dirty="0" smtClean="0"/>
              <a:t> </a:t>
            </a:r>
            <a:r>
              <a:rPr lang="en-US" sz="2800" dirty="0" smtClean="0">
                <a:solidFill>
                  <a:srgbClr val="FF0000"/>
                </a:solidFill>
                <a:effectLst>
                  <a:outerShdw blurRad="38100" dist="38100" dir="2700000" algn="tl">
                    <a:srgbClr val="000000"/>
                  </a:outerShdw>
                </a:effectLst>
              </a:rPr>
              <a:t>months</a:t>
            </a:r>
            <a:r>
              <a:rPr lang="en-US" sz="2800" dirty="0" smtClean="0"/>
              <a:t> of Razilly's arrival, </a:t>
            </a:r>
            <a:r>
              <a:rPr lang="en-US" sz="2800" dirty="0" smtClean="0">
                <a:solidFill>
                  <a:srgbClr val="FF0000"/>
                </a:solidFill>
                <a:effectLst>
                  <a:outerShdw blurRad="38100" dist="38100" dir="2700000" algn="tl">
                    <a:srgbClr val="000000"/>
                  </a:outerShdw>
                </a:effectLst>
              </a:rPr>
              <a:t>La Héve is a thriving trading post</a:t>
            </a:r>
          </a:p>
        </p:txBody>
      </p:sp>
      <p:sp useBgFill="1">
        <p:nvSpPr>
          <p:cNvPr id="55" name="Rectangle 54"/>
          <p:cNvSpPr/>
          <p:nvPr/>
        </p:nvSpPr>
        <p:spPr>
          <a:xfrm>
            <a:off x="4572000" y="5473005"/>
            <a:ext cx="4572000" cy="1384995"/>
          </a:xfrm>
          <a:prstGeom prst="rect">
            <a:avLst/>
          </a:prstGeom>
        </p:spPr>
        <p:txBody>
          <a:bodyPr wrap="square">
            <a:spAutoFit/>
          </a:bodyPr>
          <a:lstStyle/>
          <a:p>
            <a:pPr marL="177800" indent="-177800">
              <a:buFont typeface="Arial" pitchFamily="34" charset="0"/>
              <a:buChar char="•"/>
            </a:pPr>
            <a:r>
              <a:rPr lang="en-US" sz="2800" dirty="0" smtClean="0"/>
              <a:t>the </a:t>
            </a:r>
            <a:r>
              <a:rPr lang="en-US" sz="2800" dirty="0" smtClean="0">
                <a:solidFill>
                  <a:srgbClr val="FF0000"/>
                </a:solidFill>
                <a:effectLst>
                  <a:outerShdw blurRad="38100" dist="38100" dir="2700000" algn="tl">
                    <a:srgbClr val="000000"/>
                  </a:outerShdw>
                </a:effectLst>
              </a:rPr>
              <a:t>centre</a:t>
            </a:r>
            <a:r>
              <a:rPr lang="en-US" sz="2800" dirty="0" smtClean="0"/>
              <a:t> of the </a:t>
            </a:r>
            <a:r>
              <a:rPr lang="en-US" sz="2800" dirty="0" smtClean="0">
                <a:solidFill>
                  <a:srgbClr val="FF0000"/>
                </a:solidFill>
                <a:effectLst>
                  <a:outerShdw blurRad="38100" dist="38100" dir="2700000" algn="tl">
                    <a:srgbClr val="000000"/>
                  </a:outerShdw>
                </a:effectLst>
              </a:rPr>
              <a:t>farming</a:t>
            </a:r>
            <a:r>
              <a:rPr lang="en-US" sz="2800" dirty="0" smtClean="0"/>
              <a:t> </a:t>
            </a:r>
            <a:r>
              <a:rPr lang="en-US" sz="2800" dirty="0" smtClean="0">
                <a:solidFill>
                  <a:srgbClr val="FF0000"/>
                </a:solidFill>
                <a:effectLst>
                  <a:outerShdw blurRad="38100" dist="38100" dir="2700000" algn="tl">
                    <a:srgbClr val="000000"/>
                  </a:outerShdw>
                </a:effectLst>
              </a:rPr>
              <a:t>community</a:t>
            </a:r>
            <a:r>
              <a:rPr lang="en-US" sz="2800" dirty="0" smtClean="0"/>
              <a:t>, and a </a:t>
            </a:r>
            <a:r>
              <a:rPr lang="en-US" sz="2800" dirty="0" smtClean="0">
                <a:solidFill>
                  <a:srgbClr val="FF0000"/>
                </a:solidFill>
                <a:effectLst>
                  <a:outerShdw blurRad="38100" dist="38100" dir="2700000" algn="tl">
                    <a:srgbClr val="000000"/>
                  </a:outerShdw>
                </a:effectLst>
              </a:rPr>
              <a:t>major</a:t>
            </a:r>
            <a:r>
              <a:rPr lang="en-US" sz="2800" dirty="0" smtClean="0"/>
              <a:t> </a:t>
            </a:r>
            <a:r>
              <a:rPr lang="en-US" sz="2800" dirty="0" smtClean="0">
                <a:solidFill>
                  <a:srgbClr val="FF0000"/>
                </a:solidFill>
                <a:effectLst>
                  <a:outerShdw blurRad="38100" dist="38100" dir="2700000" algn="tl">
                    <a:srgbClr val="000000"/>
                  </a:outerShdw>
                </a:effectLst>
              </a:rPr>
              <a:t>port</a:t>
            </a:r>
            <a:r>
              <a:rPr lang="en-US" sz="2800" dirty="0" smtClean="0"/>
              <a:t> of call for a large fishing fleet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ipe(up)">
                                      <p:cBhvr>
                                        <p:cTn id="12"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4-ACADIA: 1632-1635 </a:t>
            </a:r>
            <a:r>
              <a:rPr lang="en-US" b="0" dirty="0" smtClean="0"/>
              <a:t>(3)</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5"/>
          <p:cNvPicPr>
            <a:picLocks noChangeAspect="1" noChangeArrowheads="1"/>
          </p:cNvPicPr>
          <p:nvPr/>
        </p:nvPicPr>
        <p:blipFill>
          <a:blip r:embed="rId6" cstate="print"/>
          <a:srcRect t="16175" b="31550"/>
          <a:stretch>
            <a:fillRect/>
          </a:stretch>
        </p:blipFill>
        <p:spPr bwMode="auto">
          <a:xfrm>
            <a:off x="7620000" y="5105400"/>
            <a:ext cx="685800" cy="250050"/>
          </a:xfrm>
          <a:prstGeom prst="rect">
            <a:avLst/>
          </a:prstGeom>
          <a:noFill/>
          <a:ln w="9525">
            <a:noFill/>
            <a:miter lim="800000"/>
            <a:headEnd/>
            <a:tailEnd/>
          </a:ln>
        </p:spPr>
      </p:pic>
      <p:sp>
        <p:nvSpPr>
          <p:cNvPr id="43" name="5-Point Star 42"/>
          <p:cNvSpPr>
            <a:spLocks noChangeAspect="1"/>
          </p:cNvSpPr>
          <p:nvPr/>
        </p:nvSpPr>
        <p:spPr>
          <a:xfrm>
            <a:off x="2834640" y="43434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ET=28YRS</a:t>
            </a:r>
          </a:p>
        </p:txBody>
      </p:sp>
      <p:pic>
        <p:nvPicPr>
          <p:cNvPr id="49154" name="Picture 2" descr="https://s-media-cache-ak0.pinimg.com/originals/03/de/dd/03deddb24886f142e56adf594167dcf7.jpg"/>
          <p:cNvPicPr>
            <a:picLocks noChangeAspect="1" noChangeArrowheads="1"/>
          </p:cNvPicPr>
          <p:nvPr/>
        </p:nvPicPr>
        <p:blipFill>
          <a:blip r:embed="rId7" cstate="print"/>
          <a:srcRect/>
          <a:stretch>
            <a:fillRect/>
          </a:stretch>
        </p:blipFill>
        <p:spPr bwMode="auto">
          <a:xfrm>
            <a:off x="1143000" y="609600"/>
            <a:ext cx="6858000" cy="4969786"/>
          </a:xfrm>
          <a:prstGeom prst="rect">
            <a:avLst/>
          </a:prstGeom>
          <a:noFill/>
        </p:spPr>
      </p:pic>
      <p:pic>
        <p:nvPicPr>
          <p:cNvPr id="28" name="Picture 4"/>
          <p:cNvPicPr>
            <a:picLocks noChangeAspect="1" noChangeArrowheads="1"/>
          </p:cNvPicPr>
          <p:nvPr/>
        </p:nvPicPr>
        <p:blipFill>
          <a:blip r:embed="rId8" cstate="print"/>
          <a:srcRect t="-2570" b="65315"/>
          <a:stretch>
            <a:fillRect/>
          </a:stretch>
        </p:blipFill>
        <p:spPr bwMode="auto">
          <a:xfrm>
            <a:off x="-39388" y="1638300"/>
            <a:ext cx="9222776" cy="3581400"/>
          </a:xfrm>
          <a:prstGeom prst="rect">
            <a:avLst/>
          </a:prstGeom>
          <a:noFill/>
          <a:ln w="9525">
            <a:noFill/>
            <a:miter lim="800000"/>
            <a:headEnd/>
            <a:tailEnd/>
          </a:ln>
        </p:spPr>
      </p:pic>
      <p:sp>
        <p:nvSpPr>
          <p:cNvPr id="29" name="Rectangle 28"/>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cxnSp>
        <p:nvCxnSpPr>
          <p:cNvPr id="31" name="Straight Connector 30"/>
          <p:cNvCxnSpPr/>
          <p:nvPr/>
        </p:nvCxnSpPr>
        <p:spPr>
          <a:xfrm>
            <a:off x="7239000" y="2971800"/>
            <a:ext cx="1905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45920" y="3315512"/>
            <a:ext cx="3511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419600" y="3305784"/>
            <a:ext cx="1905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276600" y="4352694"/>
            <a:ext cx="5181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4" name="Picture 5" descr="https://c1.staticflickr.com/5/4124/5018306398_91da1ea90b_z.jpg"/>
          <p:cNvPicPr>
            <a:picLocks noChangeAspect="1" noChangeArrowheads="1"/>
          </p:cNvPicPr>
          <p:nvPr/>
        </p:nvPicPr>
        <p:blipFill>
          <a:blip r:embed="rId9" cstate="print"/>
          <a:srcRect/>
          <a:stretch>
            <a:fillRect/>
          </a:stretch>
        </p:blipFill>
        <p:spPr bwMode="auto">
          <a:xfrm>
            <a:off x="857867" y="609600"/>
            <a:ext cx="7428267" cy="4956048"/>
          </a:xfrm>
          <a:prstGeom prst="rect">
            <a:avLst/>
          </a:prstGeom>
          <a:noFill/>
        </p:spPr>
      </p:pic>
      <p:sp useBgFill="1">
        <p:nvSpPr>
          <p:cNvPr id="26" name="Rectangle 25"/>
          <p:cNvSpPr/>
          <p:nvPr/>
        </p:nvSpPr>
        <p:spPr>
          <a:xfrm>
            <a:off x="0" y="5473005"/>
            <a:ext cx="4572000" cy="1384995"/>
          </a:xfrm>
          <a:prstGeom prst="rect">
            <a:avLst/>
          </a:prstGeom>
        </p:spPr>
        <p:txBody>
          <a:bodyPr wrap="square">
            <a:spAutoFit/>
          </a:bodyPr>
          <a:lstStyle/>
          <a:p>
            <a:pPr marL="177800" indent="-177800">
              <a:buFont typeface="Arial" pitchFamily="34" charset="0"/>
              <a:buChar char="•"/>
            </a:pPr>
            <a:r>
              <a:rPr lang="en-US" sz="2800" dirty="0" smtClean="0"/>
              <a:t>He </a:t>
            </a:r>
            <a:r>
              <a:rPr lang="en-US" sz="2800" dirty="0" smtClean="0">
                <a:solidFill>
                  <a:srgbClr val="FF0000"/>
                </a:solidFill>
                <a:effectLst>
                  <a:outerShdw blurRad="38100" dist="38100" dir="2700000" algn="tl">
                    <a:srgbClr val="000000"/>
                  </a:outerShdw>
                </a:effectLst>
              </a:rPr>
              <a:t>builds strong trading </a:t>
            </a:r>
            <a:r>
              <a:rPr lang="en-US" sz="2800" dirty="0" smtClean="0"/>
              <a:t>relationships with </a:t>
            </a:r>
            <a:r>
              <a:rPr lang="en-US" sz="2800" dirty="0" smtClean="0">
                <a:solidFill>
                  <a:srgbClr val="FF0000"/>
                </a:solidFill>
                <a:effectLst>
                  <a:outerShdw blurRad="38100" dist="38100" dir="2700000" algn="tl">
                    <a:srgbClr val="000000"/>
                  </a:outerShdw>
                </a:effectLst>
              </a:rPr>
              <a:t>Mi'kmaqs</a:t>
            </a:r>
          </a:p>
          <a:p>
            <a:pPr marL="177800" indent="-177800"/>
            <a:endParaRPr lang="en-US" sz="2800" dirty="0" smtClean="0"/>
          </a:p>
        </p:txBody>
      </p:sp>
      <p:sp useBgFill="1">
        <p:nvSpPr>
          <p:cNvPr id="27" name="Rectangle 26"/>
          <p:cNvSpPr/>
          <p:nvPr/>
        </p:nvSpPr>
        <p:spPr>
          <a:xfrm>
            <a:off x="4572000" y="5473005"/>
            <a:ext cx="4572000" cy="1384995"/>
          </a:xfrm>
          <a:prstGeom prst="rect">
            <a:avLst/>
          </a:prstGeom>
        </p:spPr>
        <p:txBody>
          <a:bodyPr wrap="square">
            <a:spAutoFit/>
          </a:bodyPr>
          <a:lstStyle/>
          <a:p>
            <a:pPr marL="177800" indent="-177800">
              <a:buFont typeface="Arial" pitchFamily="34" charset="0"/>
              <a:buChar char="•"/>
            </a:pPr>
            <a:r>
              <a:rPr lang="en-US" sz="2800" dirty="0" smtClean="0"/>
              <a:t>Awaiting arrival of the </a:t>
            </a:r>
            <a:r>
              <a:rPr lang="en-US" sz="2800" dirty="0" smtClean="0">
                <a:solidFill>
                  <a:srgbClr val="FF0000"/>
                </a:solidFill>
                <a:effectLst>
                  <a:outerShdw blurRad="38100" dist="38100" dir="2700000" algn="tl">
                    <a:srgbClr val="000000"/>
                  </a:outerShdw>
                </a:effectLst>
              </a:rPr>
              <a:t>first </a:t>
            </a:r>
            <a:r>
              <a:rPr lang="en-US" sz="2800" u="sng" dirty="0" smtClean="0">
                <a:solidFill>
                  <a:srgbClr val="FF0000"/>
                </a:solidFill>
                <a:effectLst>
                  <a:outerShdw blurRad="38100" dist="38100" dir="2700000" algn="tl">
                    <a:srgbClr val="000000"/>
                  </a:outerShdw>
                </a:effectLst>
              </a:rPr>
              <a:t>recorded</a:t>
            </a:r>
            <a:r>
              <a:rPr lang="en-US" sz="2800" dirty="0" smtClean="0">
                <a:solidFill>
                  <a:srgbClr val="FF0000"/>
                </a:solidFill>
                <a:effectLst>
                  <a:outerShdw blurRad="38100" dist="38100" dir="2700000" algn="tl">
                    <a:srgbClr val="000000"/>
                  </a:outerShdw>
                </a:effectLst>
              </a:rPr>
              <a:t> migrant families</a:t>
            </a:r>
            <a:r>
              <a:rPr lang="en-US" sz="2800" dirty="0" smtClean="0"/>
              <a:t> from France 1636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4"/>
                                        </p:tgtEl>
                                      </p:cBhvr>
                                    </p:animEffect>
                                    <p:set>
                                      <p:cBhvr>
                                        <p:cTn id="7" dur="1" fill="hold">
                                          <p:stCondLst>
                                            <p:cond delay="999"/>
                                          </p:stCondLst>
                                        </p:cTn>
                                        <p:tgtEl>
                                          <p:spTgt spid="34"/>
                                        </p:tgtEl>
                                        <p:attrNameLst>
                                          <p:attrName>style.visibility</p:attrName>
                                        </p:attrNameLst>
                                      </p:cBhvr>
                                      <p:to>
                                        <p:strVal val="hidden"/>
                                      </p:to>
                                    </p:set>
                                  </p:childTnLst>
                                </p:cTn>
                              </p:par>
                              <p:par>
                                <p:cTn id="8" presetID="22" presetClass="entr" presetSubtype="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up)">
                                      <p:cBhvr>
                                        <p:cTn id="10" dur="1000"/>
                                        <p:tgtEl>
                                          <p:spTgt spid="26"/>
                                        </p:tgtEl>
                                      </p:cBhvr>
                                    </p:animEffect>
                                  </p:childTnLst>
                                </p:cTn>
                              </p:par>
                              <p:par>
                                <p:cTn id="11" presetID="53" presetClass="entr" presetSubtype="0" fill="hold" nodeType="withEffect">
                                  <p:stCondLst>
                                    <p:cond delay="0"/>
                                  </p:stCondLst>
                                  <p:childTnLst>
                                    <p:set>
                                      <p:cBhvr>
                                        <p:cTn id="12" dur="1" fill="hold">
                                          <p:stCondLst>
                                            <p:cond delay="0"/>
                                          </p:stCondLst>
                                        </p:cTn>
                                        <p:tgtEl>
                                          <p:spTgt spid="49154"/>
                                        </p:tgtEl>
                                        <p:attrNameLst>
                                          <p:attrName>style.visibility</p:attrName>
                                        </p:attrNameLst>
                                      </p:cBhvr>
                                      <p:to>
                                        <p:strVal val="visible"/>
                                      </p:to>
                                    </p:set>
                                    <p:anim calcmode="lin" valueType="num">
                                      <p:cBhvr>
                                        <p:cTn id="13" dur="1000" fill="hold"/>
                                        <p:tgtEl>
                                          <p:spTgt spid="49154"/>
                                        </p:tgtEl>
                                        <p:attrNameLst>
                                          <p:attrName>ppt_w</p:attrName>
                                        </p:attrNameLst>
                                      </p:cBhvr>
                                      <p:tavLst>
                                        <p:tav tm="0">
                                          <p:val>
                                            <p:fltVal val="0"/>
                                          </p:val>
                                        </p:tav>
                                        <p:tav tm="100000">
                                          <p:val>
                                            <p:strVal val="#ppt_w"/>
                                          </p:val>
                                        </p:tav>
                                      </p:tavLst>
                                    </p:anim>
                                    <p:anim calcmode="lin" valueType="num">
                                      <p:cBhvr>
                                        <p:cTn id="14" dur="1000" fill="hold"/>
                                        <p:tgtEl>
                                          <p:spTgt spid="49154"/>
                                        </p:tgtEl>
                                        <p:attrNameLst>
                                          <p:attrName>ppt_h</p:attrName>
                                        </p:attrNameLst>
                                      </p:cBhvr>
                                      <p:tavLst>
                                        <p:tav tm="0">
                                          <p:val>
                                            <p:fltVal val="0"/>
                                          </p:val>
                                        </p:tav>
                                        <p:tav tm="100000">
                                          <p:val>
                                            <p:strVal val="#ppt_h"/>
                                          </p:val>
                                        </p:tav>
                                      </p:tavLst>
                                    </p:anim>
                                    <p:animEffect transition="in" filter="fade">
                                      <p:cBhvr>
                                        <p:cTn id="15" dur="1000"/>
                                        <p:tgtEl>
                                          <p:spTgt spid="4915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1000"/>
                                        <p:tgtEl>
                                          <p:spTgt spid="27"/>
                                        </p:tgtEl>
                                      </p:cBhvr>
                                    </p:animEffect>
                                  </p:childTnLst>
                                </p:cTn>
                              </p:par>
                            </p:childTnLst>
                          </p:cTn>
                        </p:par>
                        <p:par>
                          <p:cTn id="21" fill="hold">
                            <p:stCondLst>
                              <p:cond delay="1000"/>
                            </p:stCondLst>
                            <p:childTnLst>
                              <p:par>
                                <p:cTn id="22" presetID="53"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1000"/>
                                        <p:tgtEl>
                                          <p:spTgt spid="31"/>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1000"/>
                                        <p:tgtEl>
                                          <p:spTgt spid="33"/>
                                        </p:tgtEl>
                                      </p:cBhvr>
                                    </p:animEffect>
                                  </p:childTnLst>
                                </p:cTn>
                              </p:par>
                            </p:childTnLst>
                          </p:cTn>
                        </p:par>
                        <p:par>
                          <p:cTn id="36" fill="hold">
                            <p:stCondLst>
                              <p:cond delay="2000"/>
                            </p:stCondLst>
                            <p:childTnLst>
                              <p:par>
                                <p:cTn id="37" presetID="22" presetClass="entr" presetSubtype="8" fill="hold"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1000"/>
                                        <p:tgtEl>
                                          <p:spTgt spid="35"/>
                                        </p:tgtEl>
                                      </p:cBhvr>
                                    </p:animEffec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left)">
                                      <p:cBhvr>
                                        <p:cTn id="43"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2274838"/>
            <a:ext cx="9144000" cy="1200329"/>
          </a:xfrm>
          <a:prstGeom prst="rect">
            <a:avLst/>
          </a:prstGeom>
          <a:solidFill>
            <a:schemeClr val="bg1"/>
          </a:solidFill>
        </p:spPr>
        <p:txBody>
          <a:bodyPr wrap="square">
            <a:spAutoFit/>
          </a:bodyPr>
          <a:lstStyle/>
          <a:p>
            <a:pPr algn="ctr"/>
            <a:r>
              <a:rPr lang="en-US" sz="7200" b="1" cap="all" dirty="0" smtClean="0"/>
              <a:t>1636 Passenger list</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9"/>
          <p:cNvGrpSpPr>
            <a:grpSpLocks noChangeAspect="1"/>
          </p:cNvGrpSpPr>
          <p:nvPr/>
        </p:nvGrpSpPr>
        <p:grpSpPr>
          <a:xfrm>
            <a:off x="1710717" y="2133600"/>
            <a:ext cx="5722567" cy="18665600"/>
            <a:chOff x="1287379" y="2300124"/>
            <a:chExt cx="6561221" cy="21401084"/>
          </a:xfrm>
        </p:grpSpPr>
        <p:pic>
          <p:nvPicPr>
            <p:cNvPr id="97284" name="Picture 4"/>
            <p:cNvPicPr>
              <a:picLocks noChangeAspect="1" noChangeArrowheads="1"/>
            </p:cNvPicPr>
            <p:nvPr/>
          </p:nvPicPr>
          <p:blipFill>
            <a:blip r:embed="rId3" cstate="print"/>
            <a:srcRect t="33401"/>
            <a:stretch>
              <a:fillRect/>
            </a:stretch>
          </p:blipFill>
          <p:spPr bwMode="auto">
            <a:xfrm>
              <a:off x="1309687" y="2300124"/>
              <a:ext cx="6524625" cy="4529301"/>
            </a:xfrm>
            <a:prstGeom prst="rect">
              <a:avLst/>
            </a:prstGeom>
            <a:noFill/>
            <a:ln w="9525">
              <a:noFill/>
              <a:miter lim="800000"/>
              <a:headEnd/>
              <a:tailEnd/>
            </a:ln>
          </p:spPr>
        </p:pic>
        <p:pic>
          <p:nvPicPr>
            <p:cNvPr id="97285" name="Picture 5"/>
            <p:cNvPicPr>
              <a:picLocks noChangeAspect="1" noChangeArrowheads="1"/>
            </p:cNvPicPr>
            <p:nvPr/>
          </p:nvPicPr>
          <p:blipFill>
            <a:blip r:embed="rId4" cstate="print"/>
            <a:srcRect/>
            <a:stretch>
              <a:fillRect/>
            </a:stretch>
          </p:blipFill>
          <p:spPr bwMode="auto">
            <a:xfrm>
              <a:off x="1295400" y="6805863"/>
              <a:ext cx="6543675" cy="6219825"/>
            </a:xfrm>
            <a:prstGeom prst="rect">
              <a:avLst/>
            </a:prstGeom>
            <a:noFill/>
            <a:ln w="9525">
              <a:noFill/>
              <a:miter lim="800000"/>
              <a:headEnd/>
              <a:tailEnd/>
            </a:ln>
          </p:spPr>
        </p:pic>
        <p:pic>
          <p:nvPicPr>
            <p:cNvPr id="97286" name="Picture 6"/>
            <p:cNvPicPr>
              <a:picLocks noChangeAspect="1" noChangeArrowheads="1"/>
            </p:cNvPicPr>
            <p:nvPr/>
          </p:nvPicPr>
          <p:blipFill>
            <a:blip r:embed="rId5" cstate="print"/>
            <a:srcRect/>
            <a:stretch>
              <a:fillRect/>
            </a:stretch>
          </p:blipFill>
          <p:spPr bwMode="auto">
            <a:xfrm>
              <a:off x="1287379" y="13006137"/>
              <a:ext cx="6553200" cy="5000625"/>
            </a:xfrm>
            <a:prstGeom prst="rect">
              <a:avLst/>
            </a:prstGeom>
            <a:noFill/>
            <a:ln w="9525">
              <a:noFill/>
              <a:miter lim="800000"/>
              <a:headEnd/>
              <a:tailEnd/>
            </a:ln>
          </p:spPr>
        </p:pic>
        <p:pic>
          <p:nvPicPr>
            <p:cNvPr id="97287" name="Picture 7"/>
            <p:cNvPicPr>
              <a:picLocks noChangeAspect="1" noChangeArrowheads="1"/>
            </p:cNvPicPr>
            <p:nvPr/>
          </p:nvPicPr>
          <p:blipFill>
            <a:blip r:embed="rId6" cstate="print"/>
            <a:srcRect/>
            <a:stretch>
              <a:fillRect/>
            </a:stretch>
          </p:blipFill>
          <p:spPr bwMode="auto">
            <a:xfrm>
              <a:off x="1295400" y="17967158"/>
              <a:ext cx="6553200" cy="5734050"/>
            </a:xfrm>
            <a:prstGeom prst="rect">
              <a:avLst/>
            </a:prstGeom>
            <a:noFill/>
            <a:ln w="9525">
              <a:noFill/>
              <a:miter lim="800000"/>
              <a:headEnd/>
              <a:tailEnd/>
            </a:ln>
          </p:spPr>
        </p:pic>
      </p:grpSp>
      <p:pic>
        <p:nvPicPr>
          <p:cNvPr id="10" name="Picture 4"/>
          <p:cNvPicPr>
            <a:picLocks noChangeAspect="1" noChangeArrowheads="1"/>
          </p:cNvPicPr>
          <p:nvPr/>
        </p:nvPicPr>
        <p:blipFill>
          <a:blip r:embed="rId3" cstate="print"/>
          <a:srcRect t="-2570" b="65315"/>
          <a:stretch>
            <a:fillRect/>
          </a:stretch>
        </p:blipFill>
        <p:spPr bwMode="auto">
          <a:xfrm>
            <a:off x="-39388" y="1638300"/>
            <a:ext cx="9222776" cy="35814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endParaRPr lang="en-US" dirty="0"/>
          </a:p>
        </p:txBody>
      </p:sp>
      <p:pic>
        <p:nvPicPr>
          <p:cNvPr id="9" name="Picture 4"/>
          <p:cNvPicPr>
            <a:picLocks noChangeAspect="1" noChangeArrowheads="1"/>
          </p:cNvPicPr>
          <p:nvPr/>
        </p:nvPicPr>
        <p:blipFill>
          <a:blip r:embed="rId3" cstate="print"/>
          <a:srcRect t="-2570" b="65315"/>
          <a:stretch>
            <a:fillRect/>
          </a:stretch>
        </p:blipFill>
        <p:spPr bwMode="auto">
          <a:xfrm>
            <a:off x="1726676" y="457200"/>
            <a:ext cx="5690649" cy="2209800"/>
          </a:xfrm>
          <a:prstGeom prst="rect">
            <a:avLst/>
          </a:prstGeom>
          <a:noFill/>
          <a:ln w="9525">
            <a:noFill/>
            <a:miter lim="800000"/>
            <a:headEnd/>
            <a:tailEnd/>
          </a:ln>
        </p:spPr>
      </p:pic>
      <p:sp>
        <p:nvSpPr>
          <p:cNvPr id="11" name="Rectangle 10"/>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7778 " pathEditMode="relative" rAng="0" ptsTypes="AA">
                                      <p:cBhvr>
                                        <p:cTn id="6" dur="1000" fill="hold"/>
                                        <p:tgtEl>
                                          <p:spTgt spid="10"/>
                                        </p:tgtEl>
                                        <p:attrNameLst>
                                          <p:attrName>ppt_x</p:attrName>
                                          <p:attrName>ppt_y</p:attrName>
                                        </p:attrNameLst>
                                      </p:cBhvr>
                                      <p:rCtr x="0" y="-139"/>
                                    </p:animMotion>
                                  </p:childTnLst>
                                </p:cTn>
                              </p:par>
                              <p:par>
                                <p:cTn id="7" presetID="6" presetClass="emph" presetSubtype="0" fill="hold" nodeType="withEffect">
                                  <p:stCondLst>
                                    <p:cond delay="0"/>
                                  </p:stCondLst>
                                  <p:childTnLst>
                                    <p:animScale>
                                      <p:cBhvr>
                                        <p:cTn id="8" dur="1000" fill="hold"/>
                                        <p:tgtEl>
                                          <p:spTgt spid="10"/>
                                        </p:tgtEl>
                                      </p:cBhvr>
                                      <p:by x="60000" y="60000"/>
                                    </p:animScale>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4" presetClass="path" presetSubtype="0" accel="50000" fill="hold" nodeType="clickEffect">
                                  <p:stCondLst>
                                    <p:cond delay="0"/>
                                  </p:stCondLst>
                                  <p:childTnLst>
                                    <p:animMotion origin="layout" path="M 0 -1.85185E-6 L 0 -2.00532 " pathEditMode="fixed" rAng="0" ptsTypes="AA">
                                      <p:cBhvr>
                                        <p:cTn id="20" dur="30000" fill="hold"/>
                                        <p:tgtEl>
                                          <p:spTgt spid="3"/>
                                        </p:tgtEl>
                                        <p:attrNameLst>
                                          <p:attrName>ppt_x</p:attrName>
                                          <p:attrName>ppt_y</p:attrName>
                                        </p:attrNameLst>
                                      </p:cBhvr>
                                      <p:rCtr x="0" y="-10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DISTRIBUTION OF TRADES OF THE </a:t>
            </a:r>
            <a:br>
              <a:rPr lang="en-US" dirty="0" smtClean="0"/>
            </a:br>
            <a:r>
              <a:rPr lang="en-US" dirty="0" smtClean="0"/>
              <a:t>1636 - PASSENGER LIST FOR THE VESSEL "ST. JEHAN”</a:t>
            </a:r>
            <a:endParaRPr lang="en-US" dirty="0"/>
          </a:p>
        </p:txBody>
      </p:sp>
      <p:grpSp>
        <p:nvGrpSpPr>
          <p:cNvPr id="3" name="Group 5"/>
          <p:cNvGrpSpPr/>
          <p:nvPr/>
        </p:nvGrpSpPr>
        <p:grpSpPr>
          <a:xfrm>
            <a:off x="1266825" y="1295400"/>
            <a:ext cx="6610350" cy="5191125"/>
            <a:chOff x="1371600" y="838200"/>
            <a:chExt cx="6610350" cy="5191125"/>
          </a:xfrm>
        </p:grpSpPr>
        <p:pic>
          <p:nvPicPr>
            <p:cNvPr id="163844" name="Picture 4"/>
            <p:cNvPicPr>
              <a:picLocks noChangeAspect="1" noChangeArrowheads="1"/>
            </p:cNvPicPr>
            <p:nvPr/>
          </p:nvPicPr>
          <p:blipFill>
            <a:blip r:embed="rId2" cstate="print"/>
            <a:srcRect/>
            <a:stretch>
              <a:fillRect/>
            </a:stretch>
          </p:blipFill>
          <p:spPr bwMode="auto">
            <a:xfrm>
              <a:off x="1371600" y="838200"/>
              <a:ext cx="6610350" cy="5191125"/>
            </a:xfrm>
            <a:prstGeom prst="rect">
              <a:avLst/>
            </a:prstGeom>
            <a:noFill/>
            <a:ln w="9525">
              <a:noFill/>
              <a:miter lim="800000"/>
              <a:headEnd/>
              <a:tailEnd/>
            </a:ln>
          </p:spPr>
        </p:pic>
        <p:pic>
          <p:nvPicPr>
            <p:cNvPr id="163843" name="Picture 3"/>
            <p:cNvPicPr>
              <a:picLocks noChangeAspect="1" noChangeArrowheads="1"/>
            </p:cNvPicPr>
            <p:nvPr/>
          </p:nvPicPr>
          <p:blipFill>
            <a:blip r:embed="rId3" cstate="print"/>
            <a:srcRect/>
            <a:stretch>
              <a:fillRect/>
            </a:stretch>
          </p:blipFill>
          <p:spPr bwMode="auto">
            <a:xfrm>
              <a:off x="6705600" y="4191000"/>
              <a:ext cx="1214457" cy="1752600"/>
            </a:xfrm>
            <a:prstGeom prst="rect">
              <a:avLst/>
            </a:prstGeom>
            <a:noFill/>
            <a:ln w="9525">
              <a:noFill/>
              <a:miter lim="800000"/>
              <a:headEnd/>
              <a:tailEnd/>
            </a:ln>
          </p:spPr>
        </p:pic>
      </p:grpSp>
      <p:sp>
        <p:nvSpPr>
          <p:cNvPr id="6" name="Rectangle 5"/>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DISTRIBUTION OF POINT OF ORIGINS OF THE </a:t>
            </a:r>
            <a:br>
              <a:rPr lang="en-US" dirty="0" smtClean="0"/>
            </a:br>
            <a:r>
              <a:rPr lang="en-US" dirty="0" smtClean="0"/>
              <a:t>1636 - PASSENGER LIST FOR THE VESSEL "ST. JEHAN”</a:t>
            </a:r>
            <a:endParaRPr lang="en-US" dirty="0"/>
          </a:p>
        </p:txBody>
      </p:sp>
      <p:pic>
        <p:nvPicPr>
          <p:cNvPr id="7" name="Picture 2"/>
          <p:cNvPicPr>
            <a:picLocks noChangeAspect="1" noChangeArrowheads="1"/>
          </p:cNvPicPr>
          <p:nvPr/>
        </p:nvPicPr>
        <p:blipFill>
          <a:blip r:embed="rId2" cstate="print"/>
          <a:srcRect/>
          <a:stretch>
            <a:fillRect/>
          </a:stretch>
        </p:blipFill>
        <p:spPr bwMode="auto">
          <a:xfrm>
            <a:off x="838200" y="1219200"/>
            <a:ext cx="7470486" cy="5105400"/>
          </a:xfrm>
          <a:prstGeom prst="rect">
            <a:avLst/>
          </a:prstGeom>
          <a:noFill/>
          <a:ln w="9525">
            <a:noFill/>
            <a:miter lim="800000"/>
            <a:headEnd/>
            <a:tailEnd/>
          </a:ln>
        </p:spPr>
      </p:pic>
      <p:sp>
        <p:nvSpPr>
          <p:cNvPr id="4" name="Rectangle 3"/>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4-ACADIA: 1632-1635 </a:t>
            </a:r>
            <a:r>
              <a:rPr lang="en-US" b="0" dirty="0" smtClean="0"/>
              <a:t>(3)</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sp>
        <p:nvSpPr>
          <p:cNvPr id="4" name="Rectangle 3"/>
          <p:cNvSpPr/>
          <p:nvPr/>
        </p:nvSpPr>
        <p:spPr>
          <a:xfrm>
            <a:off x="0" y="5549205"/>
            <a:ext cx="9144000" cy="1384995"/>
          </a:xfrm>
          <a:prstGeom prst="rect">
            <a:avLst/>
          </a:prstGeom>
        </p:spPr>
        <p:txBody>
          <a:bodyPr wrap="square">
            <a:spAutoFit/>
          </a:bodyPr>
          <a:lstStyle/>
          <a:p>
            <a:pPr marL="174625" indent="-174625">
              <a:spcAft>
                <a:spcPts val="1200"/>
              </a:spcAft>
              <a:buFont typeface="Arial" pitchFamily="34" charset="0"/>
              <a:buChar char="•"/>
            </a:pPr>
            <a:r>
              <a:rPr lang="en-US" sz="2800" dirty="0" smtClean="0"/>
              <a:t>While Razilly re-establishes the monarch’s authority over the colony, </a:t>
            </a:r>
            <a:r>
              <a:rPr lang="en-US" sz="2800" dirty="0" smtClean="0">
                <a:solidFill>
                  <a:srgbClr val="FF0000"/>
                </a:solidFill>
                <a:effectLst>
                  <a:outerShdw blurRad="38100" dist="38100" dir="2700000" algn="tl">
                    <a:srgbClr val="000000"/>
                  </a:outerShdw>
                </a:effectLst>
              </a:rPr>
              <a:t>Cardinal Richelieu, back in France, is undermining Razilly’s  authority </a:t>
            </a:r>
            <a:r>
              <a:rPr lang="en-US" sz="2800" dirty="0" smtClean="0"/>
              <a:t>as colonial governor</a:t>
            </a:r>
            <a:endParaRPr lang="en-US" sz="2800" dirty="0"/>
          </a:p>
        </p:txBody>
      </p:sp>
      <p:sp>
        <p:nvSpPr>
          <p:cNvPr id="5" name="Rectangle 4"/>
          <p:cNvSpPr/>
          <p:nvPr/>
        </p:nvSpPr>
        <p:spPr>
          <a:xfrm>
            <a:off x="5029200" y="5473005"/>
            <a:ext cx="4114800" cy="523220"/>
          </a:xfrm>
          <a:prstGeom prst="rect">
            <a:avLst/>
          </a:prstGeom>
        </p:spPr>
        <p:txBody>
          <a:bodyPr wrap="square">
            <a:spAutoFit/>
          </a:bodyPr>
          <a:lstStyle/>
          <a:p>
            <a:pPr marL="174625" indent="-174625">
              <a:spcAft>
                <a:spcPts val="1200"/>
              </a:spcAft>
            </a:pPr>
            <a:r>
              <a:rPr lang="en-US" sz="2800" dirty="0" smtClean="0"/>
              <a:t>	</a:t>
            </a:r>
            <a:endParaRPr lang="en-US" sz="2800" dirty="0"/>
          </a:p>
        </p:txBody>
      </p:sp>
      <p:grpSp>
        <p:nvGrpSpPr>
          <p:cNvPr id="7"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5"/>
          <p:cNvPicPr>
            <a:picLocks noChangeAspect="1" noChangeArrowheads="1"/>
          </p:cNvPicPr>
          <p:nvPr/>
        </p:nvPicPr>
        <p:blipFill>
          <a:blip r:embed="rId6" cstate="print"/>
          <a:srcRect t="16175" b="31550"/>
          <a:stretch>
            <a:fillRect/>
          </a:stretch>
        </p:blipFill>
        <p:spPr bwMode="auto">
          <a:xfrm>
            <a:off x="7620000" y="5105400"/>
            <a:ext cx="685800" cy="250050"/>
          </a:xfrm>
          <a:prstGeom prst="rect">
            <a:avLst/>
          </a:prstGeom>
          <a:noFill/>
          <a:ln w="9525">
            <a:noFill/>
            <a:miter lim="800000"/>
            <a:headEnd/>
            <a:tailEnd/>
          </a:ln>
        </p:spPr>
      </p:pic>
      <p:sp>
        <p:nvSpPr>
          <p:cNvPr id="32" name="Rectangle 31"/>
          <p:cNvSpPr>
            <a:spLocks noChangeAspect="1"/>
          </p:cNvSpPr>
          <p:nvPr/>
        </p:nvSpPr>
        <p:spPr>
          <a:xfrm>
            <a:off x="7772400" y="5257800"/>
            <a:ext cx="365760" cy="246888"/>
          </a:xfrm>
          <a:prstGeom prst="rect">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5-Point Star 42"/>
          <p:cNvSpPr>
            <a:spLocks noChangeAspect="1"/>
          </p:cNvSpPr>
          <p:nvPr/>
        </p:nvSpPr>
        <p:spPr>
          <a:xfrm>
            <a:off x="2834640" y="43434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ET=28YRS</a:t>
            </a:r>
          </a:p>
        </p:txBody>
      </p:sp>
      <p:sp>
        <p:nvSpPr>
          <p:cNvPr id="19" name="Rectangle 18"/>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4-ACADIA: 1632-1635 </a:t>
            </a:r>
            <a:r>
              <a:rPr lang="en-US" b="0" dirty="0" smtClean="0"/>
              <a:t>(3)</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sp>
        <p:nvSpPr>
          <p:cNvPr id="6" name="Rectangle 5"/>
          <p:cNvSpPr/>
          <p:nvPr/>
        </p:nvSpPr>
        <p:spPr>
          <a:xfrm>
            <a:off x="0" y="5473005"/>
            <a:ext cx="4724400" cy="1384995"/>
          </a:xfrm>
          <a:prstGeom prst="rect">
            <a:avLst/>
          </a:prstGeom>
        </p:spPr>
        <p:txBody>
          <a:bodyPr wrap="square">
            <a:spAutoFit/>
          </a:bodyPr>
          <a:lstStyle/>
          <a:p>
            <a:pPr marL="174625" indent="-174625">
              <a:spcAft>
                <a:spcPts val="1000"/>
              </a:spcAft>
              <a:buFont typeface="Arial" pitchFamily="34" charset="0"/>
              <a:buChar char="•"/>
            </a:pPr>
            <a:r>
              <a:rPr lang="en-US" sz="2800" dirty="0" smtClean="0">
                <a:solidFill>
                  <a:srgbClr val="FF0000"/>
                </a:solidFill>
                <a:effectLst>
                  <a:outerShdw blurRad="38100" dist="38100" dir="2700000" algn="tl">
                    <a:srgbClr val="000000"/>
                  </a:outerShdw>
                </a:effectLst>
              </a:rPr>
              <a:t>Richelieu awards his friend, St. Etienne de La Tour</a:t>
            </a:r>
            <a:r>
              <a:rPr lang="en-US" sz="2800" dirty="0" smtClean="0"/>
              <a:t>, a large concession near St. John River</a:t>
            </a:r>
          </a:p>
        </p:txBody>
      </p:sp>
      <p:grpSp>
        <p:nvGrpSpPr>
          <p:cNvPr id="7"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4572000" y="5473005"/>
            <a:ext cx="4572000" cy="1384995"/>
          </a:xfrm>
          <a:prstGeom prst="rect">
            <a:avLst/>
          </a:prstGeom>
        </p:spPr>
        <p:txBody>
          <a:bodyPr wrap="square">
            <a:spAutoFit/>
          </a:bodyPr>
          <a:lstStyle/>
          <a:p>
            <a:pPr marL="174625" indent="-174625">
              <a:buFont typeface="Arial" pitchFamily="34" charset="0"/>
              <a:buChar char="•"/>
            </a:pPr>
            <a:r>
              <a:rPr lang="en-US" sz="2800" dirty="0" smtClean="0"/>
              <a:t>That concession area is </a:t>
            </a:r>
            <a:r>
              <a:rPr lang="en-US" sz="2800" dirty="0" smtClean="0">
                <a:solidFill>
                  <a:srgbClr val="FF0000"/>
                </a:solidFill>
                <a:effectLst>
                  <a:outerShdw blurRad="38100" dist="38100" dir="2700000" algn="tl">
                    <a:srgbClr val="000000"/>
                  </a:outerShdw>
                </a:effectLst>
              </a:rPr>
              <a:t>prime fur trading area </a:t>
            </a:r>
            <a:r>
              <a:rPr lang="en-US" sz="2800" dirty="0" smtClean="0"/>
              <a:t>and is needed for Acadia to survive</a:t>
            </a:r>
          </a:p>
        </p:txBody>
      </p:sp>
      <p:pic>
        <p:nvPicPr>
          <p:cNvPr id="38" name="Picture 5"/>
          <p:cNvPicPr>
            <a:picLocks noChangeAspect="1" noChangeArrowheads="1"/>
          </p:cNvPicPr>
          <p:nvPr/>
        </p:nvPicPr>
        <p:blipFill>
          <a:blip r:embed="rId6" cstate="print"/>
          <a:srcRect t="16175" b="31550"/>
          <a:stretch>
            <a:fillRect/>
          </a:stretch>
        </p:blipFill>
        <p:spPr bwMode="auto">
          <a:xfrm>
            <a:off x="7620000" y="5105400"/>
            <a:ext cx="685800" cy="250050"/>
          </a:xfrm>
          <a:prstGeom prst="rect">
            <a:avLst/>
          </a:prstGeom>
          <a:noFill/>
          <a:ln w="9525">
            <a:noFill/>
            <a:miter lim="800000"/>
            <a:headEnd/>
            <a:tailEnd/>
          </a:ln>
        </p:spPr>
      </p:pic>
      <p:sp>
        <p:nvSpPr>
          <p:cNvPr id="32" name="Rectangle 31"/>
          <p:cNvSpPr>
            <a:spLocks noChangeAspect="1"/>
          </p:cNvSpPr>
          <p:nvPr/>
        </p:nvSpPr>
        <p:spPr>
          <a:xfrm>
            <a:off x="7772400" y="5257800"/>
            <a:ext cx="365760" cy="246888"/>
          </a:xfrm>
          <a:prstGeom prst="rect">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5-Point Star 42"/>
          <p:cNvSpPr>
            <a:spLocks noChangeAspect="1"/>
          </p:cNvSpPr>
          <p:nvPr/>
        </p:nvSpPr>
        <p:spPr>
          <a:xfrm>
            <a:off x="2834640" y="43434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ET=28YRS</a:t>
            </a:r>
          </a:p>
        </p:txBody>
      </p:sp>
      <p:sp>
        <p:nvSpPr>
          <p:cNvPr id="16" name="Rectangle 15"/>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7" name="5-Point Star 16"/>
          <p:cNvSpPr>
            <a:spLocks noChangeAspect="1"/>
          </p:cNvSpPr>
          <p:nvPr/>
        </p:nvSpPr>
        <p:spPr>
          <a:xfrm>
            <a:off x="2057400" y="2286000"/>
            <a:ext cx="365760" cy="365760"/>
          </a:xfrm>
          <a:prstGeom prst="star5">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26"/>
          <p:cNvGrpSpPr/>
          <p:nvPr/>
        </p:nvGrpSpPr>
        <p:grpSpPr>
          <a:xfrm>
            <a:off x="7848600" y="4419600"/>
            <a:ext cx="685800" cy="849085"/>
            <a:chOff x="8458200" y="3505200"/>
            <a:chExt cx="685800" cy="849085"/>
          </a:xfrm>
        </p:grpSpPr>
        <p:pic>
          <p:nvPicPr>
            <p:cNvPr id="19" name="Picture 2" descr="C:\Users\romerrr\AppData\Local\Microsoft\Windows\INetCache\IE\FNCG2QHM\m1a[1].jpg"/>
            <p:cNvPicPr>
              <a:picLocks noChangeAspect="1" noChangeArrowheads="1"/>
            </p:cNvPicPr>
            <p:nvPr/>
          </p:nvPicPr>
          <p:blipFill>
            <a:blip r:embed="rId8" cstate="print"/>
            <a:srcRect l="7003" t="7143" r="10912" b="14285"/>
            <a:stretch>
              <a:fillRect/>
            </a:stretch>
          </p:blipFill>
          <p:spPr bwMode="auto">
            <a:xfrm>
              <a:off x="8458200" y="3635828"/>
              <a:ext cx="685800" cy="718457"/>
            </a:xfrm>
            <a:prstGeom prst="rect">
              <a:avLst/>
            </a:prstGeom>
            <a:noFill/>
          </p:spPr>
        </p:pic>
        <p:sp>
          <p:nvSpPr>
            <p:cNvPr id="20" name="Rectangle 19"/>
            <p:cNvSpPr>
              <a:spLocks noChangeAspect="1"/>
            </p:cNvSpPr>
            <p:nvPr/>
          </p:nvSpPr>
          <p:spPr>
            <a:xfrm>
              <a:off x="8763000" y="3505200"/>
              <a:ext cx="265176" cy="178994"/>
            </a:xfrm>
            <a:prstGeom prst="rect">
              <a:avLst/>
            </a:prstGeom>
            <a:blipFill>
              <a:blip r:embed="rId9"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6501" name="Picture 5"/>
          <p:cNvPicPr>
            <a:picLocks noChangeAspect="1" noChangeArrowheads="1"/>
          </p:cNvPicPr>
          <p:nvPr/>
        </p:nvPicPr>
        <p:blipFill>
          <a:blip r:embed="rId10" cstate="print"/>
          <a:srcRect/>
          <a:stretch>
            <a:fillRect/>
          </a:stretch>
        </p:blipFill>
        <p:spPr bwMode="auto">
          <a:xfrm>
            <a:off x="-2057400" y="228600"/>
            <a:ext cx="1676400" cy="1984641"/>
          </a:xfrm>
          <a:prstGeom prst="rect">
            <a:avLst/>
          </a:prstGeom>
          <a:noFill/>
          <a:ln w="9525">
            <a:noFill/>
            <a:miter lim="800000"/>
            <a:headEnd/>
            <a:tailEnd/>
          </a:ln>
        </p:spPr>
      </p:pic>
      <p:pic>
        <p:nvPicPr>
          <p:cNvPr id="106502" name="Picture 6"/>
          <p:cNvPicPr>
            <a:picLocks noChangeAspect="1" noChangeArrowheads="1"/>
          </p:cNvPicPr>
          <p:nvPr/>
        </p:nvPicPr>
        <p:blipFill>
          <a:blip r:embed="rId11" cstate="print"/>
          <a:srcRect/>
          <a:stretch>
            <a:fillRect/>
          </a:stretch>
        </p:blipFill>
        <p:spPr bwMode="auto">
          <a:xfrm flipH="1">
            <a:off x="-2057400" y="2286000"/>
            <a:ext cx="1673352" cy="1783747"/>
          </a:xfrm>
          <a:prstGeom prst="rect">
            <a:avLst/>
          </a:prstGeom>
          <a:noFill/>
          <a:ln w="9525">
            <a:noFill/>
            <a:miter lim="800000"/>
            <a:headEnd/>
            <a:tailEnd/>
          </a:ln>
        </p:spPr>
      </p:pic>
      <p:pic>
        <p:nvPicPr>
          <p:cNvPr id="106503" name="Picture 7"/>
          <p:cNvPicPr>
            <a:picLocks noChangeAspect="1" noChangeArrowheads="1"/>
          </p:cNvPicPr>
          <p:nvPr/>
        </p:nvPicPr>
        <p:blipFill>
          <a:blip r:embed="rId12" cstate="print"/>
          <a:srcRect b="41104"/>
          <a:stretch>
            <a:fillRect/>
          </a:stretch>
        </p:blipFill>
        <p:spPr bwMode="auto">
          <a:xfrm flipH="1">
            <a:off x="3442854" y="609600"/>
            <a:ext cx="2258292" cy="4876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06503"/>
                                        </p:tgtEl>
                                        <p:attrNameLst>
                                          <p:attrName>style.visibility</p:attrName>
                                        </p:attrNameLst>
                                      </p:cBhvr>
                                      <p:to>
                                        <p:strVal val="visible"/>
                                      </p:to>
                                    </p:set>
                                    <p:anim calcmode="lin" valueType="num">
                                      <p:cBhvr>
                                        <p:cTn id="11" dur="500" fill="hold"/>
                                        <p:tgtEl>
                                          <p:spTgt spid="106503"/>
                                        </p:tgtEl>
                                        <p:attrNameLst>
                                          <p:attrName>ppt_w</p:attrName>
                                        </p:attrNameLst>
                                      </p:cBhvr>
                                      <p:tavLst>
                                        <p:tav tm="0">
                                          <p:val>
                                            <p:fltVal val="0"/>
                                          </p:val>
                                        </p:tav>
                                        <p:tav tm="100000">
                                          <p:val>
                                            <p:strVal val="#ppt_w"/>
                                          </p:val>
                                        </p:tav>
                                      </p:tavLst>
                                    </p:anim>
                                    <p:anim calcmode="lin" valueType="num">
                                      <p:cBhvr>
                                        <p:cTn id="12" dur="500" fill="hold"/>
                                        <p:tgtEl>
                                          <p:spTgt spid="106503"/>
                                        </p:tgtEl>
                                        <p:attrNameLst>
                                          <p:attrName>ppt_h</p:attrName>
                                        </p:attrNameLst>
                                      </p:cBhvr>
                                      <p:tavLst>
                                        <p:tav tm="0">
                                          <p:val>
                                            <p:fltVal val="0"/>
                                          </p:val>
                                        </p:tav>
                                        <p:tav tm="100000">
                                          <p:val>
                                            <p:strVal val="#ppt_h"/>
                                          </p:val>
                                        </p:tav>
                                      </p:tavLst>
                                    </p:anim>
                                    <p:animEffect transition="in" filter="fade">
                                      <p:cBhvr>
                                        <p:cTn id="13" dur="500"/>
                                        <p:tgtEl>
                                          <p:spTgt spid="106503"/>
                                        </p:tgtEl>
                                      </p:cBhvr>
                                    </p:animEffect>
                                  </p:childTnLst>
                                </p:cTn>
                              </p:par>
                            </p:childTnLst>
                          </p:cTn>
                        </p:par>
                        <p:par>
                          <p:cTn id="14" fill="hold">
                            <p:stCondLst>
                              <p:cond delay="1500"/>
                            </p:stCondLst>
                            <p:childTnLst>
                              <p:par>
                                <p:cTn id="15" presetID="26"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80">
                                          <p:stCondLst>
                                            <p:cond delay="0"/>
                                          </p:stCondLst>
                                        </p:cTn>
                                        <p:tgtEl>
                                          <p:spTgt spid="17"/>
                                        </p:tgtEl>
                                      </p:cBhvr>
                                    </p:animEffect>
                                    <p:anim calcmode="lin" valueType="num">
                                      <p:cBhvr>
                                        <p:cTn id="1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3" dur="26">
                                          <p:stCondLst>
                                            <p:cond delay="650"/>
                                          </p:stCondLst>
                                        </p:cTn>
                                        <p:tgtEl>
                                          <p:spTgt spid="17"/>
                                        </p:tgtEl>
                                      </p:cBhvr>
                                      <p:to x="100000" y="60000"/>
                                    </p:animScale>
                                    <p:animScale>
                                      <p:cBhvr>
                                        <p:cTn id="24" dur="166" decel="50000">
                                          <p:stCondLst>
                                            <p:cond delay="676"/>
                                          </p:stCondLst>
                                        </p:cTn>
                                        <p:tgtEl>
                                          <p:spTgt spid="17"/>
                                        </p:tgtEl>
                                      </p:cBhvr>
                                      <p:to x="100000" y="100000"/>
                                    </p:animScale>
                                    <p:animScale>
                                      <p:cBhvr>
                                        <p:cTn id="25" dur="26">
                                          <p:stCondLst>
                                            <p:cond delay="1312"/>
                                          </p:stCondLst>
                                        </p:cTn>
                                        <p:tgtEl>
                                          <p:spTgt spid="17"/>
                                        </p:tgtEl>
                                      </p:cBhvr>
                                      <p:to x="100000" y="80000"/>
                                    </p:animScale>
                                    <p:animScale>
                                      <p:cBhvr>
                                        <p:cTn id="26" dur="166" decel="50000">
                                          <p:stCondLst>
                                            <p:cond delay="1338"/>
                                          </p:stCondLst>
                                        </p:cTn>
                                        <p:tgtEl>
                                          <p:spTgt spid="17"/>
                                        </p:tgtEl>
                                      </p:cBhvr>
                                      <p:to x="100000" y="100000"/>
                                    </p:animScale>
                                    <p:animScale>
                                      <p:cBhvr>
                                        <p:cTn id="27" dur="26">
                                          <p:stCondLst>
                                            <p:cond delay="1642"/>
                                          </p:stCondLst>
                                        </p:cTn>
                                        <p:tgtEl>
                                          <p:spTgt spid="17"/>
                                        </p:tgtEl>
                                      </p:cBhvr>
                                      <p:to x="100000" y="90000"/>
                                    </p:animScale>
                                    <p:animScale>
                                      <p:cBhvr>
                                        <p:cTn id="28" dur="166" decel="50000">
                                          <p:stCondLst>
                                            <p:cond delay="1668"/>
                                          </p:stCondLst>
                                        </p:cTn>
                                        <p:tgtEl>
                                          <p:spTgt spid="17"/>
                                        </p:tgtEl>
                                      </p:cBhvr>
                                      <p:to x="100000" y="100000"/>
                                    </p:animScale>
                                    <p:animScale>
                                      <p:cBhvr>
                                        <p:cTn id="29" dur="26">
                                          <p:stCondLst>
                                            <p:cond delay="1808"/>
                                          </p:stCondLst>
                                        </p:cTn>
                                        <p:tgtEl>
                                          <p:spTgt spid="17"/>
                                        </p:tgtEl>
                                      </p:cBhvr>
                                      <p:to x="100000" y="95000"/>
                                    </p:animScale>
                                    <p:animScale>
                                      <p:cBhvr>
                                        <p:cTn id="30" dur="166" decel="50000">
                                          <p:stCondLst>
                                            <p:cond delay="1834"/>
                                          </p:stCondLst>
                                        </p:cTn>
                                        <p:tgtEl>
                                          <p:spTgt spid="17"/>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53" presetClass="exit" presetSubtype="0" fill="hold" nodeType="clickEffect">
                                  <p:stCondLst>
                                    <p:cond delay="0"/>
                                  </p:stCondLst>
                                  <p:childTnLst>
                                    <p:anim calcmode="lin" valueType="num">
                                      <p:cBhvr>
                                        <p:cTn id="34" dur="3000"/>
                                        <p:tgtEl>
                                          <p:spTgt spid="106503"/>
                                        </p:tgtEl>
                                        <p:attrNameLst>
                                          <p:attrName>ppt_w</p:attrName>
                                        </p:attrNameLst>
                                      </p:cBhvr>
                                      <p:tavLst>
                                        <p:tav tm="0">
                                          <p:val>
                                            <p:strVal val="ppt_w"/>
                                          </p:val>
                                        </p:tav>
                                        <p:tav tm="100000">
                                          <p:val>
                                            <p:fltVal val="0"/>
                                          </p:val>
                                        </p:tav>
                                      </p:tavLst>
                                    </p:anim>
                                    <p:anim calcmode="lin" valueType="num">
                                      <p:cBhvr>
                                        <p:cTn id="35" dur="3000"/>
                                        <p:tgtEl>
                                          <p:spTgt spid="106503"/>
                                        </p:tgtEl>
                                        <p:attrNameLst>
                                          <p:attrName>ppt_h</p:attrName>
                                        </p:attrNameLst>
                                      </p:cBhvr>
                                      <p:tavLst>
                                        <p:tav tm="0">
                                          <p:val>
                                            <p:strVal val="ppt_h"/>
                                          </p:val>
                                        </p:tav>
                                        <p:tav tm="100000">
                                          <p:val>
                                            <p:fltVal val="0"/>
                                          </p:val>
                                        </p:tav>
                                      </p:tavLst>
                                    </p:anim>
                                    <p:animEffect transition="out" filter="fade">
                                      <p:cBhvr>
                                        <p:cTn id="36" dur="3000"/>
                                        <p:tgtEl>
                                          <p:spTgt spid="106503"/>
                                        </p:tgtEl>
                                      </p:cBhvr>
                                    </p:animEffect>
                                    <p:set>
                                      <p:cBhvr>
                                        <p:cTn id="37" dur="1" fill="hold">
                                          <p:stCondLst>
                                            <p:cond delay="2999"/>
                                          </p:stCondLst>
                                        </p:cTn>
                                        <p:tgtEl>
                                          <p:spTgt spid="106503"/>
                                        </p:tgtEl>
                                        <p:attrNameLst>
                                          <p:attrName>style.visibility</p:attrName>
                                        </p:attrNameLst>
                                      </p:cBhvr>
                                      <p:to>
                                        <p:strVal val="hidden"/>
                                      </p:to>
                                    </p:set>
                                  </p:childTnLst>
                                </p:cTn>
                              </p:par>
                              <p:par>
                                <p:cTn id="38" presetID="42" presetClass="path" presetSubtype="0" accel="50000" decel="50000" fill="hold" nodeType="withEffect">
                                  <p:stCondLst>
                                    <p:cond delay="0"/>
                                  </p:stCondLst>
                                  <p:childTnLst>
                                    <p:animMotion origin="layout" path="M 0.0125 -0.00487 L 0.39583 0.2618 " pathEditMode="relative" rAng="0" ptsTypes="AA">
                                      <p:cBhvr>
                                        <p:cTn id="39" dur="1000" fill="hold"/>
                                        <p:tgtEl>
                                          <p:spTgt spid="106503"/>
                                        </p:tgtEl>
                                        <p:attrNameLst>
                                          <p:attrName>ppt_x</p:attrName>
                                          <p:attrName>ppt_y</p:attrName>
                                        </p:attrNameLst>
                                      </p:cBhvr>
                                      <p:rCtr x="192" y="133"/>
                                    </p:animMotion>
                                  </p:childTnLst>
                                </p:cTn>
                              </p:par>
                              <p:par>
                                <p:cTn id="40" presetID="1"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up)">
                                      <p:cBhvr>
                                        <p:cTn id="46" dur="1000"/>
                                        <p:tgtEl>
                                          <p:spTgt spid="25"/>
                                        </p:tgtEl>
                                      </p:cBhvr>
                                    </p:animEffect>
                                  </p:childTnLst>
                                </p:cTn>
                              </p:par>
                            </p:childTnLst>
                          </p:cTn>
                        </p:par>
                        <p:par>
                          <p:cTn id="47" fill="hold">
                            <p:stCondLst>
                              <p:cond delay="1000"/>
                            </p:stCondLst>
                            <p:childTnLst>
                              <p:par>
                                <p:cTn id="48" presetID="0" presetClass="path" presetSubtype="0" accel="50000" decel="50000" fill="hold" nodeType="afterEffect">
                                  <p:stCondLst>
                                    <p:cond delay="0"/>
                                  </p:stCondLst>
                                  <p:childTnLst>
                                    <p:animMotion origin="layout" path="M 6.66667E-6 -3.33333E-6 L -0.09218 -0.03078 L -0.18072 -0.04352 L -0.29027 -0.07176 L -0.3769 -0.05139 L -0.46336 -0.01805 L -0.52881 0.01528 L -0.62499 0.03843 L -0.72291 0.07176 L -0.77864 0.04861 L -0.83836 0.00764 L -0.84409 -0.05902 L -0.81718 -0.12569 L -0.78437 -0.1949 L -0.73072 -0.23078 L -0.67482 -0.27176 L -0.65555 -0.30764 L -0.63645 -0.33078 " pathEditMode="relative" ptsTypes="AAAAAAAAAAAAAAAAAA">
                                      <p:cBhvr>
                                        <p:cTn id="49" dur="5000" fill="hold"/>
                                        <p:tgtEl>
                                          <p:spTgt spid="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0" y="0"/>
            <a:ext cx="9144000" cy="609600"/>
          </a:xfrm>
          <a:prstGeom prst="rect">
            <a:avLst/>
          </a:prstGeom>
          <a:solidFill>
            <a:srgbClr val="FFFF00"/>
          </a:solidFill>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mj-lt"/>
                <a:ea typeface="+mj-ea"/>
                <a:cs typeface="+mj-cs"/>
              </a:rPr>
              <a:t>AN OVERVIEW</a:t>
            </a:r>
            <a:endParaRPr kumimoji="0" lang="en-US"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2" name="Title 1"/>
          <p:cNvSpPr>
            <a:spLocks noGrp="1"/>
          </p:cNvSpPr>
          <p:nvPr>
            <p:ph type="title"/>
          </p:nvPr>
        </p:nvSpPr>
        <p:spPr/>
        <p:txBody>
          <a:bodyPr>
            <a:normAutofit fontScale="90000"/>
          </a:bodyPr>
          <a:lstStyle/>
          <a:p>
            <a:r>
              <a:rPr lang="en-US" dirty="0" smtClean="0"/>
              <a:t>FORCES PUSHING FRENCH POITEVINS TO LEAVE</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425760" y="640080"/>
            <a:ext cx="8292480" cy="6217920"/>
          </a:xfrm>
          <a:prstGeom prst="rect">
            <a:avLst/>
          </a:prstGeom>
          <a:noFill/>
          <a:ln w="9525">
            <a:noFill/>
            <a:miter lim="800000"/>
            <a:headEnd/>
            <a:tailEnd/>
          </a:ln>
        </p:spPr>
      </p:pic>
      <p:sp>
        <p:nvSpPr>
          <p:cNvPr id="11" name="Rounded Rectangle 10"/>
          <p:cNvSpPr/>
          <p:nvPr/>
        </p:nvSpPr>
        <p:spPr>
          <a:xfrm>
            <a:off x="4343400" y="5791200"/>
            <a:ext cx="990600" cy="9906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smtClean="0">
                <a:latin typeface="Algerian" pitchFamily="82" charset="0"/>
              </a:rPr>
              <a:t>4</a:t>
            </a:r>
            <a:endParaRPr lang="en-US" sz="8800" dirty="0">
              <a:latin typeface="Algerian" pitchFamily="82" charset="0"/>
            </a:endParaRPr>
          </a:p>
        </p:txBody>
      </p:sp>
      <p:sp>
        <p:nvSpPr>
          <p:cNvPr id="12" name="Rounded Rectangle 11"/>
          <p:cNvSpPr/>
          <p:nvPr/>
        </p:nvSpPr>
        <p:spPr>
          <a:xfrm>
            <a:off x="4343400" y="4419600"/>
            <a:ext cx="990600" cy="9906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smtClean="0">
                <a:latin typeface="Algerian" pitchFamily="82" charset="0"/>
              </a:rPr>
              <a:t>3</a:t>
            </a:r>
            <a:endParaRPr lang="en-US" sz="8800" dirty="0">
              <a:latin typeface="Algerian" pitchFamily="82" charset="0"/>
            </a:endParaRPr>
          </a:p>
        </p:txBody>
      </p:sp>
      <p:sp>
        <p:nvSpPr>
          <p:cNvPr id="13" name="Rounded Rectangle 12"/>
          <p:cNvSpPr/>
          <p:nvPr/>
        </p:nvSpPr>
        <p:spPr>
          <a:xfrm>
            <a:off x="4343400" y="3124200"/>
            <a:ext cx="990600" cy="9906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smtClean="0">
                <a:latin typeface="Algerian" pitchFamily="82" charset="0"/>
              </a:rPr>
              <a:t>2</a:t>
            </a:r>
            <a:endParaRPr lang="en-US" sz="8800" dirty="0">
              <a:latin typeface="Algerian" pitchFamily="82" charset="0"/>
            </a:endParaRPr>
          </a:p>
        </p:txBody>
      </p:sp>
      <p:sp>
        <p:nvSpPr>
          <p:cNvPr id="14" name="Rounded Rectangle 13"/>
          <p:cNvSpPr/>
          <p:nvPr/>
        </p:nvSpPr>
        <p:spPr>
          <a:xfrm>
            <a:off x="4343400" y="1828800"/>
            <a:ext cx="990600" cy="9906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smtClean="0">
                <a:latin typeface="Algerian" pitchFamily="82" charset="0"/>
              </a:rPr>
              <a:t>1</a:t>
            </a:r>
            <a:endParaRPr lang="en-US" sz="8800" dirty="0">
              <a:latin typeface="Algerian" pitchFamily="82" charset="0"/>
            </a:endParaRPr>
          </a:p>
        </p:txBody>
      </p:sp>
      <p:sp>
        <p:nvSpPr>
          <p:cNvPr id="15" name="Rounded Rectangle 14"/>
          <p:cNvSpPr/>
          <p:nvPr/>
        </p:nvSpPr>
        <p:spPr>
          <a:xfrm>
            <a:off x="6934199" y="1752600"/>
            <a:ext cx="1066801" cy="11430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smtClean="0">
                <a:latin typeface="Algerian" pitchFamily="82" charset="0"/>
              </a:rPr>
              <a:t>5</a:t>
            </a:r>
            <a:endParaRPr lang="en-US" sz="8800" dirty="0">
              <a:latin typeface="Algerian" pitchFamily="82" charset="0"/>
            </a:endParaRPr>
          </a:p>
        </p:txBody>
      </p:sp>
      <p:grpSp>
        <p:nvGrpSpPr>
          <p:cNvPr id="4" name="Group 15"/>
          <p:cNvGrpSpPr/>
          <p:nvPr/>
        </p:nvGrpSpPr>
        <p:grpSpPr>
          <a:xfrm>
            <a:off x="6248399" y="2971800"/>
            <a:ext cx="2895601" cy="1143000"/>
            <a:chOff x="8839203" y="1828800"/>
            <a:chExt cx="2590800" cy="1210235"/>
          </a:xfrm>
        </p:grpSpPr>
        <p:sp>
          <p:nvSpPr>
            <p:cNvPr id="17" name="Oval 16"/>
            <p:cNvSpPr/>
            <p:nvPr/>
          </p:nvSpPr>
          <p:spPr>
            <a:xfrm>
              <a:off x="8839203" y="1828800"/>
              <a:ext cx="2590800" cy="1210235"/>
            </a:xfrm>
            <a:prstGeom prst="ellipse">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Rectangle 17"/>
            <p:cNvSpPr/>
            <p:nvPr/>
          </p:nvSpPr>
          <p:spPr>
            <a:xfrm>
              <a:off x="8839204" y="2000507"/>
              <a:ext cx="2547257" cy="877163"/>
            </a:xfrm>
            <a:prstGeom prst="rect">
              <a:avLst/>
            </a:prstGeom>
            <a:noFill/>
          </p:spPr>
          <p:txBody>
            <a:bodyPr wrap="square">
              <a:spAutoFit/>
            </a:bodyPr>
            <a:lstStyle/>
            <a:p>
              <a:pPr algn="ctr">
                <a:lnSpc>
                  <a:spcPts val="2800"/>
                </a:lnSpc>
              </a:pPr>
              <a:r>
                <a:rPr lang="en-US" sz="2800" b="1" dirty="0" smtClean="0">
                  <a:ln>
                    <a:solidFill>
                      <a:srgbClr val="002060"/>
                    </a:solidFill>
                  </a:ln>
                  <a:solidFill>
                    <a:srgbClr val="002060"/>
                  </a:solidFill>
                  <a:latin typeface="Tempus Sans ITC" pitchFamily="82" charset="0"/>
                </a:rPr>
                <a:t>ETHNIC </a:t>
              </a:r>
              <a:r>
                <a:rPr lang="en-US" sz="2800" b="1" dirty="0">
                  <a:ln>
                    <a:solidFill>
                      <a:srgbClr val="002060"/>
                    </a:solidFill>
                  </a:ln>
                  <a:solidFill>
                    <a:srgbClr val="002060"/>
                  </a:solidFill>
                  <a:latin typeface="Tempus Sans ITC" pitchFamily="82" charset="0"/>
                </a:rPr>
                <a:t>CAMARADERIE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385" decel="100000"/>
                                        <p:tgtEl>
                                          <p:spTgt spid="14"/>
                                        </p:tgtEl>
                                      </p:cBhvr>
                                    </p:animEffect>
                                    <p:animScale>
                                      <p:cBhvr>
                                        <p:cTn id="17" dur="385" decel="100000"/>
                                        <p:tgtEl>
                                          <p:spTgt spid="14"/>
                                        </p:tgtEl>
                                      </p:cBhvr>
                                      <p:from x="10000" y="10000"/>
                                      <p:to x="200000" y="450000"/>
                                    </p:animScale>
                                    <p:animScale>
                                      <p:cBhvr>
                                        <p:cTn id="18" dur="615" accel="100000" fill="hold">
                                          <p:stCondLst>
                                            <p:cond delay="385"/>
                                          </p:stCondLst>
                                        </p:cTn>
                                        <p:tgtEl>
                                          <p:spTgt spid="14"/>
                                        </p:tgtEl>
                                      </p:cBhvr>
                                      <p:from x="200000" y="450000"/>
                                      <p:to x="100000" y="100000"/>
                                    </p:animScale>
                                    <p:set>
                                      <p:cBhvr>
                                        <p:cTn id="19" dur="385" fill="hold"/>
                                        <p:tgtEl>
                                          <p:spTgt spid="14"/>
                                        </p:tgtEl>
                                        <p:attrNameLst>
                                          <p:attrName>ppt_x</p:attrName>
                                        </p:attrNameLst>
                                      </p:cBhvr>
                                      <p:to>
                                        <p:strVal val="(0.5)"/>
                                      </p:to>
                                    </p:set>
                                    <p:anim from="(0.5)" to="(#ppt_x)" calcmode="lin" valueType="num">
                                      <p:cBhvr>
                                        <p:cTn id="20" dur="615" accel="100000" fill="hold">
                                          <p:stCondLst>
                                            <p:cond delay="385"/>
                                          </p:stCondLst>
                                        </p:cTn>
                                        <p:tgtEl>
                                          <p:spTgt spid="14"/>
                                        </p:tgtEl>
                                        <p:attrNameLst>
                                          <p:attrName>ppt_x</p:attrName>
                                        </p:attrNameLst>
                                      </p:cBhvr>
                                    </p:anim>
                                    <p:set>
                                      <p:cBhvr>
                                        <p:cTn id="21" dur="385" fill="hold"/>
                                        <p:tgtEl>
                                          <p:spTgt spid="14"/>
                                        </p:tgtEl>
                                        <p:attrNameLst>
                                          <p:attrName>ppt_y</p:attrName>
                                        </p:attrNameLst>
                                      </p:cBhvr>
                                      <p:to>
                                        <p:strVal val="(#ppt_y+0.4)"/>
                                      </p:to>
                                    </p:set>
                                    <p:anim from="(#ppt_y+0.4)" to="(#ppt_y)" calcmode="lin" valueType="num">
                                      <p:cBhvr>
                                        <p:cTn id="22" dur="615" accel="100000" fill="hold">
                                          <p:stCondLst>
                                            <p:cond delay="385"/>
                                          </p:stCondLst>
                                        </p:cTn>
                                        <p:tgtEl>
                                          <p:spTgt spid="14"/>
                                        </p:tgtEl>
                                        <p:attrNameLst>
                                          <p:attrName>ppt_y</p:attrName>
                                        </p:attrNameLst>
                                      </p:cBhvr>
                                    </p:anim>
                                  </p:childTnLst>
                                </p:cTn>
                              </p:par>
                            </p:childTnLst>
                          </p:cTn>
                        </p:par>
                      </p:childTnLst>
                    </p:cTn>
                  </p:par>
                  <p:par>
                    <p:cTn id="23" fill="hold">
                      <p:stCondLst>
                        <p:cond delay="indefinite"/>
                      </p:stCondLst>
                      <p:childTnLst>
                        <p:par>
                          <p:cTn id="24" fill="hold">
                            <p:stCondLst>
                              <p:cond delay="0"/>
                            </p:stCondLst>
                            <p:childTnLst>
                              <p:par>
                                <p:cTn id="25" presetID="5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385" decel="100000"/>
                                        <p:tgtEl>
                                          <p:spTgt spid="13"/>
                                        </p:tgtEl>
                                      </p:cBhvr>
                                    </p:animEffect>
                                    <p:animScale>
                                      <p:cBhvr>
                                        <p:cTn id="28" dur="385" decel="100000"/>
                                        <p:tgtEl>
                                          <p:spTgt spid="13"/>
                                        </p:tgtEl>
                                      </p:cBhvr>
                                      <p:from x="10000" y="10000"/>
                                      <p:to x="200000" y="450000"/>
                                    </p:animScale>
                                    <p:animScale>
                                      <p:cBhvr>
                                        <p:cTn id="29" dur="615" accel="100000" fill="hold">
                                          <p:stCondLst>
                                            <p:cond delay="385"/>
                                          </p:stCondLst>
                                        </p:cTn>
                                        <p:tgtEl>
                                          <p:spTgt spid="13"/>
                                        </p:tgtEl>
                                      </p:cBhvr>
                                      <p:from x="200000" y="450000"/>
                                      <p:to x="100000" y="100000"/>
                                    </p:animScale>
                                    <p:set>
                                      <p:cBhvr>
                                        <p:cTn id="30" dur="385" fill="hold"/>
                                        <p:tgtEl>
                                          <p:spTgt spid="13"/>
                                        </p:tgtEl>
                                        <p:attrNameLst>
                                          <p:attrName>ppt_x</p:attrName>
                                        </p:attrNameLst>
                                      </p:cBhvr>
                                      <p:to>
                                        <p:strVal val="(0.5)"/>
                                      </p:to>
                                    </p:set>
                                    <p:anim from="(0.5)" to="(#ppt_x)" calcmode="lin" valueType="num">
                                      <p:cBhvr>
                                        <p:cTn id="31" dur="615" accel="100000" fill="hold">
                                          <p:stCondLst>
                                            <p:cond delay="385"/>
                                          </p:stCondLst>
                                        </p:cTn>
                                        <p:tgtEl>
                                          <p:spTgt spid="13"/>
                                        </p:tgtEl>
                                        <p:attrNameLst>
                                          <p:attrName>ppt_x</p:attrName>
                                        </p:attrNameLst>
                                      </p:cBhvr>
                                    </p:anim>
                                    <p:set>
                                      <p:cBhvr>
                                        <p:cTn id="32" dur="385" fill="hold"/>
                                        <p:tgtEl>
                                          <p:spTgt spid="13"/>
                                        </p:tgtEl>
                                        <p:attrNameLst>
                                          <p:attrName>ppt_y</p:attrName>
                                        </p:attrNameLst>
                                      </p:cBhvr>
                                      <p:to>
                                        <p:strVal val="(#ppt_y+0.4)"/>
                                      </p:to>
                                    </p:set>
                                    <p:anim from="(#ppt_y+0.4)" to="(#ppt_y)" calcmode="lin" valueType="num">
                                      <p:cBhvr>
                                        <p:cTn id="33" dur="615" accel="100000" fill="hold">
                                          <p:stCondLst>
                                            <p:cond delay="385"/>
                                          </p:stCondLst>
                                        </p:cTn>
                                        <p:tgtEl>
                                          <p:spTgt spid="13"/>
                                        </p:tgtEl>
                                        <p:attrNameLst>
                                          <p:attrName>ppt_y</p:attrName>
                                        </p:attrNameLst>
                                      </p:cBhvr>
                                    </p:anim>
                                  </p:childTnLst>
                                </p:cTn>
                              </p:par>
                            </p:childTnLst>
                          </p:cTn>
                        </p:par>
                      </p:childTnLst>
                    </p:cTn>
                  </p:par>
                  <p:par>
                    <p:cTn id="34" fill="hold">
                      <p:stCondLst>
                        <p:cond delay="indefinite"/>
                      </p:stCondLst>
                      <p:childTnLst>
                        <p:par>
                          <p:cTn id="35" fill="hold">
                            <p:stCondLst>
                              <p:cond delay="0"/>
                            </p:stCondLst>
                            <p:childTnLst>
                              <p:par>
                                <p:cTn id="36" presetID="51"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385" decel="100000"/>
                                        <p:tgtEl>
                                          <p:spTgt spid="12"/>
                                        </p:tgtEl>
                                      </p:cBhvr>
                                    </p:animEffect>
                                    <p:animScale>
                                      <p:cBhvr>
                                        <p:cTn id="39" dur="385" decel="100000"/>
                                        <p:tgtEl>
                                          <p:spTgt spid="12"/>
                                        </p:tgtEl>
                                      </p:cBhvr>
                                      <p:from x="10000" y="10000"/>
                                      <p:to x="200000" y="450000"/>
                                    </p:animScale>
                                    <p:animScale>
                                      <p:cBhvr>
                                        <p:cTn id="40" dur="615" accel="100000" fill="hold">
                                          <p:stCondLst>
                                            <p:cond delay="385"/>
                                          </p:stCondLst>
                                        </p:cTn>
                                        <p:tgtEl>
                                          <p:spTgt spid="12"/>
                                        </p:tgtEl>
                                      </p:cBhvr>
                                      <p:from x="200000" y="450000"/>
                                      <p:to x="100000" y="100000"/>
                                    </p:animScale>
                                    <p:set>
                                      <p:cBhvr>
                                        <p:cTn id="41" dur="385" fill="hold"/>
                                        <p:tgtEl>
                                          <p:spTgt spid="12"/>
                                        </p:tgtEl>
                                        <p:attrNameLst>
                                          <p:attrName>ppt_x</p:attrName>
                                        </p:attrNameLst>
                                      </p:cBhvr>
                                      <p:to>
                                        <p:strVal val="(0.5)"/>
                                      </p:to>
                                    </p:set>
                                    <p:anim from="(0.5)" to="(#ppt_x)" calcmode="lin" valueType="num">
                                      <p:cBhvr>
                                        <p:cTn id="42" dur="615" accel="100000" fill="hold">
                                          <p:stCondLst>
                                            <p:cond delay="385"/>
                                          </p:stCondLst>
                                        </p:cTn>
                                        <p:tgtEl>
                                          <p:spTgt spid="12"/>
                                        </p:tgtEl>
                                        <p:attrNameLst>
                                          <p:attrName>ppt_x</p:attrName>
                                        </p:attrNameLst>
                                      </p:cBhvr>
                                    </p:anim>
                                    <p:set>
                                      <p:cBhvr>
                                        <p:cTn id="43" dur="385" fill="hold"/>
                                        <p:tgtEl>
                                          <p:spTgt spid="12"/>
                                        </p:tgtEl>
                                        <p:attrNameLst>
                                          <p:attrName>ppt_y</p:attrName>
                                        </p:attrNameLst>
                                      </p:cBhvr>
                                      <p:to>
                                        <p:strVal val="(#ppt_y+0.4)"/>
                                      </p:to>
                                    </p:set>
                                    <p:anim from="(#ppt_y+0.4)" to="(#ppt_y)" calcmode="lin" valueType="num">
                                      <p:cBhvr>
                                        <p:cTn id="44" dur="615" accel="100000" fill="hold">
                                          <p:stCondLst>
                                            <p:cond delay="385"/>
                                          </p:stCondLst>
                                        </p:cTn>
                                        <p:tgtEl>
                                          <p:spTgt spid="12"/>
                                        </p:tgtEl>
                                        <p:attrNameLst>
                                          <p:attrName>ppt_y</p:attrName>
                                        </p:attrNameLst>
                                      </p:cBhvr>
                                    </p:anim>
                                  </p:childTnLst>
                                </p:cTn>
                              </p:par>
                            </p:childTnLst>
                          </p:cTn>
                        </p:par>
                      </p:childTnLst>
                    </p:cTn>
                  </p:par>
                  <p:par>
                    <p:cTn id="45" fill="hold">
                      <p:stCondLst>
                        <p:cond delay="indefinite"/>
                      </p:stCondLst>
                      <p:childTnLst>
                        <p:par>
                          <p:cTn id="46" fill="hold">
                            <p:stCondLst>
                              <p:cond delay="0"/>
                            </p:stCondLst>
                            <p:childTnLst>
                              <p:par>
                                <p:cTn id="47" presetID="51"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385" decel="100000"/>
                                        <p:tgtEl>
                                          <p:spTgt spid="11"/>
                                        </p:tgtEl>
                                      </p:cBhvr>
                                    </p:animEffect>
                                    <p:animScale>
                                      <p:cBhvr>
                                        <p:cTn id="50" dur="385" decel="100000"/>
                                        <p:tgtEl>
                                          <p:spTgt spid="11"/>
                                        </p:tgtEl>
                                      </p:cBhvr>
                                      <p:from x="10000" y="10000"/>
                                      <p:to x="200000" y="450000"/>
                                    </p:animScale>
                                    <p:animScale>
                                      <p:cBhvr>
                                        <p:cTn id="51" dur="615" accel="100000" fill="hold">
                                          <p:stCondLst>
                                            <p:cond delay="385"/>
                                          </p:stCondLst>
                                        </p:cTn>
                                        <p:tgtEl>
                                          <p:spTgt spid="11"/>
                                        </p:tgtEl>
                                      </p:cBhvr>
                                      <p:from x="200000" y="450000"/>
                                      <p:to x="100000" y="100000"/>
                                    </p:animScale>
                                    <p:set>
                                      <p:cBhvr>
                                        <p:cTn id="52" dur="385" fill="hold"/>
                                        <p:tgtEl>
                                          <p:spTgt spid="11"/>
                                        </p:tgtEl>
                                        <p:attrNameLst>
                                          <p:attrName>ppt_x</p:attrName>
                                        </p:attrNameLst>
                                      </p:cBhvr>
                                      <p:to>
                                        <p:strVal val="(0.5)"/>
                                      </p:to>
                                    </p:set>
                                    <p:anim from="(0.5)" to="(#ppt_x)" calcmode="lin" valueType="num">
                                      <p:cBhvr>
                                        <p:cTn id="53" dur="615" accel="100000" fill="hold">
                                          <p:stCondLst>
                                            <p:cond delay="385"/>
                                          </p:stCondLst>
                                        </p:cTn>
                                        <p:tgtEl>
                                          <p:spTgt spid="11"/>
                                        </p:tgtEl>
                                        <p:attrNameLst>
                                          <p:attrName>ppt_x</p:attrName>
                                        </p:attrNameLst>
                                      </p:cBhvr>
                                    </p:anim>
                                    <p:set>
                                      <p:cBhvr>
                                        <p:cTn id="54" dur="385" fill="hold"/>
                                        <p:tgtEl>
                                          <p:spTgt spid="11"/>
                                        </p:tgtEl>
                                        <p:attrNameLst>
                                          <p:attrName>ppt_y</p:attrName>
                                        </p:attrNameLst>
                                      </p:cBhvr>
                                      <p:to>
                                        <p:strVal val="(#ppt_y+0.4)"/>
                                      </p:to>
                                    </p:set>
                                    <p:anim from="(#ppt_y+0.4)" to="(#ppt_y)" calcmode="lin" valueType="num">
                                      <p:cBhvr>
                                        <p:cTn id="55" dur="615" accel="100000" fill="hold">
                                          <p:stCondLst>
                                            <p:cond delay="385"/>
                                          </p:stCondLst>
                                        </p:cTn>
                                        <p:tgtEl>
                                          <p:spTgt spid="11"/>
                                        </p:tgtEl>
                                        <p:attrNameLst>
                                          <p:attrName>ppt_y</p:attrName>
                                        </p:attrNameLst>
                                      </p:cBhvr>
                                    </p:anim>
                                  </p:childTnLst>
                                </p:cTn>
                              </p:par>
                            </p:childTnLst>
                          </p:cTn>
                        </p:par>
                      </p:childTnLst>
                    </p:cTn>
                  </p:par>
                  <p:par>
                    <p:cTn id="56" fill="hold">
                      <p:stCondLst>
                        <p:cond delay="indefinite"/>
                      </p:stCondLst>
                      <p:childTnLst>
                        <p:par>
                          <p:cTn id="57" fill="hold">
                            <p:stCondLst>
                              <p:cond delay="0"/>
                            </p:stCondLst>
                            <p:childTnLst>
                              <p:par>
                                <p:cTn id="58" presetID="51"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385" decel="100000"/>
                                        <p:tgtEl>
                                          <p:spTgt spid="15"/>
                                        </p:tgtEl>
                                      </p:cBhvr>
                                    </p:animEffect>
                                    <p:animScale>
                                      <p:cBhvr>
                                        <p:cTn id="61" dur="385" decel="100000"/>
                                        <p:tgtEl>
                                          <p:spTgt spid="15"/>
                                        </p:tgtEl>
                                      </p:cBhvr>
                                      <p:from x="10000" y="10000"/>
                                      <p:to x="200000" y="450000"/>
                                    </p:animScale>
                                    <p:animScale>
                                      <p:cBhvr>
                                        <p:cTn id="62" dur="615" accel="100000" fill="hold">
                                          <p:stCondLst>
                                            <p:cond delay="385"/>
                                          </p:stCondLst>
                                        </p:cTn>
                                        <p:tgtEl>
                                          <p:spTgt spid="15"/>
                                        </p:tgtEl>
                                      </p:cBhvr>
                                      <p:from x="200000" y="450000"/>
                                      <p:to x="100000" y="100000"/>
                                    </p:animScale>
                                    <p:set>
                                      <p:cBhvr>
                                        <p:cTn id="63" dur="385" fill="hold"/>
                                        <p:tgtEl>
                                          <p:spTgt spid="15"/>
                                        </p:tgtEl>
                                        <p:attrNameLst>
                                          <p:attrName>ppt_x</p:attrName>
                                        </p:attrNameLst>
                                      </p:cBhvr>
                                      <p:to>
                                        <p:strVal val="(0.5)"/>
                                      </p:to>
                                    </p:set>
                                    <p:anim from="(0.5)" to="(#ppt_x)" calcmode="lin" valueType="num">
                                      <p:cBhvr>
                                        <p:cTn id="64" dur="615" accel="100000" fill="hold">
                                          <p:stCondLst>
                                            <p:cond delay="385"/>
                                          </p:stCondLst>
                                        </p:cTn>
                                        <p:tgtEl>
                                          <p:spTgt spid="15"/>
                                        </p:tgtEl>
                                        <p:attrNameLst>
                                          <p:attrName>ppt_x</p:attrName>
                                        </p:attrNameLst>
                                      </p:cBhvr>
                                    </p:anim>
                                    <p:set>
                                      <p:cBhvr>
                                        <p:cTn id="65" dur="385" fill="hold"/>
                                        <p:tgtEl>
                                          <p:spTgt spid="15"/>
                                        </p:tgtEl>
                                        <p:attrNameLst>
                                          <p:attrName>ppt_y</p:attrName>
                                        </p:attrNameLst>
                                      </p:cBhvr>
                                      <p:to>
                                        <p:strVal val="(#ppt_y+0.4)"/>
                                      </p:to>
                                    </p:set>
                                    <p:anim from="(#ppt_y+0.4)" to="(#ppt_y)" calcmode="lin" valueType="num">
                                      <p:cBhvr>
                                        <p:cTn id="66" dur="615" accel="100000" fill="hold">
                                          <p:stCondLst>
                                            <p:cond delay="385"/>
                                          </p:stCondLst>
                                        </p:cTn>
                                        <p:tgtEl>
                                          <p:spTgt spid="15"/>
                                        </p:tgtEl>
                                        <p:attrNameLst>
                                          <p:attrName>ppt_y</p:attrName>
                                        </p:attrNameLst>
                                      </p:cBhvr>
                                    </p:anim>
                                  </p:childTnLst>
                                </p:cTn>
                              </p:par>
                            </p:childTnLst>
                          </p:cTn>
                        </p:par>
                        <p:par>
                          <p:cTn id="67" fill="hold">
                            <p:stCondLst>
                              <p:cond delay="1000"/>
                            </p:stCondLst>
                            <p:childTnLst>
                              <p:par>
                                <p:cTn id="68" presetID="53" presetClass="entr" presetSubtype="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Effect transition="in" filter="fade">
                                      <p:cBhvr>
                                        <p:cTn id="7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4-ACADIA: 1632-1635 </a:t>
            </a:r>
            <a:r>
              <a:rPr lang="en-US" b="0" dirty="0" smtClean="0"/>
              <a:t>(3)</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7"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5"/>
          <p:cNvPicPr>
            <a:picLocks noChangeAspect="1" noChangeArrowheads="1"/>
          </p:cNvPicPr>
          <p:nvPr/>
        </p:nvPicPr>
        <p:blipFill>
          <a:blip r:embed="rId6" cstate="print"/>
          <a:srcRect t="16175" b="31550"/>
          <a:stretch>
            <a:fillRect/>
          </a:stretch>
        </p:blipFill>
        <p:spPr bwMode="auto">
          <a:xfrm>
            <a:off x="7620000" y="5105400"/>
            <a:ext cx="685800" cy="250050"/>
          </a:xfrm>
          <a:prstGeom prst="rect">
            <a:avLst/>
          </a:prstGeom>
          <a:noFill/>
          <a:ln w="9525">
            <a:noFill/>
            <a:miter lim="800000"/>
            <a:headEnd/>
            <a:tailEnd/>
          </a:ln>
        </p:spPr>
      </p:pic>
      <p:sp>
        <p:nvSpPr>
          <p:cNvPr id="44" name="Rectangle 43"/>
          <p:cNvSpPr/>
          <p:nvPr/>
        </p:nvSpPr>
        <p:spPr>
          <a:xfrm>
            <a:off x="0" y="5473005"/>
            <a:ext cx="4572000" cy="1384995"/>
          </a:xfrm>
          <a:prstGeom prst="rect">
            <a:avLst/>
          </a:prstGeom>
        </p:spPr>
        <p:txBody>
          <a:bodyPr wrap="square">
            <a:spAutoFit/>
          </a:bodyPr>
          <a:lstStyle/>
          <a:p>
            <a:pPr marL="176213" indent="-176213">
              <a:buFont typeface="Arial" pitchFamily="34" charset="0"/>
              <a:buChar char="•"/>
            </a:pPr>
            <a:r>
              <a:rPr lang="en-US" sz="2800" dirty="0" smtClean="0"/>
              <a:t>This competition sparks a </a:t>
            </a:r>
            <a:r>
              <a:rPr lang="en-US" sz="2800" dirty="0" smtClean="0">
                <a:solidFill>
                  <a:srgbClr val="FF0000"/>
                </a:solidFill>
                <a:effectLst>
                  <a:outerShdw blurRad="38100" dist="38100" dir="2700000" algn="tl">
                    <a:srgbClr val="000000"/>
                  </a:outerShdw>
                </a:effectLst>
              </a:rPr>
              <a:t>bitter confrontation between La Tour &amp; Razilly </a:t>
            </a:r>
            <a:r>
              <a:rPr lang="en-US" sz="2800" dirty="0" smtClean="0"/>
              <a:t>–a </a:t>
            </a:r>
            <a:r>
              <a:rPr lang="en-US" sz="2800" dirty="0" smtClean="0">
                <a:solidFill>
                  <a:srgbClr val="FF0000"/>
                </a:solidFill>
                <a:effectLst>
                  <a:outerShdw blurRad="38100" dist="38100" dir="2700000" algn="tl">
                    <a:srgbClr val="000000"/>
                  </a:outerShdw>
                </a:effectLst>
              </a:rPr>
              <a:t>civil war</a:t>
            </a:r>
            <a:r>
              <a:rPr lang="en-US" sz="2800" dirty="0" smtClean="0"/>
              <a:t>!</a:t>
            </a:r>
          </a:p>
        </p:txBody>
      </p:sp>
      <p:sp>
        <p:nvSpPr>
          <p:cNvPr id="32" name="Rectangle 31"/>
          <p:cNvSpPr>
            <a:spLocks noChangeAspect="1"/>
          </p:cNvSpPr>
          <p:nvPr/>
        </p:nvSpPr>
        <p:spPr>
          <a:xfrm>
            <a:off x="7772400" y="5257800"/>
            <a:ext cx="365760" cy="246888"/>
          </a:xfrm>
          <a:prstGeom prst="rect">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5-Point Star 42"/>
          <p:cNvSpPr>
            <a:spLocks noChangeAspect="1"/>
          </p:cNvSpPr>
          <p:nvPr/>
        </p:nvSpPr>
        <p:spPr>
          <a:xfrm>
            <a:off x="2834640" y="43434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p:nvSpPr>
        <p:spPr>
          <a:xfrm>
            <a:off x="4572000" y="5549205"/>
            <a:ext cx="4572000" cy="1384995"/>
          </a:xfrm>
          <a:prstGeom prst="rect">
            <a:avLst/>
          </a:prstGeom>
        </p:spPr>
        <p:txBody>
          <a:bodyPr wrap="square">
            <a:spAutoFit/>
          </a:bodyPr>
          <a:lstStyle/>
          <a:p>
            <a:pPr marL="174625" indent="-174625">
              <a:buFont typeface="Arial" pitchFamily="34" charset="0"/>
              <a:buChar char="•"/>
            </a:pPr>
            <a:r>
              <a:rPr lang="en-US" sz="2800" dirty="0" smtClean="0">
                <a:solidFill>
                  <a:srgbClr val="FF0000"/>
                </a:solidFill>
                <a:effectLst>
                  <a:outerShdw blurRad="38100" dist="38100" dir="2700000" algn="tl">
                    <a:srgbClr val="000000"/>
                  </a:outerShdw>
                </a:effectLst>
              </a:rPr>
              <a:t>Razilly dies in 1635 </a:t>
            </a:r>
            <a:r>
              <a:rPr lang="en-US" sz="2800" dirty="0" smtClean="0"/>
              <a:t>and his former lieutenant, Charles Menou </a:t>
            </a:r>
            <a:r>
              <a:rPr lang="en-US" sz="2800" dirty="0" smtClean="0">
                <a:solidFill>
                  <a:srgbClr val="FF0000"/>
                </a:solidFill>
                <a:effectLst>
                  <a:outerShdw blurRad="38100" dist="38100" dir="2700000" algn="tl">
                    <a:srgbClr val="000000"/>
                  </a:outerShdw>
                </a:effectLst>
              </a:rPr>
              <a:t>d’Aulnay takes over</a:t>
            </a:r>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ET=28YRS</a:t>
            </a:r>
          </a:p>
        </p:txBody>
      </p:sp>
      <p:sp>
        <p:nvSpPr>
          <p:cNvPr id="30" name="5-Point Star 29"/>
          <p:cNvSpPr>
            <a:spLocks noChangeAspect="1"/>
          </p:cNvSpPr>
          <p:nvPr/>
        </p:nvSpPr>
        <p:spPr>
          <a:xfrm>
            <a:off x="2057400" y="2286000"/>
            <a:ext cx="365760" cy="365760"/>
          </a:xfrm>
          <a:prstGeom prst="star5">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6"/>
          <p:cNvGrpSpPr/>
          <p:nvPr/>
        </p:nvGrpSpPr>
        <p:grpSpPr>
          <a:xfrm>
            <a:off x="4495800" y="1066800"/>
            <a:ext cx="3810000" cy="4485620"/>
            <a:chOff x="5485726" y="609600"/>
            <a:chExt cx="3810000" cy="4485620"/>
          </a:xfrm>
        </p:grpSpPr>
        <p:pic>
          <p:nvPicPr>
            <p:cNvPr id="27" name="Picture 2" descr="Charles d'Aulnay.jpg"/>
            <p:cNvPicPr>
              <a:picLocks noChangeAspect="1" noChangeArrowheads="1"/>
            </p:cNvPicPr>
            <p:nvPr/>
          </p:nvPicPr>
          <p:blipFill>
            <a:blip r:embed="rId8" cstate="print"/>
            <a:srcRect l="8333" b="19624"/>
            <a:stretch>
              <a:fillRect/>
            </a:stretch>
          </p:blipFill>
          <p:spPr bwMode="auto">
            <a:xfrm>
              <a:off x="5486400" y="609600"/>
              <a:ext cx="3809326" cy="3982478"/>
            </a:xfrm>
            <a:prstGeom prst="rect">
              <a:avLst/>
            </a:prstGeom>
            <a:noFill/>
          </p:spPr>
        </p:pic>
        <p:sp>
          <p:nvSpPr>
            <p:cNvPr id="31" name="Rectangle 30"/>
            <p:cNvSpPr/>
            <p:nvPr/>
          </p:nvSpPr>
          <p:spPr>
            <a:xfrm>
              <a:off x="5485726" y="4572000"/>
              <a:ext cx="3796873" cy="523220"/>
            </a:xfrm>
            <a:prstGeom prst="rect">
              <a:avLst/>
            </a:prstGeom>
            <a:solidFill>
              <a:schemeClr val="bg1"/>
            </a:solidFill>
          </p:spPr>
          <p:txBody>
            <a:bodyPr wrap="none">
              <a:spAutoFit/>
            </a:bodyPr>
            <a:lstStyle/>
            <a:p>
              <a:pPr marL="174625" indent="-174625">
                <a:spcAft>
                  <a:spcPts val="1200"/>
                </a:spcAft>
              </a:pPr>
              <a:r>
                <a:rPr lang="en-US" sz="2800" b="1" dirty="0" smtClean="0"/>
                <a:t>Charles Menou d’Aulnay</a:t>
              </a:r>
            </a:p>
          </p:txBody>
        </p:sp>
      </p:grpSp>
      <p:grpSp>
        <p:nvGrpSpPr>
          <p:cNvPr id="33" name="Group 33"/>
          <p:cNvGrpSpPr/>
          <p:nvPr/>
        </p:nvGrpSpPr>
        <p:grpSpPr>
          <a:xfrm>
            <a:off x="1676400" y="609600"/>
            <a:ext cx="2590800" cy="4956048"/>
            <a:chOff x="6400800" y="609600"/>
            <a:chExt cx="2743200" cy="5323820"/>
          </a:xfrm>
        </p:grpSpPr>
        <p:pic>
          <p:nvPicPr>
            <p:cNvPr id="36" name="Picture 1"/>
            <p:cNvPicPr>
              <a:picLocks noChangeAspect="1" noChangeArrowheads="1"/>
            </p:cNvPicPr>
            <p:nvPr/>
          </p:nvPicPr>
          <p:blipFill>
            <a:blip r:embed="rId9" cstate="print"/>
            <a:srcRect/>
            <a:stretch>
              <a:fillRect/>
            </a:stretch>
          </p:blipFill>
          <p:spPr bwMode="auto">
            <a:xfrm>
              <a:off x="6400800" y="609600"/>
              <a:ext cx="2743200" cy="5126752"/>
            </a:xfrm>
            <a:prstGeom prst="rect">
              <a:avLst/>
            </a:prstGeom>
            <a:noFill/>
            <a:ln w="9525">
              <a:noFill/>
              <a:miter lim="800000"/>
              <a:headEnd/>
              <a:tailEnd/>
            </a:ln>
          </p:spPr>
        </p:pic>
        <p:sp>
          <p:nvSpPr>
            <p:cNvPr id="35" name="Rectangle 34"/>
            <p:cNvSpPr/>
            <p:nvPr/>
          </p:nvSpPr>
          <p:spPr>
            <a:xfrm>
              <a:off x="6400800" y="5410200"/>
              <a:ext cx="2743200" cy="523220"/>
            </a:xfrm>
            <a:prstGeom prst="rect">
              <a:avLst/>
            </a:prstGeom>
            <a:solidFill>
              <a:schemeClr val="bg1"/>
            </a:solidFill>
          </p:spPr>
          <p:txBody>
            <a:bodyPr wrap="square">
              <a:spAutoFit/>
            </a:bodyPr>
            <a:lstStyle/>
            <a:p>
              <a:pPr marL="174625" indent="-174625" algn="ctr">
                <a:spcAft>
                  <a:spcPts val="1200"/>
                </a:spcAft>
              </a:pPr>
              <a:r>
                <a:rPr lang="en-US" sz="2800" b="1" dirty="0" smtClean="0"/>
                <a:t>Isaac de Razilly</a:t>
              </a:r>
            </a:p>
          </p:txBody>
        </p:sp>
      </p:grpSp>
      <p:sp>
        <p:nvSpPr>
          <p:cNvPr id="25" name="Rectangle 24"/>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10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up)">
                                      <p:cBhvr>
                                        <p:cTn id="12" dur="1000"/>
                                        <p:tgtEl>
                                          <p:spTgt spid="53"/>
                                        </p:tgtEl>
                                      </p:cBhvr>
                                    </p:animEffect>
                                  </p:childTnLst>
                                </p:cTn>
                              </p:par>
                              <p:par>
                                <p:cTn id="13" presetID="2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10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000"/>
                                        <p:tgtEl>
                                          <p:spTgt spid="33"/>
                                        </p:tgtEl>
                                      </p:cBhvr>
                                    </p:animEffect>
                                    <p:set>
                                      <p:cBhvr>
                                        <p:cTn id="20" dur="1" fill="hold">
                                          <p:stCondLst>
                                            <p:cond delay="1999"/>
                                          </p:stCondLst>
                                        </p:cTn>
                                        <p:tgtEl>
                                          <p:spTgt spid="33"/>
                                        </p:tgtEl>
                                        <p:attrNameLst>
                                          <p:attrName>style.visibility</p:attrName>
                                        </p:attrNameLst>
                                      </p:cBhvr>
                                      <p:to>
                                        <p:strVal val="hidden"/>
                                      </p:to>
                                    </p:set>
                                  </p:childTnLst>
                                </p:cTn>
                              </p:par>
                              <p:par>
                                <p:cTn id="21" presetID="53"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1000" fill="hold"/>
                                        <p:tgtEl>
                                          <p:spTgt spid="26"/>
                                        </p:tgtEl>
                                        <p:attrNameLst>
                                          <p:attrName>ppt_w</p:attrName>
                                        </p:attrNameLst>
                                      </p:cBhvr>
                                      <p:tavLst>
                                        <p:tav tm="0">
                                          <p:val>
                                            <p:fltVal val="0"/>
                                          </p:val>
                                        </p:tav>
                                        <p:tav tm="100000">
                                          <p:val>
                                            <p:strVal val="#ppt_w"/>
                                          </p:val>
                                        </p:tav>
                                      </p:tavLst>
                                    </p:anim>
                                    <p:anim calcmode="lin" valueType="num">
                                      <p:cBhvr>
                                        <p:cTn id="24" dur="1000" fill="hold"/>
                                        <p:tgtEl>
                                          <p:spTgt spid="26"/>
                                        </p:tgtEl>
                                        <p:attrNameLst>
                                          <p:attrName>ppt_h</p:attrName>
                                        </p:attrNameLst>
                                      </p:cBhvr>
                                      <p:tavLst>
                                        <p:tav tm="0">
                                          <p:val>
                                            <p:fltVal val="0"/>
                                          </p:val>
                                        </p:tav>
                                        <p:tav tm="100000">
                                          <p:val>
                                            <p:strVal val="#ppt_h"/>
                                          </p:val>
                                        </p:tav>
                                      </p:tavLst>
                                    </p:anim>
                                    <p:animEffect transition="in" filter="fade">
                                      <p:cBhvr>
                                        <p:cTn id="2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5-ACADIA: 1635-1654 </a:t>
            </a:r>
            <a:r>
              <a:rPr lang="en-US" b="0" dirty="0" smtClean="0"/>
              <a:t>(19)</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sp>
        <p:nvSpPr>
          <p:cNvPr id="4" name="Rectangle 3"/>
          <p:cNvSpPr/>
          <p:nvPr/>
        </p:nvSpPr>
        <p:spPr>
          <a:xfrm>
            <a:off x="4648200" y="5549205"/>
            <a:ext cx="4572000" cy="1384995"/>
          </a:xfrm>
          <a:prstGeom prst="rect">
            <a:avLst/>
          </a:prstGeom>
        </p:spPr>
        <p:txBody>
          <a:bodyPr wrap="square">
            <a:spAutoFit/>
          </a:bodyPr>
          <a:lstStyle/>
          <a:p>
            <a:pPr marL="174625" indent="-174625">
              <a:spcAft>
                <a:spcPts val="1200"/>
              </a:spcAft>
              <a:buFont typeface="Arial" pitchFamily="34" charset="0"/>
              <a:buChar char="•"/>
            </a:pPr>
            <a:r>
              <a:rPr lang="en-US" sz="2800" dirty="0" smtClean="0"/>
              <a:t>An </a:t>
            </a:r>
            <a:r>
              <a:rPr lang="en-US" sz="2800" dirty="0" smtClean="0">
                <a:solidFill>
                  <a:srgbClr val="FF0000"/>
                </a:solidFill>
                <a:effectLst>
                  <a:outerShdw blurRad="38100" dist="38100" dir="2700000" algn="tl">
                    <a:srgbClr val="000000"/>
                  </a:outerShdw>
                </a:effectLst>
              </a:rPr>
              <a:t>Acadien Civil War is fought</a:t>
            </a:r>
            <a:r>
              <a:rPr lang="en-US" sz="2800" dirty="0" smtClean="0"/>
              <a:t> between competing governors of Acadie</a:t>
            </a:r>
            <a:endParaRPr lang="en-US" sz="2800" dirty="0"/>
          </a:p>
        </p:txBody>
      </p:sp>
      <p:grpSp>
        <p:nvGrpSpPr>
          <p:cNvPr id="7"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Straight Arrow Connector 35"/>
          <p:cNvCxnSpPr/>
          <p:nvPr/>
        </p:nvCxnSpPr>
        <p:spPr>
          <a:xfrm>
            <a:off x="2362200" y="3733800"/>
            <a:ext cx="609600" cy="685800"/>
          </a:xfrm>
          <a:prstGeom prst="straightConnector1">
            <a:avLst/>
          </a:prstGeom>
          <a:ln w="571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5-Point Star 42"/>
          <p:cNvSpPr>
            <a:spLocks noChangeAspect="1"/>
          </p:cNvSpPr>
          <p:nvPr/>
        </p:nvSpPr>
        <p:spPr>
          <a:xfrm>
            <a:off x="2834640" y="43434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ET=31YRS</a:t>
            </a:r>
          </a:p>
        </p:txBody>
      </p:sp>
      <p:sp>
        <p:nvSpPr>
          <p:cNvPr id="19" name="Rectangle 18"/>
          <p:cNvSpPr/>
          <p:nvPr/>
        </p:nvSpPr>
        <p:spPr>
          <a:xfrm>
            <a:off x="0" y="5473005"/>
            <a:ext cx="4572000" cy="1384995"/>
          </a:xfrm>
          <a:prstGeom prst="rect">
            <a:avLst/>
          </a:prstGeom>
        </p:spPr>
        <p:txBody>
          <a:bodyPr wrap="square">
            <a:spAutoFit/>
          </a:bodyPr>
          <a:lstStyle/>
          <a:p>
            <a:pPr marL="174625" indent="-174625">
              <a:spcAft>
                <a:spcPts val="1200"/>
              </a:spcAft>
              <a:buFont typeface="Arial" pitchFamily="34" charset="0"/>
              <a:buChar char="•"/>
            </a:pPr>
            <a:r>
              <a:rPr lang="en-US" sz="2800" dirty="0" smtClean="0"/>
              <a:t>D’Aulnay </a:t>
            </a:r>
            <a:r>
              <a:rPr lang="en-US" sz="2800" dirty="0" smtClean="0">
                <a:solidFill>
                  <a:srgbClr val="FF0000"/>
                </a:solidFill>
                <a:effectLst>
                  <a:outerShdw blurRad="38100" dist="38100" dir="2700000" algn="tl">
                    <a:srgbClr val="000000"/>
                  </a:outerShdw>
                </a:effectLst>
              </a:rPr>
              <a:t>moves Acadian capital to Port Royal</a:t>
            </a:r>
            <a:r>
              <a:rPr lang="en-US" sz="2800" dirty="0" smtClean="0"/>
              <a:t>; bringing </a:t>
            </a:r>
            <a:r>
              <a:rPr lang="en-US" sz="2800" dirty="0" smtClean="0">
                <a:solidFill>
                  <a:srgbClr val="FF0000"/>
                </a:solidFill>
                <a:effectLst>
                  <a:outerShdw blurRad="38100" dist="38100" dir="2700000" algn="tl">
                    <a:srgbClr val="000000"/>
                  </a:outerShdw>
                </a:effectLst>
              </a:rPr>
              <a:t>20 French families</a:t>
            </a:r>
            <a:endParaRPr lang="en-US" sz="2800" dirty="0">
              <a:solidFill>
                <a:srgbClr val="FF0000"/>
              </a:solidFill>
              <a:effectLst>
                <a:outerShdw blurRad="38100" dist="38100" dir="2700000" algn="tl">
                  <a:srgbClr val="000000"/>
                </a:outerShdw>
              </a:effectLst>
            </a:endParaRPr>
          </a:p>
        </p:txBody>
      </p:sp>
      <p:sp>
        <p:nvSpPr>
          <p:cNvPr id="20" name="5-Point Star 19"/>
          <p:cNvSpPr>
            <a:spLocks noChangeAspect="1"/>
          </p:cNvSpPr>
          <p:nvPr/>
        </p:nvSpPr>
        <p:spPr>
          <a:xfrm>
            <a:off x="2057400" y="2286000"/>
            <a:ext cx="365760" cy="365760"/>
          </a:xfrm>
          <a:prstGeom prst="star5">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626" name="Picture 2" descr="https://tse2.mm.bing.net/th?id=OIP.abjkSyVVsBruIFa5trCybQHaFj&amp;pid=Api&amp;P=0&amp;w=205&amp;h=155"/>
          <p:cNvPicPr>
            <a:picLocks noChangeAspect="1" noChangeArrowheads="1"/>
          </p:cNvPicPr>
          <p:nvPr/>
        </p:nvPicPr>
        <p:blipFill>
          <a:blip r:embed="rId6" cstate="print"/>
          <a:srcRect/>
          <a:stretch>
            <a:fillRect/>
          </a:stretch>
        </p:blipFill>
        <p:spPr bwMode="auto">
          <a:xfrm rot="1567744">
            <a:off x="2923932" y="2452249"/>
            <a:ext cx="914400" cy="686916"/>
          </a:xfrm>
          <a:prstGeom prst="rect">
            <a:avLst/>
          </a:prstGeom>
          <a:noFill/>
        </p:spPr>
      </p:pic>
      <p:pic>
        <p:nvPicPr>
          <p:cNvPr id="26" name="Picture 2" descr="https://tse2.mm.bing.net/th?id=OIP.abjkSyVVsBruIFa5trCybQHaFj&amp;pid=Api&amp;P=0&amp;w=205&amp;h=155"/>
          <p:cNvPicPr preferRelativeResize="0">
            <a:picLocks noChangeArrowheads="1"/>
          </p:cNvPicPr>
          <p:nvPr/>
        </p:nvPicPr>
        <p:blipFill>
          <a:blip r:embed="rId6" cstate="print"/>
          <a:srcRect/>
          <a:stretch>
            <a:fillRect/>
          </a:stretch>
        </p:blipFill>
        <p:spPr bwMode="auto">
          <a:xfrm rot="1567744" flipH="1">
            <a:off x="1704733" y="1614049"/>
            <a:ext cx="914400" cy="686916"/>
          </a:xfrm>
          <a:prstGeom prst="rect">
            <a:avLst/>
          </a:prstGeom>
          <a:noFill/>
        </p:spPr>
      </p:pic>
      <p:sp>
        <p:nvSpPr>
          <p:cNvPr id="27" name="Rectangle 26"/>
          <p:cNvSpPr/>
          <p:nvPr/>
        </p:nvSpPr>
        <p:spPr>
          <a:xfrm>
            <a:off x="-2286000" y="2743200"/>
            <a:ext cx="2286000" cy="2031325"/>
          </a:xfrm>
          <a:prstGeom prst="rect">
            <a:avLst/>
          </a:prstGeom>
        </p:spPr>
        <p:txBody>
          <a:bodyPr wrap="square">
            <a:spAutoFit/>
          </a:bodyPr>
          <a:lstStyle/>
          <a:p>
            <a:r>
              <a:rPr lang="en-US" dirty="0"/>
              <a:t>With the arrival of families, agricultural production was stabilized and adequate food and clothing became available.</a:t>
            </a:r>
          </a:p>
        </p:txBody>
      </p:sp>
      <p:sp>
        <p:nvSpPr>
          <p:cNvPr id="18" name="Rectangle 17"/>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wipe(up)">
                                      <p:cBhvr>
                                        <p:cTn id="14" dur="1000"/>
                                        <p:tgtEl>
                                          <p:spTgt spid="1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20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64" presetClass="path" presetSubtype="0" accel="50000" decel="50000" fill="hold" grpId="1" nodeType="clickEffect">
                                  <p:stCondLst>
                                    <p:cond delay="0"/>
                                  </p:stCondLst>
                                  <p:childTnLst>
                                    <p:animMotion origin="layout" path="M 1.94444E-6 -3.07372E-7 L -0.08837 -0.13774 " pathEditMode="relative" rAng="0" ptsTypes="AA">
                                      <p:cBhvr>
                                        <p:cTn id="23" dur="2000" fill="hold"/>
                                        <p:tgtEl>
                                          <p:spTgt spid="43"/>
                                        </p:tgtEl>
                                        <p:attrNameLst>
                                          <p:attrName>ppt_x</p:attrName>
                                          <p:attrName>ppt_y</p:attrName>
                                        </p:attrNameLst>
                                      </p:cBhvr>
                                      <p:rCtr x="-44" y="-69"/>
                                    </p:animMotion>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wipe(up)">
                                      <p:cBhvr>
                                        <p:cTn id="28" dur="10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repeatCount="indefinite" fill="hold" nodeType="clickEffect">
                                  <p:stCondLst>
                                    <p:cond delay="0"/>
                                  </p:stCondLst>
                                  <p:childTnLst>
                                    <p:set>
                                      <p:cBhvr>
                                        <p:cTn id="32" dur="1" fill="hold">
                                          <p:stCondLst>
                                            <p:cond delay="0"/>
                                          </p:stCondLst>
                                        </p:cTn>
                                        <p:tgtEl>
                                          <p:spTgt spid="26626"/>
                                        </p:tgtEl>
                                        <p:attrNameLst>
                                          <p:attrName>style.visibility</p:attrName>
                                        </p:attrNameLst>
                                      </p:cBhvr>
                                      <p:to>
                                        <p:strVal val="visible"/>
                                      </p:to>
                                    </p:set>
                                    <p:animEffect transition="in" filter="wipe(right)">
                                      <p:cBhvr>
                                        <p:cTn id="33" dur="1000"/>
                                        <p:tgtEl>
                                          <p:spTgt spid="26626"/>
                                        </p:tgtEl>
                                      </p:cBhvr>
                                    </p:animEffect>
                                  </p:childTnLst>
                                </p:cTn>
                              </p:par>
                              <p:par>
                                <p:cTn id="34" presetID="22" presetClass="entr" presetSubtype="4" repeatCount="indefinite"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down)">
                                      <p:cBhvr>
                                        <p:cTn id="36" dur="10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36"/>
                                        </p:tgtEl>
                                      </p:cBhvr>
                                    </p:animEffect>
                                    <p:set>
                                      <p:cBhvr>
                                        <p:cTn id="41"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5-ACADIA: 1635-1654 </a:t>
            </a:r>
            <a:r>
              <a:rPr lang="en-US" b="0" dirty="0" smtClean="0"/>
              <a:t>(19)</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sp>
        <p:nvSpPr>
          <p:cNvPr id="5" name="Rectangle 4"/>
          <p:cNvSpPr/>
          <p:nvPr/>
        </p:nvSpPr>
        <p:spPr>
          <a:xfrm>
            <a:off x="0" y="5522893"/>
            <a:ext cx="4572000" cy="954107"/>
          </a:xfrm>
          <a:prstGeom prst="rect">
            <a:avLst/>
          </a:prstGeom>
        </p:spPr>
        <p:txBody>
          <a:bodyPr>
            <a:spAutoFit/>
          </a:bodyPr>
          <a:lstStyle/>
          <a:p>
            <a:pPr marL="174625" indent="-174625">
              <a:spcAft>
                <a:spcPts val="1200"/>
              </a:spcAft>
              <a:buFont typeface="Arial" pitchFamily="34" charset="0"/>
              <a:buChar char="•"/>
            </a:pPr>
            <a:r>
              <a:rPr lang="en-US" sz="2800" dirty="0" smtClean="0"/>
              <a:t>La Tour is a </a:t>
            </a:r>
            <a:r>
              <a:rPr lang="en-US" sz="2800" dirty="0" smtClean="0">
                <a:solidFill>
                  <a:srgbClr val="FF0000"/>
                </a:solidFill>
                <a:effectLst>
                  <a:outerShdw blurRad="38100" dist="38100" dir="2700000" algn="tl">
                    <a:srgbClr val="000000"/>
                  </a:outerShdw>
                </a:effectLst>
              </a:rPr>
              <a:t>Protestant</a:t>
            </a:r>
            <a:r>
              <a:rPr lang="en-US" sz="2800" dirty="0" smtClean="0"/>
              <a:t>; d’Aulnay a </a:t>
            </a:r>
            <a:r>
              <a:rPr lang="en-US" sz="2800" dirty="0" smtClean="0">
                <a:solidFill>
                  <a:srgbClr val="FF0000"/>
                </a:solidFill>
                <a:effectLst>
                  <a:outerShdw blurRad="38100" dist="38100" dir="2700000" algn="tl">
                    <a:srgbClr val="000000"/>
                  </a:outerShdw>
                </a:effectLst>
              </a:rPr>
              <a:t>Catholic</a:t>
            </a:r>
            <a:endParaRPr lang="en-US" sz="2800" dirty="0">
              <a:solidFill>
                <a:srgbClr val="FF0000"/>
              </a:solidFill>
              <a:effectLst>
                <a:outerShdw blurRad="38100" dist="38100" dir="2700000" algn="tl">
                  <a:srgbClr val="000000"/>
                </a:outerShdw>
              </a:effectLst>
            </a:endParaRPr>
          </a:p>
        </p:txBody>
      </p:sp>
      <p:sp>
        <p:nvSpPr>
          <p:cNvPr id="6" name="Rectangle 5"/>
          <p:cNvSpPr/>
          <p:nvPr/>
        </p:nvSpPr>
        <p:spPr>
          <a:xfrm>
            <a:off x="4572000" y="5549205"/>
            <a:ext cx="4572000" cy="1384995"/>
          </a:xfrm>
          <a:prstGeom prst="rect">
            <a:avLst/>
          </a:prstGeom>
        </p:spPr>
        <p:txBody>
          <a:bodyPr wrap="square">
            <a:spAutoFit/>
          </a:bodyPr>
          <a:lstStyle/>
          <a:p>
            <a:pPr marL="174625" indent="-174625">
              <a:spcAft>
                <a:spcPts val="1000"/>
              </a:spcAft>
              <a:buFont typeface="Arial" pitchFamily="34" charset="0"/>
              <a:buChar char="•"/>
            </a:pPr>
            <a:r>
              <a:rPr lang="en-US" sz="2800" dirty="0" smtClean="0"/>
              <a:t>Conflict intensifies with </a:t>
            </a:r>
            <a:r>
              <a:rPr lang="en-US" sz="2800" dirty="0" smtClean="0">
                <a:solidFill>
                  <a:srgbClr val="FF0000"/>
                </a:solidFill>
                <a:effectLst>
                  <a:outerShdw blurRad="38100" dist="38100" dir="2700000" algn="tl">
                    <a:srgbClr val="000000"/>
                  </a:outerShdw>
                </a:effectLst>
              </a:rPr>
              <a:t>personal animosity </a:t>
            </a:r>
            <a:r>
              <a:rPr lang="en-US" sz="2800" dirty="0" smtClean="0"/>
              <a:t>between the two governors</a:t>
            </a:r>
          </a:p>
        </p:txBody>
      </p:sp>
      <p:grpSp>
        <p:nvGrpSpPr>
          <p:cNvPr id="7"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5-Point Star 42"/>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ET=31YRS</a:t>
            </a:r>
          </a:p>
        </p:txBody>
      </p:sp>
      <p:sp>
        <p:nvSpPr>
          <p:cNvPr id="20" name="5-Point Star 19"/>
          <p:cNvSpPr>
            <a:spLocks noChangeAspect="1"/>
          </p:cNvSpPr>
          <p:nvPr/>
        </p:nvSpPr>
        <p:spPr>
          <a:xfrm>
            <a:off x="2057400" y="2286000"/>
            <a:ext cx="365760" cy="365760"/>
          </a:xfrm>
          <a:prstGeom prst="star5">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 descr="https://tse2.mm.bing.net/th?id=OIP.abjkSyVVsBruIFa5trCybQHaFj&amp;pid=Api&amp;P=0&amp;w=205&amp;h=155"/>
          <p:cNvPicPr>
            <a:picLocks noChangeAspect="1" noChangeArrowheads="1"/>
          </p:cNvPicPr>
          <p:nvPr/>
        </p:nvPicPr>
        <p:blipFill>
          <a:blip r:embed="rId6" cstate="print"/>
          <a:srcRect/>
          <a:stretch>
            <a:fillRect/>
          </a:stretch>
        </p:blipFill>
        <p:spPr bwMode="auto">
          <a:xfrm rot="1567744">
            <a:off x="2923932" y="2452249"/>
            <a:ext cx="914400" cy="686916"/>
          </a:xfrm>
          <a:prstGeom prst="rect">
            <a:avLst/>
          </a:prstGeom>
          <a:noFill/>
        </p:spPr>
      </p:pic>
      <p:pic>
        <p:nvPicPr>
          <p:cNvPr id="26" name="Picture 2" descr="https://tse2.mm.bing.net/th?id=OIP.abjkSyVVsBruIFa5trCybQHaFj&amp;pid=Api&amp;P=0&amp;w=205&amp;h=155"/>
          <p:cNvPicPr preferRelativeResize="0">
            <a:picLocks noChangeArrowheads="1"/>
          </p:cNvPicPr>
          <p:nvPr/>
        </p:nvPicPr>
        <p:blipFill>
          <a:blip r:embed="rId6" cstate="print"/>
          <a:srcRect/>
          <a:stretch>
            <a:fillRect/>
          </a:stretch>
        </p:blipFill>
        <p:spPr bwMode="auto">
          <a:xfrm rot="1567744" flipH="1">
            <a:off x="1704733" y="1614049"/>
            <a:ext cx="914400" cy="686916"/>
          </a:xfrm>
          <a:prstGeom prst="rect">
            <a:avLst/>
          </a:prstGeom>
          <a:noFill/>
        </p:spPr>
      </p:pic>
      <p:sp>
        <p:nvSpPr>
          <p:cNvPr id="16" name="Rectangle 15"/>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indefinite"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1000"/>
                                        <p:tgtEl>
                                          <p:spTgt spid="21"/>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1000"/>
                                        <p:tgtEl>
                                          <p:spTgt spid="2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5-ACADIA: 1635-1654 </a:t>
            </a:r>
            <a:r>
              <a:rPr lang="en-US" b="0" dirty="0" smtClean="0"/>
              <a:t>(19)</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7"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0" y="5473005"/>
            <a:ext cx="9296400" cy="1792798"/>
          </a:xfrm>
          <a:prstGeom prst="rect">
            <a:avLst/>
          </a:prstGeom>
        </p:spPr>
        <p:txBody>
          <a:bodyPr wrap="square">
            <a:spAutoFit/>
          </a:bodyPr>
          <a:lstStyle/>
          <a:p>
            <a:r>
              <a:rPr lang="en-US" sz="2750" dirty="0" smtClean="0"/>
              <a:t>Fighting involved frequent skirmishes, blockages, fort-storming, </a:t>
            </a:r>
            <a:r>
              <a:rPr lang="en-US" sz="2800" dirty="0" smtClean="0">
                <a:solidFill>
                  <a:srgbClr val="FF0000"/>
                </a:solidFill>
                <a:effectLst>
                  <a:outerShdw blurRad="38100" dist="38100" dir="2700000" algn="tl">
                    <a:srgbClr val="000000"/>
                  </a:outerShdw>
                </a:effectLst>
              </a:rPr>
              <a:t>burning of buildings</a:t>
            </a:r>
            <a:r>
              <a:rPr lang="en-US" sz="2750" dirty="0" smtClean="0"/>
              <a:t>, </a:t>
            </a:r>
            <a:r>
              <a:rPr lang="en-US" sz="2800" dirty="0" smtClean="0">
                <a:solidFill>
                  <a:srgbClr val="FF0000"/>
                </a:solidFill>
                <a:effectLst>
                  <a:outerShdw blurRad="38100" dist="38100" dir="2700000" algn="tl">
                    <a:srgbClr val="000000"/>
                  </a:outerShdw>
                </a:effectLst>
              </a:rPr>
              <a:t>killing livestock &amp; seizing furs, gunpowder </a:t>
            </a:r>
            <a:r>
              <a:rPr lang="en-US" sz="2750" dirty="0" smtClean="0"/>
              <a:t>&amp; other supplies and the </a:t>
            </a:r>
            <a:r>
              <a:rPr lang="en-US" sz="2800" dirty="0" smtClean="0">
                <a:solidFill>
                  <a:srgbClr val="FF0000"/>
                </a:solidFill>
                <a:effectLst>
                  <a:outerShdw blurRad="38100" dist="38100" dir="2700000" algn="tl">
                    <a:srgbClr val="000000"/>
                  </a:outerShdw>
                </a:effectLst>
              </a:rPr>
              <a:t>capture/recapture of trading posts</a:t>
            </a:r>
          </a:p>
          <a:p>
            <a:r>
              <a:rPr lang="en-US" sz="2800" dirty="0" smtClean="0"/>
              <a:t> </a:t>
            </a:r>
            <a:endParaRPr lang="en-US" sz="2800" dirty="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ET=31YRS</a:t>
            </a:r>
          </a:p>
        </p:txBody>
      </p:sp>
      <p:sp>
        <p:nvSpPr>
          <p:cNvPr id="20" name="5-Point Star 19"/>
          <p:cNvSpPr>
            <a:spLocks noChangeAspect="1"/>
          </p:cNvSpPr>
          <p:nvPr/>
        </p:nvSpPr>
        <p:spPr>
          <a:xfrm>
            <a:off x="2057400" y="2286000"/>
            <a:ext cx="365760" cy="365760"/>
          </a:xfrm>
          <a:prstGeom prst="star5">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5-Point Star 20"/>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 descr="https://tse2.mm.bing.net/th?id=OIP.abjkSyVVsBruIFa5trCybQHaFj&amp;pid=Api&amp;P=0&amp;w=205&amp;h=155"/>
          <p:cNvPicPr>
            <a:picLocks noChangeAspect="1" noChangeArrowheads="1"/>
          </p:cNvPicPr>
          <p:nvPr/>
        </p:nvPicPr>
        <p:blipFill>
          <a:blip r:embed="rId6" cstate="print"/>
          <a:srcRect/>
          <a:stretch>
            <a:fillRect/>
          </a:stretch>
        </p:blipFill>
        <p:spPr bwMode="auto">
          <a:xfrm rot="1567744">
            <a:off x="2923932" y="2452249"/>
            <a:ext cx="914400" cy="686916"/>
          </a:xfrm>
          <a:prstGeom prst="rect">
            <a:avLst/>
          </a:prstGeom>
          <a:noFill/>
        </p:spPr>
      </p:pic>
      <p:pic>
        <p:nvPicPr>
          <p:cNvPr id="27" name="Picture 2" descr="https://tse2.mm.bing.net/th?id=OIP.abjkSyVVsBruIFa5trCybQHaFj&amp;pid=Api&amp;P=0&amp;w=205&amp;h=155"/>
          <p:cNvPicPr preferRelativeResize="0">
            <a:picLocks noChangeArrowheads="1"/>
          </p:cNvPicPr>
          <p:nvPr/>
        </p:nvPicPr>
        <p:blipFill>
          <a:blip r:embed="rId6" cstate="print"/>
          <a:srcRect/>
          <a:stretch>
            <a:fillRect/>
          </a:stretch>
        </p:blipFill>
        <p:spPr bwMode="auto">
          <a:xfrm rot="1567744" flipH="1">
            <a:off x="1704733" y="1614049"/>
            <a:ext cx="914400" cy="686916"/>
          </a:xfrm>
          <a:prstGeom prst="rect">
            <a:avLst/>
          </a:prstGeom>
          <a:noFill/>
        </p:spPr>
      </p:pic>
      <p:grpSp>
        <p:nvGrpSpPr>
          <p:cNvPr id="29" name="Group 28"/>
          <p:cNvGrpSpPr/>
          <p:nvPr/>
        </p:nvGrpSpPr>
        <p:grpSpPr>
          <a:xfrm>
            <a:off x="4495800" y="1295400"/>
            <a:ext cx="4233672" cy="3389531"/>
            <a:chOff x="4910328" y="685800"/>
            <a:chExt cx="4233672" cy="3389531"/>
          </a:xfrm>
        </p:grpSpPr>
        <p:pic>
          <p:nvPicPr>
            <p:cNvPr id="16385" name="Picture 1"/>
            <p:cNvPicPr>
              <a:picLocks noChangeAspect="1" noChangeArrowheads="1"/>
            </p:cNvPicPr>
            <p:nvPr/>
          </p:nvPicPr>
          <p:blipFill>
            <a:blip r:embed="rId7" cstate="print">
              <a:lum bright="20000" contrast="20000"/>
            </a:blip>
            <a:srcRect/>
            <a:stretch>
              <a:fillRect/>
            </a:stretch>
          </p:blipFill>
          <p:spPr bwMode="auto">
            <a:xfrm>
              <a:off x="4914900" y="685800"/>
              <a:ext cx="4229100" cy="2790825"/>
            </a:xfrm>
            <a:prstGeom prst="rect">
              <a:avLst/>
            </a:prstGeom>
            <a:noFill/>
            <a:ln w="9525">
              <a:solidFill>
                <a:schemeClr val="tx1"/>
              </a:solidFill>
              <a:miter lim="800000"/>
              <a:headEnd/>
              <a:tailEnd/>
            </a:ln>
          </p:spPr>
        </p:pic>
        <p:sp>
          <p:nvSpPr>
            <p:cNvPr id="28" name="TextBox 27"/>
            <p:cNvSpPr txBox="1"/>
            <p:nvPr/>
          </p:nvSpPr>
          <p:spPr>
            <a:xfrm>
              <a:off x="4910328" y="3429000"/>
              <a:ext cx="4233672" cy="646331"/>
            </a:xfrm>
            <a:prstGeom prst="rect">
              <a:avLst/>
            </a:prstGeom>
            <a:solidFill>
              <a:schemeClr val="bg1"/>
            </a:solidFill>
            <a:ln>
              <a:solidFill>
                <a:schemeClr val="tx1"/>
              </a:solidFill>
            </a:ln>
          </p:spPr>
          <p:txBody>
            <a:bodyPr wrap="square" rtlCol="0">
              <a:spAutoFit/>
            </a:bodyPr>
            <a:lstStyle/>
            <a:p>
              <a:pPr algn="ctr"/>
              <a:r>
                <a:rPr lang="en-US" dirty="0" smtClean="0"/>
                <a:t>The Siege of Fort St. John, “Attacking the Fort” 1645, artist unknown</a:t>
              </a:r>
              <a:endParaRPr lang="en-US" dirty="0"/>
            </a:p>
          </p:txBody>
        </p:sp>
      </p:grpSp>
      <p:grpSp>
        <p:nvGrpSpPr>
          <p:cNvPr id="33" name="Group 32"/>
          <p:cNvGrpSpPr/>
          <p:nvPr/>
        </p:nvGrpSpPr>
        <p:grpSpPr>
          <a:xfrm>
            <a:off x="533400" y="1447800"/>
            <a:ext cx="3733800" cy="2777192"/>
            <a:chOff x="152400" y="2438400"/>
            <a:chExt cx="3733800" cy="2777192"/>
          </a:xfrm>
        </p:grpSpPr>
        <p:sp>
          <p:nvSpPr>
            <p:cNvPr id="30" name="TextBox 29"/>
            <p:cNvSpPr txBox="1"/>
            <p:nvPr/>
          </p:nvSpPr>
          <p:spPr>
            <a:xfrm>
              <a:off x="152400" y="2438400"/>
              <a:ext cx="3733800" cy="830997"/>
            </a:xfrm>
            <a:prstGeom prst="rect">
              <a:avLst/>
            </a:prstGeom>
            <a:solidFill>
              <a:srgbClr val="FFFF00"/>
            </a:solidFill>
            <a:ln w="28575">
              <a:solidFill>
                <a:schemeClr val="tx1"/>
              </a:solidFill>
            </a:ln>
          </p:spPr>
          <p:txBody>
            <a:bodyPr wrap="square" rtlCol="0">
              <a:spAutoFit/>
            </a:bodyPr>
            <a:lstStyle/>
            <a:p>
              <a:pPr algn="ctr"/>
              <a:r>
                <a:rPr lang="en-US" sz="2400" b="1" dirty="0" smtClean="0"/>
                <a:t>PRINCIPLE MILITARY ACTIONS OF THE CIVIL WAR</a:t>
              </a:r>
              <a:endParaRPr lang="en-US" sz="2400" b="1" dirty="0"/>
            </a:p>
          </p:txBody>
        </p:sp>
        <p:sp>
          <p:nvSpPr>
            <p:cNvPr id="31" name="TextBox 30"/>
            <p:cNvSpPr txBox="1"/>
            <p:nvPr/>
          </p:nvSpPr>
          <p:spPr>
            <a:xfrm>
              <a:off x="152400" y="3276600"/>
              <a:ext cx="3733800" cy="1938992"/>
            </a:xfrm>
            <a:prstGeom prst="rect">
              <a:avLst/>
            </a:prstGeom>
            <a:solidFill>
              <a:schemeClr val="bg1"/>
            </a:solidFill>
            <a:ln w="28575">
              <a:solidFill>
                <a:schemeClr val="tx1"/>
              </a:solidFill>
            </a:ln>
          </p:spPr>
          <p:txBody>
            <a:bodyPr wrap="square" rtlCol="0">
              <a:spAutoFit/>
            </a:bodyPr>
            <a:lstStyle/>
            <a:p>
              <a:pPr>
                <a:buFont typeface="Arial" pitchFamily="34" charset="0"/>
                <a:buChar char="•"/>
              </a:pPr>
              <a:r>
                <a:rPr lang="en-US" sz="2400" dirty="0"/>
                <a:t>Battle of Port Royal (1640</a:t>
              </a:r>
              <a:r>
                <a:rPr lang="en-US" sz="2400" dirty="0" smtClean="0"/>
                <a:t>)</a:t>
              </a:r>
            </a:p>
            <a:p>
              <a:pPr>
                <a:buFont typeface="Arial" pitchFamily="34" charset="0"/>
                <a:buChar char="•"/>
              </a:pPr>
              <a:r>
                <a:rPr lang="en-US" sz="2400" dirty="0"/>
                <a:t>Blockade of St. John (1642)</a:t>
              </a:r>
            </a:p>
            <a:p>
              <a:pPr>
                <a:buFont typeface="Arial" pitchFamily="34" charset="0"/>
                <a:buChar char="•"/>
              </a:pPr>
              <a:r>
                <a:rPr lang="en-US" sz="2400" dirty="0"/>
                <a:t>Battle of Penobscot (1643)</a:t>
              </a:r>
            </a:p>
            <a:p>
              <a:pPr>
                <a:buFont typeface="Arial" pitchFamily="34" charset="0"/>
                <a:buChar char="•"/>
              </a:pPr>
              <a:r>
                <a:rPr lang="en-US" sz="2400" dirty="0"/>
                <a:t>Battle of Port-Royal (1643)</a:t>
              </a:r>
            </a:p>
            <a:p>
              <a:pPr>
                <a:buFont typeface="Arial" pitchFamily="34" charset="0"/>
                <a:buChar char="•"/>
              </a:pPr>
              <a:r>
                <a:rPr lang="en-US" sz="2400" dirty="0"/>
                <a:t>Siege of St. John (1645</a:t>
              </a:r>
              <a:r>
                <a:rPr lang="en-US" sz="2400" dirty="0" smtClean="0"/>
                <a:t>)</a:t>
              </a:r>
              <a:endParaRPr lang="en-US" sz="2400" dirty="0"/>
            </a:p>
          </p:txBody>
        </p:sp>
      </p:grpSp>
      <p:grpSp>
        <p:nvGrpSpPr>
          <p:cNvPr id="35" name="Group 34"/>
          <p:cNvGrpSpPr/>
          <p:nvPr/>
        </p:nvGrpSpPr>
        <p:grpSpPr>
          <a:xfrm>
            <a:off x="2286000" y="609600"/>
            <a:ext cx="4686300" cy="4934129"/>
            <a:chOff x="1752600" y="762000"/>
            <a:chExt cx="4686300" cy="4934129"/>
          </a:xfrm>
        </p:grpSpPr>
        <p:pic>
          <p:nvPicPr>
            <p:cNvPr id="16387" name="Picture 3" descr="Madame La Tour Defending Fort St.Jean.jpg"/>
            <p:cNvPicPr>
              <a:picLocks noChangeAspect="1" noChangeArrowheads="1"/>
            </p:cNvPicPr>
            <p:nvPr/>
          </p:nvPicPr>
          <p:blipFill>
            <a:blip r:embed="rId8" cstate="print"/>
            <a:srcRect/>
            <a:stretch>
              <a:fillRect/>
            </a:stretch>
          </p:blipFill>
          <p:spPr bwMode="auto">
            <a:xfrm>
              <a:off x="1752600" y="762000"/>
              <a:ext cx="4648199" cy="3752088"/>
            </a:xfrm>
            <a:prstGeom prst="rect">
              <a:avLst/>
            </a:prstGeom>
            <a:noFill/>
            <a:ln>
              <a:solidFill>
                <a:schemeClr val="tx1"/>
              </a:solidFill>
            </a:ln>
          </p:spPr>
        </p:pic>
        <p:sp>
          <p:nvSpPr>
            <p:cNvPr id="34" name="TextBox 33"/>
            <p:cNvSpPr txBox="1"/>
            <p:nvPr/>
          </p:nvSpPr>
          <p:spPr>
            <a:xfrm>
              <a:off x="1752600" y="4495800"/>
              <a:ext cx="4686300" cy="1200329"/>
            </a:xfrm>
            <a:prstGeom prst="rect">
              <a:avLst/>
            </a:prstGeom>
            <a:solidFill>
              <a:schemeClr val="bg1"/>
            </a:solidFill>
            <a:ln>
              <a:solidFill>
                <a:schemeClr val="tx1"/>
              </a:solidFill>
            </a:ln>
          </p:spPr>
          <p:txBody>
            <a:bodyPr wrap="square" rtlCol="0">
              <a:spAutoFit/>
            </a:bodyPr>
            <a:lstStyle/>
            <a:p>
              <a:pPr algn="ctr"/>
              <a:r>
                <a:rPr lang="en-US" dirty="0" smtClean="0"/>
                <a:t>During the Siege of Fort St. John, </a:t>
              </a:r>
              <a:r>
                <a:rPr lang="en-US" b="1" dirty="0" smtClean="0"/>
                <a:t>La Tour’s wife, </a:t>
              </a:r>
              <a:r>
                <a:rPr lang="en-US" b="1" dirty="0"/>
                <a:t>Françoise-Marie Jacquelin</a:t>
              </a:r>
              <a:r>
                <a:rPr lang="en-US" dirty="0"/>
                <a:t>, </a:t>
              </a:r>
              <a:r>
                <a:rPr lang="en-US" dirty="0" smtClean="0"/>
                <a:t>valiantly leads her men only to watch them hung in defeat after 3 days of battle.  She dies 3 weeks later</a:t>
              </a:r>
              <a:endParaRPr lang="en-US" dirty="0"/>
            </a:p>
          </p:txBody>
        </p:sp>
      </p:grpSp>
      <p:pic>
        <p:nvPicPr>
          <p:cNvPr id="16389" name="Picture 5" descr="https://covers.openlibrary.org/b/id/770066-M.jpg"/>
          <p:cNvPicPr>
            <a:picLocks noChangeAspect="1" noChangeArrowheads="1"/>
          </p:cNvPicPr>
          <p:nvPr/>
        </p:nvPicPr>
        <p:blipFill>
          <a:blip r:embed="rId9" cstate="print"/>
          <a:srcRect/>
          <a:stretch>
            <a:fillRect/>
          </a:stretch>
        </p:blipFill>
        <p:spPr bwMode="auto">
          <a:xfrm>
            <a:off x="5042054" y="1752600"/>
            <a:ext cx="2425546" cy="3786548"/>
          </a:xfrm>
          <a:prstGeom prst="rect">
            <a:avLst/>
          </a:prstGeom>
          <a:noFill/>
        </p:spPr>
      </p:pic>
      <p:sp>
        <p:nvSpPr>
          <p:cNvPr id="32" name="Rectangle 31"/>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indefinite"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1000"/>
                                        <p:tgtEl>
                                          <p:spTgt spid="26"/>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1000"/>
                                        <p:tgtEl>
                                          <p:spTgt spid="2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20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0" fill="hold" nodeType="clickEffect">
                                  <p:stCondLst>
                                    <p:cond delay="0"/>
                                  </p:stCondLst>
                                  <p:childTnLst>
                                    <p:anim calcmode="lin" valueType="num">
                                      <p:cBhvr>
                                        <p:cTn id="31" dur="500"/>
                                        <p:tgtEl>
                                          <p:spTgt spid="33"/>
                                        </p:tgtEl>
                                        <p:attrNameLst>
                                          <p:attrName>ppt_w</p:attrName>
                                        </p:attrNameLst>
                                      </p:cBhvr>
                                      <p:tavLst>
                                        <p:tav tm="0">
                                          <p:val>
                                            <p:strVal val="ppt_w"/>
                                          </p:val>
                                        </p:tav>
                                        <p:tav tm="100000">
                                          <p:val>
                                            <p:fltVal val="0"/>
                                          </p:val>
                                        </p:tav>
                                      </p:tavLst>
                                    </p:anim>
                                    <p:anim calcmode="lin" valueType="num">
                                      <p:cBhvr>
                                        <p:cTn id="32" dur="500"/>
                                        <p:tgtEl>
                                          <p:spTgt spid="33"/>
                                        </p:tgtEl>
                                        <p:attrNameLst>
                                          <p:attrName>ppt_h</p:attrName>
                                        </p:attrNameLst>
                                      </p:cBhvr>
                                      <p:tavLst>
                                        <p:tav tm="0">
                                          <p:val>
                                            <p:strVal val="ppt_h"/>
                                          </p:val>
                                        </p:tav>
                                        <p:tav tm="100000">
                                          <p:val>
                                            <p:fltVal val="0"/>
                                          </p:val>
                                        </p:tav>
                                      </p:tavLst>
                                    </p:anim>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par>
                                <p:cTn id="35" presetID="53" presetClass="exit" presetSubtype="0" fill="hold" nodeType="withEffect">
                                  <p:stCondLst>
                                    <p:cond delay="0"/>
                                  </p:stCondLst>
                                  <p:childTnLst>
                                    <p:anim calcmode="lin" valueType="num">
                                      <p:cBhvr>
                                        <p:cTn id="36" dur="500"/>
                                        <p:tgtEl>
                                          <p:spTgt spid="29"/>
                                        </p:tgtEl>
                                        <p:attrNameLst>
                                          <p:attrName>ppt_w</p:attrName>
                                        </p:attrNameLst>
                                      </p:cBhvr>
                                      <p:tavLst>
                                        <p:tav tm="0">
                                          <p:val>
                                            <p:strVal val="ppt_w"/>
                                          </p:val>
                                        </p:tav>
                                        <p:tav tm="100000">
                                          <p:val>
                                            <p:fltVal val="0"/>
                                          </p:val>
                                        </p:tav>
                                      </p:tavLst>
                                    </p:anim>
                                    <p:anim calcmode="lin" valueType="num">
                                      <p:cBhvr>
                                        <p:cTn id="37" dur="500"/>
                                        <p:tgtEl>
                                          <p:spTgt spid="29"/>
                                        </p:tgtEl>
                                        <p:attrNameLst>
                                          <p:attrName>ppt_h</p:attrName>
                                        </p:attrNameLst>
                                      </p:cBhvr>
                                      <p:tavLst>
                                        <p:tav tm="0">
                                          <p:val>
                                            <p:strVal val="ppt_h"/>
                                          </p:val>
                                        </p:tav>
                                        <p:tav tm="100000">
                                          <p:val>
                                            <p:fltVal val="0"/>
                                          </p:val>
                                        </p:tav>
                                      </p:tavLst>
                                    </p:anim>
                                    <p:animEffect transition="out" filter="fade">
                                      <p:cBhvr>
                                        <p:cTn id="38" dur="500"/>
                                        <p:tgtEl>
                                          <p:spTgt spid="29"/>
                                        </p:tgtEl>
                                      </p:cBhvr>
                                    </p:animEffect>
                                    <p:set>
                                      <p:cBhvr>
                                        <p:cTn id="39" dur="1" fill="hold">
                                          <p:stCondLst>
                                            <p:cond delay="499"/>
                                          </p:stCondLst>
                                        </p:cTn>
                                        <p:tgtEl>
                                          <p:spTgt spid="29"/>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7"/>
                                        </p:tgtEl>
                                        <p:attrNameLst>
                                          <p:attrName>style.visibility</p:attrName>
                                        </p:attrNameLst>
                                      </p:cBhvr>
                                      <p:to>
                                        <p:strVal val="hidden"/>
                                      </p:to>
                                    </p:set>
                                  </p:childTnLst>
                                </p:cTn>
                              </p:par>
                              <p:par>
                                <p:cTn id="42" presetID="53"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anim calcmode="lin" valueType="num">
                                      <p:cBhvr>
                                        <p:cTn id="44" dur="500" fill="hold"/>
                                        <p:tgtEl>
                                          <p:spTgt spid="35"/>
                                        </p:tgtEl>
                                        <p:attrNameLst>
                                          <p:attrName>ppt_w</p:attrName>
                                        </p:attrNameLst>
                                      </p:cBhvr>
                                      <p:tavLst>
                                        <p:tav tm="0">
                                          <p:val>
                                            <p:fltVal val="0"/>
                                          </p:val>
                                        </p:tav>
                                        <p:tav tm="100000">
                                          <p:val>
                                            <p:strVal val="#ppt_w"/>
                                          </p:val>
                                        </p:tav>
                                      </p:tavLst>
                                    </p:anim>
                                    <p:anim calcmode="lin" valueType="num">
                                      <p:cBhvr>
                                        <p:cTn id="45" dur="500" fill="hold"/>
                                        <p:tgtEl>
                                          <p:spTgt spid="35"/>
                                        </p:tgtEl>
                                        <p:attrNameLst>
                                          <p:attrName>ppt_h</p:attrName>
                                        </p:attrNameLst>
                                      </p:cBhvr>
                                      <p:tavLst>
                                        <p:tav tm="0">
                                          <p:val>
                                            <p:fltVal val="0"/>
                                          </p:val>
                                        </p:tav>
                                        <p:tav tm="100000">
                                          <p:val>
                                            <p:strVal val="#ppt_h"/>
                                          </p:val>
                                        </p:tav>
                                      </p:tavLst>
                                    </p:anim>
                                    <p:animEffect transition="in" filter="fade">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6389"/>
                                        </p:tgtEl>
                                        <p:attrNameLst>
                                          <p:attrName>style.visibility</p:attrName>
                                        </p:attrNameLst>
                                      </p:cBhvr>
                                      <p:to>
                                        <p:strVal val="visible"/>
                                      </p:to>
                                    </p:set>
                                    <p:animEffect transition="in" filter="wipe(down)">
                                      <p:cBhvr>
                                        <p:cTn id="51" dur="5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5-ACADIA: 1635-1654 </a:t>
            </a:r>
            <a:r>
              <a:rPr lang="en-US" b="0" dirty="0" smtClean="0"/>
              <a:t>(19)</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0" y="5473005"/>
            <a:ext cx="9144000" cy="1384995"/>
          </a:xfrm>
          <a:prstGeom prst="rect">
            <a:avLst/>
          </a:prstGeom>
        </p:spPr>
        <p:txBody>
          <a:bodyPr wrap="square">
            <a:spAutoFit/>
          </a:bodyPr>
          <a:lstStyle/>
          <a:p>
            <a:r>
              <a:rPr lang="en-US" sz="2800" dirty="0" smtClean="0">
                <a:solidFill>
                  <a:srgbClr val="FF0000"/>
                </a:solidFill>
                <a:effectLst>
                  <a:outerShdw blurRad="38100" dist="38100" dir="2700000" algn="tl">
                    <a:srgbClr val="000000"/>
                  </a:outerShdw>
                </a:effectLst>
              </a:rPr>
              <a:t>Acadians caught in the middle </a:t>
            </a:r>
            <a:r>
              <a:rPr lang="en-US" sz="2800" dirty="0" smtClean="0"/>
              <a:t>of the fighting appeal to the Regional French gov’t in Quebec or directly back to France. </a:t>
            </a:r>
            <a:r>
              <a:rPr lang="en-US" sz="2800" dirty="0" smtClean="0">
                <a:solidFill>
                  <a:srgbClr val="FF0000"/>
                </a:solidFill>
                <a:effectLst>
                  <a:outerShdw blurRad="38100" dist="38100" dir="2700000" algn="tl">
                    <a:srgbClr val="000000"/>
                  </a:outerShdw>
                </a:effectLst>
              </a:rPr>
              <a:t>Their pleas are seldom, if at all, heard OR responded to</a:t>
            </a:r>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ET=31YRS</a:t>
            </a:r>
          </a:p>
        </p:txBody>
      </p:sp>
      <p:sp>
        <p:nvSpPr>
          <p:cNvPr id="20" name="5-Point Star 19"/>
          <p:cNvSpPr>
            <a:spLocks noChangeAspect="1"/>
          </p:cNvSpPr>
          <p:nvPr/>
        </p:nvSpPr>
        <p:spPr>
          <a:xfrm>
            <a:off x="2057400" y="2286000"/>
            <a:ext cx="365760" cy="365760"/>
          </a:xfrm>
          <a:prstGeom prst="star5">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5-Point Star 20"/>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 descr="https://tse2.mm.bing.net/th?id=OIP.abjkSyVVsBruIFa5trCybQHaFj&amp;pid=Api&amp;P=0&amp;w=205&amp;h=155"/>
          <p:cNvPicPr>
            <a:picLocks noChangeAspect="1" noChangeArrowheads="1"/>
          </p:cNvPicPr>
          <p:nvPr/>
        </p:nvPicPr>
        <p:blipFill>
          <a:blip r:embed="rId6" cstate="print"/>
          <a:srcRect/>
          <a:stretch>
            <a:fillRect/>
          </a:stretch>
        </p:blipFill>
        <p:spPr bwMode="auto">
          <a:xfrm rot="1567744">
            <a:off x="2923932" y="2452249"/>
            <a:ext cx="914400" cy="686916"/>
          </a:xfrm>
          <a:prstGeom prst="rect">
            <a:avLst/>
          </a:prstGeom>
          <a:noFill/>
        </p:spPr>
      </p:pic>
      <p:pic>
        <p:nvPicPr>
          <p:cNvPr id="27" name="Picture 2" descr="https://tse2.mm.bing.net/th?id=OIP.abjkSyVVsBruIFa5trCybQHaFj&amp;pid=Api&amp;P=0&amp;w=205&amp;h=155"/>
          <p:cNvPicPr preferRelativeResize="0">
            <a:picLocks noChangeArrowheads="1"/>
          </p:cNvPicPr>
          <p:nvPr/>
        </p:nvPicPr>
        <p:blipFill>
          <a:blip r:embed="rId6" cstate="print"/>
          <a:srcRect/>
          <a:stretch>
            <a:fillRect/>
          </a:stretch>
        </p:blipFill>
        <p:spPr bwMode="auto">
          <a:xfrm rot="1567744" flipH="1">
            <a:off x="1704733" y="1614049"/>
            <a:ext cx="914400" cy="686916"/>
          </a:xfrm>
          <a:prstGeom prst="rect">
            <a:avLst/>
          </a:prstGeom>
          <a:noFill/>
        </p:spPr>
      </p:pic>
      <p:sp>
        <p:nvSpPr>
          <p:cNvPr id="15" name="Rectangle 14"/>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indefinite"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1000"/>
                                        <p:tgtEl>
                                          <p:spTgt spid="26"/>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1000"/>
                                        <p:tgtEl>
                                          <p:spTgt spid="2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5-ACADIA: 1635-1654 </a:t>
            </a:r>
            <a:r>
              <a:rPr lang="en-US" b="0" dirty="0" smtClean="0"/>
              <a:t>(19)</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0" y="5473005"/>
            <a:ext cx="9144000" cy="1384995"/>
          </a:xfrm>
          <a:prstGeom prst="rect">
            <a:avLst/>
          </a:prstGeom>
        </p:spPr>
        <p:txBody>
          <a:bodyPr wrap="square">
            <a:spAutoFit/>
          </a:bodyPr>
          <a:lstStyle/>
          <a:p>
            <a:r>
              <a:rPr lang="en-US" sz="2800" dirty="0" smtClean="0"/>
              <a:t>“The turbulent half-century in which </a:t>
            </a:r>
            <a:r>
              <a:rPr lang="en-US" sz="2800" dirty="0" smtClean="0">
                <a:solidFill>
                  <a:srgbClr val="FF0000"/>
                </a:solidFill>
                <a:effectLst>
                  <a:outerShdw blurRad="38100" dist="38100" dir="2700000" algn="tl">
                    <a:srgbClr val="000000"/>
                  </a:outerShdw>
                </a:effectLst>
              </a:rPr>
              <a:t>Acadian society assumes its national character</a:t>
            </a:r>
            <a:r>
              <a:rPr lang="en-US" sz="2800" dirty="0" smtClean="0"/>
              <a:t> &amp; the resulting </a:t>
            </a:r>
            <a:r>
              <a:rPr lang="en-US" sz="2800" dirty="0" smtClean="0">
                <a:solidFill>
                  <a:srgbClr val="FF0000"/>
                </a:solidFill>
                <a:effectLst>
                  <a:outerShdw blurRad="38100" dist="38100" dir="2700000" algn="tl">
                    <a:srgbClr val="000000"/>
                  </a:outerShdw>
                </a:effectLst>
              </a:rPr>
              <a:t>Civil War, teaches the Acadians to think &amp; act in their own best interests</a:t>
            </a:r>
            <a:r>
              <a:rPr lang="en-US" sz="2800" dirty="0" smtClean="0"/>
              <a:t>”</a:t>
            </a:r>
            <a:endParaRPr lang="en-US" sz="2800" dirty="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ET=31YRS</a:t>
            </a:r>
          </a:p>
        </p:txBody>
      </p:sp>
      <p:sp>
        <p:nvSpPr>
          <p:cNvPr id="20" name="5-Point Star 19"/>
          <p:cNvSpPr>
            <a:spLocks noChangeAspect="1"/>
          </p:cNvSpPr>
          <p:nvPr/>
        </p:nvSpPr>
        <p:spPr>
          <a:xfrm>
            <a:off x="2057400" y="2286000"/>
            <a:ext cx="365760" cy="365760"/>
          </a:xfrm>
          <a:prstGeom prst="star5">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5-Point Star 20"/>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 descr="https://tse2.mm.bing.net/th?id=OIP.abjkSyVVsBruIFa5trCybQHaFj&amp;pid=Api&amp;P=0&amp;w=205&amp;h=155"/>
          <p:cNvPicPr>
            <a:picLocks noChangeAspect="1" noChangeArrowheads="1"/>
          </p:cNvPicPr>
          <p:nvPr/>
        </p:nvPicPr>
        <p:blipFill>
          <a:blip r:embed="rId6" cstate="print"/>
          <a:srcRect/>
          <a:stretch>
            <a:fillRect/>
          </a:stretch>
        </p:blipFill>
        <p:spPr bwMode="auto">
          <a:xfrm rot="1567744">
            <a:off x="2923932" y="2452249"/>
            <a:ext cx="914400" cy="686916"/>
          </a:xfrm>
          <a:prstGeom prst="rect">
            <a:avLst/>
          </a:prstGeom>
          <a:noFill/>
        </p:spPr>
      </p:pic>
      <p:pic>
        <p:nvPicPr>
          <p:cNvPr id="27" name="Picture 2" descr="https://tse2.mm.bing.net/th?id=OIP.abjkSyVVsBruIFa5trCybQHaFj&amp;pid=Api&amp;P=0&amp;w=205&amp;h=155"/>
          <p:cNvPicPr preferRelativeResize="0">
            <a:picLocks noChangeArrowheads="1"/>
          </p:cNvPicPr>
          <p:nvPr/>
        </p:nvPicPr>
        <p:blipFill>
          <a:blip r:embed="rId6" cstate="print"/>
          <a:srcRect/>
          <a:stretch>
            <a:fillRect/>
          </a:stretch>
        </p:blipFill>
        <p:spPr bwMode="auto">
          <a:xfrm rot="1567744" flipH="1">
            <a:off x="1704733" y="1614049"/>
            <a:ext cx="914400" cy="686916"/>
          </a:xfrm>
          <a:prstGeom prst="rect">
            <a:avLst/>
          </a:prstGeom>
          <a:noFill/>
        </p:spPr>
      </p:pic>
      <p:sp>
        <p:nvSpPr>
          <p:cNvPr id="15" name="Rectangle 14"/>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indefinite"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1000"/>
                                        <p:tgtEl>
                                          <p:spTgt spid="26"/>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1000"/>
                                        <p:tgtEl>
                                          <p:spTgt spid="2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5-ACADIA: 1635-1654 </a:t>
            </a:r>
            <a:r>
              <a:rPr lang="en-US" b="0" dirty="0" smtClean="0"/>
              <a:t>(19)</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p:cNvSpPr/>
          <p:nvPr/>
        </p:nvSpPr>
        <p:spPr>
          <a:xfrm>
            <a:off x="0" y="5473005"/>
            <a:ext cx="4572000" cy="954107"/>
          </a:xfrm>
          <a:prstGeom prst="rect">
            <a:avLst/>
          </a:prstGeom>
        </p:spPr>
        <p:txBody>
          <a:bodyPr wrap="square">
            <a:spAutoFit/>
          </a:bodyPr>
          <a:lstStyle/>
          <a:p>
            <a:pPr marL="174625" indent="-174625">
              <a:buFont typeface="Arial" pitchFamily="34" charset="0"/>
              <a:buChar char="•"/>
            </a:pPr>
            <a:r>
              <a:rPr lang="en-US" sz="2800" dirty="0" smtClean="0"/>
              <a:t>d'Aulnay </a:t>
            </a:r>
            <a:r>
              <a:rPr lang="en-US" sz="2800" dirty="0" smtClean="0">
                <a:solidFill>
                  <a:srgbClr val="FF0000"/>
                </a:solidFill>
                <a:effectLst>
                  <a:outerShdw blurRad="38100" dist="38100" dir="2700000" algn="tl">
                    <a:srgbClr val="000000"/>
                  </a:outerShdw>
                </a:effectLst>
              </a:rPr>
              <a:t>successfully expels la Tour</a:t>
            </a:r>
            <a:r>
              <a:rPr lang="en-US" sz="2800" dirty="0" smtClean="0"/>
              <a:t> from his concession</a:t>
            </a:r>
          </a:p>
        </p:txBody>
      </p:sp>
      <p:sp>
        <p:nvSpPr>
          <p:cNvPr id="53" name="Rectangle 52"/>
          <p:cNvSpPr/>
          <p:nvPr/>
        </p:nvSpPr>
        <p:spPr>
          <a:xfrm>
            <a:off x="4572000" y="5473005"/>
            <a:ext cx="4572000" cy="1384995"/>
          </a:xfrm>
          <a:prstGeom prst="rect">
            <a:avLst/>
          </a:prstGeom>
        </p:spPr>
        <p:txBody>
          <a:bodyPr wrap="square">
            <a:spAutoFit/>
          </a:bodyPr>
          <a:lstStyle/>
          <a:p>
            <a:pPr marL="176213" indent="-176213">
              <a:buFont typeface="Arial" pitchFamily="34" charset="0"/>
              <a:buChar char="•"/>
            </a:pPr>
            <a:r>
              <a:rPr lang="en-US" sz="2800" dirty="0" smtClean="0"/>
              <a:t>But La Tour gets the last laugh as </a:t>
            </a:r>
            <a:r>
              <a:rPr lang="en-US" sz="2800" dirty="0" smtClean="0">
                <a:solidFill>
                  <a:srgbClr val="FF0000"/>
                </a:solidFill>
                <a:effectLst>
                  <a:outerShdw blurRad="38100" dist="38100" dir="2700000" algn="tl">
                    <a:srgbClr val="000000"/>
                  </a:outerShdw>
                </a:effectLst>
              </a:rPr>
              <a:t>d'Aulnay drowns    in a canoe accident</a:t>
            </a:r>
            <a:r>
              <a:rPr lang="en-US" sz="2800" dirty="0" smtClean="0"/>
              <a:t>…</a:t>
            </a:r>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ET=31YRS</a:t>
            </a:r>
          </a:p>
        </p:txBody>
      </p:sp>
      <p:sp>
        <p:nvSpPr>
          <p:cNvPr id="21" name="5-Point Star 20"/>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 descr="https://tse2.mm.bing.net/th?id=OIP.abjkSyVVsBruIFa5trCybQHaFj&amp;pid=Api&amp;P=0&amp;w=205&amp;h=155"/>
          <p:cNvPicPr>
            <a:picLocks noChangeAspect="1" noChangeArrowheads="1"/>
          </p:cNvPicPr>
          <p:nvPr/>
        </p:nvPicPr>
        <p:blipFill>
          <a:blip r:embed="rId6" cstate="print"/>
          <a:srcRect/>
          <a:stretch>
            <a:fillRect/>
          </a:stretch>
        </p:blipFill>
        <p:spPr bwMode="auto">
          <a:xfrm rot="1567744">
            <a:off x="2923932" y="2452249"/>
            <a:ext cx="914400" cy="686916"/>
          </a:xfrm>
          <a:prstGeom prst="rect">
            <a:avLst/>
          </a:prstGeom>
          <a:noFill/>
        </p:spPr>
      </p:pic>
      <p:pic>
        <p:nvPicPr>
          <p:cNvPr id="26" name="Picture 2" descr="https://tse2.mm.bing.net/th?id=OIP.abjkSyVVsBruIFa5trCybQHaFj&amp;pid=Api&amp;P=0&amp;w=205&amp;h=155"/>
          <p:cNvPicPr preferRelativeResize="0">
            <a:picLocks noChangeArrowheads="1"/>
          </p:cNvPicPr>
          <p:nvPr/>
        </p:nvPicPr>
        <p:blipFill>
          <a:blip r:embed="rId6" cstate="print"/>
          <a:srcRect/>
          <a:stretch>
            <a:fillRect/>
          </a:stretch>
        </p:blipFill>
        <p:spPr bwMode="auto">
          <a:xfrm rot="1567744" flipH="1">
            <a:off x="1704733" y="1614049"/>
            <a:ext cx="914400" cy="686916"/>
          </a:xfrm>
          <a:prstGeom prst="rect">
            <a:avLst/>
          </a:prstGeom>
          <a:noFill/>
        </p:spPr>
      </p:pic>
      <p:sp>
        <p:nvSpPr>
          <p:cNvPr id="15" name="Rectangle 14"/>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grpSp>
        <p:nvGrpSpPr>
          <p:cNvPr id="27" name="Group 26"/>
          <p:cNvGrpSpPr/>
          <p:nvPr/>
        </p:nvGrpSpPr>
        <p:grpSpPr>
          <a:xfrm>
            <a:off x="0" y="3048000"/>
            <a:ext cx="1295400" cy="914399"/>
            <a:chOff x="1447800" y="-1026454"/>
            <a:chExt cx="6096000" cy="4303054"/>
          </a:xfrm>
        </p:grpSpPr>
        <p:pic>
          <p:nvPicPr>
            <p:cNvPr id="92162" name="Picture 2" descr="https://americanprofile.com/wp-content/uploads/2015/09/birch-bark-canoe.jpg"/>
            <p:cNvPicPr>
              <a:picLocks noChangeAspect="1" noChangeArrowheads="1"/>
            </p:cNvPicPr>
            <p:nvPr/>
          </p:nvPicPr>
          <p:blipFill>
            <a:blip r:embed="rId7" cstate="print"/>
            <a:srcRect l="6349" t="31746" r="8995" b="31746"/>
            <a:stretch>
              <a:fillRect/>
            </a:stretch>
          </p:blipFill>
          <p:spPr bwMode="auto">
            <a:xfrm>
              <a:off x="1447800" y="1524000"/>
              <a:ext cx="6096000" cy="1752600"/>
            </a:xfrm>
            <a:prstGeom prst="rect">
              <a:avLst/>
            </a:prstGeom>
            <a:noFill/>
          </p:spPr>
        </p:pic>
        <p:pic>
          <p:nvPicPr>
            <p:cNvPr id="20" name="Picture 2" descr="Charles d'Aulnay.jpg"/>
            <p:cNvPicPr>
              <a:picLocks noChangeAspect="1" noChangeArrowheads="1"/>
            </p:cNvPicPr>
            <p:nvPr/>
          </p:nvPicPr>
          <p:blipFill>
            <a:blip r:embed="rId8" cstate="print"/>
            <a:srcRect l="8333" b="19624"/>
            <a:stretch>
              <a:fillRect/>
            </a:stretch>
          </p:blipFill>
          <p:spPr bwMode="auto">
            <a:xfrm>
              <a:off x="2164976" y="-1026454"/>
              <a:ext cx="2953868" cy="3088136"/>
            </a:xfrm>
            <a:prstGeom prst="rect">
              <a:avLst/>
            </a:prstGeom>
            <a:noFill/>
          </p:spPr>
        </p:pic>
      </p:grpSp>
      <p:grpSp>
        <p:nvGrpSpPr>
          <p:cNvPr id="28" name="Group 27"/>
          <p:cNvGrpSpPr/>
          <p:nvPr/>
        </p:nvGrpSpPr>
        <p:grpSpPr>
          <a:xfrm flipV="1">
            <a:off x="1524000" y="2743200"/>
            <a:ext cx="1295400" cy="914400"/>
            <a:chOff x="1447800" y="-1026454"/>
            <a:chExt cx="6096000" cy="4303054"/>
          </a:xfrm>
        </p:grpSpPr>
        <p:pic>
          <p:nvPicPr>
            <p:cNvPr id="29" name="Picture 2" descr="https://americanprofile.com/wp-content/uploads/2015/09/birch-bark-canoe.jpg"/>
            <p:cNvPicPr>
              <a:picLocks noChangeAspect="1" noChangeArrowheads="1"/>
            </p:cNvPicPr>
            <p:nvPr/>
          </p:nvPicPr>
          <p:blipFill>
            <a:blip r:embed="rId7" cstate="print"/>
            <a:srcRect l="6349" t="31746" r="8995" b="31746"/>
            <a:stretch>
              <a:fillRect/>
            </a:stretch>
          </p:blipFill>
          <p:spPr bwMode="auto">
            <a:xfrm>
              <a:off x="1447800" y="1524000"/>
              <a:ext cx="6096000" cy="1752600"/>
            </a:xfrm>
            <a:prstGeom prst="rect">
              <a:avLst/>
            </a:prstGeom>
            <a:noFill/>
          </p:spPr>
        </p:pic>
        <p:pic>
          <p:nvPicPr>
            <p:cNvPr id="30" name="Picture 2" descr="Charles d'Aulnay.jpg"/>
            <p:cNvPicPr>
              <a:picLocks noChangeAspect="1" noChangeArrowheads="1"/>
            </p:cNvPicPr>
            <p:nvPr/>
          </p:nvPicPr>
          <p:blipFill>
            <a:blip r:embed="rId8" cstate="print"/>
            <a:srcRect l="8333" b="19624"/>
            <a:stretch>
              <a:fillRect/>
            </a:stretch>
          </p:blipFill>
          <p:spPr bwMode="auto">
            <a:xfrm>
              <a:off x="2164976" y="-1026454"/>
              <a:ext cx="2953868" cy="3088136"/>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indefinite"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1000"/>
                                        <p:tgtEl>
                                          <p:spTgt spid="25"/>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1000"/>
                                        <p:tgtEl>
                                          <p:spTgt spid="2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up)">
                                      <p:cBhvr>
                                        <p:cTn id="13" dur="10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0" fill="hold" nodeType="clickEffect">
                                  <p:stCondLst>
                                    <p:cond delay="0"/>
                                  </p:stCondLst>
                                  <p:childTnLst>
                                    <p:anim calcmode="lin" valueType="num">
                                      <p:cBhvr>
                                        <p:cTn id="17" dur="500"/>
                                        <p:tgtEl>
                                          <p:spTgt spid="25"/>
                                        </p:tgtEl>
                                        <p:attrNameLst>
                                          <p:attrName>ppt_w</p:attrName>
                                        </p:attrNameLst>
                                      </p:cBhvr>
                                      <p:tavLst>
                                        <p:tav tm="0">
                                          <p:val>
                                            <p:strVal val="ppt_w"/>
                                          </p:val>
                                        </p:tav>
                                        <p:tav tm="100000">
                                          <p:val>
                                            <p:fltVal val="0"/>
                                          </p:val>
                                        </p:tav>
                                      </p:tavLst>
                                    </p:anim>
                                    <p:anim calcmode="lin" valueType="num">
                                      <p:cBhvr>
                                        <p:cTn id="18" dur="500"/>
                                        <p:tgtEl>
                                          <p:spTgt spid="25"/>
                                        </p:tgtEl>
                                        <p:attrNameLst>
                                          <p:attrName>ppt_h</p:attrName>
                                        </p:attrNameLst>
                                      </p:cBhvr>
                                      <p:tavLst>
                                        <p:tav tm="0">
                                          <p:val>
                                            <p:strVal val="ppt_h"/>
                                          </p:val>
                                        </p:tav>
                                        <p:tav tm="100000">
                                          <p:val>
                                            <p:fltVal val="0"/>
                                          </p:val>
                                        </p:tav>
                                      </p:tavLst>
                                    </p:anim>
                                    <p:animEffect transition="out" filter="fade">
                                      <p:cBhvr>
                                        <p:cTn id="19" dur="500"/>
                                        <p:tgtEl>
                                          <p:spTgt spid="25"/>
                                        </p:tgtEl>
                                      </p:cBhvr>
                                    </p:animEffect>
                                    <p:set>
                                      <p:cBhvr>
                                        <p:cTn id="20" dur="1" fill="hold">
                                          <p:stCondLst>
                                            <p:cond delay="499"/>
                                          </p:stCondLst>
                                        </p:cTn>
                                        <p:tgtEl>
                                          <p:spTgt spid="25"/>
                                        </p:tgtEl>
                                        <p:attrNameLst>
                                          <p:attrName>style.visibility</p:attrName>
                                        </p:attrNameLst>
                                      </p:cBhvr>
                                      <p:to>
                                        <p:strVal val="hidden"/>
                                      </p:to>
                                    </p:set>
                                  </p:childTnLst>
                                </p:cTn>
                              </p:par>
                              <p:par>
                                <p:cTn id="21" presetID="53" presetClass="exit" presetSubtype="0" fill="hold" nodeType="withEffect">
                                  <p:stCondLst>
                                    <p:cond delay="0"/>
                                  </p:stCondLst>
                                  <p:childTnLst>
                                    <p:anim calcmode="lin" valueType="num">
                                      <p:cBhvr>
                                        <p:cTn id="22" dur="500"/>
                                        <p:tgtEl>
                                          <p:spTgt spid="26"/>
                                        </p:tgtEl>
                                        <p:attrNameLst>
                                          <p:attrName>ppt_w</p:attrName>
                                        </p:attrNameLst>
                                      </p:cBhvr>
                                      <p:tavLst>
                                        <p:tav tm="0">
                                          <p:val>
                                            <p:strVal val="ppt_w"/>
                                          </p:val>
                                        </p:tav>
                                        <p:tav tm="100000">
                                          <p:val>
                                            <p:fltVal val="0"/>
                                          </p:val>
                                        </p:tav>
                                      </p:tavLst>
                                    </p:anim>
                                    <p:anim calcmode="lin" valueType="num">
                                      <p:cBhvr>
                                        <p:cTn id="23" dur="500"/>
                                        <p:tgtEl>
                                          <p:spTgt spid="26"/>
                                        </p:tgtEl>
                                        <p:attrNameLst>
                                          <p:attrName>ppt_h</p:attrName>
                                        </p:attrNameLst>
                                      </p:cBhvr>
                                      <p:tavLst>
                                        <p:tav tm="0">
                                          <p:val>
                                            <p:strVal val="ppt_h"/>
                                          </p:val>
                                        </p:tav>
                                        <p:tav tm="100000">
                                          <p:val>
                                            <p:fltVal val="0"/>
                                          </p:val>
                                        </p:tav>
                                      </p:tavLst>
                                    </p:anim>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par>
                                <p:cTn id="26" presetID="22" presetClass="entr" presetSubtype="1"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wipe(up)">
                                      <p:cBhvr>
                                        <p:cTn id="28" dur="1000"/>
                                        <p:tgtEl>
                                          <p:spTgt spid="5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2000"/>
                                        <p:tgtEl>
                                          <p:spTgt spid="27"/>
                                        </p:tgtEl>
                                      </p:cBhvr>
                                    </p:animEffect>
                                  </p:childTnLst>
                                </p:cTn>
                              </p:par>
                              <p:par>
                                <p:cTn id="34" presetID="53" presetClass="exit" presetSubtype="0" fill="hold" nodeType="withEffect">
                                  <p:stCondLst>
                                    <p:cond delay="0"/>
                                  </p:stCondLst>
                                  <p:childTnLst>
                                    <p:anim calcmode="lin" valueType="num">
                                      <p:cBhvr>
                                        <p:cTn id="35" dur="500"/>
                                        <p:tgtEl>
                                          <p:spTgt spid="4"/>
                                        </p:tgtEl>
                                        <p:attrNameLst>
                                          <p:attrName>ppt_w</p:attrName>
                                        </p:attrNameLst>
                                      </p:cBhvr>
                                      <p:tavLst>
                                        <p:tav tm="0">
                                          <p:val>
                                            <p:strVal val="ppt_w"/>
                                          </p:val>
                                        </p:tav>
                                        <p:tav tm="100000">
                                          <p:val>
                                            <p:fltVal val="0"/>
                                          </p:val>
                                        </p:tav>
                                      </p:tavLst>
                                    </p:anim>
                                    <p:anim calcmode="lin" valueType="num">
                                      <p:cBhvr>
                                        <p:cTn id="36" dur="500"/>
                                        <p:tgtEl>
                                          <p:spTgt spid="4"/>
                                        </p:tgtEl>
                                        <p:attrNameLst>
                                          <p:attrName>ppt_h</p:attrName>
                                        </p:attrNameLst>
                                      </p:cBhvr>
                                      <p:tavLst>
                                        <p:tav tm="0">
                                          <p:val>
                                            <p:strVal val="ppt_h"/>
                                          </p:val>
                                        </p:tav>
                                        <p:tav tm="100000">
                                          <p:val>
                                            <p:fltVal val="0"/>
                                          </p:val>
                                        </p:tav>
                                      </p:tavLst>
                                    </p:anim>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par>
                          <p:cTn id="39" fill="hold">
                            <p:stCondLst>
                              <p:cond delay="2000"/>
                            </p:stCondLst>
                            <p:childTnLst>
                              <p:par>
                                <p:cTn id="40" presetID="0" presetClass="path" presetSubtype="0" accel="50000" decel="50000" fill="hold" nodeType="afterEffect">
                                  <p:stCondLst>
                                    <p:cond delay="0"/>
                                  </p:stCondLst>
                                  <p:childTnLst>
                                    <p:animMotion origin="layout" path="M 3.33333E-6 -4.07407E-6 C 0.01424 -0.01273 0.01458 -0.01065 0.03628 -0.01204 C 0.04427 -0.01389 0.05226 -0.01504 0.06024 -0.01666 C 0.06372 -0.01967 0.06771 -0.02176 0.07049 -0.02569 C 0.07378 -0.03032 0.07743 -0.03796 0.08177 -0.04097 C 0.09583 -0.05046 0.11354 -0.05185 0.12847 -0.05301 C 0.13299 -0.05717 0.1342 -0.05903 0.13872 -0.06065 C 0.14063 -0.06134 0.14427 -0.06204 0.14427 -0.06204 " pathEditMode="relative" ptsTypes="fffffffA">
                                      <p:cBhvr>
                                        <p:cTn id="41" dur="3000" fill="hold"/>
                                        <p:tgtEl>
                                          <p:spTgt spid="27"/>
                                        </p:tgtEl>
                                        <p:attrNameLst>
                                          <p:attrName>ppt_x</p:attrName>
                                          <p:attrName>ppt_y</p:attrName>
                                        </p:attrNameLst>
                                      </p:cBhvr>
                                    </p:animMotion>
                                  </p:childTnLst>
                                </p:cTn>
                              </p:par>
                            </p:childTnLst>
                          </p:cTn>
                        </p:par>
                        <p:par>
                          <p:cTn id="42" fill="hold">
                            <p:stCondLst>
                              <p:cond delay="5000"/>
                            </p:stCondLst>
                            <p:childTnLst>
                              <p:par>
                                <p:cTn id="43" presetID="1" presetClass="exit" presetSubtype="0" fill="hold" nodeType="afterEffect">
                                  <p:stCondLst>
                                    <p:cond delay="0"/>
                                  </p:stCondLst>
                                  <p:childTnLst>
                                    <p:set>
                                      <p:cBhvr>
                                        <p:cTn id="44" dur="1" fill="hold">
                                          <p:stCondLst>
                                            <p:cond delay="0"/>
                                          </p:stCondLst>
                                        </p:cTn>
                                        <p:tgtEl>
                                          <p:spTgt spid="27"/>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5-ACADIA: 1635-1654 </a:t>
            </a:r>
            <a:r>
              <a:rPr lang="en-US" b="0" dirty="0" smtClean="0"/>
              <a:t>(19)</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473005"/>
            <a:ext cx="4572000" cy="1384995"/>
          </a:xfrm>
          <a:prstGeom prst="rect">
            <a:avLst/>
          </a:prstGeom>
        </p:spPr>
        <p:txBody>
          <a:bodyPr wrap="square">
            <a:spAutoFit/>
          </a:bodyPr>
          <a:lstStyle/>
          <a:p>
            <a:pPr marL="174625" indent="-174625">
              <a:buFont typeface="Arial" pitchFamily="34" charset="0"/>
              <a:buChar char="•"/>
            </a:pPr>
            <a:r>
              <a:rPr lang="en-US" sz="2800" dirty="0" smtClean="0"/>
              <a:t>And </a:t>
            </a:r>
            <a:r>
              <a:rPr lang="en-US" sz="2800" dirty="0" smtClean="0">
                <a:solidFill>
                  <a:srgbClr val="FF0000"/>
                </a:solidFill>
                <a:effectLst>
                  <a:outerShdw blurRad="38100" dist="38100" dir="2700000" algn="tl">
                    <a:srgbClr val="000000"/>
                  </a:outerShdw>
                </a:effectLst>
              </a:rPr>
              <a:t>La Tour marries d’Aulnay’s widow </a:t>
            </a:r>
            <a:r>
              <a:rPr lang="en-US" sz="2800" dirty="0" smtClean="0"/>
              <a:t>only weeks after d’Aulnay’s death</a:t>
            </a:r>
          </a:p>
        </p:txBody>
      </p:sp>
      <p:sp>
        <p:nvSpPr>
          <p:cNvPr id="55" name="Rectangle 54"/>
          <p:cNvSpPr/>
          <p:nvPr/>
        </p:nvSpPr>
        <p:spPr>
          <a:xfrm>
            <a:off x="4572000" y="5473005"/>
            <a:ext cx="4572000" cy="1384995"/>
          </a:xfrm>
          <a:prstGeom prst="rect">
            <a:avLst/>
          </a:prstGeom>
        </p:spPr>
        <p:txBody>
          <a:bodyPr wrap="square">
            <a:spAutoFit/>
          </a:bodyPr>
          <a:lstStyle/>
          <a:p>
            <a:pPr marL="174625" indent="-174625">
              <a:buFont typeface="Arial" pitchFamily="34" charset="0"/>
              <a:buChar char="•"/>
            </a:pPr>
            <a:r>
              <a:rPr lang="en-US" sz="2800" dirty="0" smtClean="0"/>
              <a:t>During d’Aulnay’s reign as governor, </a:t>
            </a:r>
            <a:r>
              <a:rPr lang="en-US" sz="2800" dirty="0" smtClean="0">
                <a:solidFill>
                  <a:srgbClr val="FF0000"/>
                </a:solidFill>
                <a:effectLst>
                  <a:outerShdw blurRad="38100" dist="38100" dir="2700000" algn="tl">
                    <a:srgbClr val="000000"/>
                  </a:outerShdw>
                </a:effectLst>
              </a:rPr>
              <a:t>Acadians start their dyke building systems</a:t>
            </a:r>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ET=31YRS</a:t>
            </a:r>
          </a:p>
        </p:txBody>
      </p:sp>
      <p:sp>
        <p:nvSpPr>
          <p:cNvPr id="20" name="5-Point Star 19"/>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ipe(up)">
                                      <p:cBhvr>
                                        <p:cTn id="12"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5-ACADIA: 1635-1654 </a:t>
            </a:r>
            <a:r>
              <a:rPr lang="en-US" b="0" dirty="0" smtClean="0"/>
              <a:t>(19)</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ET=31YRS</a:t>
            </a:r>
          </a:p>
        </p:txBody>
      </p:sp>
      <p:sp>
        <p:nvSpPr>
          <p:cNvPr id="27" name="Rectangle 26"/>
          <p:cNvSpPr/>
          <p:nvPr/>
        </p:nvSpPr>
        <p:spPr>
          <a:xfrm>
            <a:off x="0" y="5473005"/>
            <a:ext cx="4572000" cy="1384995"/>
          </a:xfrm>
          <a:prstGeom prst="rect">
            <a:avLst/>
          </a:prstGeom>
        </p:spPr>
        <p:txBody>
          <a:bodyPr wrap="square">
            <a:spAutoFit/>
          </a:bodyPr>
          <a:lstStyle/>
          <a:p>
            <a:pPr marL="174625" indent="-174625">
              <a:buFont typeface="Arial" pitchFamily="34" charset="0"/>
              <a:buChar char="•"/>
            </a:pPr>
            <a:r>
              <a:rPr lang="en-US" sz="2800" dirty="0" smtClean="0"/>
              <a:t>This is </a:t>
            </a:r>
            <a:r>
              <a:rPr lang="en-US" sz="2800" dirty="0" smtClean="0">
                <a:solidFill>
                  <a:srgbClr val="FF0000"/>
                </a:solidFill>
                <a:effectLst>
                  <a:outerShdw blurRad="38100" dist="38100" dir="2700000" algn="tl">
                    <a:srgbClr val="000000"/>
                  </a:outerShdw>
                </a:effectLst>
              </a:rPr>
              <a:t>system of automated marsh draining</a:t>
            </a:r>
            <a:r>
              <a:rPr lang="en-US" sz="2800" dirty="0" smtClean="0"/>
              <a:t>; converting </a:t>
            </a:r>
            <a:r>
              <a:rPr lang="en-US" sz="2800" dirty="0" smtClean="0">
                <a:solidFill>
                  <a:srgbClr val="FF0000"/>
                </a:solidFill>
                <a:effectLst>
                  <a:outerShdw blurRad="38100" dist="38100" dir="2700000" algn="tl">
                    <a:srgbClr val="000000"/>
                  </a:outerShdw>
                </a:effectLst>
              </a:rPr>
              <a:t>salt marshes to croplands </a:t>
            </a:r>
          </a:p>
        </p:txBody>
      </p:sp>
      <p:sp>
        <p:nvSpPr>
          <p:cNvPr id="29" name="Rectangle 28"/>
          <p:cNvSpPr/>
          <p:nvPr/>
        </p:nvSpPr>
        <p:spPr>
          <a:xfrm>
            <a:off x="4572000" y="5473005"/>
            <a:ext cx="4572000" cy="954107"/>
          </a:xfrm>
          <a:prstGeom prst="rect">
            <a:avLst/>
          </a:prstGeom>
        </p:spPr>
        <p:txBody>
          <a:bodyPr wrap="square">
            <a:spAutoFit/>
          </a:bodyPr>
          <a:lstStyle/>
          <a:p>
            <a:pPr marL="174625" indent="-174625">
              <a:buFont typeface="Arial" pitchFamily="34" charset="0"/>
              <a:buChar char="•"/>
            </a:pPr>
            <a:r>
              <a:rPr lang="en-US" sz="2800" dirty="0" smtClean="0"/>
              <a:t>Let’s look at </a:t>
            </a:r>
            <a:r>
              <a:rPr lang="en-US" sz="2800" dirty="0" smtClean="0">
                <a:solidFill>
                  <a:srgbClr val="FF0000"/>
                </a:solidFill>
                <a:effectLst>
                  <a:outerShdw blurRad="38100" dist="38100" dir="2700000" algn="tl">
                    <a:srgbClr val="000000"/>
                  </a:outerShdw>
                </a:effectLst>
              </a:rPr>
              <a:t>how this system works</a:t>
            </a:r>
          </a:p>
        </p:txBody>
      </p:sp>
      <p:sp>
        <p:nvSpPr>
          <p:cNvPr id="20" name="5-Point Star 19"/>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14" descr="D:\Photos\North America\Louisiana\200103 Erath Acadian Museum\DSC_3018.JPG"/>
          <p:cNvPicPr>
            <a:picLocks noChangeAspect="1" noChangeArrowheads="1"/>
          </p:cNvPicPr>
          <p:nvPr/>
        </p:nvPicPr>
        <p:blipFill>
          <a:blip r:embed="rId6" cstate="print"/>
          <a:srcRect/>
          <a:stretch>
            <a:fillRect/>
          </a:stretch>
        </p:blipFill>
        <p:spPr bwMode="auto">
          <a:xfrm>
            <a:off x="1143000" y="685800"/>
            <a:ext cx="6858000" cy="4572000"/>
          </a:xfrm>
          <a:prstGeom prst="rect">
            <a:avLst/>
          </a:prstGeom>
          <a:noFill/>
          <a:ln>
            <a:solidFill>
              <a:schemeClr val="bg1"/>
            </a:solidFill>
          </a:ln>
        </p:spPr>
      </p:pic>
      <p:sp>
        <p:nvSpPr>
          <p:cNvPr id="26" name="TextBox 25"/>
          <p:cNvSpPr txBox="1"/>
          <p:nvPr/>
        </p:nvSpPr>
        <p:spPr>
          <a:xfrm>
            <a:off x="2819400" y="1828800"/>
            <a:ext cx="3505200" cy="2585323"/>
          </a:xfrm>
          <a:prstGeom prst="rect">
            <a:avLst/>
          </a:prstGeom>
          <a:solidFill>
            <a:schemeClr val="bg1"/>
          </a:solidFill>
        </p:spPr>
        <p:txBody>
          <a:bodyPr wrap="square" rtlCol="0">
            <a:spAutoFit/>
          </a:bodyPr>
          <a:lstStyle/>
          <a:p>
            <a:pPr algn="ctr"/>
            <a:r>
              <a:rPr lang="en-US" sz="5400" dirty="0" smtClean="0"/>
              <a:t>DYKE &amp; ABOITEAU SYSTEM</a:t>
            </a:r>
            <a:endParaRPr lang="en-US" sz="7200" dirty="0" smtClean="0"/>
          </a:p>
        </p:txBody>
      </p:sp>
      <p:sp>
        <p:nvSpPr>
          <p:cNvPr id="15" name="Rectangle 14"/>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1000"/>
                                        <p:tgtEl>
                                          <p:spTgt spid="27"/>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up)">
                                      <p:cBhvr>
                                        <p:cTn id="16" dur="1000"/>
                                        <p:tgtEl>
                                          <p:spTgt spid="29"/>
                                        </p:tgtEl>
                                      </p:cBhvr>
                                    </p:animEffect>
                                  </p:childTnLst>
                                </p:cTn>
                              </p:par>
                            </p:childTnLst>
                          </p:cTn>
                        </p:par>
                        <p:par>
                          <p:cTn id="17" fill="hold">
                            <p:stCondLst>
                              <p:cond delay="1000"/>
                            </p:stCondLst>
                            <p:childTnLst>
                              <p:par>
                                <p:cTn id="18" presetID="34" presetClass="entr" presetSubtype="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 from="(-#ppt_w/2)" to="(#ppt_x)" calcmode="lin" valueType="num">
                                      <p:cBhvr>
                                        <p:cTn id="20" dur="600" fill="hold">
                                          <p:stCondLst>
                                            <p:cond delay="0"/>
                                          </p:stCondLst>
                                        </p:cTn>
                                        <p:tgtEl>
                                          <p:spTgt spid="26"/>
                                        </p:tgtEl>
                                        <p:attrNameLst>
                                          <p:attrName>ppt_x</p:attrName>
                                        </p:attrNameLst>
                                      </p:cBhvr>
                                    </p:anim>
                                    <p:anim from="0" to="-1.0" calcmode="lin" valueType="num">
                                      <p:cBhvr>
                                        <p:cTn id="21" dur="200" decel="50000" autoRev="1" fill="hold">
                                          <p:stCondLst>
                                            <p:cond delay="600"/>
                                          </p:stCondLst>
                                        </p:cTn>
                                        <p:tgtEl>
                                          <p:spTgt spid="26"/>
                                        </p:tgtEl>
                                        <p:attrNameLst>
                                          <p:attrName>xshear</p:attrName>
                                        </p:attrNameLst>
                                      </p:cBhvr>
                                    </p:anim>
                                    <p:animScale>
                                      <p:cBhvr>
                                        <p:cTn id="22" dur="200" decel="100000" autoRev="1" fill="hold">
                                          <p:stCondLst>
                                            <p:cond delay="600"/>
                                          </p:stCondLst>
                                        </p:cTn>
                                        <p:tgtEl>
                                          <p:spTgt spid="26"/>
                                        </p:tgtEl>
                                      </p:cBhvr>
                                      <p:from x="100000" y="100000"/>
                                      <p:to x="80000" y="100000"/>
                                    </p:animScale>
                                    <p:anim by="(#ppt_h/3+#ppt_w*0.1)" calcmode="lin" valueType="num">
                                      <p:cBhvr additive="sum">
                                        <p:cTn id="23" dur="200" decel="100000" autoRev="1" fill="hold">
                                          <p:stCondLst>
                                            <p:cond delay="600"/>
                                          </p:stCondLst>
                                        </p:cTn>
                                        <p:tgtEl>
                                          <p:spTgt spid="2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2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74838"/>
            <a:ext cx="9144000" cy="2308324"/>
          </a:xfrm>
          <a:prstGeom prst="rect">
            <a:avLst/>
          </a:prstGeom>
          <a:solidFill>
            <a:schemeClr val="bg1"/>
          </a:solidFill>
        </p:spPr>
        <p:txBody>
          <a:bodyPr wrap="square">
            <a:spAutoFit/>
          </a:bodyPr>
          <a:lstStyle/>
          <a:p>
            <a:pPr algn="ctr"/>
            <a:r>
              <a:rPr lang="en-US" sz="7200" b="1" cap="all" dirty="0" err="1" smtClean="0"/>
              <a:t>ABOITEAU</a:t>
            </a:r>
            <a:r>
              <a:rPr lang="en-US" sz="7200" b="1" cap="all" dirty="0" smtClean="0"/>
              <a:t> &amp; </a:t>
            </a:r>
          </a:p>
          <a:p>
            <a:pPr algn="ctr"/>
            <a:r>
              <a:rPr lang="en-US" sz="7200" b="1" cap="all" dirty="0" smtClean="0"/>
              <a:t>DYKE SYSTEM</a:t>
            </a:r>
            <a:endParaRPr lang="en-US" sz="7200" b="1" cap="all"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FORCES PUSHING FRENCH POITEVINS TO LEAVE</a:t>
            </a:r>
            <a:endParaRPr lang="en-US" dirty="0"/>
          </a:p>
        </p:txBody>
      </p:sp>
      <p:sp>
        <p:nvSpPr>
          <p:cNvPr id="7" name="Rectangle 6"/>
          <p:cNvSpPr/>
          <p:nvPr/>
        </p:nvSpPr>
        <p:spPr>
          <a:xfrm>
            <a:off x="0" y="1981200"/>
            <a:ext cx="9144000" cy="4785926"/>
          </a:xfrm>
          <a:prstGeom prst="rect">
            <a:avLst/>
          </a:prstGeom>
        </p:spPr>
        <p:txBody>
          <a:bodyPr wrap="square">
            <a:spAutoFit/>
          </a:bodyPr>
          <a:lstStyle/>
          <a:p>
            <a:pPr marL="171450" indent="-171450">
              <a:spcAft>
                <a:spcPts val="600"/>
              </a:spcAft>
              <a:buFont typeface="Arial" pitchFamily="34" charset="0"/>
              <a:buChar char="•"/>
            </a:pPr>
            <a:r>
              <a:rPr lang="en-US" sz="2800" dirty="0"/>
              <a:t>Far greater degree of </a:t>
            </a:r>
            <a:r>
              <a:rPr lang="en-US" sz="2800" b="1" dirty="0">
                <a:solidFill>
                  <a:srgbClr val="FF0000"/>
                </a:solidFill>
                <a:effectLst>
                  <a:outerShdw blurRad="50800" dist="50800" dir="5400000" algn="ctr" rotWithShape="0">
                    <a:schemeClr val="tx1"/>
                  </a:outerShdw>
                </a:effectLst>
              </a:rPr>
              <a:t>social equality </a:t>
            </a:r>
            <a:r>
              <a:rPr lang="en-US" sz="2800" dirty="0"/>
              <a:t>as they were basically drawn from </a:t>
            </a:r>
            <a:r>
              <a:rPr lang="en-US" sz="2800" b="1" dirty="0">
                <a:solidFill>
                  <a:srgbClr val="FF0000"/>
                </a:solidFill>
                <a:effectLst>
                  <a:outerShdw blurRad="50800" dist="50800" dir="5400000" algn="ctr" rotWithShape="0">
                    <a:schemeClr val="tx1"/>
                  </a:outerShdw>
                </a:effectLst>
              </a:rPr>
              <a:t>same peasant stock</a:t>
            </a:r>
          </a:p>
          <a:p>
            <a:pPr marL="171450" indent="-171450">
              <a:spcAft>
                <a:spcPts val="600"/>
              </a:spcAft>
              <a:buFont typeface="Arial" pitchFamily="34" charset="0"/>
              <a:buChar char="•"/>
            </a:pPr>
            <a:r>
              <a:rPr lang="en-US" sz="2800" dirty="0" smtClean="0"/>
              <a:t>Very </a:t>
            </a:r>
            <a:r>
              <a:rPr lang="en-US" sz="2800" b="1" dirty="0">
                <a:solidFill>
                  <a:srgbClr val="FF0000"/>
                </a:solidFill>
                <a:effectLst>
                  <a:outerShdw blurRad="50800" dist="50800" dir="5400000" algn="ctr" rotWithShape="0">
                    <a:schemeClr val="tx1"/>
                  </a:outerShdw>
                </a:effectLst>
              </a:rPr>
              <a:t>protective of belongings</a:t>
            </a:r>
            <a:r>
              <a:rPr lang="en-US" sz="2800" dirty="0"/>
              <a:t>, particularly, farmland</a:t>
            </a:r>
          </a:p>
          <a:p>
            <a:pPr marL="171450" indent="-171450">
              <a:spcAft>
                <a:spcPts val="600"/>
              </a:spcAft>
              <a:buFont typeface="Arial" pitchFamily="34" charset="0"/>
              <a:buChar char="•"/>
            </a:pPr>
            <a:r>
              <a:rPr lang="en-US" sz="2800" b="1" dirty="0">
                <a:solidFill>
                  <a:srgbClr val="FF0000"/>
                </a:solidFill>
                <a:effectLst>
                  <a:outerShdw blurRad="50800" dist="50800" dir="5400000" algn="ctr" rotWithShape="0">
                    <a:schemeClr val="tx1"/>
                  </a:outerShdw>
                </a:effectLst>
              </a:rPr>
              <a:t>Extensive kinship system </a:t>
            </a:r>
            <a:r>
              <a:rPr lang="en-US" sz="2800" dirty="0"/>
              <a:t>that facilitated </a:t>
            </a:r>
            <a:r>
              <a:rPr lang="en-US" sz="2800" b="1" dirty="0">
                <a:solidFill>
                  <a:srgbClr val="FF0000"/>
                </a:solidFill>
                <a:effectLst>
                  <a:outerShdw blurRad="50800" dist="50800" dir="5400000" algn="ctr" rotWithShape="0">
                    <a:schemeClr val="tx1"/>
                  </a:outerShdw>
                </a:effectLst>
              </a:rPr>
              <a:t>communal labor </a:t>
            </a:r>
            <a:r>
              <a:rPr lang="en-US" sz="2800" b="1" dirty="0" smtClean="0">
                <a:solidFill>
                  <a:srgbClr val="FF0000"/>
                </a:solidFill>
                <a:effectLst>
                  <a:outerShdw blurRad="50800" dist="50800" dir="5400000" algn="ctr" rotWithShape="0">
                    <a:schemeClr val="tx1"/>
                  </a:outerShdw>
                </a:effectLst>
              </a:rPr>
              <a:t>pools</a:t>
            </a:r>
          </a:p>
          <a:p>
            <a:pPr marL="171450" indent="-171450">
              <a:spcAft>
                <a:spcPts val="600"/>
              </a:spcAft>
              <a:buFont typeface="Arial" pitchFamily="34" charset="0"/>
              <a:buChar char="•"/>
            </a:pPr>
            <a:r>
              <a:rPr lang="en-US" sz="2800" dirty="0" smtClean="0"/>
              <a:t>Oppressed by noble landholding class; </a:t>
            </a:r>
            <a:r>
              <a:rPr lang="en-US" sz="2800" b="1" dirty="0" smtClean="0">
                <a:solidFill>
                  <a:srgbClr val="FF0000"/>
                </a:solidFill>
                <a:effectLst>
                  <a:outerShdw blurRad="50800" dist="50800" dir="5400000" algn="ctr" rotWithShape="0">
                    <a:schemeClr val="tx1"/>
                  </a:outerShdw>
                </a:effectLst>
              </a:rPr>
              <a:t>suspicious of authority</a:t>
            </a:r>
          </a:p>
          <a:p>
            <a:pPr marL="171450" indent="-171450">
              <a:spcAft>
                <a:spcPts val="600"/>
              </a:spcAft>
              <a:buFont typeface="Arial" pitchFamily="34" charset="0"/>
              <a:buChar char="•"/>
            </a:pPr>
            <a:r>
              <a:rPr lang="en-US" sz="2800" b="1" dirty="0" smtClean="0">
                <a:solidFill>
                  <a:srgbClr val="FF0000"/>
                </a:solidFill>
                <a:effectLst>
                  <a:outerShdw blurRad="50800" dist="50800" dir="5400000" algn="ctr" rotWithShape="0">
                    <a:schemeClr val="tx1"/>
                  </a:outerShdw>
                </a:effectLst>
              </a:rPr>
              <a:t>Social </a:t>
            </a:r>
            <a:r>
              <a:rPr lang="en-US" sz="2800" b="1" dirty="0">
                <a:solidFill>
                  <a:srgbClr val="FF0000"/>
                </a:solidFill>
                <a:effectLst>
                  <a:outerShdw blurRad="50800" dist="50800" dir="5400000" algn="ctr" rotWithShape="0">
                    <a:schemeClr val="tx1"/>
                  </a:outerShdw>
                </a:effectLst>
              </a:rPr>
              <a:t>cohesion </a:t>
            </a:r>
            <a:r>
              <a:rPr lang="en-US" sz="2800" dirty="0"/>
              <a:t>evidenced by </a:t>
            </a:r>
            <a:r>
              <a:rPr lang="en-US" sz="2800" b="1" dirty="0">
                <a:solidFill>
                  <a:srgbClr val="FF0000"/>
                </a:solidFill>
                <a:effectLst>
                  <a:outerShdw blurRad="50800" dist="50800" dir="5400000" algn="ctr" rotWithShape="0">
                    <a:schemeClr val="tx1"/>
                  </a:outerShdw>
                </a:effectLst>
              </a:rPr>
              <a:t>group identity </a:t>
            </a:r>
            <a:r>
              <a:rPr lang="en-US" sz="2800" dirty="0" smtClean="0"/>
              <a:t>&amp; </a:t>
            </a:r>
            <a:r>
              <a:rPr lang="en-US" sz="2800" b="1" dirty="0">
                <a:solidFill>
                  <a:srgbClr val="FF0000"/>
                </a:solidFill>
                <a:effectLst>
                  <a:outerShdw blurRad="50800" dist="50800" dir="5400000" algn="ctr" rotWithShape="0">
                    <a:schemeClr val="tx1"/>
                  </a:outerShdw>
                </a:effectLst>
              </a:rPr>
              <a:t>group loyalty</a:t>
            </a:r>
          </a:p>
          <a:p>
            <a:pPr marL="171450" indent="-171450">
              <a:spcAft>
                <a:spcPts val="600"/>
              </a:spcAft>
              <a:buFont typeface="Arial" pitchFamily="34" charset="0"/>
              <a:buChar char="•"/>
            </a:pPr>
            <a:r>
              <a:rPr lang="en-US" sz="2800" dirty="0" smtClean="0"/>
              <a:t>Sought neither prestige nor affluence, just </a:t>
            </a:r>
            <a:r>
              <a:rPr lang="en-US" sz="2800" b="1" dirty="0">
                <a:solidFill>
                  <a:srgbClr val="FF0000"/>
                </a:solidFill>
                <a:effectLst>
                  <a:outerShdw blurRad="50800" dist="50800" dir="5400000" algn="ctr" rotWithShape="0">
                    <a:schemeClr val="tx1"/>
                  </a:outerShdw>
                </a:effectLst>
              </a:rPr>
              <a:t>economic </a:t>
            </a:r>
            <a:r>
              <a:rPr lang="en-US" sz="2800" b="1" dirty="0" smtClean="0">
                <a:solidFill>
                  <a:srgbClr val="FF0000"/>
                </a:solidFill>
                <a:effectLst>
                  <a:outerShdw blurRad="50800" dist="50800" dir="5400000" algn="ctr" rotWithShape="0">
                    <a:schemeClr val="tx1"/>
                  </a:outerShdw>
                </a:effectLst>
              </a:rPr>
              <a:t>independence</a:t>
            </a:r>
          </a:p>
        </p:txBody>
      </p:sp>
      <p:grpSp>
        <p:nvGrpSpPr>
          <p:cNvPr id="3" name="Group 8"/>
          <p:cNvGrpSpPr/>
          <p:nvPr/>
        </p:nvGrpSpPr>
        <p:grpSpPr>
          <a:xfrm>
            <a:off x="2552700" y="685800"/>
            <a:ext cx="4038601" cy="1143000"/>
            <a:chOff x="1752600" y="685800"/>
            <a:chExt cx="4038601" cy="1143000"/>
          </a:xfrm>
        </p:grpSpPr>
        <p:grpSp>
          <p:nvGrpSpPr>
            <p:cNvPr id="6" name="Group 2"/>
            <p:cNvGrpSpPr/>
            <p:nvPr/>
          </p:nvGrpSpPr>
          <p:grpSpPr>
            <a:xfrm>
              <a:off x="2895600" y="685800"/>
              <a:ext cx="2895601" cy="1143000"/>
              <a:chOff x="8839203" y="1828800"/>
              <a:chExt cx="2590800" cy="1210235"/>
            </a:xfrm>
          </p:grpSpPr>
          <p:sp>
            <p:nvSpPr>
              <p:cNvPr id="4" name="Oval 3"/>
              <p:cNvSpPr/>
              <p:nvPr/>
            </p:nvSpPr>
            <p:spPr>
              <a:xfrm>
                <a:off x="8839203" y="1828800"/>
                <a:ext cx="2590800" cy="1210235"/>
              </a:xfrm>
              <a:prstGeom prst="ellipse">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Rectangle 4"/>
              <p:cNvSpPr/>
              <p:nvPr/>
            </p:nvSpPr>
            <p:spPr>
              <a:xfrm>
                <a:off x="8839204" y="2000507"/>
                <a:ext cx="2547257" cy="877163"/>
              </a:xfrm>
              <a:prstGeom prst="rect">
                <a:avLst/>
              </a:prstGeom>
              <a:noFill/>
            </p:spPr>
            <p:txBody>
              <a:bodyPr wrap="square">
                <a:spAutoFit/>
              </a:bodyPr>
              <a:lstStyle/>
              <a:p>
                <a:pPr algn="ctr">
                  <a:lnSpc>
                    <a:spcPts val="2800"/>
                  </a:lnSpc>
                </a:pPr>
                <a:r>
                  <a:rPr lang="en-US" sz="2800" b="1" dirty="0" smtClean="0">
                    <a:ln>
                      <a:solidFill>
                        <a:srgbClr val="002060"/>
                      </a:solidFill>
                    </a:ln>
                    <a:solidFill>
                      <a:srgbClr val="002060"/>
                    </a:solidFill>
                    <a:latin typeface="Tempus Sans ITC" pitchFamily="82" charset="0"/>
                  </a:rPr>
                  <a:t>ETHNIC </a:t>
                </a:r>
                <a:r>
                  <a:rPr lang="en-US" sz="2800" b="1" dirty="0">
                    <a:ln>
                      <a:solidFill>
                        <a:srgbClr val="002060"/>
                      </a:solidFill>
                    </a:ln>
                    <a:solidFill>
                      <a:srgbClr val="002060"/>
                    </a:solidFill>
                    <a:latin typeface="Tempus Sans ITC" pitchFamily="82" charset="0"/>
                  </a:rPr>
                  <a:t>CAMARADERIE</a:t>
                </a:r>
              </a:p>
            </p:txBody>
          </p:sp>
        </p:grpSp>
        <p:sp>
          <p:nvSpPr>
            <p:cNvPr id="8" name="Rounded Rectangle 7"/>
            <p:cNvSpPr/>
            <p:nvPr/>
          </p:nvSpPr>
          <p:spPr>
            <a:xfrm>
              <a:off x="1752600" y="762000"/>
              <a:ext cx="987552" cy="987552"/>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smtClean="0">
                  <a:latin typeface="Algerian" pitchFamily="82" charset="0"/>
                </a:rPr>
                <a:t>5</a:t>
              </a:r>
              <a:endParaRPr lang="en-US" sz="8800" dirty="0">
                <a:latin typeface="Algerian" pitchFamily="82" charset="0"/>
              </a:endParaRPr>
            </a:p>
          </p:txBody>
        </p:sp>
      </p:grpSp>
      <p:sp>
        <p:nvSpPr>
          <p:cNvPr id="10" name="TextBox 9"/>
          <p:cNvSpPr txBox="1"/>
          <p:nvPr/>
        </p:nvSpPr>
        <p:spPr>
          <a:xfrm>
            <a:off x="7239000" y="685800"/>
            <a:ext cx="1905000" cy="1077218"/>
          </a:xfrm>
          <a:prstGeom prst="rect">
            <a:avLst/>
          </a:prstGeom>
          <a:noFill/>
        </p:spPr>
        <p:txBody>
          <a:bodyPr wrap="square" rtlCol="0">
            <a:spAutoFit/>
          </a:bodyPr>
          <a:lstStyle/>
          <a:p>
            <a:r>
              <a:rPr lang="en-US" sz="1600" i="1" dirty="0" smtClean="0"/>
              <a:t>From: “The Founding of New Acadia” by Dr. Carl A. Brasseaux</a:t>
            </a:r>
            <a:endParaRPr lang="en-US" sz="1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up)">
                                      <p:cBhvr>
                                        <p:cTn id="18" dur="10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up)">
                                      <p:cBhvr>
                                        <p:cTn id="23" dur="10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up)">
                                      <p:cBhvr>
                                        <p:cTn id="28" dur="1000"/>
                                        <p:tgtEl>
                                          <p:spTgt spid="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wipe(up)">
                                      <p:cBhvr>
                                        <p:cTn id="33" dur="1000"/>
                                        <p:tgtEl>
                                          <p:spTgt spid="7">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wipe(up)">
                                      <p:cBhvr>
                                        <p:cTn id="38" dur="1000"/>
                                        <p:tgtEl>
                                          <p:spTgt spid="7">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Effect transition="in" filter="wipe(up)">
                                      <p:cBhvr>
                                        <p:cTn id="43" dur="1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ACADIAN DYKE &amp; ABOITEAU SYSTEM</a:t>
            </a:r>
            <a:endParaRPr lang="en-US" dirty="0"/>
          </a:p>
        </p:txBody>
      </p:sp>
      <p:sp>
        <p:nvSpPr>
          <p:cNvPr id="23" name="Rectangle 22"/>
          <p:cNvSpPr/>
          <p:nvPr/>
        </p:nvSpPr>
        <p:spPr>
          <a:xfrm>
            <a:off x="0" y="600144"/>
            <a:ext cx="4648200" cy="3262432"/>
          </a:xfrm>
          <a:prstGeom prst="rect">
            <a:avLst/>
          </a:prstGeom>
        </p:spPr>
        <p:txBody>
          <a:bodyPr wrap="square">
            <a:spAutoFit/>
          </a:bodyPr>
          <a:lstStyle/>
          <a:p>
            <a:pPr marL="228600" lvl="1" indent="-228600">
              <a:spcBef>
                <a:spcPts val="1200"/>
              </a:spcBef>
              <a:buFont typeface="Arial" pitchFamily="34" charset="0"/>
              <a:buChar char="•"/>
            </a:pPr>
            <a:r>
              <a:rPr lang="en-US" sz="2800" dirty="0" smtClean="0"/>
              <a:t>Acadians develop a technology that allows the </a:t>
            </a:r>
            <a:r>
              <a:rPr lang="en-US" sz="2800" dirty="0" smtClean="0">
                <a:solidFill>
                  <a:srgbClr val="FF0000"/>
                </a:solidFill>
                <a:effectLst>
                  <a:outerShdw blurRad="38100" dist="38100" dir="2700000" algn="tl">
                    <a:srgbClr val="000000"/>
                  </a:outerShdw>
                </a:effectLst>
              </a:rPr>
              <a:t>draining of marshland to make fertile pastures</a:t>
            </a:r>
          </a:p>
          <a:p>
            <a:pPr marL="228600" lvl="1" indent="-228600">
              <a:spcBef>
                <a:spcPts val="1200"/>
              </a:spcBef>
              <a:buFont typeface="Arial" pitchFamily="34" charset="0"/>
              <a:buChar char="•"/>
            </a:pPr>
            <a:r>
              <a:rPr lang="en-US" sz="2800" dirty="0" smtClean="0">
                <a:solidFill>
                  <a:srgbClr val="FF0000"/>
                </a:solidFill>
                <a:effectLst>
                  <a:outerShdw blurRad="38100" dist="38100" dir="2700000" algn="tl">
                    <a:srgbClr val="000000"/>
                  </a:outerShdw>
                </a:effectLst>
              </a:rPr>
              <a:t>To the right </a:t>
            </a:r>
            <a:r>
              <a:rPr lang="en-US" sz="2800" dirty="0" smtClean="0"/>
              <a:t>is a depiction of what a cross-section of a dyke looks like</a:t>
            </a:r>
          </a:p>
        </p:txBody>
      </p:sp>
      <p:sp>
        <p:nvSpPr>
          <p:cNvPr id="26" name="Rectangle 25"/>
          <p:cNvSpPr/>
          <p:nvPr/>
        </p:nvSpPr>
        <p:spPr>
          <a:xfrm>
            <a:off x="0" y="3962400"/>
            <a:ext cx="9144000" cy="3570208"/>
          </a:xfrm>
          <a:prstGeom prst="rect">
            <a:avLst/>
          </a:prstGeom>
        </p:spPr>
        <p:txBody>
          <a:bodyPr wrap="square">
            <a:spAutoFit/>
          </a:bodyPr>
          <a:lstStyle/>
          <a:p>
            <a:pPr marL="228600" lvl="1" indent="-228600">
              <a:spcBef>
                <a:spcPts val="1200"/>
              </a:spcBef>
              <a:buFont typeface="Arial" pitchFamily="34" charset="0"/>
              <a:buChar char="•"/>
            </a:pPr>
            <a:r>
              <a:rPr lang="en-US" sz="2800" dirty="0" smtClean="0"/>
              <a:t>Because of the </a:t>
            </a:r>
            <a:r>
              <a:rPr lang="en-US" sz="2800" dirty="0" smtClean="0">
                <a:solidFill>
                  <a:srgbClr val="FF0000"/>
                </a:solidFill>
                <a:effectLst>
                  <a:outerShdw blurRad="38100" dist="38100" dir="2700000" algn="tl">
                    <a:srgbClr val="000000"/>
                  </a:outerShdw>
                </a:effectLst>
              </a:rPr>
              <a:t>extreme range of tides (~50 ft), </a:t>
            </a:r>
            <a:r>
              <a:rPr lang="en-US" sz="2800" dirty="0" smtClean="0"/>
              <a:t>the </a:t>
            </a:r>
            <a:r>
              <a:rPr lang="en-US" sz="2800" dirty="0" smtClean="0">
                <a:solidFill>
                  <a:srgbClr val="FF0000"/>
                </a:solidFill>
                <a:effectLst>
                  <a:outerShdw blurRad="38100" dist="38100" dir="2700000" algn="tl">
                    <a:srgbClr val="000000"/>
                  </a:outerShdw>
                </a:effectLst>
              </a:rPr>
              <a:t>earthwork dyke built </a:t>
            </a:r>
            <a:r>
              <a:rPr lang="en-US" sz="2800" dirty="0" smtClean="0"/>
              <a:t>at the marshland edge </a:t>
            </a:r>
            <a:r>
              <a:rPr lang="en-US" sz="2800" dirty="0" smtClean="0">
                <a:solidFill>
                  <a:srgbClr val="FF0000"/>
                </a:solidFill>
                <a:effectLst>
                  <a:outerShdw blurRad="38100" dist="38100" dir="2700000" algn="tl">
                    <a:srgbClr val="000000"/>
                  </a:outerShdw>
                </a:effectLst>
              </a:rPr>
              <a:t>has to be tall</a:t>
            </a:r>
          </a:p>
          <a:p>
            <a:pPr marL="228600" lvl="1" indent="-228600">
              <a:spcBef>
                <a:spcPts val="1200"/>
              </a:spcBef>
              <a:buFont typeface="Arial" pitchFamily="34" charset="0"/>
              <a:buChar char="•"/>
            </a:pPr>
            <a:r>
              <a:rPr lang="en-US" sz="2800" dirty="0" smtClean="0"/>
              <a:t>A tall stack of earth won’t hold for very long, so the </a:t>
            </a:r>
            <a:r>
              <a:rPr lang="en-US" sz="2800" dirty="0" smtClean="0">
                <a:solidFill>
                  <a:srgbClr val="FF0000"/>
                </a:solidFill>
                <a:effectLst>
                  <a:outerShdw blurRad="38100" dist="38100" dir="2700000" algn="tl">
                    <a:srgbClr val="000000"/>
                  </a:outerShdw>
                </a:effectLst>
              </a:rPr>
              <a:t>Acadians invent civil engineering tricks to stack the earthworks &amp; drain the marsh</a:t>
            </a:r>
          </a:p>
          <a:p>
            <a:pPr marL="228600" lvl="1" indent="-228600">
              <a:spcBef>
                <a:spcPts val="1200"/>
              </a:spcBef>
            </a:pPr>
            <a:endParaRPr lang="en-US" sz="2800" dirty="0" smtClean="0"/>
          </a:p>
          <a:p>
            <a:pPr marL="228600" lvl="1" indent="-228600">
              <a:spcBef>
                <a:spcPts val="1200"/>
              </a:spcBef>
              <a:buFont typeface="Arial" pitchFamily="34" charset="0"/>
              <a:buChar char="•"/>
            </a:pPr>
            <a:endParaRPr lang="en-US" sz="2800" dirty="0" smtClean="0"/>
          </a:p>
        </p:txBody>
      </p:sp>
      <p:pic>
        <p:nvPicPr>
          <p:cNvPr id="59" name="Picture 2" descr="https://upload.wikimedia.org/wikipedia/commons/thumb/1/11/Wetland_Aboiteau%2C_Cape_Pelee_%2840518815051%29.jpg/800px-Wetland_Aboiteau%2C_Cape_Pelee_%2840518815051%29.jpg"/>
          <p:cNvPicPr>
            <a:picLocks noChangeAspect="1" noChangeArrowheads="1"/>
          </p:cNvPicPr>
          <p:nvPr/>
        </p:nvPicPr>
        <p:blipFill>
          <a:blip r:embed="rId2" cstate="print"/>
          <a:srcRect/>
          <a:stretch>
            <a:fillRect/>
          </a:stretch>
        </p:blipFill>
        <p:spPr bwMode="auto">
          <a:xfrm>
            <a:off x="4572000" y="609600"/>
            <a:ext cx="4572000" cy="3200400"/>
          </a:xfrm>
          <a:prstGeom prst="rect">
            <a:avLst/>
          </a:prstGeom>
          <a:noFill/>
        </p:spPr>
      </p:pic>
      <p:pic>
        <p:nvPicPr>
          <p:cNvPr id="18461" name="Picture 29" descr="https://c1.staticflickr.com/7/6040/6331230556_914af240d1.jpg"/>
          <p:cNvPicPr>
            <a:picLocks noChangeAspect="1" noChangeArrowheads="1"/>
          </p:cNvPicPr>
          <p:nvPr/>
        </p:nvPicPr>
        <p:blipFill>
          <a:blip r:embed="rId3" cstate="print"/>
          <a:srcRect/>
          <a:stretch>
            <a:fillRect/>
          </a:stretch>
        </p:blipFill>
        <p:spPr bwMode="auto">
          <a:xfrm>
            <a:off x="4572000" y="609600"/>
            <a:ext cx="4572000" cy="3200400"/>
          </a:xfrm>
          <a:prstGeom prst="rect">
            <a:avLst/>
          </a:prstGeom>
          <a:noFill/>
          <a:ln>
            <a:solidFill>
              <a:schemeClr val="bg1"/>
            </a:solidFill>
          </a:ln>
        </p:spPr>
      </p:pic>
      <p:pic>
        <p:nvPicPr>
          <p:cNvPr id="77" name="Picture 27"/>
          <p:cNvPicPr>
            <a:picLocks noChangeAspect="1" noChangeArrowheads="1"/>
          </p:cNvPicPr>
          <p:nvPr/>
        </p:nvPicPr>
        <p:blipFill>
          <a:blip r:embed="rId4" cstate="print"/>
          <a:srcRect t="1466" r="11602"/>
          <a:stretch>
            <a:fillRect/>
          </a:stretch>
        </p:blipFill>
        <p:spPr bwMode="auto">
          <a:xfrm>
            <a:off x="4572000" y="609600"/>
            <a:ext cx="4572000" cy="3200400"/>
          </a:xfrm>
          <a:prstGeom prst="rect">
            <a:avLst/>
          </a:prstGeom>
          <a:noFill/>
          <a:ln w="9525">
            <a:noFill/>
            <a:miter lim="800000"/>
            <a:headEnd/>
            <a:tailEnd/>
          </a:ln>
        </p:spPr>
      </p:pic>
      <p:sp>
        <p:nvSpPr>
          <p:cNvPr id="79" name="Oval 78"/>
          <p:cNvSpPr/>
          <p:nvPr/>
        </p:nvSpPr>
        <p:spPr>
          <a:xfrm>
            <a:off x="6248400" y="762000"/>
            <a:ext cx="1676400" cy="1676400"/>
          </a:xfrm>
          <a:prstGeom prst="ellipse">
            <a:avLst/>
          </a:prstGeom>
          <a:ln w="38100">
            <a:solidFill>
              <a:srgbClr val="FF0000"/>
            </a:solidFill>
          </a:ln>
        </p:spPr>
        <p:txBody>
          <a:bodyPr wrap="square" rtlCol="0" anchor="ctr">
            <a:spAutoFit/>
          </a:bodyPr>
          <a:lstStyle/>
          <a:p>
            <a:pPr marL="174625" indent="-174625" algn="ctr">
              <a:buFont typeface="Arial" pitchFamily="34" charset="0"/>
              <a:buChar char="•"/>
            </a:pPr>
            <a:endParaRPr lang="en-US" sz="2800" dirty="0" smtClean="0"/>
          </a:p>
        </p:txBody>
      </p:sp>
      <p:pic>
        <p:nvPicPr>
          <p:cNvPr id="144386" name="Picture 2"/>
          <p:cNvPicPr>
            <a:picLocks noChangeAspect="1" noChangeArrowheads="1"/>
          </p:cNvPicPr>
          <p:nvPr/>
        </p:nvPicPr>
        <p:blipFill>
          <a:blip r:embed="rId5" cstate="print"/>
          <a:srcRect t="11466" b="8276"/>
          <a:stretch>
            <a:fillRect/>
          </a:stretch>
        </p:blipFill>
        <p:spPr bwMode="auto">
          <a:xfrm>
            <a:off x="4572000" y="609600"/>
            <a:ext cx="4572000" cy="3200400"/>
          </a:xfrm>
          <a:prstGeom prst="rect">
            <a:avLst/>
          </a:prstGeom>
          <a:noFill/>
          <a:ln w="9525">
            <a:solidFill>
              <a:schemeClr val="bg1"/>
            </a:solidFill>
            <a:miter lim="800000"/>
            <a:headEnd/>
            <a:tailEnd/>
          </a:ln>
        </p:spPr>
      </p:pic>
      <p:pic>
        <p:nvPicPr>
          <p:cNvPr id="18456" name="Picture 24" descr="http://4.bp.blogspot.com/-UOhPiwKrZNI/TagrURINcKI/AAAAAAAAD98/pUYng80mbmA/s1600/bay_of_fundy_tides.jpg"/>
          <p:cNvPicPr>
            <a:picLocks noChangeAspect="1" noChangeArrowheads="1"/>
          </p:cNvPicPr>
          <p:nvPr/>
        </p:nvPicPr>
        <p:blipFill>
          <a:blip r:embed="rId6" cstate="print"/>
          <a:srcRect t="7556"/>
          <a:stretch>
            <a:fillRect/>
          </a:stretch>
        </p:blipFill>
        <p:spPr bwMode="auto">
          <a:xfrm>
            <a:off x="4572000" y="609600"/>
            <a:ext cx="4572000" cy="3169920"/>
          </a:xfrm>
          <a:prstGeom prst="rect">
            <a:avLst/>
          </a:prstGeom>
          <a:noFill/>
          <a:ln>
            <a:solidFill>
              <a:schemeClr val="bg1"/>
            </a:solidFill>
          </a:ln>
        </p:spPr>
      </p:pic>
      <p:sp>
        <p:nvSpPr>
          <p:cNvPr id="11" name="Rectangle 10"/>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wipe(up)">
                                      <p:cBhvr>
                                        <p:cTn id="7" dur="1000"/>
                                        <p:tgtEl>
                                          <p:spTgt spid="23">
                                            <p:txEl>
                                              <p:pRg st="0" end="0"/>
                                            </p:txEl>
                                          </p:spTgt>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wipe(down)">
                                      <p:cBhvr>
                                        <p:cTn id="11" dur="500"/>
                                        <p:tgtEl>
                                          <p:spTgt spid="5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8461"/>
                                        </p:tgtEl>
                                        <p:attrNameLst>
                                          <p:attrName>style.visibility</p:attrName>
                                        </p:attrNameLst>
                                      </p:cBhvr>
                                      <p:to>
                                        <p:strVal val="visible"/>
                                      </p:to>
                                    </p:set>
                                    <p:animEffect transition="in" filter="wipe(down)">
                                      <p:cBhvr>
                                        <p:cTn id="16" dur="500"/>
                                        <p:tgtEl>
                                          <p:spTgt spid="1846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3">
                                            <p:txEl>
                                              <p:pRg st="1" end="1"/>
                                            </p:txEl>
                                          </p:spTgt>
                                        </p:tgtEl>
                                        <p:attrNameLst>
                                          <p:attrName>style.visibility</p:attrName>
                                        </p:attrNameLst>
                                      </p:cBhvr>
                                      <p:to>
                                        <p:strVal val="visible"/>
                                      </p:to>
                                    </p:set>
                                    <p:animEffect transition="in" filter="wipe(up)">
                                      <p:cBhvr>
                                        <p:cTn id="21" dur="1000"/>
                                        <p:tgtEl>
                                          <p:spTgt spid="23">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77"/>
                                        </p:tgtEl>
                                        <p:attrNameLst>
                                          <p:attrName>style.visibility</p:attrName>
                                        </p:attrNameLst>
                                      </p:cBhvr>
                                      <p:to>
                                        <p:strVal val="visible"/>
                                      </p:to>
                                    </p:set>
                                    <p:animEffect transition="in" filter="wipe(down)">
                                      <p:cBhvr>
                                        <p:cTn id="24" dur="500"/>
                                        <p:tgtEl>
                                          <p:spTgt spid="77"/>
                                        </p:tgtEl>
                                      </p:cBhvr>
                                    </p:animEffect>
                                  </p:childTnLst>
                                </p:cTn>
                              </p:par>
                            </p:childTnLst>
                          </p:cTn>
                        </p:par>
                        <p:par>
                          <p:cTn id="25" fill="hold">
                            <p:stCondLst>
                              <p:cond delay="1000"/>
                            </p:stCondLst>
                            <p:childTnLst>
                              <p:par>
                                <p:cTn id="26" presetID="26" presetClass="entr" presetSubtype="0" fill="hold" grpId="0" nodeType="afterEffect">
                                  <p:stCondLst>
                                    <p:cond delay="0"/>
                                  </p:stCondLst>
                                  <p:childTnLst>
                                    <p:set>
                                      <p:cBhvr>
                                        <p:cTn id="27" dur="1" fill="hold">
                                          <p:stCondLst>
                                            <p:cond delay="0"/>
                                          </p:stCondLst>
                                        </p:cTn>
                                        <p:tgtEl>
                                          <p:spTgt spid="79"/>
                                        </p:tgtEl>
                                        <p:attrNameLst>
                                          <p:attrName>style.visibility</p:attrName>
                                        </p:attrNameLst>
                                      </p:cBhvr>
                                      <p:to>
                                        <p:strVal val="visible"/>
                                      </p:to>
                                    </p:set>
                                    <p:animEffect transition="in" filter="wipe(down)">
                                      <p:cBhvr>
                                        <p:cTn id="28" dur="580">
                                          <p:stCondLst>
                                            <p:cond delay="0"/>
                                          </p:stCondLst>
                                        </p:cTn>
                                        <p:tgtEl>
                                          <p:spTgt spid="79"/>
                                        </p:tgtEl>
                                      </p:cBhvr>
                                    </p:animEffect>
                                    <p:anim calcmode="lin" valueType="num">
                                      <p:cBhvr>
                                        <p:cTn id="29" dur="1822" tmFilter="0,0; 0.14,0.36; 0.43,0.73; 0.71,0.91; 1.0,1.0">
                                          <p:stCondLst>
                                            <p:cond delay="0"/>
                                          </p:stCondLst>
                                        </p:cTn>
                                        <p:tgtEl>
                                          <p:spTgt spid="79"/>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9"/>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9"/>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9"/>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9"/>
                                        </p:tgtEl>
                                        <p:attrNameLst>
                                          <p:attrName>ppt_y</p:attrName>
                                        </p:attrNameLst>
                                      </p:cBhvr>
                                      <p:tavLst>
                                        <p:tav tm="0" fmla="#ppt_y-sin(pi*$)/81">
                                          <p:val>
                                            <p:fltVal val="0"/>
                                          </p:val>
                                        </p:tav>
                                        <p:tav tm="100000">
                                          <p:val>
                                            <p:fltVal val="1"/>
                                          </p:val>
                                        </p:tav>
                                      </p:tavLst>
                                    </p:anim>
                                    <p:animScale>
                                      <p:cBhvr>
                                        <p:cTn id="34" dur="26">
                                          <p:stCondLst>
                                            <p:cond delay="650"/>
                                          </p:stCondLst>
                                        </p:cTn>
                                        <p:tgtEl>
                                          <p:spTgt spid="79"/>
                                        </p:tgtEl>
                                      </p:cBhvr>
                                      <p:to x="100000" y="60000"/>
                                    </p:animScale>
                                    <p:animScale>
                                      <p:cBhvr>
                                        <p:cTn id="35" dur="166" decel="50000">
                                          <p:stCondLst>
                                            <p:cond delay="676"/>
                                          </p:stCondLst>
                                        </p:cTn>
                                        <p:tgtEl>
                                          <p:spTgt spid="79"/>
                                        </p:tgtEl>
                                      </p:cBhvr>
                                      <p:to x="100000" y="100000"/>
                                    </p:animScale>
                                    <p:animScale>
                                      <p:cBhvr>
                                        <p:cTn id="36" dur="26">
                                          <p:stCondLst>
                                            <p:cond delay="1312"/>
                                          </p:stCondLst>
                                        </p:cTn>
                                        <p:tgtEl>
                                          <p:spTgt spid="79"/>
                                        </p:tgtEl>
                                      </p:cBhvr>
                                      <p:to x="100000" y="80000"/>
                                    </p:animScale>
                                    <p:animScale>
                                      <p:cBhvr>
                                        <p:cTn id="37" dur="166" decel="50000">
                                          <p:stCondLst>
                                            <p:cond delay="1338"/>
                                          </p:stCondLst>
                                        </p:cTn>
                                        <p:tgtEl>
                                          <p:spTgt spid="79"/>
                                        </p:tgtEl>
                                      </p:cBhvr>
                                      <p:to x="100000" y="100000"/>
                                    </p:animScale>
                                    <p:animScale>
                                      <p:cBhvr>
                                        <p:cTn id="38" dur="26">
                                          <p:stCondLst>
                                            <p:cond delay="1642"/>
                                          </p:stCondLst>
                                        </p:cTn>
                                        <p:tgtEl>
                                          <p:spTgt spid="79"/>
                                        </p:tgtEl>
                                      </p:cBhvr>
                                      <p:to x="100000" y="90000"/>
                                    </p:animScale>
                                    <p:animScale>
                                      <p:cBhvr>
                                        <p:cTn id="39" dur="166" decel="50000">
                                          <p:stCondLst>
                                            <p:cond delay="1668"/>
                                          </p:stCondLst>
                                        </p:cTn>
                                        <p:tgtEl>
                                          <p:spTgt spid="79"/>
                                        </p:tgtEl>
                                      </p:cBhvr>
                                      <p:to x="100000" y="100000"/>
                                    </p:animScale>
                                    <p:animScale>
                                      <p:cBhvr>
                                        <p:cTn id="40" dur="26">
                                          <p:stCondLst>
                                            <p:cond delay="1808"/>
                                          </p:stCondLst>
                                        </p:cTn>
                                        <p:tgtEl>
                                          <p:spTgt spid="79"/>
                                        </p:tgtEl>
                                      </p:cBhvr>
                                      <p:to x="100000" y="95000"/>
                                    </p:animScale>
                                    <p:animScale>
                                      <p:cBhvr>
                                        <p:cTn id="41" dur="166" decel="50000">
                                          <p:stCondLst>
                                            <p:cond delay="1834"/>
                                          </p:stCondLst>
                                        </p:cTn>
                                        <p:tgtEl>
                                          <p:spTgt spid="79"/>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44386"/>
                                        </p:tgtEl>
                                        <p:attrNameLst>
                                          <p:attrName>style.visibility</p:attrName>
                                        </p:attrNameLst>
                                      </p:cBhvr>
                                      <p:to>
                                        <p:strVal val="visible"/>
                                      </p:to>
                                    </p:set>
                                    <p:animEffect transition="in" filter="wipe(down)">
                                      <p:cBhvr>
                                        <p:cTn id="46" dur="500"/>
                                        <p:tgtEl>
                                          <p:spTgt spid="14438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6">
                                            <p:txEl>
                                              <p:pRg st="0" end="0"/>
                                            </p:txEl>
                                          </p:spTgt>
                                        </p:tgtEl>
                                        <p:attrNameLst>
                                          <p:attrName>style.visibility</p:attrName>
                                        </p:attrNameLst>
                                      </p:cBhvr>
                                      <p:to>
                                        <p:strVal val="visible"/>
                                      </p:to>
                                    </p:set>
                                    <p:animEffect transition="in" filter="wipe(up)">
                                      <p:cBhvr>
                                        <p:cTn id="51" dur="1000"/>
                                        <p:tgtEl>
                                          <p:spTgt spid="26">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8456"/>
                                        </p:tgtEl>
                                        <p:attrNameLst>
                                          <p:attrName>style.visibility</p:attrName>
                                        </p:attrNameLst>
                                      </p:cBhvr>
                                      <p:to>
                                        <p:strVal val="visible"/>
                                      </p:to>
                                    </p:set>
                                    <p:animEffect transition="in" filter="wipe(down)">
                                      <p:cBhvr>
                                        <p:cTn id="56" dur="500"/>
                                        <p:tgtEl>
                                          <p:spTgt spid="1845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26">
                                            <p:txEl>
                                              <p:pRg st="1" end="1"/>
                                            </p:txEl>
                                          </p:spTgt>
                                        </p:tgtEl>
                                        <p:attrNameLst>
                                          <p:attrName>style.visibility</p:attrName>
                                        </p:attrNameLst>
                                      </p:cBhvr>
                                      <p:to>
                                        <p:strVal val="visible"/>
                                      </p:to>
                                    </p:set>
                                    <p:animEffect transition="in" filter="wipe(up)">
                                      <p:cBhvr>
                                        <p:cTn id="61" dur="10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ACADIAN DYKE &amp; </a:t>
            </a:r>
            <a:r>
              <a:rPr lang="en-US" dirty="0" err="1" smtClean="0"/>
              <a:t>ABOITEAU</a:t>
            </a:r>
            <a:r>
              <a:rPr lang="en-US" dirty="0" smtClean="0"/>
              <a:t> SYSTEM</a:t>
            </a:r>
            <a:endParaRPr lang="en-US" dirty="0"/>
          </a:p>
        </p:txBody>
      </p:sp>
      <p:grpSp>
        <p:nvGrpSpPr>
          <p:cNvPr id="3" name="Group 11"/>
          <p:cNvGrpSpPr>
            <a:grpSpLocks noChangeAspect="1"/>
          </p:cNvGrpSpPr>
          <p:nvPr/>
        </p:nvGrpSpPr>
        <p:grpSpPr>
          <a:xfrm>
            <a:off x="4572000" y="609600"/>
            <a:ext cx="4572000" cy="3429000"/>
            <a:chOff x="1981200" y="3055320"/>
            <a:chExt cx="5172075" cy="3879056"/>
          </a:xfrm>
        </p:grpSpPr>
        <p:pic>
          <p:nvPicPr>
            <p:cNvPr id="13" name="Picture 25"/>
            <p:cNvPicPr>
              <a:picLocks noChangeAspect="1" noChangeArrowheads="1"/>
            </p:cNvPicPr>
            <p:nvPr/>
          </p:nvPicPr>
          <p:blipFill>
            <a:blip r:embed="rId2" cstate="print"/>
            <a:srcRect/>
            <a:stretch>
              <a:fillRect/>
            </a:stretch>
          </p:blipFill>
          <p:spPr bwMode="auto">
            <a:xfrm>
              <a:off x="1981200" y="3055320"/>
              <a:ext cx="5172075" cy="342900"/>
            </a:xfrm>
            <a:prstGeom prst="rect">
              <a:avLst/>
            </a:prstGeom>
            <a:noFill/>
            <a:ln w="9525">
              <a:noFill/>
              <a:miter lim="800000"/>
              <a:headEnd/>
              <a:tailEnd/>
            </a:ln>
          </p:spPr>
        </p:pic>
        <p:pic>
          <p:nvPicPr>
            <p:cNvPr id="14" name="Picture 27"/>
            <p:cNvPicPr>
              <a:picLocks noChangeAspect="1" noChangeArrowheads="1"/>
            </p:cNvPicPr>
            <p:nvPr/>
          </p:nvPicPr>
          <p:blipFill>
            <a:blip r:embed="rId3" cstate="print"/>
            <a:srcRect t="1466"/>
            <a:stretch>
              <a:fillRect/>
            </a:stretch>
          </p:blipFill>
          <p:spPr bwMode="auto">
            <a:xfrm>
              <a:off x="1981200" y="3400125"/>
              <a:ext cx="5172075" cy="3534251"/>
            </a:xfrm>
            <a:prstGeom prst="rect">
              <a:avLst/>
            </a:prstGeom>
            <a:noFill/>
            <a:ln w="9525">
              <a:noFill/>
              <a:miter lim="800000"/>
              <a:headEnd/>
              <a:tailEnd/>
            </a:ln>
          </p:spPr>
        </p:pic>
      </p:grpSp>
      <p:grpSp>
        <p:nvGrpSpPr>
          <p:cNvPr id="4" name="Group 14"/>
          <p:cNvGrpSpPr>
            <a:grpSpLocks noChangeAspect="1"/>
          </p:cNvGrpSpPr>
          <p:nvPr/>
        </p:nvGrpSpPr>
        <p:grpSpPr>
          <a:xfrm>
            <a:off x="1143000" y="609600"/>
            <a:ext cx="6908800" cy="5181600"/>
            <a:chOff x="1981200" y="3055320"/>
            <a:chExt cx="5172075" cy="3879056"/>
          </a:xfrm>
        </p:grpSpPr>
        <p:pic>
          <p:nvPicPr>
            <p:cNvPr id="16" name="Picture 25"/>
            <p:cNvPicPr>
              <a:picLocks noChangeAspect="1" noChangeArrowheads="1"/>
            </p:cNvPicPr>
            <p:nvPr/>
          </p:nvPicPr>
          <p:blipFill>
            <a:blip r:embed="rId2" cstate="print"/>
            <a:srcRect/>
            <a:stretch>
              <a:fillRect/>
            </a:stretch>
          </p:blipFill>
          <p:spPr bwMode="auto">
            <a:xfrm>
              <a:off x="1981200" y="3055320"/>
              <a:ext cx="5172075" cy="342900"/>
            </a:xfrm>
            <a:prstGeom prst="rect">
              <a:avLst/>
            </a:prstGeom>
            <a:noFill/>
            <a:ln w="9525">
              <a:noFill/>
              <a:miter lim="800000"/>
              <a:headEnd/>
              <a:tailEnd/>
            </a:ln>
          </p:spPr>
        </p:pic>
        <p:pic>
          <p:nvPicPr>
            <p:cNvPr id="17" name="Picture 27"/>
            <p:cNvPicPr>
              <a:picLocks noChangeAspect="1" noChangeArrowheads="1"/>
            </p:cNvPicPr>
            <p:nvPr/>
          </p:nvPicPr>
          <p:blipFill>
            <a:blip r:embed="rId3" cstate="print"/>
            <a:srcRect t="1466"/>
            <a:stretch>
              <a:fillRect/>
            </a:stretch>
          </p:blipFill>
          <p:spPr bwMode="auto">
            <a:xfrm>
              <a:off x="1981200" y="3400125"/>
              <a:ext cx="5172075" cy="3534251"/>
            </a:xfrm>
            <a:prstGeom prst="rect">
              <a:avLst/>
            </a:prstGeom>
            <a:noFill/>
            <a:ln w="9525">
              <a:noFill/>
              <a:miter lim="800000"/>
              <a:headEnd/>
              <a:tailEnd/>
            </a:ln>
          </p:spPr>
        </p:pic>
      </p:grpSp>
      <p:pic>
        <p:nvPicPr>
          <p:cNvPr id="18" name="Picture 30"/>
          <p:cNvPicPr>
            <a:picLocks noChangeAspect="1" noChangeArrowheads="1"/>
          </p:cNvPicPr>
          <p:nvPr/>
        </p:nvPicPr>
        <p:blipFill>
          <a:blip r:embed="rId4" cstate="print"/>
          <a:srcRect t="1613"/>
          <a:stretch>
            <a:fillRect/>
          </a:stretch>
        </p:blipFill>
        <p:spPr bwMode="auto">
          <a:xfrm>
            <a:off x="1143000" y="1066800"/>
            <a:ext cx="6896100" cy="4724400"/>
          </a:xfrm>
          <a:prstGeom prst="rect">
            <a:avLst/>
          </a:prstGeom>
          <a:noFill/>
          <a:ln w="9525">
            <a:noFill/>
            <a:miter lim="800000"/>
            <a:headEnd/>
            <a:tailEnd/>
          </a:ln>
        </p:spPr>
      </p:pic>
      <p:sp>
        <p:nvSpPr>
          <p:cNvPr id="65" name="Freeform 64"/>
          <p:cNvSpPr/>
          <p:nvPr/>
        </p:nvSpPr>
        <p:spPr>
          <a:xfrm>
            <a:off x="3657600" y="2514600"/>
            <a:ext cx="1524000" cy="1123950"/>
          </a:xfrm>
          <a:custGeom>
            <a:avLst/>
            <a:gdLst>
              <a:gd name="connsiteX0" fmla="*/ 9525 w 1524000"/>
              <a:gd name="connsiteY0" fmla="*/ 457200 h 666750"/>
              <a:gd name="connsiteX1" fmla="*/ 581025 w 1524000"/>
              <a:gd name="connsiteY1" fmla="*/ 447675 h 666750"/>
              <a:gd name="connsiteX2" fmla="*/ 600075 w 1524000"/>
              <a:gd name="connsiteY2" fmla="*/ 666750 h 666750"/>
              <a:gd name="connsiteX3" fmla="*/ 895350 w 1524000"/>
              <a:gd name="connsiteY3" fmla="*/ 657225 h 666750"/>
              <a:gd name="connsiteX4" fmla="*/ 895350 w 1524000"/>
              <a:gd name="connsiteY4" fmla="*/ 428625 h 666750"/>
              <a:gd name="connsiteX5" fmla="*/ 1524000 w 1524000"/>
              <a:gd name="connsiteY5" fmla="*/ 428625 h 666750"/>
              <a:gd name="connsiteX6" fmla="*/ 1524000 w 1524000"/>
              <a:gd name="connsiteY6" fmla="*/ 0 h 666750"/>
              <a:gd name="connsiteX7" fmla="*/ 0 w 1524000"/>
              <a:gd name="connsiteY7" fmla="*/ 47625 h 666750"/>
              <a:gd name="connsiteX8" fmla="*/ 9525 w 1524000"/>
              <a:gd name="connsiteY8" fmla="*/ 457200 h 666750"/>
              <a:gd name="connsiteX0" fmla="*/ 9525 w 1524000"/>
              <a:gd name="connsiteY0" fmla="*/ 457200 h 666750"/>
              <a:gd name="connsiteX1" fmla="*/ 581025 w 1524000"/>
              <a:gd name="connsiteY1" fmla="*/ 447675 h 666750"/>
              <a:gd name="connsiteX2" fmla="*/ 600075 w 1524000"/>
              <a:gd name="connsiteY2" fmla="*/ 666750 h 666750"/>
              <a:gd name="connsiteX3" fmla="*/ 895350 w 1524000"/>
              <a:gd name="connsiteY3" fmla="*/ 657225 h 666750"/>
              <a:gd name="connsiteX4" fmla="*/ 895350 w 1524000"/>
              <a:gd name="connsiteY4" fmla="*/ 428625 h 666750"/>
              <a:gd name="connsiteX5" fmla="*/ 1524000 w 1524000"/>
              <a:gd name="connsiteY5" fmla="*/ 428625 h 666750"/>
              <a:gd name="connsiteX6" fmla="*/ 1524000 w 1524000"/>
              <a:gd name="connsiteY6" fmla="*/ 0 h 666750"/>
              <a:gd name="connsiteX7" fmla="*/ 0 w 1524000"/>
              <a:gd name="connsiteY7" fmla="*/ 152400 h 666750"/>
              <a:gd name="connsiteX8" fmla="*/ 9525 w 1524000"/>
              <a:gd name="connsiteY8" fmla="*/ 457200 h 666750"/>
              <a:gd name="connsiteX0" fmla="*/ 9525 w 1524000"/>
              <a:gd name="connsiteY0" fmla="*/ 838200 h 1047750"/>
              <a:gd name="connsiteX1" fmla="*/ 581025 w 1524000"/>
              <a:gd name="connsiteY1" fmla="*/ 828675 h 1047750"/>
              <a:gd name="connsiteX2" fmla="*/ 600075 w 1524000"/>
              <a:gd name="connsiteY2" fmla="*/ 1047750 h 1047750"/>
              <a:gd name="connsiteX3" fmla="*/ 895350 w 1524000"/>
              <a:gd name="connsiteY3" fmla="*/ 1038225 h 1047750"/>
              <a:gd name="connsiteX4" fmla="*/ 895350 w 1524000"/>
              <a:gd name="connsiteY4" fmla="*/ 809625 h 1047750"/>
              <a:gd name="connsiteX5" fmla="*/ 1524000 w 1524000"/>
              <a:gd name="connsiteY5" fmla="*/ 809625 h 1047750"/>
              <a:gd name="connsiteX6" fmla="*/ 1524000 w 1524000"/>
              <a:gd name="connsiteY6" fmla="*/ 0 h 1047750"/>
              <a:gd name="connsiteX7" fmla="*/ 0 w 1524000"/>
              <a:gd name="connsiteY7" fmla="*/ 533400 h 1047750"/>
              <a:gd name="connsiteX8" fmla="*/ 9525 w 1524000"/>
              <a:gd name="connsiteY8" fmla="*/ 838200 h 1047750"/>
              <a:gd name="connsiteX0" fmla="*/ 9525 w 1524000"/>
              <a:gd name="connsiteY0" fmla="*/ 914400 h 1123950"/>
              <a:gd name="connsiteX1" fmla="*/ 581025 w 1524000"/>
              <a:gd name="connsiteY1" fmla="*/ 904875 h 1123950"/>
              <a:gd name="connsiteX2" fmla="*/ 600075 w 1524000"/>
              <a:gd name="connsiteY2" fmla="*/ 1123950 h 1123950"/>
              <a:gd name="connsiteX3" fmla="*/ 895350 w 1524000"/>
              <a:gd name="connsiteY3" fmla="*/ 1114425 h 1123950"/>
              <a:gd name="connsiteX4" fmla="*/ 895350 w 1524000"/>
              <a:gd name="connsiteY4" fmla="*/ 885825 h 1123950"/>
              <a:gd name="connsiteX5" fmla="*/ 1524000 w 1524000"/>
              <a:gd name="connsiteY5" fmla="*/ 885825 h 1123950"/>
              <a:gd name="connsiteX6" fmla="*/ 1524000 w 1524000"/>
              <a:gd name="connsiteY6" fmla="*/ 0 h 1123950"/>
              <a:gd name="connsiteX7" fmla="*/ 0 w 1524000"/>
              <a:gd name="connsiteY7" fmla="*/ 609600 h 1123950"/>
              <a:gd name="connsiteX8" fmla="*/ 9525 w 1524000"/>
              <a:gd name="connsiteY8" fmla="*/ 914400 h 1123950"/>
              <a:gd name="connsiteX0" fmla="*/ 9525 w 1524000"/>
              <a:gd name="connsiteY0" fmla="*/ 914400 h 1123950"/>
              <a:gd name="connsiteX1" fmla="*/ 581025 w 1524000"/>
              <a:gd name="connsiteY1" fmla="*/ 904875 h 1123950"/>
              <a:gd name="connsiteX2" fmla="*/ 600075 w 1524000"/>
              <a:gd name="connsiteY2" fmla="*/ 1123950 h 1123950"/>
              <a:gd name="connsiteX3" fmla="*/ 895350 w 1524000"/>
              <a:gd name="connsiteY3" fmla="*/ 1114425 h 1123950"/>
              <a:gd name="connsiteX4" fmla="*/ 895350 w 1524000"/>
              <a:gd name="connsiteY4" fmla="*/ 885825 h 1123950"/>
              <a:gd name="connsiteX5" fmla="*/ 1524000 w 1524000"/>
              <a:gd name="connsiteY5" fmla="*/ 885825 h 1123950"/>
              <a:gd name="connsiteX6" fmla="*/ 1524000 w 1524000"/>
              <a:gd name="connsiteY6" fmla="*/ 0 h 1123950"/>
              <a:gd name="connsiteX7" fmla="*/ 1133475 w 1524000"/>
              <a:gd name="connsiteY7" fmla="*/ 152400 h 1123950"/>
              <a:gd name="connsiteX8" fmla="*/ 0 w 1524000"/>
              <a:gd name="connsiteY8" fmla="*/ 609600 h 1123950"/>
              <a:gd name="connsiteX9" fmla="*/ 9525 w 1524000"/>
              <a:gd name="connsiteY9" fmla="*/ 914400 h 1123950"/>
              <a:gd name="connsiteX0" fmla="*/ 9525 w 1524000"/>
              <a:gd name="connsiteY0" fmla="*/ 914400 h 1123950"/>
              <a:gd name="connsiteX1" fmla="*/ 581025 w 1524000"/>
              <a:gd name="connsiteY1" fmla="*/ 904875 h 1123950"/>
              <a:gd name="connsiteX2" fmla="*/ 600075 w 1524000"/>
              <a:gd name="connsiteY2" fmla="*/ 1123950 h 1123950"/>
              <a:gd name="connsiteX3" fmla="*/ 895350 w 1524000"/>
              <a:gd name="connsiteY3" fmla="*/ 1114425 h 1123950"/>
              <a:gd name="connsiteX4" fmla="*/ 895350 w 1524000"/>
              <a:gd name="connsiteY4" fmla="*/ 885825 h 1123950"/>
              <a:gd name="connsiteX5" fmla="*/ 1524000 w 1524000"/>
              <a:gd name="connsiteY5" fmla="*/ 885825 h 1123950"/>
              <a:gd name="connsiteX6" fmla="*/ 1524000 w 1524000"/>
              <a:gd name="connsiteY6" fmla="*/ 0 h 1123950"/>
              <a:gd name="connsiteX7" fmla="*/ 1066800 w 1524000"/>
              <a:gd name="connsiteY7" fmla="*/ 76200 h 1123950"/>
              <a:gd name="connsiteX8" fmla="*/ 0 w 1524000"/>
              <a:gd name="connsiteY8" fmla="*/ 609600 h 1123950"/>
              <a:gd name="connsiteX9" fmla="*/ 9525 w 1524000"/>
              <a:gd name="connsiteY9" fmla="*/ 914400 h 1123950"/>
              <a:gd name="connsiteX0" fmla="*/ 9525 w 1524000"/>
              <a:gd name="connsiteY0" fmla="*/ 914400 h 1123950"/>
              <a:gd name="connsiteX1" fmla="*/ 581025 w 1524000"/>
              <a:gd name="connsiteY1" fmla="*/ 904875 h 1123950"/>
              <a:gd name="connsiteX2" fmla="*/ 600075 w 1524000"/>
              <a:gd name="connsiteY2" fmla="*/ 1123950 h 1123950"/>
              <a:gd name="connsiteX3" fmla="*/ 895350 w 1524000"/>
              <a:gd name="connsiteY3" fmla="*/ 1114425 h 1123950"/>
              <a:gd name="connsiteX4" fmla="*/ 895350 w 1524000"/>
              <a:gd name="connsiteY4" fmla="*/ 885825 h 1123950"/>
              <a:gd name="connsiteX5" fmla="*/ 1524000 w 1524000"/>
              <a:gd name="connsiteY5" fmla="*/ 885825 h 1123950"/>
              <a:gd name="connsiteX6" fmla="*/ 1524000 w 1524000"/>
              <a:gd name="connsiteY6" fmla="*/ 0 h 1123950"/>
              <a:gd name="connsiteX7" fmla="*/ 990600 w 1524000"/>
              <a:gd name="connsiteY7" fmla="*/ 0 h 1123950"/>
              <a:gd name="connsiteX8" fmla="*/ 0 w 1524000"/>
              <a:gd name="connsiteY8" fmla="*/ 609600 h 1123950"/>
              <a:gd name="connsiteX9" fmla="*/ 9525 w 1524000"/>
              <a:gd name="connsiteY9" fmla="*/ 91440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0" h="1123950">
                <a:moveTo>
                  <a:pt x="9525" y="914400"/>
                </a:moveTo>
                <a:lnTo>
                  <a:pt x="581025" y="904875"/>
                </a:lnTo>
                <a:lnTo>
                  <a:pt x="600075" y="1123950"/>
                </a:lnTo>
                <a:lnTo>
                  <a:pt x="895350" y="1114425"/>
                </a:lnTo>
                <a:lnTo>
                  <a:pt x="895350" y="885825"/>
                </a:lnTo>
                <a:lnTo>
                  <a:pt x="1524000" y="885825"/>
                </a:lnTo>
                <a:lnTo>
                  <a:pt x="1524000" y="0"/>
                </a:lnTo>
                <a:lnTo>
                  <a:pt x="990600" y="0"/>
                </a:lnTo>
                <a:lnTo>
                  <a:pt x="0" y="609600"/>
                </a:lnTo>
                <a:lnTo>
                  <a:pt x="9525" y="914400"/>
                </a:lnTo>
                <a:close/>
              </a:path>
            </a:pathLst>
          </a:custGeom>
          <a:solidFill>
            <a:schemeClr val="bg1"/>
          </a:solidFill>
        </p:spPr>
        <p:txBody>
          <a:bodyPr wrap="none" rtlCol="0" anchor="ctr">
            <a:spAutoFit/>
          </a:bodyPr>
          <a:lstStyle/>
          <a:p>
            <a:pPr marL="174625" indent="-174625" algn="ctr">
              <a:buFont typeface="Arial" pitchFamily="34" charset="0"/>
              <a:buChar char="•"/>
            </a:pPr>
            <a:endParaRPr lang="en-US" sz="2800" dirty="0" smtClean="0"/>
          </a:p>
        </p:txBody>
      </p:sp>
      <p:grpSp>
        <p:nvGrpSpPr>
          <p:cNvPr id="5" name="Group 19"/>
          <p:cNvGrpSpPr/>
          <p:nvPr/>
        </p:nvGrpSpPr>
        <p:grpSpPr>
          <a:xfrm>
            <a:off x="2800350" y="1467256"/>
            <a:ext cx="4825726" cy="1828800"/>
            <a:chOff x="2756174" y="1692197"/>
            <a:chExt cx="4825726" cy="1828800"/>
          </a:xfrm>
        </p:grpSpPr>
        <p:pic>
          <p:nvPicPr>
            <p:cNvPr id="21" name="Picture 35"/>
            <p:cNvPicPr>
              <a:picLocks noChangeAspect="1" noChangeArrowheads="1"/>
            </p:cNvPicPr>
            <p:nvPr/>
          </p:nvPicPr>
          <p:blipFill>
            <a:blip r:embed="rId5" cstate="print"/>
            <a:srcRect/>
            <a:stretch>
              <a:fillRect/>
            </a:stretch>
          </p:blipFill>
          <p:spPr bwMode="auto">
            <a:xfrm>
              <a:off x="3387171" y="1692197"/>
              <a:ext cx="2876550" cy="1828800"/>
            </a:xfrm>
            <a:prstGeom prst="rect">
              <a:avLst/>
            </a:prstGeom>
            <a:noFill/>
            <a:ln w="9525">
              <a:noFill/>
              <a:miter lim="800000"/>
              <a:headEnd/>
              <a:tailEnd/>
            </a:ln>
          </p:spPr>
        </p:pic>
        <p:pic>
          <p:nvPicPr>
            <p:cNvPr id="22" name="Picture 36"/>
            <p:cNvPicPr>
              <a:picLocks noChangeAspect="1" noChangeArrowheads="1"/>
            </p:cNvPicPr>
            <p:nvPr/>
          </p:nvPicPr>
          <p:blipFill>
            <a:blip r:embed="rId6" cstate="print"/>
            <a:srcRect/>
            <a:stretch>
              <a:fillRect/>
            </a:stretch>
          </p:blipFill>
          <p:spPr bwMode="auto">
            <a:xfrm>
              <a:off x="6248400" y="1990725"/>
              <a:ext cx="1333500" cy="742950"/>
            </a:xfrm>
            <a:prstGeom prst="rect">
              <a:avLst/>
            </a:prstGeom>
            <a:noFill/>
            <a:ln w="9525">
              <a:noFill/>
              <a:miter lim="800000"/>
              <a:headEnd/>
              <a:tailEnd/>
            </a:ln>
          </p:spPr>
        </p:pic>
        <p:pic>
          <p:nvPicPr>
            <p:cNvPr id="24" name="Picture 32"/>
            <p:cNvPicPr>
              <a:picLocks noChangeAspect="1" noChangeArrowheads="1"/>
            </p:cNvPicPr>
            <p:nvPr/>
          </p:nvPicPr>
          <p:blipFill>
            <a:blip r:embed="rId7" cstate="print"/>
            <a:srcRect/>
            <a:stretch>
              <a:fillRect/>
            </a:stretch>
          </p:blipFill>
          <p:spPr bwMode="auto">
            <a:xfrm>
              <a:off x="4572000" y="3248025"/>
              <a:ext cx="609600" cy="266700"/>
            </a:xfrm>
            <a:prstGeom prst="rect">
              <a:avLst/>
            </a:prstGeom>
            <a:noFill/>
            <a:ln w="9525">
              <a:noFill/>
              <a:miter lim="800000"/>
              <a:headEnd/>
              <a:tailEnd/>
            </a:ln>
          </p:spPr>
        </p:pic>
        <p:pic>
          <p:nvPicPr>
            <p:cNvPr id="25" name="Picture 33"/>
            <p:cNvPicPr>
              <a:picLocks noChangeAspect="1" noChangeArrowheads="1"/>
            </p:cNvPicPr>
            <p:nvPr/>
          </p:nvPicPr>
          <p:blipFill>
            <a:blip r:embed="rId8" cstate="print"/>
            <a:srcRect/>
            <a:stretch>
              <a:fillRect/>
            </a:stretch>
          </p:blipFill>
          <p:spPr bwMode="auto">
            <a:xfrm>
              <a:off x="2756174" y="1778137"/>
              <a:ext cx="1238250" cy="304800"/>
            </a:xfrm>
            <a:prstGeom prst="rect">
              <a:avLst/>
            </a:prstGeom>
            <a:noFill/>
            <a:ln w="9525">
              <a:noFill/>
              <a:miter lim="800000"/>
              <a:headEnd/>
              <a:tailEnd/>
            </a:ln>
          </p:spPr>
        </p:pic>
      </p:grpSp>
      <p:pic>
        <p:nvPicPr>
          <p:cNvPr id="19" name="Picture 31"/>
          <p:cNvPicPr>
            <a:picLocks noChangeAspect="1" noChangeArrowheads="1"/>
          </p:cNvPicPr>
          <p:nvPr/>
        </p:nvPicPr>
        <p:blipFill>
          <a:blip r:embed="rId9" cstate="print"/>
          <a:srcRect l="1942"/>
          <a:stretch>
            <a:fillRect/>
          </a:stretch>
        </p:blipFill>
        <p:spPr bwMode="auto">
          <a:xfrm>
            <a:off x="3657600" y="3105150"/>
            <a:ext cx="1924050" cy="838200"/>
          </a:xfrm>
          <a:prstGeom prst="rect">
            <a:avLst/>
          </a:prstGeom>
          <a:noFill/>
          <a:ln w="9525">
            <a:noFill/>
            <a:miter lim="800000"/>
            <a:headEnd/>
            <a:tailEnd/>
          </a:ln>
        </p:spPr>
      </p:pic>
      <p:grpSp>
        <p:nvGrpSpPr>
          <p:cNvPr id="6" name="Group 28"/>
          <p:cNvGrpSpPr/>
          <p:nvPr/>
        </p:nvGrpSpPr>
        <p:grpSpPr>
          <a:xfrm>
            <a:off x="4800600" y="2514600"/>
            <a:ext cx="2438400" cy="2743200"/>
            <a:chOff x="4800600" y="2743200"/>
            <a:chExt cx="2438400" cy="2743200"/>
          </a:xfrm>
        </p:grpSpPr>
        <p:sp>
          <p:nvSpPr>
            <p:cNvPr id="27" name="Right Brace 26"/>
            <p:cNvSpPr/>
            <p:nvPr/>
          </p:nvSpPr>
          <p:spPr>
            <a:xfrm>
              <a:off x="4800600" y="2743200"/>
              <a:ext cx="457200" cy="2743200"/>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5257800" y="3838575"/>
              <a:ext cx="1981200" cy="533400"/>
            </a:xfrm>
            <a:prstGeom prst="rect">
              <a:avLst/>
            </a:prstGeom>
            <a:noFill/>
          </p:spPr>
          <p:txBody>
            <a:bodyPr wrap="square" rtlCol="0">
              <a:spAutoFit/>
            </a:bodyPr>
            <a:lstStyle/>
            <a:p>
              <a:r>
                <a:rPr lang="en-US" sz="2800" dirty="0" smtClean="0"/>
                <a:t>River Bank</a:t>
              </a:r>
            </a:p>
          </p:txBody>
        </p:sp>
      </p:grpSp>
      <p:grpSp>
        <p:nvGrpSpPr>
          <p:cNvPr id="7" name="Group 75"/>
          <p:cNvGrpSpPr/>
          <p:nvPr/>
        </p:nvGrpSpPr>
        <p:grpSpPr>
          <a:xfrm>
            <a:off x="2514600" y="3429000"/>
            <a:ext cx="2286000" cy="1842195"/>
            <a:chOff x="2514600" y="3429000"/>
            <a:chExt cx="2286000" cy="1842195"/>
          </a:xfrm>
        </p:grpSpPr>
        <p:sp>
          <p:nvSpPr>
            <p:cNvPr id="69" name="TextBox 68"/>
            <p:cNvSpPr txBox="1"/>
            <p:nvPr/>
          </p:nvSpPr>
          <p:spPr>
            <a:xfrm>
              <a:off x="2514600" y="3886200"/>
              <a:ext cx="2286000" cy="1384995"/>
            </a:xfrm>
            <a:prstGeom prst="rect">
              <a:avLst/>
            </a:prstGeom>
            <a:noFill/>
          </p:spPr>
          <p:txBody>
            <a:bodyPr wrap="square" rtlCol="0">
              <a:spAutoFit/>
            </a:bodyPr>
            <a:lstStyle/>
            <a:p>
              <a:pPr algn="ctr"/>
              <a:r>
                <a:rPr lang="en-US" sz="2800" b="1" dirty="0" smtClean="0">
                  <a:solidFill>
                    <a:schemeClr val="bg1"/>
                  </a:solidFill>
                </a:rPr>
                <a:t>Acadian Civil Engineering innovations</a:t>
              </a:r>
            </a:p>
          </p:txBody>
        </p:sp>
        <p:cxnSp>
          <p:nvCxnSpPr>
            <p:cNvPr id="71" name="Straight Arrow Connector 70"/>
            <p:cNvCxnSpPr/>
            <p:nvPr/>
          </p:nvCxnSpPr>
          <p:spPr>
            <a:xfrm flipV="1">
              <a:off x="3657600" y="3429000"/>
              <a:ext cx="609600" cy="457200"/>
            </a:xfrm>
            <a:prstGeom prst="straightConnector1">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69" idx="0"/>
            </p:cNvCxnSpPr>
            <p:nvPr/>
          </p:nvCxnSpPr>
          <p:spPr>
            <a:xfrm flipV="1">
              <a:off x="3657600" y="3733800"/>
              <a:ext cx="762000" cy="152400"/>
            </a:xfrm>
            <a:prstGeom prst="straightConnector1">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pic>
        <p:nvPicPr>
          <p:cNvPr id="84" name="Picture 22" descr="http://ledefi.pagesperso-orange.fr/OGD%20Definitions/2007/aboiteau.jpg"/>
          <p:cNvPicPr>
            <a:picLocks noChangeAspect="1" noChangeArrowheads="1"/>
          </p:cNvPicPr>
          <p:nvPr/>
        </p:nvPicPr>
        <p:blipFill>
          <a:blip r:embed="rId10" cstate="print"/>
          <a:srcRect/>
          <a:stretch>
            <a:fillRect/>
          </a:stretch>
        </p:blipFill>
        <p:spPr bwMode="auto">
          <a:xfrm>
            <a:off x="0" y="-4648200"/>
            <a:ext cx="9144000" cy="4245946"/>
          </a:xfrm>
          <a:prstGeom prst="rect">
            <a:avLst/>
          </a:prstGeom>
          <a:noFill/>
        </p:spPr>
      </p:pic>
      <p:cxnSp>
        <p:nvCxnSpPr>
          <p:cNvPr id="85" name="Straight Arrow Connector 84"/>
          <p:cNvCxnSpPr>
            <a:stCxn id="69" idx="0"/>
          </p:cNvCxnSpPr>
          <p:nvPr/>
        </p:nvCxnSpPr>
        <p:spPr>
          <a:xfrm flipV="1">
            <a:off x="3657600" y="2971800"/>
            <a:ext cx="457200" cy="914400"/>
          </a:xfrm>
          <a:prstGeom prst="straightConnector1">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219200" y="1954768"/>
            <a:ext cx="1219200" cy="369332"/>
          </a:xfrm>
          <a:prstGeom prst="rect">
            <a:avLst/>
          </a:prstGeom>
          <a:solidFill>
            <a:srgbClr val="D6EEF8"/>
          </a:solidFill>
        </p:spPr>
        <p:txBody>
          <a:bodyPr wrap="square" rtlCol="0">
            <a:spAutoFit/>
          </a:bodyPr>
          <a:lstStyle/>
          <a:p>
            <a:r>
              <a:rPr lang="en-US" b="1" dirty="0" smtClean="0"/>
              <a:t>High Tide</a:t>
            </a:r>
            <a:endParaRPr lang="en-US" b="1" dirty="0"/>
          </a:p>
        </p:txBody>
      </p:sp>
      <p:sp>
        <p:nvSpPr>
          <p:cNvPr id="35" name="TextBox 34"/>
          <p:cNvSpPr txBox="1"/>
          <p:nvPr/>
        </p:nvSpPr>
        <p:spPr>
          <a:xfrm>
            <a:off x="1181100" y="4611469"/>
            <a:ext cx="990600" cy="646331"/>
          </a:xfrm>
          <a:prstGeom prst="rect">
            <a:avLst/>
          </a:prstGeom>
          <a:solidFill>
            <a:srgbClr val="D6EEF8"/>
          </a:solidFill>
        </p:spPr>
        <p:txBody>
          <a:bodyPr wrap="square" rtlCol="0">
            <a:spAutoFit/>
          </a:bodyPr>
          <a:lstStyle/>
          <a:p>
            <a:pPr algn="ctr"/>
            <a:r>
              <a:rPr lang="en-US" b="1" dirty="0" smtClean="0"/>
              <a:t>Low Tide</a:t>
            </a:r>
            <a:endParaRPr lang="en-US" b="1" dirty="0"/>
          </a:p>
        </p:txBody>
      </p:sp>
      <p:sp>
        <p:nvSpPr>
          <p:cNvPr id="36" name="Rectangle 35"/>
          <p:cNvSpPr/>
          <p:nvPr/>
        </p:nvSpPr>
        <p:spPr>
          <a:xfrm>
            <a:off x="0" y="5750004"/>
            <a:ext cx="9144000" cy="1107996"/>
          </a:xfrm>
          <a:prstGeom prst="rect">
            <a:avLst/>
          </a:prstGeom>
          <a:noFill/>
        </p:spPr>
        <p:txBody>
          <a:bodyPr wrap="square">
            <a:spAutoFit/>
          </a:bodyPr>
          <a:lstStyle/>
          <a:p>
            <a:pPr marL="285750" lvl="1" indent="-285750">
              <a:spcBef>
                <a:spcPts val="1200"/>
              </a:spcBef>
              <a:buFont typeface="+mj-lt"/>
              <a:buAutoNum type="arabicPeriod"/>
            </a:pPr>
            <a:r>
              <a:rPr lang="en-US" sz="2800" dirty="0" smtClean="0"/>
              <a:t>Let’s understand how </a:t>
            </a:r>
            <a:r>
              <a:rPr lang="en-US" sz="2800" dirty="0" smtClean="0">
                <a:solidFill>
                  <a:srgbClr val="FF0000"/>
                </a:solidFill>
                <a:effectLst>
                  <a:outerShdw blurRad="38100" dist="38100" dir="2700000" algn="tl">
                    <a:srgbClr val="000000"/>
                  </a:outerShdw>
                </a:effectLst>
              </a:rPr>
              <a:t>complicated this dyke is to build</a:t>
            </a:r>
          </a:p>
          <a:p>
            <a:pPr marL="285750" lvl="1" indent="-285750">
              <a:spcBef>
                <a:spcPts val="1200"/>
              </a:spcBef>
              <a:buFont typeface="+mj-lt"/>
              <a:buAutoNum type="arabicPeriod"/>
            </a:pPr>
            <a:r>
              <a:rPr lang="en-US" sz="2800" dirty="0" smtClean="0"/>
              <a:t>To do that we need to </a:t>
            </a:r>
            <a:r>
              <a:rPr lang="en-US" sz="2800" dirty="0" smtClean="0">
                <a:solidFill>
                  <a:srgbClr val="FF0000"/>
                </a:solidFill>
                <a:effectLst>
                  <a:outerShdw blurRad="38100" dist="38100" dir="2700000" algn="tl">
                    <a:srgbClr val="000000"/>
                  </a:outerShdw>
                </a:effectLst>
              </a:rPr>
              <a:t>start from the beginning</a:t>
            </a:r>
          </a:p>
        </p:txBody>
      </p:sp>
      <p:sp>
        <p:nvSpPr>
          <p:cNvPr id="37" name="Rectangle 36"/>
          <p:cNvSpPr/>
          <p:nvPr/>
        </p:nvSpPr>
        <p:spPr>
          <a:xfrm>
            <a:off x="0" y="5903893"/>
            <a:ext cx="9144000" cy="954107"/>
          </a:xfrm>
          <a:prstGeom prst="rect">
            <a:avLst/>
          </a:prstGeom>
          <a:noFill/>
        </p:spPr>
        <p:txBody>
          <a:bodyPr wrap="square">
            <a:spAutoFit/>
          </a:bodyPr>
          <a:lstStyle/>
          <a:p>
            <a:pPr marL="285750" lvl="1" indent="-285750">
              <a:spcBef>
                <a:spcPts val="1200"/>
              </a:spcBef>
              <a:buFont typeface="+mj-lt"/>
              <a:buAutoNum type="arabicPeriod" startAt="3"/>
            </a:pPr>
            <a:r>
              <a:rPr lang="en-US" sz="2800" dirty="0" smtClean="0"/>
              <a:t>First the Acadians </a:t>
            </a:r>
            <a:r>
              <a:rPr lang="en-US" sz="2800" dirty="0" smtClean="0">
                <a:solidFill>
                  <a:srgbClr val="FF0000"/>
                </a:solidFill>
                <a:effectLst>
                  <a:outerShdw blurRad="38100" dist="38100" dir="2700000" algn="tl">
                    <a:srgbClr val="000000"/>
                  </a:outerShdw>
                </a:effectLst>
              </a:rPr>
              <a:t>dig away part of the river bank </a:t>
            </a:r>
            <a:r>
              <a:rPr lang="en-US" sz="2800" dirty="0" smtClean="0"/>
              <a:t>making a </a:t>
            </a:r>
            <a:r>
              <a:rPr lang="en-US" sz="2800" dirty="0" smtClean="0">
                <a:solidFill>
                  <a:srgbClr val="FF0000"/>
                </a:solidFill>
                <a:effectLst>
                  <a:outerShdw blurRad="38100" dist="38100" dir="2700000" algn="tl">
                    <a:srgbClr val="000000"/>
                  </a:outerShdw>
                </a:effectLst>
              </a:rPr>
              <a:t>“footing”  </a:t>
            </a:r>
            <a:r>
              <a:rPr lang="en-US" sz="2800" dirty="0" smtClean="0"/>
              <a:t>and also dig deeper in the center; a </a:t>
            </a:r>
            <a:r>
              <a:rPr lang="en-US" sz="2800" dirty="0" smtClean="0">
                <a:solidFill>
                  <a:srgbClr val="FF0000"/>
                </a:solidFill>
                <a:effectLst>
                  <a:outerShdw blurRad="38100" dist="38100" dir="2700000" algn="tl">
                    <a:srgbClr val="000000"/>
                  </a:outerShdw>
                </a:effectLst>
              </a:rPr>
              <a:t>“keyhole”</a:t>
            </a:r>
          </a:p>
        </p:txBody>
      </p:sp>
      <p:sp>
        <p:nvSpPr>
          <p:cNvPr id="38" name="Rectangle 37"/>
          <p:cNvSpPr/>
          <p:nvPr/>
        </p:nvSpPr>
        <p:spPr>
          <a:xfrm>
            <a:off x="0" y="5903893"/>
            <a:ext cx="9144000" cy="954107"/>
          </a:xfrm>
          <a:prstGeom prst="rect">
            <a:avLst/>
          </a:prstGeom>
          <a:noFill/>
        </p:spPr>
        <p:txBody>
          <a:bodyPr wrap="square">
            <a:spAutoFit/>
          </a:bodyPr>
          <a:lstStyle/>
          <a:p>
            <a:pPr marL="285750" lvl="1" indent="-285750">
              <a:spcBef>
                <a:spcPts val="1200"/>
              </a:spcBef>
              <a:buFont typeface="+mj-lt"/>
              <a:buAutoNum type="arabicPeriod" startAt="4"/>
            </a:pPr>
            <a:r>
              <a:rPr lang="en-US" sz="2800" dirty="0" smtClean="0"/>
              <a:t>After a layer of cut up branches/small trees and mud &amp; the Acadians </a:t>
            </a:r>
            <a:r>
              <a:rPr lang="en-US" sz="2800" dirty="0" smtClean="0">
                <a:solidFill>
                  <a:srgbClr val="FF0000"/>
                </a:solidFill>
                <a:effectLst>
                  <a:outerShdw blurRad="38100" dist="38100" dir="2700000" algn="tl">
                    <a:srgbClr val="000000"/>
                  </a:outerShdw>
                </a:effectLst>
              </a:rPr>
              <a:t>add vertical “</a:t>
            </a:r>
            <a:r>
              <a:rPr lang="en-US" sz="2800" dirty="0" err="1" smtClean="0">
                <a:solidFill>
                  <a:srgbClr val="FF0000"/>
                </a:solidFill>
                <a:effectLst>
                  <a:outerShdw blurRad="38100" dist="38100" dir="2700000" algn="tl">
                    <a:srgbClr val="000000"/>
                  </a:outerShdw>
                </a:effectLst>
              </a:rPr>
              <a:t>deadman</a:t>
            </a:r>
            <a:r>
              <a:rPr lang="en-US" sz="2800" dirty="0" smtClean="0">
                <a:solidFill>
                  <a:srgbClr val="FF0000"/>
                </a:solidFill>
                <a:effectLst>
                  <a:outerShdw blurRad="38100" dist="38100" dir="2700000" algn="tl">
                    <a:srgbClr val="000000"/>
                  </a:outerShdw>
                </a:effectLst>
              </a:rPr>
              <a:t>” posts</a:t>
            </a:r>
            <a:r>
              <a:rPr lang="en-US" sz="2800" dirty="0" smtClean="0"/>
              <a:t> for stability</a:t>
            </a:r>
          </a:p>
        </p:txBody>
      </p:sp>
      <p:sp>
        <p:nvSpPr>
          <p:cNvPr id="39" name="Rectangle 38"/>
          <p:cNvSpPr/>
          <p:nvPr/>
        </p:nvSpPr>
        <p:spPr>
          <a:xfrm>
            <a:off x="0" y="5903893"/>
            <a:ext cx="9144000" cy="954107"/>
          </a:xfrm>
          <a:prstGeom prst="rect">
            <a:avLst/>
          </a:prstGeom>
          <a:noFill/>
        </p:spPr>
        <p:txBody>
          <a:bodyPr wrap="square">
            <a:spAutoFit/>
          </a:bodyPr>
          <a:lstStyle/>
          <a:p>
            <a:pPr marL="285750" lvl="1" indent="-285750">
              <a:spcBef>
                <a:spcPts val="1200"/>
              </a:spcBef>
              <a:buFont typeface="+mj-lt"/>
              <a:buAutoNum type="arabicPeriod" startAt="5"/>
            </a:pPr>
            <a:r>
              <a:rPr lang="en-US" sz="2800" dirty="0" smtClean="0"/>
              <a:t> Add the </a:t>
            </a:r>
            <a:r>
              <a:rPr lang="en-US" sz="2800" dirty="0" smtClean="0">
                <a:solidFill>
                  <a:srgbClr val="FF0000"/>
                </a:solidFill>
                <a:effectLst>
                  <a:outerShdw blurRad="38100" dist="38100" dir="2700000" algn="tl">
                    <a:srgbClr val="000000"/>
                  </a:outerShdw>
                </a:effectLst>
              </a:rPr>
              <a:t>brown horizontal boxes </a:t>
            </a:r>
            <a:r>
              <a:rPr lang="en-US" sz="2800" dirty="0" smtClean="0"/>
              <a:t>(we’ll talk about shortly) &amp; </a:t>
            </a:r>
            <a:r>
              <a:rPr lang="en-US" sz="2800" dirty="0" smtClean="0">
                <a:solidFill>
                  <a:srgbClr val="FF0000"/>
                </a:solidFill>
                <a:effectLst>
                  <a:outerShdw blurRad="38100" dist="38100" dir="2700000" algn="tl">
                    <a:srgbClr val="000000"/>
                  </a:outerShdw>
                </a:effectLst>
              </a:rPr>
              <a:t>more layers </a:t>
            </a:r>
            <a:r>
              <a:rPr lang="en-US" sz="2800" dirty="0" smtClean="0"/>
              <a:t>of cut up branches/small trees and mud</a:t>
            </a:r>
          </a:p>
        </p:txBody>
      </p:sp>
      <p:sp>
        <p:nvSpPr>
          <p:cNvPr id="40" name="Rectangle 39"/>
          <p:cNvSpPr/>
          <p:nvPr/>
        </p:nvSpPr>
        <p:spPr>
          <a:xfrm>
            <a:off x="0" y="6019800"/>
            <a:ext cx="9144000" cy="523220"/>
          </a:xfrm>
          <a:prstGeom prst="rect">
            <a:avLst/>
          </a:prstGeom>
          <a:noFill/>
        </p:spPr>
        <p:txBody>
          <a:bodyPr wrap="square">
            <a:spAutoFit/>
          </a:bodyPr>
          <a:lstStyle/>
          <a:p>
            <a:pPr marL="285750" lvl="1" indent="-285750">
              <a:spcBef>
                <a:spcPts val="1200"/>
              </a:spcBef>
              <a:buFont typeface="+mj-lt"/>
              <a:buAutoNum type="arabicPeriod" startAt="6"/>
            </a:pPr>
            <a:r>
              <a:rPr lang="en-US" sz="2800" dirty="0" smtClean="0"/>
              <a:t>Then </a:t>
            </a:r>
            <a:r>
              <a:rPr lang="en-US" sz="2800" dirty="0" smtClean="0">
                <a:solidFill>
                  <a:srgbClr val="FF0000"/>
                </a:solidFill>
                <a:effectLst>
                  <a:outerShdw blurRad="38100" dist="38100" dir="2700000" algn="tl">
                    <a:srgbClr val="000000"/>
                  </a:outerShdw>
                </a:effectLst>
              </a:rPr>
              <a:t>coat the outside </a:t>
            </a:r>
            <a:r>
              <a:rPr lang="en-US" sz="2800" dirty="0" smtClean="0"/>
              <a:t>with </a:t>
            </a:r>
            <a:r>
              <a:rPr lang="en-US" sz="2800" dirty="0" smtClean="0">
                <a:solidFill>
                  <a:srgbClr val="FF0000"/>
                </a:solidFill>
                <a:effectLst>
                  <a:outerShdw blurRad="38100" dist="38100" dir="2700000" algn="tl">
                    <a:srgbClr val="000000"/>
                  </a:outerShdw>
                </a:effectLst>
              </a:rPr>
              <a:t>salt-marsh-grass-sod</a:t>
            </a:r>
          </a:p>
        </p:txBody>
      </p:sp>
      <p:pic>
        <p:nvPicPr>
          <p:cNvPr id="41" name="Picture 14" descr="D:\Photos\North America\Louisiana\200103 Erath Acadian Museum\DSC_3018.JPG"/>
          <p:cNvPicPr>
            <a:picLocks noChangeAspect="1" noChangeArrowheads="1"/>
          </p:cNvPicPr>
          <p:nvPr/>
        </p:nvPicPr>
        <p:blipFill>
          <a:blip r:embed="rId11" cstate="print"/>
          <a:srcRect/>
          <a:stretch>
            <a:fillRect/>
          </a:stretch>
        </p:blipFill>
        <p:spPr bwMode="auto">
          <a:xfrm>
            <a:off x="1143000" y="653583"/>
            <a:ext cx="6858000" cy="4572000"/>
          </a:xfrm>
          <a:prstGeom prst="rect">
            <a:avLst/>
          </a:prstGeom>
          <a:noFill/>
          <a:ln>
            <a:solidFill>
              <a:schemeClr val="bg1"/>
            </a:solidFill>
          </a:ln>
        </p:spPr>
      </p:pic>
      <p:pic>
        <p:nvPicPr>
          <p:cNvPr id="42" name="Picture 13" descr="D:\Photos\North America\Louisiana\200103 Erath Acadian Museum\DSC_3017.JPG"/>
          <p:cNvPicPr>
            <a:picLocks noChangeAspect="1" noChangeArrowheads="1"/>
          </p:cNvPicPr>
          <p:nvPr/>
        </p:nvPicPr>
        <p:blipFill>
          <a:blip r:embed="rId12" cstate="print"/>
          <a:srcRect/>
          <a:stretch>
            <a:fillRect/>
          </a:stretch>
        </p:blipFill>
        <p:spPr bwMode="auto">
          <a:xfrm>
            <a:off x="1143000" y="1219200"/>
            <a:ext cx="6858000" cy="4442957"/>
          </a:xfrm>
          <a:prstGeom prst="rect">
            <a:avLst/>
          </a:prstGeom>
          <a:noFill/>
          <a:ln>
            <a:solidFill>
              <a:schemeClr val="bg1"/>
            </a:solidFill>
          </a:ln>
        </p:spPr>
      </p:pic>
      <p:pic>
        <p:nvPicPr>
          <p:cNvPr id="43" name="Picture 6" descr="D:\Photos\North America\Louisiana\200103 Erath Acadian Museum\DSC_3019.JPG"/>
          <p:cNvPicPr>
            <a:picLocks noChangeAspect="1" noChangeArrowheads="1"/>
          </p:cNvPicPr>
          <p:nvPr/>
        </p:nvPicPr>
        <p:blipFill>
          <a:blip r:embed="rId13" cstate="print"/>
          <a:srcRect/>
          <a:stretch>
            <a:fillRect/>
          </a:stretch>
        </p:blipFill>
        <p:spPr bwMode="auto">
          <a:xfrm>
            <a:off x="1134544" y="1229314"/>
            <a:ext cx="6858000" cy="4485686"/>
          </a:xfrm>
          <a:prstGeom prst="rect">
            <a:avLst/>
          </a:prstGeom>
          <a:noFill/>
          <a:ln>
            <a:solidFill>
              <a:schemeClr val="bg1"/>
            </a:solidFill>
          </a:ln>
        </p:spPr>
      </p:pic>
      <p:pic>
        <p:nvPicPr>
          <p:cNvPr id="47" name="Picture 5" descr="D:\Academic\Senior U\Geology\2020\Aboiteau\Dykelands 03.png"/>
          <p:cNvPicPr>
            <a:picLocks noChangeAspect="1" noChangeArrowheads="1"/>
          </p:cNvPicPr>
          <p:nvPr/>
        </p:nvPicPr>
        <p:blipFill>
          <a:blip r:embed="rId14" cstate="print"/>
          <a:srcRect/>
          <a:stretch>
            <a:fillRect/>
          </a:stretch>
        </p:blipFill>
        <p:spPr bwMode="auto">
          <a:xfrm>
            <a:off x="2007904" y="0"/>
            <a:ext cx="5128193" cy="6858000"/>
          </a:xfrm>
          <a:prstGeom prst="rect">
            <a:avLst/>
          </a:prstGeom>
          <a:noFill/>
        </p:spPr>
      </p:pic>
      <p:cxnSp>
        <p:nvCxnSpPr>
          <p:cNvPr id="51" name="Straight Connector 50"/>
          <p:cNvCxnSpPr/>
          <p:nvPr/>
        </p:nvCxnSpPr>
        <p:spPr>
          <a:xfrm>
            <a:off x="2743200" y="762000"/>
            <a:ext cx="1143000" cy="0"/>
          </a:xfrm>
          <a:prstGeom prst="line">
            <a:avLst/>
          </a:pr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54" name="Picture 2" descr="C:\Users\romerrr\AppData\Local\Microsoft\Windows\INetCache\IE\XVMJL0M7\stick-35185_960_720[1].png"/>
          <p:cNvPicPr>
            <a:picLocks noChangeAspect="1" noChangeArrowheads="1"/>
          </p:cNvPicPr>
          <p:nvPr/>
        </p:nvPicPr>
        <p:blipFill>
          <a:blip r:embed="rId15" cstate="print"/>
          <a:srcRect/>
          <a:stretch>
            <a:fillRect/>
          </a:stretch>
        </p:blipFill>
        <p:spPr bwMode="auto">
          <a:xfrm>
            <a:off x="3048000" y="4417962"/>
            <a:ext cx="609177" cy="1214978"/>
          </a:xfrm>
          <a:prstGeom prst="rect">
            <a:avLst/>
          </a:prstGeom>
          <a:solidFill>
            <a:schemeClr val="bg1"/>
          </a:solidFill>
        </p:spPr>
      </p:pic>
      <p:pic>
        <p:nvPicPr>
          <p:cNvPr id="55" name="Picture 2" descr="C:\Users\romerrr\AppData\Local\Microsoft\Windows\INetCache\IE\XVMJL0M7\stick-35185_960_720[1].png"/>
          <p:cNvPicPr>
            <a:picLocks noChangeAspect="1" noChangeArrowheads="1"/>
          </p:cNvPicPr>
          <p:nvPr/>
        </p:nvPicPr>
        <p:blipFill>
          <a:blip r:embed="rId15" cstate="print"/>
          <a:srcRect/>
          <a:stretch>
            <a:fillRect/>
          </a:stretch>
        </p:blipFill>
        <p:spPr bwMode="auto">
          <a:xfrm>
            <a:off x="3048000" y="3212125"/>
            <a:ext cx="609177" cy="1214978"/>
          </a:xfrm>
          <a:prstGeom prst="rect">
            <a:avLst/>
          </a:prstGeom>
          <a:solidFill>
            <a:schemeClr val="bg1"/>
          </a:solidFill>
        </p:spPr>
      </p:pic>
      <p:pic>
        <p:nvPicPr>
          <p:cNvPr id="56" name="Picture 2" descr="C:\Users\romerrr\AppData\Local\Microsoft\Windows\INetCache\IE\XVMJL0M7\stick-35185_960_720[1].png"/>
          <p:cNvPicPr>
            <a:picLocks noChangeAspect="1" noChangeArrowheads="1"/>
          </p:cNvPicPr>
          <p:nvPr/>
        </p:nvPicPr>
        <p:blipFill>
          <a:blip r:embed="rId15" cstate="print"/>
          <a:srcRect/>
          <a:stretch>
            <a:fillRect/>
          </a:stretch>
        </p:blipFill>
        <p:spPr bwMode="auto">
          <a:xfrm>
            <a:off x="3048000" y="1998785"/>
            <a:ext cx="609177" cy="1214978"/>
          </a:xfrm>
          <a:prstGeom prst="rect">
            <a:avLst/>
          </a:prstGeom>
          <a:solidFill>
            <a:schemeClr val="bg1"/>
          </a:solidFill>
        </p:spPr>
      </p:pic>
      <p:pic>
        <p:nvPicPr>
          <p:cNvPr id="57" name="Picture 2" descr="C:\Users\romerrr\AppData\Local\Microsoft\Windows\INetCache\IE\XVMJL0M7\stick-35185_960_720[1].png"/>
          <p:cNvPicPr>
            <a:picLocks noChangeAspect="1" noChangeArrowheads="1"/>
          </p:cNvPicPr>
          <p:nvPr/>
        </p:nvPicPr>
        <p:blipFill>
          <a:blip r:embed="rId15" cstate="print"/>
          <a:srcRect/>
          <a:stretch>
            <a:fillRect/>
          </a:stretch>
        </p:blipFill>
        <p:spPr bwMode="auto">
          <a:xfrm>
            <a:off x="3048000" y="803030"/>
            <a:ext cx="609177" cy="1214978"/>
          </a:xfrm>
          <a:prstGeom prst="rect">
            <a:avLst/>
          </a:prstGeom>
          <a:solidFill>
            <a:schemeClr val="bg1"/>
          </a:solidFill>
        </p:spPr>
      </p:pic>
      <p:cxnSp>
        <p:nvCxnSpPr>
          <p:cNvPr id="58" name="Straight Connector 57"/>
          <p:cNvCxnSpPr/>
          <p:nvPr/>
        </p:nvCxnSpPr>
        <p:spPr>
          <a:xfrm>
            <a:off x="2743200" y="5638800"/>
            <a:ext cx="1143000" cy="0"/>
          </a:xfrm>
          <a:prstGeom prst="line">
            <a:avLst/>
          </a:pr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6">
                                            <p:txEl>
                                              <p:pRg st="0" end="0"/>
                                            </p:txEl>
                                          </p:spTgt>
                                        </p:tgtEl>
                                        <p:attrNameLst>
                                          <p:attrName>style.visibility</p:attrName>
                                        </p:attrNameLst>
                                      </p:cBhvr>
                                      <p:to>
                                        <p:strVal val="visible"/>
                                      </p:to>
                                    </p:set>
                                    <p:animEffect transition="in" filter="wipe(up)">
                                      <p:cBhvr>
                                        <p:cTn id="12" dur="1000"/>
                                        <p:tgtEl>
                                          <p:spTgt spid="36">
                                            <p:txEl>
                                              <p:pRg st="0" end="0"/>
                                            </p:txEl>
                                          </p:spTgt>
                                        </p:tgtEl>
                                      </p:cBhvr>
                                    </p:animEffect>
                                  </p:childTnLst>
                                </p:cTn>
                              </p:par>
                              <p:par>
                                <p:cTn id="13" presetID="35" presetClass="path" presetSubtype="0" accel="50000" decel="50000" fill="hold" nodeType="withEffect">
                                  <p:stCondLst>
                                    <p:cond delay="0"/>
                                  </p:stCondLst>
                                  <p:childTnLst>
                                    <p:animMotion origin="layout" path="M -4.72222E-6 4.44444E-6 L -0.25503 0.14444 " pathEditMode="relative" rAng="0" ptsTypes="AA">
                                      <p:cBhvr>
                                        <p:cTn id="14" dur="2000" fill="hold"/>
                                        <p:tgtEl>
                                          <p:spTgt spid="3"/>
                                        </p:tgtEl>
                                        <p:attrNameLst>
                                          <p:attrName>ppt_x</p:attrName>
                                          <p:attrName>ppt_y</p:attrName>
                                        </p:attrNameLst>
                                      </p:cBhvr>
                                      <p:rCtr x="-128" y="72"/>
                                    </p:animMotion>
                                  </p:childTnLst>
                                </p:cTn>
                              </p:par>
                              <p:par>
                                <p:cTn id="15" presetID="6" presetClass="emph" presetSubtype="0" fill="hold" nodeType="withEffect">
                                  <p:stCondLst>
                                    <p:cond delay="0"/>
                                  </p:stCondLst>
                                  <p:childTnLst>
                                    <p:animScale>
                                      <p:cBhvr>
                                        <p:cTn id="16" dur="2000" fill="hold"/>
                                        <p:tgtEl>
                                          <p:spTgt spid="3"/>
                                        </p:tgtEl>
                                      </p:cBhvr>
                                      <p:by x="150000" y="150000"/>
                                    </p:animScale>
                                  </p:childTnLst>
                                </p:cTn>
                              </p:par>
                              <p:par>
                                <p:cTn id="17" presetID="10" presetClass="exit" presetSubtype="0" fill="hold" nodeType="withEffect">
                                  <p:stCondLst>
                                    <p:cond delay="0"/>
                                  </p:stCondLst>
                                  <p:childTnLst>
                                    <p:animEffect transition="out" filter="fade">
                                      <p:cBhvr>
                                        <p:cTn id="18" dur="3000"/>
                                        <p:tgtEl>
                                          <p:spTgt spid="3"/>
                                        </p:tgtEl>
                                      </p:cBhvr>
                                    </p:animEffect>
                                    <p:set>
                                      <p:cBhvr>
                                        <p:cTn id="19" dur="1" fill="hold">
                                          <p:stCondLst>
                                            <p:cond delay="2999"/>
                                          </p:stCondLst>
                                        </p:cTn>
                                        <p:tgtEl>
                                          <p:spTgt spid="3"/>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par>
                                <p:cTn id="23" presetID="1" presetClass="entr" presetSubtype="0" fill="hold" grpId="0" nodeType="withEffect">
                                  <p:stCondLst>
                                    <p:cond delay="100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100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6">
                                            <p:txEl>
                                              <p:pRg st="1" end="1"/>
                                            </p:txEl>
                                          </p:spTgt>
                                        </p:tgtEl>
                                        <p:attrNameLst>
                                          <p:attrName>style.visibility</p:attrName>
                                        </p:attrNameLst>
                                      </p:cBhvr>
                                      <p:to>
                                        <p:strVal val="visible"/>
                                      </p:to>
                                    </p:set>
                                    <p:animEffect transition="in" filter="wipe(up)">
                                      <p:cBhvr>
                                        <p:cTn id="31" dur="1000"/>
                                        <p:tgtEl>
                                          <p:spTgt spid="36">
                                            <p:txEl>
                                              <p:pRg st="1" end="1"/>
                                            </p:txEl>
                                          </p:spTgt>
                                        </p:tgtEl>
                                      </p:cBhvr>
                                    </p:animEffect>
                                  </p:childTnLst>
                                </p:cTn>
                              </p:par>
                            </p:childTnLst>
                          </p:cTn>
                        </p:par>
                        <p:par>
                          <p:cTn id="32" fill="hold">
                            <p:stCondLst>
                              <p:cond delay="1000"/>
                            </p:stCondLst>
                            <p:childTnLst>
                              <p:par>
                                <p:cTn id="33" presetID="22" presetClass="entr" presetSubtype="4"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20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10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xit" presetSubtype="0" fill="hold" nodeType="clickEffect">
                                  <p:stCondLst>
                                    <p:cond delay="0"/>
                                  </p:stCondLst>
                                  <p:childTnLst>
                                    <p:anim calcmode="lin" valueType="num">
                                      <p:cBhvr>
                                        <p:cTn id="44" dur="500"/>
                                        <p:tgtEl>
                                          <p:spTgt spid="6"/>
                                        </p:tgtEl>
                                        <p:attrNameLst>
                                          <p:attrName>ppt_w</p:attrName>
                                        </p:attrNameLst>
                                      </p:cBhvr>
                                      <p:tavLst>
                                        <p:tav tm="0">
                                          <p:val>
                                            <p:strVal val="ppt_w"/>
                                          </p:val>
                                        </p:tav>
                                        <p:tav tm="100000">
                                          <p:val>
                                            <p:fltVal val="0"/>
                                          </p:val>
                                        </p:tav>
                                      </p:tavLst>
                                    </p:anim>
                                    <p:anim calcmode="lin" valueType="num">
                                      <p:cBhvr>
                                        <p:cTn id="45" dur="500"/>
                                        <p:tgtEl>
                                          <p:spTgt spid="6"/>
                                        </p:tgtEl>
                                        <p:attrNameLst>
                                          <p:attrName>ppt_h</p:attrName>
                                        </p:attrNameLst>
                                      </p:cBhvr>
                                      <p:tavLst>
                                        <p:tav tm="0">
                                          <p:val>
                                            <p:strVal val="ppt_h"/>
                                          </p:val>
                                        </p:tav>
                                        <p:tav tm="100000">
                                          <p:val>
                                            <p:fltVal val="0"/>
                                          </p:val>
                                        </p:tav>
                                      </p:tavLst>
                                    </p:anim>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36">
                                            <p:txEl>
                                              <p:pRg st="0" end="0"/>
                                            </p:txEl>
                                          </p:spTgt>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36">
                                            <p:txEl>
                                              <p:pRg st="1" end="1"/>
                                            </p:txEl>
                                          </p:spTgt>
                                        </p:tgtEl>
                                        <p:attrNameLst>
                                          <p:attrName>style.visibility</p:attrName>
                                        </p:attrNameLst>
                                      </p:cBhvr>
                                      <p:to>
                                        <p:strVal val="hidden"/>
                                      </p:to>
                                    </p:set>
                                  </p:childTnLst>
                                </p:cTn>
                              </p:par>
                              <p:par>
                                <p:cTn id="52" presetID="22" presetClass="entr" presetSubtype="1" fill="hold" nodeType="withEffect">
                                  <p:stCondLst>
                                    <p:cond delay="0"/>
                                  </p:stCondLst>
                                  <p:childTnLst>
                                    <p:set>
                                      <p:cBhvr>
                                        <p:cTn id="53" dur="1" fill="hold">
                                          <p:stCondLst>
                                            <p:cond delay="0"/>
                                          </p:stCondLst>
                                        </p:cTn>
                                        <p:tgtEl>
                                          <p:spTgt spid="37">
                                            <p:txEl>
                                              <p:pRg st="0" end="0"/>
                                            </p:txEl>
                                          </p:spTgt>
                                        </p:tgtEl>
                                        <p:attrNameLst>
                                          <p:attrName>style.visibility</p:attrName>
                                        </p:attrNameLst>
                                      </p:cBhvr>
                                      <p:to>
                                        <p:strVal val="visible"/>
                                      </p:to>
                                    </p:set>
                                    <p:animEffect transition="in" filter="wipe(up)">
                                      <p:cBhvr>
                                        <p:cTn id="54" dur="1000"/>
                                        <p:tgtEl>
                                          <p:spTgt spid="37">
                                            <p:txEl>
                                              <p:pRg st="0" end="0"/>
                                            </p:txEl>
                                          </p:spTgt>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wipe(up)">
                                      <p:cBhvr>
                                        <p:cTn id="57" dur="5000"/>
                                        <p:tgtEl>
                                          <p:spTgt spid="65"/>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37">
                                            <p:txEl>
                                              <p:pRg st="0" end="0"/>
                                            </p:txEl>
                                          </p:spTgt>
                                        </p:tgtEl>
                                        <p:attrNameLst>
                                          <p:attrName>style.visibility</p:attrName>
                                        </p:attrNameLst>
                                      </p:cBhvr>
                                      <p:to>
                                        <p:strVal val="hidden"/>
                                      </p:to>
                                    </p:set>
                                  </p:childTnLst>
                                </p:cTn>
                              </p:par>
                            </p:childTnLst>
                          </p:cTn>
                        </p:par>
                        <p:par>
                          <p:cTn id="62" fill="hold">
                            <p:stCondLst>
                              <p:cond delay="0"/>
                            </p:stCondLst>
                            <p:childTnLst>
                              <p:par>
                                <p:cTn id="63" presetID="22" presetClass="entr" presetSubtype="1" fill="hold" nodeType="afterEffect">
                                  <p:stCondLst>
                                    <p:cond delay="0"/>
                                  </p:stCondLst>
                                  <p:childTnLst>
                                    <p:set>
                                      <p:cBhvr>
                                        <p:cTn id="64" dur="1" fill="hold">
                                          <p:stCondLst>
                                            <p:cond delay="0"/>
                                          </p:stCondLst>
                                        </p:cTn>
                                        <p:tgtEl>
                                          <p:spTgt spid="38">
                                            <p:txEl>
                                              <p:pRg st="0" end="0"/>
                                            </p:txEl>
                                          </p:spTgt>
                                        </p:tgtEl>
                                        <p:attrNameLst>
                                          <p:attrName>style.visibility</p:attrName>
                                        </p:attrNameLst>
                                      </p:cBhvr>
                                      <p:to>
                                        <p:strVal val="visible"/>
                                      </p:to>
                                    </p:set>
                                    <p:animEffect transition="in" filter="wipe(up)">
                                      <p:cBhvr>
                                        <p:cTn id="65" dur="1000"/>
                                        <p:tgtEl>
                                          <p:spTgt spid="38">
                                            <p:txEl>
                                              <p:pRg st="0" end="0"/>
                                            </p:txEl>
                                          </p:spTgt>
                                        </p:tgtEl>
                                      </p:cBhvr>
                                    </p:animEffect>
                                  </p:childTnLst>
                                </p:cTn>
                              </p:par>
                              <p:par>
                                <p:cTn id="66" presetID="22" presetClass="entr" presetSubtype="4"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down)">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wipe(down)">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38">
                                            <p:txEl>
                                              <p:pRg st="0" end="0"/>
                                            </p:txEl>
                                          </p:spTgt>
                                        </p:tgtEl>
                                        <p:attrNameLst>
                                          <p:attrName>style.visibility</p:attrName>
                                        </p:attrNameLst>
                                      </p:cBhvr>
                                      <p:to>
                                        <p:strVal val="hidden"/>
                                      </p:to>
                                    </p:set>
                                  </p:childTnLst>
                                </p:cTn>
                              </p:par>
                              <p:par>
                                <p:cTn id="78" presetID="22" presetClass="entr" presetSubtype="1" fill="hold" nodeType="withEffect">
                                  <p:stCondLst>
                                    <p:cond delay="0"/>
                                  </p:stCondLst>
                                  <p:childTnLst>
                                    <p:set>
                                      <p:cBhvr>
                                        <p:cTn id="79" dur="1" fill="hold">
                                          <p:stCondLst>
                                            <p:cond delay="0"/>
                                          </p:stCondLst>
                                        </p:cTn>
                                        <p:tgtEl>
                                          <p:spTgt spid="39">
                                            <p:txEl>
                                              <p:pRg st="0" end="0"/>
                                            </p:txEl>
                                          </p:spTgt>
                                        </p:tgtEl>
                                        <p:attrNameLst>
                                          <p:attrName>style.visibility</p:attrName>
                                        </p:attrNameLst>
                                      </p:cBhvr>
                                      <p:to>
                                        <p:strVal val="visible"/>
                                      </p:to>
                                    </p:set>
                                    <p:animEffect transition="in" filter="wipe(up)">
                                      <p:cBhvr>
                                        <p:cTn id="80" dur="1000"/>
                                        <p:tgtEl>
                                          <p:spTgt spid="39">
                                            <p:txEl>
                                              <p:pRg st="0" end="0"/>
                                            </p:txEl>
                                          </p:spTgt>
                                        </p:tgtEl>
                                      </p:cBhvr>
                                    </p:animEffect>
                                  </p:childTnLst>
                                </p:cTn>
                              </p:par>
                            </p:childTnLst>
                          </p:cTn>
                        </p:par>
                        <p:par>
                          <p:cTn id="81" fill="hold">
                            <p:stCondLst>
                              <p:cond delay="1000"/>
                            </p:stCondLst>
                            <p:childTnLst>
                              <p:par>
                                <p:cTn id="82" presetID="22" presetClass="entr" presetSubtype="4" fill="hold" nodeType="after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wipe(down)">
                                      <p:cBhvr>
                                        <p:cTn id="84" dur="5000"/>
                                        <p:tgtEl>
                                          <p:spTgt spid="5"/>
                                        </p:tgtEl>
                                      </p:cBhvr>
                                    </p:animEffect>
                                  </p:childTnLst>
                                </p:cTn>
                              </p:par>
                            </p:childTnLst>
                          </p:cTn>
                        </p:par>
                      </p:childTnLst>
                    </p:cTn>
                  </p:par>
                  <p:par>
                    <p:cTn id="85" fill="hold">
                      <p:stCondLst>
                        <p:cond delay="indefinite"/>
                      </p:stCondLst>
                      <p:childTnLst>
                        <p:par>
                          <p:cTn id="86" fill="hold">
                            <p:stCondLst>
                              <p:cond delay="0"/>
                            </p:stCondLst>
                            <p:childTnLst>
                              <p:par>
                                <p:cTn id="87" presetID="51" presetClass="entr" presetSubtype="0" fill="hold" nodeType="clickEffect">
                                  <p:stCondLst>
                                    <p:cond delay="0"/>
                                  </p:stCondLst>
                                  <p:childTnLst>
                                    <p:set>
                                      <p:cBhvr>
                                        <p:cTn id="88" dur="1" fill="hold">
                                          <p:stCondLst>
                                            <p:cond delay="0"/>
                                          </p:stCondLst>
                                        </p:cTn>
                                        <p:tgtEl>
                                          <p:spTgt spid="85"/>
                                        </p:tgtEl>
                                        <p:attrNameLst>
                                          <p:attrName>style.visibility</p:attrName>
                                        </p:attrNameLst>
                                      </p:cBhvr>
                                      <p:to>
                                        <p:strVal val="visible"/>
                                      </p:to>
                                    </p:set>
                                    <p:animEffect transition="in" filter="fade">
                                      <p:cBhvr>
                                        <p:cTn id="89" dur="770" decel="100000"/>
                                        <p:tgtEl>
                                          <p:spTgt spid="85"/>
                                        </p:tgtEl>
                                      </p:cBhvr>
                                    </p:animEffect>
                                    <p:animScale>
                                      <p:cBhvr>
                                        <p:cTn id="90" dur="770" decel="100000"/>
                                        <p:tgtEl>
                                          <p:spTgt spid="85"/>
                                        </p:tgtEl>
                                      </p:cBhvr>
                                      <p:from x="10000" y="10000"/>
                                      <p:to x="200000" y="450000"/>
                                    </p:animScale>
                                    <p:animScale>
                                      <p:cBhvr>
                                        <p:cTn id="91" dur="1230" accel="100000" fill="hold">
                                          <p:stCondLst>
                                            <p:cond delay="770"/>
                                          </p:stCondLst>
                                        </p:cTn>
                                        <p:tgtEl>
                                          <p:spTgt spid="85"/>
                                        </p:tgtEl>
                                      </p:cBhvr>
                                      <p:from x="200000" y="450000"/>
                                      <p:to x="100000" y="100000"/>
                                    </p:animScale>
                                    <p:set>
                                      <p:cBhvr>
                                        <p:cTn id="92" dur="770" fill="hold"/>
                                        <p:tgtEl>
                                          <p:spTgt spid="85"/>
                                        </p:tgtEl>
                                        <p:attrNameLst>
                                          <p:attrName>ppt_x</p:attrName>
                                        </p:attrNameLst>
                                      </p:cBhvr>
                                      <p:to>
                                        <p:strVal val="(0.5)"/>
                                      </p:to>
                                    </p:set>
                                    <p:anim from="(0.5)" to="(#ppt_x)" calcmode="lin" valueType="num">
                                      <p:cBhvr>
                                        <p:cTn id="93" dur="1230" accel="100000" fill="hold">
                                          <p:stCondLst>
                                            <p:cond delay="770"/>
                                          </p:stCondLst>
                                        </p:cTn>
                                        <p:tgtEl>
                                          <p:spTgt spid="85"/>
                                        </p:tgtEl>
                                        <p:attrNameLst>
                                          <p:attrName>ppt_x</p:attrName>
                                        </p:attrNameLst>
                                      </p:cBhvr>
                                    </p:anim>
                                    <p:set>
                                      <p:cBhvr>
                                        <p:cTn id="94" dur="770" fill="hold"/>
                                        <p:tgtEl>
                                          <p:spTgt spid="85"/>
                                        </p:tgtEl>
                                        <p:attrNameLst>
                                          <p:attrName>ppt_y</p:attrName>
                                        </p:attrNameLst>
                                      </p:cBhvr>
                                      <p:to>
                                        <p:strVal val="(#ppt_y+0.4)"/>
                                      </p:to>
                                    </p:set>
                                    <p:anim from="(#ppt_y+0.4)" to="(#ppt_y)" calcmode="lin" valueType="num">
                                      <p:cBhvr>
                                        <p:cTn id="95" dur="1230" accel="100000" fill="hold">
                                          <p:stCondLst>
                                            <p:cond delay="770"/>
                                          </p:stCondLst>
                                        </p:cTn>
                                        <p:tgtEl>
                                          <p:spTgt spid="85"/>
                                        </p:tgtEl>
                                        <p:attrNameLst>
                                          <p:attrName>ppt_y</p:attrName>
                                        </p:attrNameLst>
                                      </p:cBhvr>
                                    </p:anim>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65"/>
                                        </p:tgtEl>
                                      </p:cBhvr>
                                    </p:animEffect>
                                    <p:set>
                                      <p:cBhvr>
                                        <p:cTn id="100" dur="1" fill="hold">
                                          <p:stCondLst>
                                            <p:cond delay="499"/>
                                          </p:stCondLst>
                                        </p:cTn>
                                        <p:tgtEl>
                                          <p:spTgt spid="65"/>
                                        </p:tgtEl>
                                        <p:attrNameLst>
                                          <p:attrName>style.visibility</p:attrName>
                                        </p:attrNameLst>
                                      </p:cBhvr>
                                      <p:to>
                                        <p:strVal val="hidden"/>
                                      </p:to>
                                    </p:set>
                                  </p:childTnLst>
                                </p:cTn>
                              </p:par>
                              <p:par>
                                <p:cTn id="101" presetID="1" presetClass="exit" presetSubtype="0" fill="hold" grpId="0" nodeType="withEffect">
                                  <p:stCondLst>
                                    <p:cond delay="0"/>
                                  </p:stCondLst>
                                  <p:childTnLst>
                                    <p:set>
                                      <p:cBhvr>
                                        <p:cTn id="102" dur="1" fill="hold">
                                          <p:stCondLst>
                                            <p:cond delay="0"/>
                                          </p:stCondLst>
                                        </p:cTn>
                                        <p:tgtEl>
                                          <p:spTgt spid="39">
                                            <p:txEl>
                                              <p:pRg st="0" end="0"/>
                                            </p:txEl>
                                          </p:spTgt>
                                        </p:tgtEl>
                                        <p:attrNameLst>
                                          <p:attrName>style.visibility</p:attrName>
                                        </p:attrNameLst>
                                      </p:cBhvr>
                                      <p:to>
                                        <p:strVal val="hidden"/>
                                      </p:to>
                                    </p:set>
                                  </p:childTnLst>
                                </p:cTn>
                              </p:par>
                              <p:par>
                                <p:cTn id="103" presetID="22" presetClass="entr" presetSubtype="1" fill="hold" nodeType="withEffect">
                                  <p:stCondLst>
                                    <p:cond delay="0"/>
                                  </p:stCondLst>
                                  <p:childTnLst>
                                    <p:set>
                                      <p:cBhvr>
                                        <p:cTn id="104" dur="1" fill="hold">
                                          <p:stCondLst>
                                            <p:cond delay="0"/>
                                          </p:stCondLst>
                                        </p:cTn>
                                        <p:tgtEl>
                                          <p:spTgt spid="40">
                                            <p:txEl>
                                              <p:pRg st="0" end="0"/>
                                            </p:txEl>
                                          </p:spTgt>
                                        </p:tgtEl>
                                        <p:attrNameLst>
                                          <p:attrName>style.visibility</p:attrName>
                                        </p:attrNameLst>
                                      </p:cBhvr>
                                      <p:to>
                                        <p:strVal val="visible"/>
                                      </p:to>
                                    </p:set>
                                    <p:animEffect transition="in" filter="wipe(up)">
                                      <p:cBhvr>
                                        <p:cTn id="105" dur="1000"/>
                                        <p:tgtEl>
                                          <p:spTgt spid="40">
                                            <p:txEl>
                                              <p:pRg st="0" end="0"/>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nodeType="clickEffect">
                                  <p:stCondLst>
                                    <p:cond delay="0"/>
                                  </p:stCondLst>
                                  <p:childTnLst>
                                    <p:set>
                                      <p:cBhvr>
                                        <p:cTn id="109" dur="1" fill="hold">
                                          <p:stCondLst>
                                            <p:cond delay="0"/>
                                          </p:stCondLst>
                                        </p:cTn>
                                        <p:tgtEl>
                                          <p:spTgt spid="41"/>
                                        </p:tgtEl>
                                        <p:attrNameLst>
                                          <p:attrName>style.visibility</p:attrName>
                                        </p:attrNameLst>
                                      </p:cBhvr>
                                      <p:to>
                                        <p:strVal val="visible"/>
                                      </p:to>
                                    </p:set>
                                    <p:animEffect transition="in" filter="wipe(down)">
                                      <p:cBhvr>
                                        <p:cTn id="110" dur="500"/>
                                        <p:tgtEl>
                                          <p:spTgt spid="41"/>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nodeType="click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wipe(down)">
                                      <p:cBhvr>
                                        <p:cTn id="115" dur="500"/>
                                        <p:tgtEl>
                                          <p:spTgt spid="42"/>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nodeType="clickEffect">
                                  <p:stCondLst>
                                    <p:cond delay="0"/>
                                  </p:stCondLst>
                                  <p:childTnLst>
                                    <p:set>
                                      <p:cBhvr>
                                        <p:cTn id="119" dur="1" fill="hold">
                                          <p:stCondLst>
                                            <p:cond delay="0"/>
                                          </p:stCondLst>
                                        </p:cTn>
                                        <p:tgtEl>
                                          <p:spTgt spid="43"/>
                                        </p:tgtEl>
                                        <p:attrNameLst>
                                          <p:attrName>style.visibility</p:attrName>
                                        </p:attrNameLst>
                                      </p:cBhvr>
                                      <p:to>
                                        <p:strVal val="visible"/>
                                      </p:to>
                                    </p:set>
                                    <p:animEffect transition="in" filter="wipe(down)">
                                      <p:cBhvr>
                                        <p:cTn id="120" dur="500"/>
                                        <p:tgtEl>
                                          <p:spTgt spid="43"/>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47"/>
                                        </p:tgtEl>
                                        <p:attrNameLst>
                                          <p:attrName>style.visibility</p:attrName>
                                        </p:attrNameLst>
                                      </p:cBhvr>
                                      <p:to>
                                        <p:strVal val="visible"/>
                                      </p:to>
                                    </p:set>
                                    <p:animEffect transition="in" filter="wipe(up)">
                                      <p:cBhvr>
                                        <p:cTn id="125" dur="5000"/>
                                        <p:tgtEl>
                                          <p:spTgt spid="47"/>
                                        </p:tgtEl>
                                      </p:cBhvr>
                                    </p:animEffect>
                                  </p:childTnLst>
                                </p:cTn>
                              </p:par>
                            </p:childTnLst>
                          </p:cTn>
                        </p:par>
                      </p:childTnLst>
                    </p:cTn>
                  </p:par>
                  <p:par>
                    <p:cTn id="126" fill="hold">
                      <p:stCondLst>
                        <p:cond delay="indefinite"/>
                      </p:stCondLst>
                      <p:childTnLst>
                        <p:par>
                          <p:cTn id="127" fill="hold">
                            <p:stCondLst>
                              <p:cond delay="0"/>
                            </p:stCondLst>
                            <p:childTnLst>
                              <p:par>
                                <p:cTn id="128" presetID="26" presetClass="entr" presetSubtype="0" fill="hold" nodeType="clickEffect">
                                  <p:stCondLst>
                                    <p:cond delay="0"/>
                                  </p:stCondLst>
                                  <p:childTnLst>
                                    <p:set>
                                      <p:cBhvr>
                                        <p:cTn id="129" dur="1" fill="hold">
                                          <p:stCondLst>
                                            <p:cond delay="0"/>
                                          </p:stCondLst>
                                        </p:cTn>
                                        <p:tgtEl>
                                          <p:spTgt spid="58"/>
                                        </p:tgtEl>
                                        <p:attrNameLst>
                                          <p:attrName>style.visibility</p:attrName>
                                        </p:attrNameLst>
                                      </p:cBhvr>
                                      <p:to>
                                        <p:strVal val="visible"/>
                                      </p:to>
                                    </p:set>
                                    <p:animEffect transition="in" filter="wipe(down)">
                                      <p:cBhvr>
                                        <p:cTn id="130" dur="580">
                                          <p:stCondLst>
                                            <p:cond delay="0"/>
                                          </p:stCondLst>
                                        </p:cTn>
                                        <p:tgtEl>
                                          <p:spTgt spid="58"/>
                                        </p:tgtEl>
                                      </p:cBhvr>
                                    </p:animEffect>
                                    <p:anim calcmode="lin" valueType="num">
                                      <p:cBhvr>
                                        <p:cTn id="131"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132"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133"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134"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135"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136" dur="26">
                                          <p:stCondLst>
                                            <p:cond delay="650"/>
                                          </p:stCondLst>
                                        </p:cTn>
                                        <p:tgtEl>
                                          <p:spTgt spid="58"/>
                                        </p:tgtEl>
                                      </p:cBhvr>
                                      <p:to x="100000" y="60000"/>
                                    </p:animScale>
                                    <p:animScale>
                                      <p:cBhvr>
                                        <p:cTn id="137" dur="166" decel="50000">
                                          <p:stCondLst>
                                            <p:cond delay="676"/>
                                          </p:stCondLst>
                                        </p:cTn>
                                        <p:tgtEl>
                                          <p:spTgt spid="58"/>
                                        </p:tgtEl>
                                      </p:cBhvr>
                                      <p:to x="100000" y="100000"/>
                                    </p:animScale>
                                    <p:animScale>
                                      <p:cBhvr>
                                        <p:cTn id="138" dur="26">
                                          <p:stCondLst>
                                            <p:cond delay="1312"/>
                                          </p:stCondLst>
                                        </p:cTn>
                                        <p:tgtEl>
                                          <p:spTgt spid="58"/>
                                        </p:tgtEl>
                                      </p:cBhvr>
                                      <p:to x="100000" y="80000"/>
                                    </p:animScale>
                                    <p:animScale>
                                      <p:cBhvr>
                                        <p:cTn id="139" dur="166" decel="50000">
                                          <p:stCondLst>
                                            <p:cond delay="1338"/>
                                          </p:stCondLst>
                                        </p:cTn>
                                        <p:tgtEl>
                                          <p:spTgt spid="58"/>
                                        </p:tgtEl>
                                      </p:cBhvr>
                                      <p:to x="100000" y="100000"/>
                                    </p:animScale>
                                    <p:animScale>
                                      <p:cBhvr>
                                        <p:cTn id="140" dur="26">
                                          <p:stCondLst>
                                            <p:cond delay="1642"/>
                                          </p:stCondLst>
                                        </p:cTn>
                                        <p:tgtEl>
                                          <p:spTgt spid="58"/>
                                        </p:tgtEl>
                                      </p:cBhvr>
                                      <p:to x="100000" y="90000"/>
                                    </p:animScale>
                                    <p:animScale>
                                      <p:cBhvr>
                                        <p:cTn id="141" dur="166" decel="50000">
                                          <p:stCondLst>
                                            <p:cond delay="1668"/>
                                          </p:stCondLst>
                                        </p:cTn>
                                        <p:tgtEl>
                                          <p:spTgt spid="58"/>
                                        </p:tgtEl>
                                      </p:cBhvr>
                                      <p:to x="100000" y="100000"/>
                                    </p:animScale>
                                    <p:animScale>
                                      <p:cBhvr>
                                        <p:cTn id="142" dur="26">
                                          <p:stCondLst>
                                            <p:cond delay="1808"/>
                                          </p:stCondLst>
                                        </p:cTn>
                                        <p:tgtEl>
                                          <p:spTgt spid="58"/>
                                        </p:tgtEl>
                                      </p:cBhvr>
                                      <p:to x="100000" y="95000"/>
                                    </p:animScale>
                                    <p:animScale>
                                      <p:cBhvr>
                                        <p:cTn id="143" dur="166" decel="50000">
                                          <p:stCondLst>
                                            <p:cond delay="1834"/>
                                          </p:stCondLst>
                                        </p:cTn>
                                        <p:tgtEl>
                                          <p:spTgt spid="58"/>
                                        </p:tgtEl>
                                      </p:cBhvr>
                                      <p:to x="100000" y="100000"/>
                                    </p:animScale>
                                  </p:childTnLst>
                                </p:cTn>
                              </p:par>
                            </p:childTnLst>
                          </p:cTn>
                        </p:par>
                        <p:par>
                          <p:cTn id="144" fill="hold">
                            <p:stCondLst>
                              <p:cond delay="2000"/>
                            </p:stCondLst>
                            <p:childTnLst>
                              <p:par>
                                <p:cTn id="145" presetID="26" presetClass="entr" presetSubtype="0" fill="hold" nodeType="afterEffect">
                                  <p:stCondLst>
                                    <p:cond delay="0"/>
                                  </p:stCondLst>
                                  <p:childTnLst>
                                    <p:set>
                                      <p:cBhvr>
                                        <p:cTn id="146" dur="1" fill="hold">
                                          <p:stCondLst>
                                            <p:cond delay="0"/>
                                          </p:stCondLst>
                                        </p:cTn>
                                        <p:tgtEl>
                                          <p:spTgt spid="51"/>
                                        </p:tgtEl>
                                        <p:attrNameLst>
                                          <p:attrName>style.visibility</p:attrName>
                                        </p:attrNameLst>
                                      </p:cBhvr>
                                      <p:to>
                                        <p:strVal val="visible"/>
                                      </p:to>
                                    </p:set>
                                    <p:animEffect transition="in" filter="wipe(down)">
                                      <p:cBhvr>
                                        <p:cTn id="147" dur="580">
                                          <p:stCondLst>
                                            <p:cond delay="0"/>
                                          </p:stCondLst>
                                        </p:cTn>
                                        <p:tgtEl>
                                          <p:spTgt spid="51"/>
                                        </p:tgtEl>
                                      </p:cBhvr>
                                    </p:animEffect>
                                    <p:anim calcmode="lin" valueType="num">
                                      <p:cBhvr>
                                        <p:cTn id="148"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53" dur="26">
                                          <p:stCondLst>
                                            <p:cond delay="650"/>
                                          </p:stCondLst>
                                        </p:cTn>
                                        <p:tgtEl>
                                          <p:spTgt spid="51"/>
                                        </p:tgtEl>
                                      </p:cBhvr>
                                      <p:to x="100000" y="60000"/>
                                    </p:animScale>
                                    <p:animScale>
                                      <p:cBhvr>
                                        <p:cTn id="154" dur="166" decel="50000">
                                          <p:stCondLst>
                                            <p:cond delay="676"/>
                                          </p:stCondLst>
                                        </p:cTn>
                                        <p:tgtEl>
                                          <p:spTgt spid="51"/>
                                        </p:tgtEl>
                                      </p:cBhvr>
                                      <p:to x="100000" y="100000"/>
                                    </p:animScale>
                                    <p:animScale>
                                      <p:cBhvr>
                                        <p:cTn id="155" dur="26">
                                          <p:stCondLst>
                                            <p:cond delay="1312"/>
                                          </p:stCondLst>
                                        </p:cTn>
                                        <p:tgtEl>
                                          <p:spTgt spid="51"/>
                                        </p:tgtEl>
                                      </p:cBhvr>
                                      <p:to x="100000" y="80000"/>
                                    </p:animScale>
                                    <p:animScale>
                                      <p:cBhvr>
                                        <p:cTn id="156" dur="166" decel="50000">
                                          <p:stCondLst>
                                            <p:cond delay="1338"/>
                                          </p:stCondLst>
                                        </p:cTn>
                                        <p:tgtEl>
                                          <p:spTgt spid="51"/>
                                        </p:tgtEl>
                                      </p:cBhvr>
                                      <p:to x="100000" y="100000"/>
                                    </p:animScale>
                                    <p:animScale>
                                      <p:cBhvr>
                                        <p:cTn id="157" dur="26">
                                          <p:stCondLst>
                                            <p:cond delay="1642"/>
                                          </p:stCondLst>
                                        </p:cTn>
                                        <p:tgtEl>
                                          <p:spTgt spid="51"/>
                                        </p:tgtEl>
                                      </p:cBhvr>
                                      <p:to x="100000" y="90000"/>
                                    </p:animScale>
                                    <p:animScale>
                                      <p:cBhvr>
                                        <p:cTn id="158" dur="166" decel="50000">
                                          <p:stCondLst>
                                            <p:cond delay="1668"/>
                                          </p:stCondLst>
                                        </p:cTn>
                                        <p:tgtEl>
                                          <p:spTgt spid="51"/>
                                        </p:tgtEl>
                                      </p:cBhvr>
                                      <p:to x="100000" y="100000"/>
                                    </p:animScale>
                                    <p:animScale>
                                      <p:cBhvr>
                                        <p:cTn id="159" dur="26">
                                          <p:stCondLst>
                                            <p:cond delay="1808"/>
                                          </p:stCondLst>
                                        </p:cTn>
                                        <p:tgtEl>
                                          <p:spTgt spid="51"/>
                                        </p:tgtEl>
                                      </p:cBhvr>
                                      <p:to x="100000" y="95000"/>
                                    </p:animScale>
                                    <p:animScale>
                                      <p:cBhvr>
                                        <p:cTn id="160" dur="166" decel="50000">
                                          <p:stCondLst>
                                            <p:cond delay="1834"/>
                                          </p:stCondLst>
                                        </p:cTn>
                                        <p:tgtEl>
                                          <p:spTgt spid="51"/>
                                        </p:tgtEl>
                                      </p:cBhvr>
                                      <p:to x="100000" y="100000"/>
                                    </p:animScale>
                                  </p:childTnLst>
                                </p:cTn>
                              </p:par>
                            </p:childTnLst>
                          </p:cTn>
                        </p:par>
                      </p:childTnLst>
                    </p:cTn>
                  </p:par>
                  <p:par>
                    <p:cTn id="161" fill="hold">
                      <p:stCondLst>
                        <p:cond delay="indefinite"/>
                      </p:stCondLst>
                      <p:childTnLst>
                        <p:par>
                          <p:cTn id="162" fill="hold">
                            <p:stCondLst>
                              <p:cond delay="0"/>
                            </p:stCondLst>
                            <p:childTnLst>
                              <p:par>
                                <p:cTn id="163" presetID="22" presetClass="entr" presetSubtype="4" fill="hold" nodeType="clickEffect">
                                  <p:stCondLst>
                                    <p:cond delay="0"/>
                                  </p:stCondLst>
                                  <p:childTnLst>
                                    <p:set>
                                      <p:cBhvr>
                                        <p:cTn id="164" dur="1" fill="hold">
                                          <p:stCondLst>
                                            <p:cond delay="0"/>
                                          </p:stCondLst>
                                        </p:cTn>
                                        <p:tgtEl>
                                          <p:spTgt spid="54"/>
                                        </p:tgtEl>
                                        <p:attrNameLst>
                                          <p:attrName>style.visibility</p:attrName>
                                        </p:attrNameLst>
                                      </p:cBhvr>
                                      <p:to>
                                        <p:strVal val="visible"/>
                                      </p:to>
                                    </p:set>
                                    <p:animEffect transition="in" filter="wipe(down)">
                                      <p:cBhvr>
                                        <p:cTn id="165" dur="1000"/>
                                        <p:tgtEl>
                                          <p:spTgt spid="54"/>
                                        </p:tgtEl>
                                      </p:cBhvr>
                                    </p:animEffect>
                                  </p:childTnLst>
                                </p:cTn>
                              </p:par>
                            </p:childTnLst>
                          </p:cTn>
                        </p:par>
                        <p:par>
                          <p:cTn id="166" fill="hold">
                            <p:stCondLst>
                              <p:cond delay="1000"/>
                            </p:stCondLst>
                            <p:childTnLst>
                              <p:par>
                                <p:cTn id="167" presetID="22" presetClass="entr" presetSubtype="4" fill="hold" nodeType="afterEffect">
                                  <p:stCondLst>
                                    <p:cond delay="0"/>
                                  </p:stCondLst>
                                  <p:childTnLst>
                                    <p:set>
                                      <p:cBhvr>
                                        <p:cTn id="168" dur="1" fill="hold">
                                          <p:stCondLst>
                                            <p:cond delay="0"/>
                                          </p:stCondLst>
                                        </p:cTn>
                                        <p:tgtEl>
                                          <p:spTgt spid="55"/>
                                        </p:tgtEl>
                                        <p:attrNameLst>
                                          <p:attrName>style.visibility</p:attrName>
                                        </p:attrNameLst>
                                      </p:cBhvr>
                                      <p:to>
                                        <p:strVal val="visible"/>
                                      </p:to>
                                    </p:set>
                                    <p:animEffect transition="in" filter="wipe(down)">
                                      <p:cBhvr>
                                        <p:cTn id="169" dur="1000"/>
                                        <p:tgtEl>
                                          <p:spTgt spid="55"/>
                                        </p:tgtEl>
                                      </p:cBhvr>
                                    </p:animEffect>
                                  </p:childTnLst>
                                </p:cTn>
                              </p:par>
                            </p:childTnLst>
                          </p:cTn>
                        </p:par>
                        <p:par>
                          <p:cTn id="170" fill="hold">
                            <p:stCondLst>
                              <p:cond delay="2000"/>
                            </p:stCondLst>
                            <p:childTnLst>
                              <p:par>
                                <p:cTn id="171" presetID="22" presetClass="entr" presetSubtype="4" fill="hold" nodeType="afterEffect">
                                  <p:stCondLst>
                                    <p:cond delay="0"/>
                                  </p:stCondLst>
                                  <p:childTnLst>
                                    <p:set>
                                      <p:cBhvr>
                                        <p:cTn id="172" dur="1" fill="hold">
                                          <p:stCondLst>
                                            <p:cond delay="0"/>
                                          </p:stCondLst>
                                        </p:cTn>
                                        <p:tgtEl>
                                          <p:spTgt spid="56"/>
                                        </p:tgtEl>
                                        <p:attrNameLst>
                                          <p:attrName>style.visibility</p:attrName>
                                        </p:attrNameLst>
                                      </p:cBhvr>
                                      <p:to>
                                        <p:strVal val="visible"/>
                                      </p:to>
                                    </p:set>
                                    <p:animEffect transition="in" filter="wipe(down)">
                                      <p:cBhvr>
                                        <p:cTn id="173" dur="1000"/>
                                        <p:tgtEl>
                                          <p:spTgt spid="56"/>
                                        </p:tgtEl>
                                      </p:cBhvr>
                                    </p:animEffect>
                                  </p:childTnLst>
                                </p:cTn>
                              </p:par>
                            </p:childTnLst>
                          </p:cTn>
                        </p:par>
                        <p:par>
                          <p:cTn id="174" fill="hold">
                            <p:stCondLst>
                              <p:cond delay="3000"/>
                            </p:stCondLst>
                            <p:childTnLst>
                              <p:par>
                                <p:cTn id="175" presetID="22" presetClass="entr" presetSubtype="4" fill="hold" nodeType="afterEffect">
                                  <p:stCondLst>
                                    <p:cond delay="0"/>
                                  </p:stCondLst>
                                  <p:childTnLst>
                                    <p:set>
                                      <p:cBhvr>
                                        <p:cTn id="176" dur="1" fill="hold">
                                          <p:stCondLst>
                                            <p:cond delay="0"/>
                                          </p:stCondLst>
                                        </p:cTn>
                                        <p:tgtEl>
                                          <p:spTgt spid="57"/>
                                        </p:tgtEl>
                                        <p:attrNameLst>
                                          <p:attrName>style.visibility</p:attrName>
                                        </p:attrNameLst>
                                      </p:cBhvr>
                                      <p:to>
                                        <p:strVal val="visible"/>
                                      </p:to>
                                    </p:set>
                                    <p:animEffect transition="in" filter="wipe(down)">
                                      <p:cBhvr>
                                        <p:cTn id="177"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5" grpId="1" animBg="1"/>
      <p:bldP spid="34" grpId="0" animBg="1"/>
      <p:bldP spid="35" grpId="0" animBg="1"/>
      <p:bldP spid="37" grpId="0" build="allAtOnce"/>
      <p:bldP spid="39" grpId="0" build="allAtOnce"/>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ACADIAN DYKE &amp; </a:t>
            </a:r>
            <a:r>
              <a:rPr lang="en-US" dirty="0" err="1" smtClean="0"/>
              <a:t>ABOITEAU</a:t>
            </a:r>
            <a:r>
              <a:rPr lang="en-US" dirty="0" smtClean="0"/>
              <a:t> SYSTEM</a:t>
            </a:r>
            <a:endParaRPr lang="en-US" dirty="0"/>
          </a:p>
        </p:txBody>
      </p:sp>
      <p:sp>
        <p:nvSpPr>
          <p:cNvPr id="23" name="Rectangle 22"/>
          <p:cNvSpPr/>
          <p:nvPr/>
        </p:nvSpPr>
        <p:spPr>
          <a:xfrm>
            <a:off x="0" y="533400"/>
            <a:ext cx="4648200" cy="6432530"/>
          </a:xfrm>
          <a:prstGeom prst="rect">
            <a:avLst/>
          </a:prstGeom>
        </p:spPr>
        <p:txBody>
          <a:bodyPr wrap="square">
            <a:spAutoFit/>
          </a:bodyPr>
          <a:lstStyle/>
          <a:p>
            <a:pPr marL="228600" lvl="1" indent="-228600">
              <a:spcBef>
                <a:spcPts val="1200"/>
              </a:spcBef>
              <a:buFont typeface="Arial" pitchFamily="34" charset="0"/>
              <a:buChar char="•"/>
            </a:pPr>
            <a:r>
              <a:rPr lang="en-US" sz="2800" dirty="0" smtClean="0"/>
              <a:t>What was that </a:t>
            </a:r>
            <a:r>
              <a:rPr lang="en-US" sz="2800" dirty="0" smtClean="0">
                <a:solidFill>
                  <a:srgbClr val="FF0000"/>
                </a:solidFill>
                <a:effectLst>
                  <a:outerShdw blurRad="38100" dist="38100" dir="2700000" algn="tl">
                    <a:srgbClr val="000000"/>
                  </a:outerShdw>
                </a:effectLst>
              </a:rPr>
              <a:t>brown box </a:t>
            </a:r>
            <a:r>
              <a:rPr lang="en-US" sz="2800" dirty="0" smtClean="0"/>
              <a:t>put at the </a:t>
            </a:r>
            <a:r>
              <a:rPr lang="en-US" sz="2800" dirty="0" smtClean="0">
                <a:solidFill>
                  <a:srgbClr val="FF0000"/>
                </a:solidFill>
                <a:effectLst>
                  <a:outerShdw blurRad="38100" dist="38100" dir="2700000" algn="tl">
                    <a:srgbClr val="000000"/>
                  </a:outerShdw>
                </a:effectLst>
              </a:rPr>
              <a:t>base of the dyke</a:t>
            </a:r>
            <a:r>
              <a:rPr lang="en-US" sz="2800" dirty="0" smtClean="0"/>
              <a:t>?</a:t>
            </a:r>
          </a:p>
          <a:p>
            <a:pPr marL="228600" lvl="1" indent="-228600">
              <a:spcBef>
                <a:spcPts val="1200"/>
              </a:spcBef>
              <a:buFont typeface="Arial" pitchFamily="34" charset="0"/>
              <a:buChar char="•"/>
            </a:pPr>
            <a:r>
              <a:rPr lang="en-US" sz="2800" dirty="0" smtClean="0"/>
              <a:t>It’s </a:t>
            </a:r>
            <a:r>
              <a:rPr lang="en-US" sz="2800" dirty="0" smtClean="0">
                <a:solidFill>
                  <a:srgbClr val="FF0000"/>
                </a:solidFill>
                <a:effectLst>
                  <a:outerShdw blurRad="38100" dist="38100" dir="2700000" algn="tl">
                    <a:srgbClr val="000000"/>
                  </a:outerShdw>
                </a:effectLst>
              </a:rPr>
              <a:t>called an “</a:t>
            </a:r>
            <a:r>
              <a:rPr lang="en-US" sz="2800" dirty="0" err="1" smtClean="0">
                <a:solidFill>
                  <a:srgbClr val="FF0000"/>
                </a:solidFill>
                <a:effectLst>
                  <a:outerShdw blurRad="38100" dist="38100" dir="2700000" algn="tl">
                    <a:srgbClr val="000000"/>
                  </a:outerShdw>
                </a:effectLst>
              </a:rPr>
              <a:t>ABOITEAU</a:t>
            </a:r>
            <a:r>
              <a:rPr lang="en-US" sz="2800" dirty="0" smtClean="0">
                <a:solidFill>
                  <a:srgbClr val="FF0000"/>
                </a:solidFill>
                <a:effectLst>
                  <a:outerShdw blurRad="38100" dist="38100" dir="2700000" algn="tl">
                    <a:srgbClr val="000000"/>
                  </a:outerShdw>
                </a:effectLst>
              </a:rPr>
              <a:t>”</a:t>
            </a:r>
            <a:r>
              <a:rPr lang="en-US" sz="2800" dirty="0" smtClean="0"/>
              <a:t> in French or a “</a:t>
            </a:r>
            <a:r>
              <a:rPr lang="en-US" sz="2800" dirty="0" smtClean="0">
                <a:solidFill>
                  <a:srgbClr val="FF0000"/>
                </a:solidFill>
                <a:effectLst>
                  <a:outerShdw blurRad="38100" dist="38100" dir="2700000" algn="tl">
                    <a:srgbClr val="000000"/>
                  </a:outerShdw>
                </a:effectLst>
              </a:rPr>
              <a:t>culvert with a flapper</a:t>
            </a:r>
            <a:r>
              <a:rPr lang="en-US" sz="2800" dirty="0" smtClean="0"/>
              <a:t> at the downstream end” in English </a:t>
            </a:r>
            <a:r>
              <a:rPr lang="en-US" dirty="0" smtClean="0"/>
              <a:t>(technically the </a:t>
            </a:r>
            <a:r>
              <a:rPr lang="en-US" dirty="0" err="1" smtClean="0"/>
              <a:t>aboiteau</a:t>
            </a:r>
            <a:r>
              <a:rPr lang="en-US" dirty="0" smtClean="0"/>
              <a:t> is both the culvert &amp; the dike system)</a:t>
            </a:r>
          </a:p>
          <a:p>
            <a:pPr marL="228600" lvl="1" indent="-228600">
              <a:spcBef>
                <a:spcPts val="1200"/>
              </a:spcBef>
              <a:buFont typeface="Arial" pitchFamily="34" charset="0"/>
              <a:buChar char="•"/>
            </a:pPr>
            <a:r>
              <a:rPr lang="en-US" sz="2800" dirty="0" smtClean="0"/>
              <a:t>Here’s </a:t>
            </a:r>
            <a:r>
              <a:rPr lang="en-US" sz="2800" dirty="0" smtClean="0">
                <a:solidFill>
                  <a:srgbClr val="FF0000"/>
                </a:solidFill>
                <a:effectLst>
                  <a:outerShdw blurRad="38100" dist="38100" dir="2700000" algn="tl">
                    <a:srgbClr val="000000"/>
                  </a:outerShdw>
                </a:effectLst>
              </a:rPr>
              <a:t>how they were made</a:t>
            </a:r>
          </a:p>
          <a:p>
            <a:pPr marL="228600" lvl="1" indent="-228600">
              <a:spcBef>
                <a:spcPts val="1200"/>
              </a:spcBef>
              <a:buFont typeface="Arial" pitchFamily="34" charset="0"/>
              <a:buChar char="•"/>
            </a:pPr>
            <a:r>
              <a:rPr lang="en-US" sz="2800" dirty="0" smtClean="0"/>
              <a:t>It was an </a:t>
            </a:r>
            <a:r>
              <a:rPr lang="en-US" sz="2800" dirty="0" smtClean="0">
                <a:solidFill>
                  <a:srgbClr val="FF0000"/>
                </a:solidFill>
                <a:effectLst>
                  <a:outerShdw blurRad="38100" dist="38100" dir="2700000" algn="tl">
                    <a:srgbClr val="000000"/>
                  </a:outerShdw>
                </a:effectLst>
              </a:rPr>
              <a:t>innovation of it’s time</a:t>
            </a:r>
            <a:r>
              <a:rPr lang="en-US" sz="2800" dirty="0" smtClean="0"/>
              <a:t> and transformed Acadian </a:t>
            </a:r>
            <a:r>
              <a:rPr lang="en-US" sz="2800" dirty="0" smtClean="0">
                <a:solidFill>
                  <a:srgbClr val="FF0000"/>
                </a:solidFill>
                <a:effectLst>
                  <a:outerShdw blurRad="38100" dist="38100" dir="2700000" algn="tl">
                    <a:srgbClr val="000000"/>
                  </a:outerShdw>
                </a:effectLst>
              </a:rPr>
              <a:t>crop production</a:t>
            </a:r>
          </a:p>
          <a:p>
            <a:pPr marL="228600" lvl="1" indent="-228600">
              <a:spcBef>
                <a:spcPts val="1200"/>
              </a:spcBef>
              <a:buFont typeface="Arial" pitchFamily="34" charset="0"/>
              <a:buChar char="•"/>
            </a:pPr>
            <a:r>
              <a:rPr lang="en-US" sz="2800" dirty="0" smtClean="0">
                <a:solidFill>
                  <a:srgbClr val="FF0000"/>
                </a:solidFill>
                <a:effectLst>
                  <a:outerShdw blurRad="38100" dist="38100" dir="2700000" algn="tl">
                    <a:srgbClr val="000000"/>
                  </a:outerShdw>
                </a:effectLst>
              </a:rPr>
              <a:t>Note the way the hinge </a:t>
            </a:r>
            <a:r>
              <a:rPr lang="en-US" sz="2800" dirty="0" smtClean="0"/>
              <a:t>is made &amp; how it works</a:t>
            </a:r>
          </a:p>
        </p:txBody>
      </p:sp>
      <p:pic>
        <p:nvPicPr>
          <p:cNvPr id="144408" name="Picture 24" descr="https://i.cbc.ca/1.5402746.1576780526!/fileImage/httpImage/image.JPG_gen/derivatives/16x9_780/fox-creek-dike-aboiteau.JPG"/>
          <p:cNvPicPr>
            <a:picLocks noChangeAspect="1" noChangeArrowheads="1"/>
          </p:cNvPicPr>
          <p:nvPr/>
        </p:nvPicPr>
        <p:blipFill>
          <a:blip r:embed="rId2" cstate="print"/>
          <a:srcRect/>
          <a:stretch>
            <a:fillRect/>
          </a:stretch>
        </p:blipFill>
        <p:spPr bwMode="auto">
          <a:xfrm>
            <a:off x="20955000" y="11963400"/>
            <a:ext cx="7429500" cy="4181475"/>
          </a:xfrm>
          <a:prstGeom prst="rect">
            <a:avLst/>
          </a:prstGeom>
          <a:noFill/>
        </p:spPr>
      </p:pic>
      <p:pic>
        <p:nvPicPr>
          <p:cNvPr id="144410" name="Picture 26" descr="http://www.marcbarriere.com/wp-content/uploads/20110726-19h33-DSCN4475.jpg"/>
          <p:cNvPicPr>
            <a:picLocks noChangeAspect="1" noChangeArrowheads="1"/>
          </p:cNvPicPr>
          <p:nvPr/>
        </p:nvPicPr>
        <p:blipFill>
          <a:blip r:embed="rId3" cstate="print"/>
          <a:srcRect/>
          <a:stretch>
            <a:fillRect/>
          </a:stretch>
        </p:blipFill>
        <p:spPr bwMode="auto">
          <a:xfrm>
            <a:off x="21564600" y="10363200"/>
            <a:ext cx="4572000" cy="3429000"/>
          </a:xfrm>
          <a:prstGeom prst="rect">
            <a:avLst/>
          </a:prstGeom>
          <a:noFill/>
        </p:spPr>
      </p:pic>
      <p:sp>
        <p:nvSpPr>
          <p:cNvPr id="26" name="Rectangle 25"/>
          <p:cNvSpPr/>
          <p:nvPr/>
        </p:nvSpPr>
        <p:spPr>
          <a:xfrm>
            <a:off x="-381000" y="7239000"/>
            <a:ext cx="9144000" cy="523220"/>
          </a:xfrm>
          <a:prstGeom prst="rect">
            <a:avLst/>
          </a:prstGeom>
        </p:spPr>
        <p:txBody>
          <a:bodyPr wrap="square">
            <a:spAutoFit/>
          </a:bodyPr>
          <a:lstStyle/>
          <a:p>
            <a:pPr marL="228600" lvl="1" indent="-228600">
              <a:spcBef>
                <a:spcPts val="1200"/>
              </a:spcBef>
            </a:pPr>
            <a:r>
              <a:rPr lang="en-US" sz="2800" dirty="0" smtClean="0"/>
              <a:t>	a</a:t>
            </a:r>
          </a:p>
        </p:txBody>
      </p:sp>
      <p:pic>
        <p:nvPicPr>
          <p:cNvPr id="18443" name="Picture 11" descr="https://www.novanewsnow.com/media/photologue/photos/cache/KA-AXX-27122018-Aboiteau-Hantsport0081_display.jpg"/>
          <p:cNvPicPr>
            <a:picLocks noChangeAspect="1" noChangeArrowheads="1"/>
          </p:cNvPicPr>
          <p:nvPr/>
        </p:nvPicPr>
        <p:blipFill>
          <a:blip r:embed="rId4" cstate="print"/>
          <a:srcRect/>
          <a:stretch>
            <a:fillRect/>
          </a:stretch>
        </p:blipFill>
        <p:spPr bwMode="auto">
          <a:xfrm>
            <a:off x="24993600" y="8991600"/>
            <a:ext cx="3810000" cy="2543175"/>
          </a:xfrm>
          <a:prstGeom prst="rect">
            <a:avLst/>
          </a:prstGeom>
          <a:noFill/>
        </p:spPr>
      </p:pic>
      <p:pic>
        <p:nvPicPr>
          <p:cNvPr id="18445" name="Picture 13" descr="https://images.radio-canada.ca/q_auto,w_960/v1/ici-premiere/16x9/hdp-aboiteaux-4.jpg"/>
          <p:cNvPicPr>
            <a:picLocks noChangeAspect="1" noChangeArrowheads="1"/>
          </p:cNvPicPr>
          <p:nvPr/>
        </p:nvPicPr>
        <p:blipFill>
          <a:blip r:embed="rId5" cstate="print"/>
          <a:srcRect/>
          <a:stretch>
            <a:fillRect/>
          </a:stretch>
        </p:blipFill>
        <p:spPr bwMode="auto">
          <a:xfrm>
            <a:off x="22783800" y="11582400"/>
            <a:ext cx="9144000" cy="5143501"/>
          </a:xfrm>
          <a:prstGeom prst="rect">
            <a:avLst/>
          </a:prstGeom>
          <a:noFill/>
        </p:spPr>
      </p:pic>
      <p:grpSp>
        <p:nvGrpSpPr>
          <p:cNvPr id="3" name="Group 54"/>
          <p:cNvGrpSpPr>
            <a:grpSpLocks noChangeAspect="1"/>
          </p:cNvGrpSpPr>
          <p:nvPr/>
        </p:nvGrpSpPr>
        <p:grpSpPr>
          <a:xfrm>
            <a:off x="4572000" y="609600"/>
            <a:ext cx="4572000" cy="3429000"/>
            <a:chOff x="1981200" y="3055320"/>
            <a:chExt cx="5172075" cy="3879056"/>
          </a:xfrm>
        </p:grpSpPr>
        <p:pic>
          <p:nvPicPr>
            <p:cNvPr id="56" name="Picture 25"/>
            <p:cNvPicPr>
              <a:picLocks noChangeAspect="1" noChangeArrowheads="1"/>
            </p:cNvPicPr>
            <p:nvPr/>
          </p:nvPicPr>
          <p:blipFill>
            <a:blip r:embed="rId6" cstate="print"/>
            <a:srcRect/>
            <a:stretch>
              <a:fillRect/>
            </a:stretch>
          </p:blipFill>
          <p:spPr bwMode="auto">
            <a:xfrm>
              <a:off x="1981200" y="3055320"/>
              <a:ext cx="5172075" cy="342900"/>
            </a:xfrm>
            <a:prstGeom prst="rect">
              <a:avLst/>
            </a:prstGeom>
            <a:noFill/>
            <a:ln w="9525">
              <a:noFill/>
              <a:miter lim="800000"/>
              <a:headEnd/>
              <a:tailEnd/>
            </a:ln>
          </p:spPr>
        </p:pic>
        <p:pic>
          <p:nvPicPr>
            <p:cNvPr id="57" name="Picture 27"/>
            <p:cNvPicPr>
              <a:picLocks noChangeAspect="1" noChangeArrowheads="1"/>
            </p:cNvPicPr>
            <p:nvPr/>
          </p:nvPicPr>
          <p:blipFill>
            <a:blip r:embed="rId7" cstate="print"/>
            <a:srcRect t="1466"/>
            <a:stretch>
              <a:fillRect/>
            </a:stretch>
          </p:blipFill>
          <p:spPr bwMode="auto">
            <a:xfrm>
              <a:off x="1981200" y="3400125"/>
              <a:ext cx="5172075" cy="3534251"/>
            </a:xfrm>
            <a:prstGeom prst="rect">
              <a:avLst/>
            </a:prstGeom>
            <a:noFill/>
            <a:ln w="9525">
              <a:noFill/>
              <a:miter lim="800000"/>
              <a:headEnd/>
              <a:tailEnd/>
            </a:ln>
          </p:spPr>
        </p:pic>
      </p:grpSp>
      <p:sp>
        <p:nvSpPr>
          <p:cNvPr id="58" name="Rounded Rectangle 57"/>
          <p:cNvSpPr/>
          <p:nvPr/>
        </p:nvSpPr>
        <p:spPr>
          <a:xfrm rot="21067700">
            <a:off x="6133292" y="1843839"/>
            <a:ext cx="1228117" cy="578882"/>
          </a:xfrm>
          <a:prstGeom prst="roundRect">
            <a:avLst/>
          </a:prstGeom>
          <a:ln w="57150">
            <a:solidFill>
              <a:srgbClr val="FF0000"/>
            </a:solidFill>
          </a:ln>
        </p:spPr>
        <p:txBody>
          <a:bodyPr wrap="square" rtlCol="0" anchor="ctr">
            <a:spAutoFit/>
          </a:bodyPr>
          <a:lstStyle/>
          <a:p>
            <a:pPr marL="174625" indent="-174625" algn="ctr">
              <a:buFont typeface="Arial" pitchFamily="34" charset="0"/>
              <a:buChar char="•"/>
            </a:pPr>
            <a:endParaRPr lang="en-US" sz="2800" dirty="0" smtClean="0"/>
          </a:p>
        </p:txBody>
      </p:sp>
      <p:pic>
        <p:nvPicPr>
          <p:cNvPr id="144416" name="Picture 32"/>
          <p:cNvPicPr>
            <a:picLocks noChangeAspect="1" noChangeArrowheads="1"/>
          </p:cNvPicPr>
          <p:nvPr/>
        </p:nvPicPr>
        <p:blipFill>
          <a:blip r:embed="rId8" cstate="print"/>
          <a:srcRect/>
          <a:stretch>
            <a:fillRect/>
          </a:stretch>
        </p:blipFill>
        <p:spPr bwMode="auto">
          <a:xfrm>
            <a:off x="4572000" y="3203222"/>
            <a:ext cx="4572000" cy="3654778"/>
          </a:xfrm>
          <a:prstGeom prst="rect">
            <a:avLst/>
          </a:prstGeom>
          <a:noFill/>
          <a:ln w="9525">
            <a:noFill/>
            <a:miter lim="800000"/>
            <a:headEnd/>
            <a:tailEnd/>
          </a:ln>
        </p:spPr>
      </p:pic>
      <p:pic>
        <p:nvPicPr>
          <p:cNvPr id="51" name="Picture 28"/>
          <p:cNvPicPr>
            <a:picLocks noChangeAspect="1" noChangeArrowheads="1"/>
          </p:cNvPicPr>
          <p:nvPr/>
        </p:nvPicPr>
        <p:blipFill>
          <a:blip r:embed="rId9" cstate="print"/>
          <a:srcRect/>
          <a:stretch>
            <a:fillRect/>
          </a:stretch>
        </p:blipFill>
        <p:spPr bwMode="auto">
          <a:xfrm>
            <a:off x="4382114" y="609599"/>
            <a:ext cx="4738656" cy="6217920"/>
          </a:xfrm>
          <a:prstGeom prst="rect">
            <a:avLst/>
          </a:prstGeom>
          <a:noFill/>
          <a:ln w="9525">
            <a:noFill/>
            <a:miter lim="800000"/>
            <a:headEnd/>
            <a:tailEnd/>
          </a:ln>
        </p:spPr>
      </p:pic>
      <p:pic>
        <p:nvPicPr>
          <p:cNvPr id="47" name="Picture 9" descr="D:\Photos\North America\Louisiana\200103 Erath Acadian Museum\DSC_3008.JPG"/>
          <p:cNvPicPr>
            <a:picLocks noChangeAspect="1" noChangeArrowheads="1"/>
          </p:cNvPicPr>
          <p:nvPr/>
        </p:nvPicPr>
        <p:blipFill>
          <a:blip r:embed="rId10" cstate="print"/>
          <a:srcRect l="26531" t="38095" r="17347" b="27891"/>
          <a:stretch>
            <a:fillRect/>
          </a:stretch>
        </p:blipFill>
        <p:spPr bwMode="auto">
          <a:xfrm>
            <a:off x="4366260" y="1828801"/>
            <a:ext cx="4754880" cy="4322618"/>
          </a:xfrm>
          <a:prstGeom prst="rect">
            <a:avLst/>
          </a:prstGeom>
          <a:noFill/>
        </p:spPr>
      </p:pic>
      <p:sp>
        <p:nvSpPr>
          <p:cNvPr id="63" name="Oval 62"/>
          <p:cNvSpPr/>
          <p:nvPr/>
        </p:nvSpPr>
        <p:spPr>
          <a:xfrm>
            <a:off x="4953000" y="3200400"/>
            <a:ext cx="1219200" cy="1600200"/>
          </a:xfrm>
          <a:prstGeom prst="ellipse">
            <a:avLst/>
          </a:prstGeom>
          <a:ln w="57150">
            <a:solidFill>
              <a:srgbClr val="FF0000"/>
            </a:solidFill>
          </a:ln>
        </p:spPr>
        <p:txBody>
          <a:bodyPr wrap="none" rtlCol="0" anchor="ctr">
            <a:spAutoFit/>
          </a:bodyPr>
          <a:lstStyle/>
          <a:p>
            <a:pPr marL="174625" indent="-174625" algn="ctr">
              <a:buFont typeface="Arial" pitchFamily="34" charset="0"/>
              <a:buChar char="•"/>
            </a:pPr>
            <a:endParaRPr lang="en-US" sz="2800" dirty="0" smtClean="0"/>
          </a:p>
        </p:txBody>
      </p:sp>
      <p:grpSp>
        <p:nvGrpSpPr>
          <p:cNvPr id="4" name="Group 61"/>
          <p:cNvGrpSpPr/>
          <p:nvPr/>
        </p:nvGrpSpPr>
        <p:grpSpPr>
          <a:xfrm>
            <a:off x="4385016" y="640079"/>
            <a:ext cx="4758984" cy="6217921"/>
            <a:chOff x="2133599" y="8610599"/>
            <a:chExt cx="4758984" cy="6217921"/>
          </a:xfrm>
        </p:grpSpPr>
        <p:sp>
          <p:nvSpPr>
            <p:cNvPr id="59" name="Rectangle 58"/>
            <p:cNvSpPr/>
            <p:nvPr/>
          </p:nvSpPr>
          <p:spPr>
            <a:xfrm>
              <a:off x="2133600" y="8610600"/>
              <a:ext cx="4754880" cy="6217920"/>
            </a:xfrm>
            <a:prstGeom prst="rect">
              <a:avLst/>
            </a:prstGeom>
            <a:solidFill>
              <a:schemeClr val="bg1"/>
            </a:solidFill>
          </p:spPr>
          <p:txBody>
            <a:bodyPr wrap="square" rtlCol="0" anchor="ctr">
              <a:spAutoFit/>
            </a:bodyPr>
            <a:lstStyle/>
            <a:p>
              <a:pPr marL="174625" indent="-174625" algn="ctr">
                <a:buFont typeface="Arial" pitchFamily="34" charset="0"/>
                <a:buChar char="•"/>
              </a:pPr>
              <a:endParaRPr lang="en-US" sz="2800" dirty="0" smtClean="0"/>
            </a:p>
          </p:txBody>
        </p:sp>
        <p:pic>
          <p:nvPicPr>
            <p:cNvPr id="49" name="Picture 18" descr="https://upload.wikimedia.org/wikipedia/commons/thumb/4/4c/Dam_slit_2D-en.svg/1200px-Dam_slit_2D-en.svg.png"/>
            <p:cNvPicPr>
              <a:picLocks noChangeAspect="1" noChangeArrowheads="1"/>
            </p:cNvPicPr>
            <p:nvPr/>
          </p:nvPicPr>
          <p:blipFill>
            <a:blip r:embed="rId11" cstate="print"/>
            <a:srcRect/>
            <a:stretch>
              <a:fillRect/>
            </a:stretch>
          </p:blipFill>
          <p:spPr bwMode="auto">
            <a:xfrm>
              <a:off x="2133599" y="8610599"/>
              <a:ext cx="4758984" cy="6217920"/>
            </a:xfrm>
            <a:prstGeom prst="rect">
              <a:avLst/>
            </a:prstGeom>
            <a:noFill/>
          </p:spPr>
        </p:pic>
      </p:grpSp>
      <p:pic>
        <p:nvPicPr>
          <p:cNvPr id="117765" name="Picture 5"/>
          <p:cNvPicPr>
            <a:picLocks noChangeAspect="1" noChangeArrowheads="1"/>
          </p:cNvPicPr>
          <p:nvPr/>
        </p:nvPicPr>
        <p:blipFill>
          <a:blip r:embed="rId12" cstate="print"/>
          <a:srcRect/>
          <a:stretch>
            <a:fillRect/>
          </a:stretch>
        </p:blipFill>
        <p:spPr bwMode="auto">
          <a:xfrm>
            <a:off x="4389120" y="1905000"/>
            <a:ext cx="4754880" cy="3777687"/>
          </a:xfrm>
          <a:prstGeom prst="rect">
            <a:avLst/>
          </a:prstGeom>
          <a:noFill/>
          <a:ln w="9525">
            <a:noFill/>
            <a:miter lim="800000"/>
            <a:headEnd/>
            <a:tailEnd/>
          </a:ln>
        </p:spPr>
      </p:pic>
      <p:pic>
        <p:nvPicPr>
          <p:cNvPr id="117766" name="Picture 6"/>
          <p:cNvPicPr>
            <a:picLocks noChangeAspect="1" noChangeArrowheads="1"/>
          </p:cNvPicPr>
          <p:nvPr/>
        </p:nvPicPr>
        <p:blipFill>
          <a:blip r:embed="rId13" cstate="print"/>
          <a:srcRect/>
          <a:stretch>
            <a:fillRect/>
          </a:stretch>
        </p:blipFill>
        <p:spPr bwMode="auto">
          <a:xfrm>
            <a:off x="4389120" y="1524000"/>
            <a:ext cx="4754880" cy="4660019"/>
          </a:xfrm>
          <a:prstGeom prst="rect">
            <a:avLst/>
          </a:prstGeom>
          <a:noFill/>
          <a:ln w="9525">
            <a:noFill/>
            <a:miter lim="800000"/>
            <a:headEnd/>
            <a:tailEnd/>
          </a:ln>
        </p:spPr>
      </p:pic>
      <p:pic>
        <p:nvPicPr>
          <p:cNvPr id="53" name="Picture 22"/>
          <p:cNvPicPr>
            <a:picLocks noChangeAspect="1" noChangeArrowheads="1"/>
          </p:cNvPicPr>
          <p:nvPr/>
        </p:nvPicPr>
        <p:blipFill>
          <a:blip r:embed="rId14" cstate="print"/>
          <a:srcRect/>
          <a:stretch>
            <a:fillRect/>
          </a:stretch>
        </p:blipFill>
        <p:spPr bwMode="auto">
          <a:xfrm>
            <a:off x="900113" y="609600"/>
            <a:ext cx="7343775" cy="4895850"/>
          </a:xfrm>
          <a:prstGeom prst="rect">
            <a:avLst/>
          </a:prstGeom>
          <a:noFill/>
          <a:ln w="9525">
            <a:noFill/>
            <a:miter lim="800000"/>
            <a:headEnd/>
            <a:tailEnd/>
          </a:ln>
        </p:spPr>
      </p:pic>
      <p:pic>
        <p:nvPicPr>
          <p:cNvPr id="67" name="Picture 20" descr="https://www.acadian.org/images/aboiteau2.jpg"/>
          <p:cNvPicPr>
            <a:picLocks noChangeAspect="1" noChangeArrowheads="1"/>
          </p:cNvPicPr>
          <p:nvPr/>
        </p:nvPicPr>
        <p:blipFill>
          <a:blip r:embed="rId15" cstate="print"/>
          <a:srcRect/>
          <a:stretch>
            <a:fillRect/>
          </a:stretch>
        </p:blipFill>
        <p:spPr bwMode="auto">
          <a:xfrm>
            <a:off x="4267200" y="7162800"/>
            <a:ext cx="6858000" cy="3818534"/>
          </a:xfrm>
          <a:prstGeom prst="rect">
            <a:avLst/>
          </a:prstGeom>
          <a:noFill/>
        </p:spPr>
      </p:pic>
      <p:pic>
        <p:nvPicPr>
          <p:cNvPr id="144414" name="Picture 30"/>
          <p:cNvPicPr>
            <a:picLocks noChangeAspect="1" noChangeArrowheads="1"/>
          </p:cNvPicPr>
          <p:nvPr/>
        </p:nvPicPr>
        <p:blipFill>
          <a:blip r:embed="rId16" cstate="print"/>
          <a:srcRect/>
          <a:stretch>
            <a:fillRect/>
          </a:stretch>
        </p:blipFill>
        <p:spPr bwMode="auto">
          <a:xfrm>
            <a:off x="4953000" y="4597686"/>
            <a:ext cx="4191000" cy="2260314"/>
          </a:xfrm>
          <a:prstGeom prst="rect">
            <a:avLst/>
          </a:prstGeom>
          <a:noFill/>
          <a:ln w="9525">
            <a:noFill/>
            <a:miter lim="800000"/>
            <a:headEnd/>
            <a:tailEnd/>
          </a:ln>
        </p:spPr>
      </p:pic>
      <p:pic>
        <p:nvPicPr>
          <p:cNvPr id="18437" name="Picture 5"/>
          <p:cNvPicPr>
            <a:picLocks noChangeAspect="1" noChangeArrowheads="1"/>
          </p:cNvPicPr>
          <p:nvPr/>
        </p:nvPicPr>
        <p:blipFill>
          <a:blip r:embed="rId17" cstate="print"/>
          <a:srcRect/>
          <a:stretch>
            <a:fillRect/>
          </a:stretch>
        </p:blipFill>
        <p:spPr bwMode="auto">
          <a:xfrm>
            <a:off x="335356" y="609600"/>
            <a:ext cx="8473288" cy="6248400"/>
          </a:xfrm>
          <a:prstGeom prst="rect">
            <a:avLst/>
          </a:prstGeom>
          <a:noFill/>
          <a:ln w="9525">
            <a:noFill/>
            <a:miter lim="800000"/>
            <a:headEnd/>
            <a:tailEnd/>
          </a:ln>
        </p:spPr>
      </p:pic>
      <p:sp>
        <p:nvSpPr>
          <p:cNvPr id="27" name="Rectangle 26"/>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animEffect transition="in" filter="wipe(up)">
                                      <p:cBhvr>
                                        <p:cTn id="13" dur="1000"/>
                                        <p:tgtEl>
                                          <p:spTgt spid="23">
                                            <p:txEl>
                                              <p:pRg st="0" end="0"/>
                                            </p:txEl>
                                          </p:spTgt>
                                        </p:tgtEl>
                                      </p:cBhvr>
                                    </p:animEffect>
                                  </p:childTnLst>
                                </p:cTn>
                              </p:par>
                            </p:childTnLst>
                          </p:cTn>
                        </p:par>
                        <p:par>
                          <p:cTn id="14" fill="hold">
                            <p:stCondLst>
                              <p:cond delay="1500"/>
                            </p:stCondLst>
                            <p:childTnLst>
                              <p:par>
                                <p:cTn id="15" presetID="26" presetClass="entr" presetSubtype="0"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wipe(down)">
                                      <p:cBhvr>
                                        <p:cTn id="17" dur="290">
                                          <p:stCondLst>
                                            <p:cond delay="0"/>
                                          </p:stCondLst>
                                        </p:cTn>
                                        <p:tgtEl>
                                          <p:spTgt spid="58"/>
                                        </p:tgtEl>
                                      </p:cBhvr>
                                    </p:animEffect>
                                    <p:anim calcmode="lin" valueType="num">
                                      <p:cBhvr>
                                        <p:cTn id="18" dur="911"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19" dur="332"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20" dur="332" tmFilter="0, 0; 0.125,0.2665; 0.25,0.4; 0.375,0.465; 0.5,0.5;  0.625,0.535; 0.75,0.6; 0.875,0.7335; 1,1">
                                          <p:stCondLst>
                                            <p:cond delay="332"/>
                                          </p:stCondLst>
                                        </p:cTn>
                                        <p:tgtEl>
                                          <p:spTgt spid="58"/>
                                        </p:tgtEl>
                                        <p:attrNameLst>
                                          <p:attrName>ppt_y</p:attrName>
                                        </p:attrNameLst>
                                      </p:cBhvr>
                                      <p:tavLst>
                                        <p:tav tm="0" fmla="#ppt_y-sin(pi*$)/9">
                                          <p:val>
                                            <p:fltVal val="0"/>
                                          </p:val>
                                        </p:tav>
                                        <p:tav tm="100000">
                                          <p:val>
                                            <p:fltVal val="1"/>
                                          </p:val>
                                        </p:tav>
                                      </p:tavLst>
                                    </p:anim>
                                    <p:anim calcmode="lin" valueType="num">
                                      <p:cBhvr>
                                        <p:cTn id="21" dur="166" tmFilter="0, 0; 0.125,0.2665; 0.25,0.4; 0.375,0.465; 0.5,0.5;  0.625,0.535; 0.75,0.6; 0.875,0.7335; 1,1">
                                          <p:stCondLst>
                                            <p:cond delay="662"/>
                                          </p:stCondLst>
                                        </p:cTn>
                                        <p:tgtEl>
                                          <p:spTgt spid="58"/>
                                        </p:tgtEl>
                                        <p:attrNameLst>
                                          <p:attrName>ppt_y</p:attrName>
                                        </p:attrNameLst>
                                      </p:cBhvr>
                                      <p:tavLst>
                                        <p:tav tm="0" fmla="#ppt_y-sin(pi*$)/27">
                                          <p:val>
                                            <p:fltVal val="0"/>
                                          </p:val>
                                        </p:tav>
                                        <p:tav tm="100000">
                                          <p:val>
                                            <p:fltVal val="1"/>
                                          </p:val>
                                        </p:tav>
                                      </p:tavLst>
                                    </p:anim>
                                    <p:anim calcmode="lin" valueType="num">
                                      <p:cBhvr>
                                        <p:cTn id="22" dur="82" tmFilter="0, 0; 0.125,0.2665; 0.25,0.4; 0.375,0.465; 0.5,0.5;  0.625,0.535; 0.75,0.6; 0.875,0.7335; 1,1">
                                          <p:stCondLst>
                                            <p:cond delay="828"/>
                                          </p:stCondLst>
                                        </p:cTn>
                                        <p:tgtEl>
                                          <p:spTgt spid="58"/>
                                        </p:tgtEl>
                                        <p:attrNameLst>
                                          <p:attrName>ppt_y</p:attrName>
                                        </p:attrNameLst>
                                      </p:cBhvr>
                                      <p:tavLst>
                                        <p:tav tm="0" fmla="#ppt_y-sin(pi*$)/81">
                                          <p:val>
                                            <p:fltVal val="0"/>
                                          </p:val>
                                        </p:tav>
                                        <p:tav tm="100000">
                                          <p:val>
                                            <p:fltVal val="1"/>
                                          </p:val>
                                        </p:tav>
                                      </p:tavLst>
                                    </p:anim>
                                    <p:animScale>
                                      <p:cBhvr>
                                        <p:cTn id="23" dur="13">
                                          <p:stCondLst>
                                            <p:cond delay="325"/>
                                          </p:stCondLst>
                                        </p:cTn>
                                        <p:tgtEl>
                                          <p:spTgt spid="58"/>
                                        </p:tgtEl>
                                      </p:cBhvr>
                                      <p:to x="100000" y="60000"/>
                                    </p:animScale>
                                    <p:animScale>
                                      <p:cBhvr>
                                        <p:cTn id="24" dur="83" decel="50000">
                                          <p:stCondLst>
                                            <p:cond delay="338"/>
                                          </p:stCondLst>
                                        </p:cTn>
                                        <p:tgtEl>
                                          <p:spTgt spid="58"/>
                                        </p:tgtEl>
                                      </p:cBhvr>
                                      <p:to x="100000" y="100000"/>
                                    </p:animScale>
                                    <p:animScale>
                                      <p:cBhvr>
                                        <p:cTn id="25" dur="13">
                                          <p:stCondLst>
                                            <p:cond delay="656"/>
                                          </p:stCondLst>
                                        </p:cTn>
                                        <p:tgtEl>
                                          <p:spTgt spid="58"/>
                                        </p:tgtEl>
                                      </p:cBhvr>
                                      <p:to x="100000" y="80000"/>
                                    </p:animScale>
                                    <p:animScale>
                                      <p:cBhvr>
                                        <p:cTn id="26" dur="83" decel="50000">
                                          <p:stCondLst>
                                            <p:cond delay="669"/>
                                          </p:stCondLst>
                                        </p:cTn>
                                        <p:tgtEl>
                                          <p:spTgt spid="58"/>
                                        </p:tgtEl>
                                      </p:cBhvr>
                                      <p:to x="100000" y="100000"/>
                                    </p:animScale>
                                    <p:animScale>
                                      <p:cBhvr>
                                        <p:cTn id="27" dur="13">
                                          <p:stCondLst>
                                            <p:cond delay="821"/>
                                          </p:stCondLst>
                                        </p:cTn>
                                        <p:tgtEl>
                                          <p:spTgt spid="58"/>
                                        </p:tgtEl>
                                      </p:cBhvr>
                                      <p:to x="100000" y="90000"/>
                                    </p:animScale>
                                    <p:animScale>
                                      <p:cBhvr>
                                        <p:cTn id="28" dur="83" decel="50000">
                                          <p:stCondLst>
                                            <p:cond delay="834"/>
                                          </p:stCondLst>
                                        </p:cTn>
                                        <p:tgtEl>
                                          <p:spTgt spid="58"/>
                                        </p:tgtEl>
                                      </p:cBhvr>
                                      <p:to x="100000" y="100000"/>
                                    </p:animScale>
                                    <p:animScale>
                                      <p:cBhvr>
                                        <p:cTn id="29" dur="13">
                                          <p:stCondLst>
                                            <p:cond delay="904"/>
                                          </p:stCondLst>
                                        </p:cTn>
                                        <p:tgtEl>
                                          <p:spTgt spid="58"/>
                                        </p:tgtEl>
                                      </p:cBhvr>
                                      <p:to x="100000" y="95000"/>
                                    </p:animScale>
                                    <p:animScale>
                                      <p:cBhvr>
                                        <p:cTn id="30" dur="83" decel="50000">
                                          <p:stCondLst>
                                            <p:cond delay="917"/>
                                          </p:stCondLst>
                                        </p:cTn>
                                        <p:tgtEl>
                                          <p:spTgt spid="58"/>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3">
                                            <p:txEl>
                                              <p:pRg st="1" end="1"/>
                                            </p:txEl>
                                          </p:spTgt>
                                        </p:tgtEl>
                                        <p:attrNameLst>
                                          <p:attrName>style.visibility</p:attrName>
                                        </p:attrNameLst>
                                      </p:cBhvr>
                                      <p:to>
                                        <p:strVal val="visible"/>
                                      </p:to>
                                    </p:set>
                                    <p:animEffect transition="in" filter="wipe(up)">
                                      <p:cBhvr>
                                        <p:cTn id="35" dur="1000"/>
                                        <p:tgtEl>
                                          <p:spTgt spid="2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childTnLst>
                                    <p:set>
                                      <p:cBhvr>
                                        <p:cTn id="39" dur="1" fill="hold">
                                          <p:stCondLst>
                                            <p:cond delay="0"/>
                                          </p:stCondLst>
                                        </p:cTn>
                                        <p:tgtEl>
                                          <p:spTgt spid="144416"/>
                                        </p:tgtEl>
                                        <p:attrNameLst>
                                          <p:attrName>style.visibility</p:attrName>
                                        </p:attrNameLst>
                                      </p:cBhvr>
                                      <p:to>
                                        <p:strVal val="visible"/>
                                      </p:to>
                                    </p:set>
                                    <p:anim calcmode="lin" valueType="num">
                                      <p:cBhvr>
                                        <p:cTn id="40" dur="500" fill="hold"/>
                                        <p:tgtEl>
                                          <p:spTgt spid="144416"/>
                                        </p:tgtEl>
                                        <p:attrNameLst>
                                          <p:attrName>ppt_w</p:attrName>
                                        </p:attrNameLst>
                                      </p:cBhvr>
                                      <p:tavLst>
                                        <p:tav tm="0">
                                          <p:val>
                                            <p:fltVal val="0"/>
                                          </p:val>
                                        </p:tav>
                                        <p:tav tm="100000">
                                          <p:val>
                                            <p:strVal val="#ppt_w"/>
                                          </p:val>
                                        </p:tav>
                                      </p:tavLst>
                                    </p:anim>
                                    <p:anim calcmode="lin" valueType="num">
                                      <p:cBhvr>
                                        <p:cTn id="41" dur="500" fill="hold"/>
                                        <p:tgtEl>
                                          <p:spTgt spid="144416"/>
                                        </p:tgtEl>
                                        <p:attrNameLst>
                                          <p:attrName>ppt_h</p:attrName>
                                        </p:attrNameLst>
                                      </p:cBhvr>
                                      <p:tavLst>
                                        <p:tav tm="0">
                                          <p:val>
                                            <p:fltVal val="0"/>
                                          </p:val>
                                        </p:tav>
                                        <p:tav tm="100000">
                                          <p:val>
                                            <p:strVal val="#ppt_h"/>
                                          </p:val>
                                        </p:tav>
                                      </p:tavLst>
                                    </p:anim>
                                    <p:animEffect transition="in" filter="fade">
                                      <p:cBhvr>
                                        <p:cTn id="42" dur="500"/>
                                        <p:tgtEl>
                                          <p:spTgt spid="1444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3">
                                            <p:txEl>
                                              <p:pRg st="2" end="2"/>
                                            </p:txEl>
                                          </p:spTgt>
                                        </p:tgtEl>
                                        <p:attrNameLst>
                                          <p:attrName>style.visibility</p:attrName>
                                        </p:attrNameLst>
                                      </p:cBhvr>
                                      <p:to>
                                        <p:strVal val="visible"/>
                                      </p:to>
                                    </p:set>
                                    <p:animEffect transition="in" filter="wipe(up)">
                                      <p:cBhvr>
                                        <p:cTn id="47" dur="1000"/>
                                        <p:tgtEl>
                                          <p:spTgt spid="23">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nodeType="clickEffect">
                                  <p:stCondLst>
                                    <p:cond delay="0"/>
                                  </p:stCondLst>
                                  <p:childTnLst>
                                    <p:set>
                                      <p:cBhvr>
                                        <p:cTn id="51" dur="1" fill="hold">
                                          <p:stCondLst>
                                            <p:cond delay="0"/>
                                          </p:stCondLst>
                                        </p:cTn>
                                        <p:tgtEl>
                                          <p:spTgt spid="51"/>
                                        </p:tgtEl>
                                        <p:attrNameLst>
                                          <p:attrName>style.visibility</p:attrName>
                                        </p:attrNameLst>
                                      </p:cBhvr>
                                      <p:to>
                                        <p:strVal val="visible"/>
                                      </p:to>
                                    </p:set>
                                    <p:anim calcmode="lin" valueType="num">
                                      <p:cBhvr>
                                        <p:cTn id="52" dur="500" fill="hold"/>
                                        <p:tgtEl>
                                          <p:spTgt spid="51"/>
                                        </p:tgtEl>
                                        <p:attrNameLst>
                                          <p:attrName>ppt_w</p:attrName>
                                        </p:attrNameLst>
                                      </p:cBhvr>
                                      <p:tavLst>
                                        <p:tav tm="0">
                                          <p:val>
                                            <p:fltVal val="0"/>
                                          </p:val>
                                        </p:tav>
                                        <p:tav tm="100000">
                                          <p:val>
                                            <p:strVal val="#ppt_w"/>
                                          </p:val>
                                        </p:tav>
                                      </p:tavLst>
                                    </p:anim>
                                    <p:anim calcmode="lin" valueType="num">
                                      <p:cBhvr>
                                        <p:cTn id="53" dur="500" fill="hold"/>
                                        <p:tgtEl>
                                          <p:spTgt spid="51"/>
                                        </p:tgtEl>
                                        <p:attrNameLst>
                                          <p:attrName>ppt_h</p:attrName>
                                        </p:attrNameLst>
                                      </p:cBhvr>
                                      <p:tavLst>
                                        <p:tav tm="0">
                                          <p:val>
                                            <p:fltVal val="0"/>
                                          </p:val>
                                        </p:tav>
                                        <p:tav tm="100000">
                                          <p:val>
                                            <p:strVal val="#ppt_h"/>
                                          </p:val>
                                        </p:tav>
                                      </p:tavLst>
                                    </p:anim>
                                    <p:animEffect transition="in" filter="fade">
                                      <p:cBhvr>
                                        <p:cTn id="54" dur="500"/>
                                        <p:tgtEl>
                                          <p:spTgt spid="5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23">
                                            <p:txEl>
                                              <p:pRg st="3" end="3"/>
                                            </p:txEl>
                                          </p:spTgt>
                                        </p:tgtEl>
                                        <p:attrNameLst>
                                          <p:attrName>style.visibility</p:attrName>
                                        </p:attrNameLst>
                                      </p:cBhvr>
                                      <p:to>
                                        <p:strVal val="visible"/>
                                      </p:to>
                                    </p:set>
                                    <p:animEffect transition="in" filter="wipe(up)">
                                      <p:cBhvr>
                                        <p:cTn id="59" dur="1000"/>
                                        <p:tgtEl>
                                          <p:spTgt spid="23">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23">
                                            <p:txEl>
                                              <p:pRg st="4" end="4"/>
                                            </p:txEl>
                                          </p:spTgt>
                                        </p:tgtEl>
                                        <p:attrNameLst>
                                          <p:attrName>style.visibility</p:attrName>
                                        </p:attrNameLst>
                                      </p:cBhvr>
                                      <p:to>
                                        <p:strVal val="visible"/>
                                      </p:to>
                                    </p:set>
                                    <p:animEffect transition="in" filter="wipe(up)">
                                      <p:cBhvr>
                                        <p:cTn id="64" dur="1000"/>
                                        <p:tgtEl>
                                          <p:spTgt spid="23">
                                            <p:txEl>
                                              <p:pRg st="4" end="4"/>
                                            </p:txEl>
                                          </p:spTgt>
                                        </p:tgtEl>
                                      </p:cBhvr>
                                    </p:animEffect>
                                  </p:childTnLst>
                                </p:cTn>
                              </p:par>
                            </p:childTnLst>
                          </p:cTn>
                        </p:par>
                        <p:par>
                          <p:cTn id="65" fill="hold">
                            <p:stCondLst>
                              <p:cond delay="1000"/>
                            </p:stCondLst>
                            <p:childTnLst>
                              <p:par>
                                <p:cTn id="66" presetID="22" presetClass="entr" presetSubtype="1" fill="hold" nodeType="afterEffect">
                                  <p:stCondLst>
                                    <p:cond delay="0"/>
                                  </p:stCondLst>
                                  <p:childTnLst>
                                    <p:set>
                                      <p:cBhvr>
                                        <p:cTn id="67" dur="1" fill="hold">
                                          <p:stCondLst>
                                            <p:cond delay="0"/>
                                          </p:stCondLst>
                                        </p:cTn>
                                        <p:tgtEl>
                                          <p:spTgt spid="26">
                                            <p:txEl>
                                              <p:pRg st="0" end="0"/>
                                            </p:txEl>
                                          </p:spTgt>
                                        </p:tgtEl>
                                        <p:attrNameLst>
                                          <p:attrName>style.visibility</p:attrName>
                                        </p:attrNameLst>
                                      </p:cBhvr>
                                      <p:to>
                                        <p:strVal val="visible"/>
                                      </p:to>
                                    </p:set>
                                    <p:animEffect transition="in" filter="wipe(up)">
                                      <p:cBhvr>
                                        <p:cTn id="68" dur="1000"/>
                                        <p:tgtEl>
                                          <p:spTgt spid="26">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0" fill="hold" nodeType="clickEffect">
                                  <p:stCondLst>
                                    <p:cond delay="0"/>
                                  </p:stCondLst>
                                  <p:childTnLst>
                                    <p:set>
                                      <p:cBhvr>
                                        <p:cTn id="72" dur="1" fill="hold">
                                          <p:stCondLst>
                                            <p:cond delay="0"/>
                                          </p:stCondLst>
                                        </p:cTn>
                                        <p:tgtEl>
                                          <p:spTgt spid="47"/>
                                        </p:tgtEl>
                                        <p:attrNameLst>
                                          <p:attrName>style.visibility</p:attrName>
                                        </p:attrNameLst>
                                      </p:cBhvr>
                                      <p:to>
                                        <p:strVal val="visible"/>
                                      </p:to>
                                    </p:set>
                                    <p:anim calcmode="lin" valueType="num">
                                      <p:cBhvr>
                                        <p:cTn id="73" dur="500" fill="hold"/>
                                        <p:tgtEl>
                                          <p:spTgt spid="47"/>
                                        </p:tgtEl>
                                        <p:attrNameLst>
                                          <p:attrName>ppt_w</p:attrName>
                                        </p:attrNameLst>
                                      </p:cBhvr>
                                      <p:tavLst>
                                        <p:tav tm="0">
                                          <p:val>
                                            <p:fltVal val="0"/>
                                          </p:val>
                                        </p:tav>
                                        <p:tav tm="100000">
                                          <p:val>
                                            <p:strVal val="#ppt_w"/>
                                          </p:val>
                                        </p:tav>
                                      </p:tavLst>
                                    </p:anim>
                                    <p:anim calcmode="lin" valueType="num">
                                      <p:cBhvr>
                                        <p:cTn id="74" dur="500" fill="hold"/>
                                        <p:tgtEl>
                                          <p:spTgt spid="47"/>
                                        </p:tgtEl>
                                        <p:attrNameLst>
                                          <p:attrName>ppt_h</p:attrName>
                                        </p:attrNameLst>
                                      </p:cBhvr>
                                      <p:tavLst>
                                        <p:tav tm="0">
                                          <p:val>
                                            <p:fltVal val="0"/>
                                          </p:val>
                                        </p:tav>
                                        <p:tav tm="100000">
                                          <p:val>
                                            <p:strVal val="#ppt_h"/>
                                          </p:val>
                                        </p:tav>
                                      </p:tavLst>
                                    </p:anim>
                                    <p:animEffect transition="in" filter="fade">
                                      <p:cBhvr>
                                        <p:cTn id="75" dur="500"/>
                                        <p:tgtEl>
                                          <p:spTgt spid="47"/>
                                        </p:tgtEl>
                                      </p:cBhvr>
                                    </p:animEffect>
                                  </p:childTnLst>
                                </p:cTn>
                              </p:par>
                            </p:childTnLst>
                          </p:cTn>
                        </p:par>
                        <p:par>
                          <p:cTn id="76" fill="hold">
                            <p:stCondLst>
                              <p:cond delay="500"/>
                            </p:stCondLst>
                            <p:childTnLst>
                              <p:par>
                                <p:cTn id="77" presetID="26" presetClass="entr" presetSubtype="0" fill="hold" grpId="0" nodeType="afterEffect">
                                  <p:stCondLst>
                                    <p:cond delay="0"/>
                                  </p:stCondLst>
                                  <p:childTnLst>
                                    <p:set>
                                      <p:cBhvr>
                                        <p:cTn id="78" dur="1" fill="hold">
                                          <p:stCondLst>
                                            <p:cond delay="0"/>
                                          </p:stCondLst>
                                        </p:cTn>
                                        <p:tgtEl>
                                          <p:spTgt spid="63"/>
                                        </p:tgtEl>
                                        <p:attrNameLst>
                                          <p:attrName>style.visibility</p:attrName>
                                        </p:attrNameLst>
                                      </p:cBhvr>
                                      <p:to>
                                        <p:strVal val="visible"/>
                                      </p:to>
                                    </p:set>
                                    <p:animEffect transition="in" filter="wipe(down)">
                                      <p:cBhvr>
                                        <p:cTn id="79" dur="580">
                                          <p:stCondLst>
                                            <p:cond delay="0"/>
                                          </p:stCondLst>
                                        </p:cTn>
                                        <p:tgtEl>
                                          <p:spTgt spid="63"/>
                                        </p:tgtEl>
                                      </p:cBhvr>
                                    </p:animEffect>
                                    <p:anim calcmode="lin" valueType="num">
                                      <p:cBhvr>
                                        <p:cTn id="8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85" dur="26">
                                          <p:stCondLst>
                                            <p:cond delay="650"/>
                                          </p:stCondLst>
                                        </p:cTn>
                                        <p:tgtEl>
                                          <p:spTgt spid="63"/>
                                        </p:tgtEl>
                                      </p:cBhvr>
                                      <p:to x="100000" y="60000"/>
                                    </p:animScale>
                                    <p:animScale>
                                      <p:cBhvr>
                                        <p:cTn id="86" dur="166" decel="50000">
                                          <p:stCondLst>
                                            <p:cond delay="676"/>
                                          </p:stCondLst>
                                        </p:cTn>
                                        <p:tgtEl>
                                          <p:spTgt spid="63"/>
                                        </p:tgtEl>
                                      </p:cBhvr>
                                      <p:to x="100000" y="100000"/>
                                    </p:animScale>
                                    <p:animScale>
                                      <p:cBhvr>
                                        <p:cTn id="87" dur="26">
                                          <p:stCondLst>
                                            <p:cond delay="1312"/>
                                          </p:stCondLst>
                                        </p:cTn>
                                        <p:tgtEl>
                                          <p:spTgt spid="63"/>
                                        </p:tgtEl>
                                      </p:cBhvr>
                                      <p:to x="100000" y="80000"/>
                                    </p:animScale>
                                    <p:animScale>
                                      <p:cBhvr>
                                        <p:cTn id="88" dur="166" decel="50000">
                                          <p:stCondLst>
                                            <p:cond delay="1338"/>
                                          </p:stCondLst>
                                        </p:cTn>
                                        <p:tgtEl>
                                          <p:spTgt spid="63"/>
                                        </p:tgtEl>
                                      </p:cBhvr>
                                      <p:to x="100000" y="100000"/>
                                    </p:animScale>
                                    <p:animScale>
                                      <p:cBhvr>
                                        <p:cTn id="89" dur="26">
                                          <p:stCondLst>
                                            <p:cond delay="1642"/>
                                          </p:stCondLst>
                                        </p:cTn>
                                        <p:tgtEl>
                                          <p:spTgt spid="63"/>
                                        </p:tgtEl>
                                      </p:cBhvr>
                                      <p:to x="100000" y="90000"/>
                                    </p:animScale>
                                    <p:animScale>
                                      <p:cBhvr>
                                        <p:cTn id="90" dur="166" decel="50000">
                                          <p:stCondLst>
                                            <p:cond delay="1668"/>
                                          </p:stCondLst>
                                        </p:cTn>
                                        <p:tgtEl>
                                          <p:spTgt spid="63"/>
                                        </p:tgtEl>
                                      </p:cBhvr>
                                      <p:to x="100000" y="100000"/>
                                    </p:animScale>
                                    <p:animScale>
                                      <p:cBhvr>
                                        <p:cTn id="91" dur="26">
                                          <p:stCondLst>
                                            <p:cond delay="1808"/>
                                          </p:stCondLst>
                                        </p:cTn>
                                        <p:tgtEl>
                                          <p:spTgt spid="63"/>
                                        </p:tgtEl>
                                      </p:cBhvr>
                                      <p:to x="100000" y="95000"/>
                                    </p:animScale>
                                    <p:animScale>
                                      <p:cBhvr>
                                        <p:cTn id="92" dur="166" decel="50000">
                                          <p:stCondLst>
                                            <p:cond delay="1834"/>
                                          </p:stCondLst>
                                        </p:cTn>
                                        <p:tgtEl>
                                          <p:spTgt spid="63"/>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53" presetClass="entr" presetSubtype="0" fill="hold" nodeType="clickEffect">
                                  <p:stCondLst>
                                    <p:cond delay="0"/>
                                  </p:stCondLst>
                                  <p:childTnLst>
                                    <p:set>
                                      <p:cBhvr>
                                        <p:cTn id="96" dur="1" fill="hold">
                                          <p:stCondLst>
                                            <p:cond delay="0"/>
                                          </p:stCondLst>
                                        </p:cTn>
                                        <p:tgtEl>
                                          <p:spTgt spid="4"/>
                                        </p:tgtEl>
                                        <p:attrNameLst>
                                          <p:attrName>style.visibility</p:attrName>
                                        </p:attrNameLst>
                                      </p:cBhvr>
                                      <p:to>
                                        <p:strVal val="visible"/>
                                      </p:to>
                                    </p:set>
                                    <p:anim calcmode="lin" valueType="num">
                                      <p:cBhvr>
                                        <p:cTn id="97" dur="500" fill="hold"/>
                                        <p:tgtEl>
                                          <p:spTgt spid="4"/>
                                        </p:tgtEl>
                                        <p:attrNameLst>
                                          <p:attrName>ppt_w</p:attrName>
                                        </p:attrNameLst>
                                      </p:cBhvr>
                                      <p:tavLst>
                                        <p:tav tm="0">
                                          <p:val>
                                            <p:fltVal val="0"/>
                                          </p:val>
                                        </p:tav>
                                        <p:tav tm="100000">
                                          <p:val>
                                            <p:strVal val="#ppt_w"/>
                                          </p:val>
                                        </p:tav>
                                      </p:tavLst>
                                    </p:anim>
                                    <p:anim calcmode="lin" valueType="num">
                                      <p:cBhvr>
                                        <p:cTn id="98" dur="500" fill="hold"/>
                                        <p:tgtEl>
                                          <p:spTgt spid="4"/>
                                        </p:tgtEl>
                                        <p:attrNameLst>
                                          <p:attrName>ppt_h</p:attrName>
                                        </p:attrNameLst>
                                      </p:cBhvr>
                                      <p:tavLst>
                                        <p:tav tm="0">
                                          <p:val>
                                            <p:fltVal val="0"/>
                                          </p:val>
                                        </p:tav>
                                        <p:tav tm="100000">
                                          <p:val>
                                            <p:strVal val="#ppt_h"/>
                                          </p:val>
                                        </p:tav>
                                      </p:tavLst>
                                    </p:anim>
                                    <p:animEffect transition="in" filter="fade">
                                      <p:cBhvr>
                                        <p:cTn id="99" dur="500"/>
                                        <p:tgtEl>
                                          <p:spTgt spid="4"/>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0" fill="hold" nodeType="clickEffect">
                                  <p:stCondLst>
                                    <p:cond delay="0"/>
                                  </p:stCondLst>
                                  <p:childTnLst>
                                    <p:set>
                                      <p:cBhvr>
                                        <p:cTn id="103" dur="1" fill="hold">
                                          <p:stCondLst>
                                            <p:cond delay="0"/>
                                          </p:stCondLst>
                                        </p:cTn>
                                        <p:tgtEl>
                                          <p:spTgt spid="117765"/>
                                        </p:tgtEl>
                                        <p:attrNameLst>
                                          <p:attrName>style.visibility</p:attrName>
                                        </p:attrNameLst>
                                      </p:cBhvr>
                                      <p:to>
                                        <p:strVal val="visible"/>
                                      </p:to>
                                    </p:set>
                                    <p:anim calcmode="lin" valueType="num">
                                      <p:cBhvr>
                                        <p:cTn id="104" dur="500" fill="hold"/>
                                        <p:tgtEl>
                                          <p:spTgt spid="117765"/>
                                        </p:tgtEl>
                                        <p:attrNameLst>
                                          <p:attrName>ppt_w</p:attrName>
                                        </p:attrNameLst>
                                      </p:cBhvr>
                                      <p:tavLst>
                                        <p:tav tm="0">
                                          <p:val>
                                            <p:fltVal val="0"/>
                                          </p:val>
                                        </p:tav>
                                        <p:tav tm="100000">
                                          <p:val>
                                            <p:strVal val="#ppt_w"/>
                                          </p:val>
                                        </p:tav>
                                      </p:tavLst>
                                    </p:anim>
                                    <p:anim calcmode="lin" valueType="num">
                                      <p:cBhvr>
                                        <p:cTn id="105" dur="500" fill="hold"/>
                                        <p:tgtEl>
                                          <p:spTgt spid="117765"/>
                                        </p:tgtEl>
                                        <p:attrNameLst>
                                          <p:attrName>ppt_h</p:attrName>
                                        </p:attrNameLst>
                                      </p:cBhvr>
                                      <p:tavLst>
                                        <p:tav tm="0">
                                          <p:val>
                                            <p:fltVal val="0"/>
                                          </p:val>
                                        </p:tav>
                                        <p:tav tm="100000">
                                          <p:val>
                                            <p:strVal val="#ppt_h"/>
                                          </p:val>
                                        </p:tav>
                                      </p:tavLst>
                                    </p:anim>
                                    <p:animEffect transition="in" filter="fade">
                                      <p:cBhvr>
                                        <p:cTn id="106" dur="500"/>
                                        <p:tgtEl>
                                          <p:spTgt spid="117765"/>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ntr" presetSubtype="0" fill="hold" nodeType="clickEffect">
                                  <p:stCondLst>
                                    <p:cond delay="0"/>
                                  </p:stCondLst>
                                  <p:childTnLst>
                                    <p:set>
                                      <p:cBhvr>
                                        <p:cTn id="110" dur="1" fill="hold">
                                          <p:stCondLst>
                                            <p:cond delay="0"/>
                                          </p:stCondLst>
                                        </p:cTn>
                                        <p:tgtEl>
                                          <p:spTgt spid="117766"/>
                                        </p:tgtEl>
                                        <p:attrNameLst>
                                          <p:attrName>style.visibility</p:attrName>
                                        </p:attrNameLst>
                                      </p:cBhvr>
                                      <p:to>
                                        <p:strVal val="visible"/>
                                      </p:to>
                                    </p:set>
                                    <p:anim calcmode="lin" valueType="num">
                                      <p:cBhvr>
                                        <p:cTn id="111" dur="500" fill="hold"/>
                                        <p:tgtEl>
                                          <p:spTgt spid="117766"/>
                                        </p:tgtEl>
                                        <p:attrNameLst>
                                          <p:attrName>ppt_w</p:attrName>
                                        </p:attrNameLst>
                                      </p:cBhvr>
                                      <p:tavLst>
                                        <p:tav tm="0">
                                          <p:val>
                                            <p:fltVal val="0"/>
                                          </p:val>
                                        </p:tav>
                                        <p:tav tm="100000">
                                          <p:val>
                                            <p:strVal val="#ppt_w"/>
                                          </p:val>
                                        </p:tav>
                                      </p:tavLst>
                                    </p:anim>
                                    <p:anim calcmode="lin" valueType="num">
                                      <p:cBhvr>
                                        <p:cTn id="112" dur="500" fill="hold"/>
                                        <p:tgtEl>
                                          <p:spTgt spid="117766"/>
                                        </p:tgtEl>
                                        <p:attrNameLst>
                                          <p:attrName>ppt_h</p:attrName>
                                        </p:attrNameLst>
                                      </p:cBhvr>
                                      <p:tavLst>
                                        <p:tav tm="0">
                                          <p:val>
                                            <p:fltVal val="0"/>
                                          </p:val>
                                        </p:tav>
                                        <p:tav tm="100000">
                                          <p:val>
                                            <p:strVal val="#ppt_h"/>
                                          </p:val>
                                        </p:tav>
                                      </p:tavLst>
                                    </p:anim>
                                    <p:animEffect transition="in" filter="fade">
                                      <p:cBhvr>
                                        <p:cTn id="113" dur="500"/>
                                        <p:tgtEl>
                                          <p:spTgt spid="117766"/>
                                        </p:tgtEl>
                                      </p:cBhvr>
                                    </p:animEffect>
                                  </p:childTnLst>
                                </p:cTn>
                              </p:par>
                            </p:childTnLst>
                          </p:cTn>
                        </p:par>
                      </p:childTnLst>
                    </p:cTn>
                  </p:par>
                  <p:par>
                    <p:cTn id="114" fill="hold">
                      <p:stCondLst>
                        <p:cond delay="indefinite"/>
                      </p:stCondLst>
                      <p:childTnLst>
                        <p:par>
                          <p:cTn id="115" fill="hold">
                            <p:stCondLst>
                              <p:cond delay="0"/>
                            </p:stCondLst>
                            <p:childTnLst>
                              <p:par>
                                <p:cTn id="116" presetID="53" presetClass="entr" presetSubtype="0" fill="hold" nodeType="clickEffect">
                                  <p:stCondLst>
                                    <p:cond delay="0"/>
                                  </p:stCondLst>
                                  <p:childTnLst>
                                    <p:set>
                                      <p:cBhvr>
                                        <p:cTn id="117" dur="1" fill="hold">
                                          <p:stCondLst>
                                            <p:cond delay="0"/>
                                          </p:stCondLst>
                                        </p:cTn>
                                        <p:tgtEl>
                                          <p:spTgt spid="53"/>
                                        </p:tgtEl>
                                        <p:attrNameLst>
                                          <p:attrName>style.visibility</p:attrName>
                                        </p:attrNameLst>
                                      </p:cBhvr>
                                      <p:to>
                                        <p:strVal val="visible"/>
                                      </p:to>
                                    </p:set>
                                    <p:anim calcmode="lin" valueType="num">
                                      <p:cBhvr>
                                        <p:cTn id="118" dur="500" fill="hold"/>
                                        <p:tgtEl>
                                          <p:spTgt spid="53"/>
                                        </p:tgtEl>
                                        <p:attrNameLst>
                                          <p:attrName>ppt_w</p:attrName>
                                        </p:attrNameLst>
                                      </p:cBhvr>
                                      <p:tavLst>
                                        <p:tav tm="0">
                                          <p:val>
                                            <p:fltVal val="0"/>
                                          </p:val>
                                        </p:tav>
                                        <p:tav tm="100000">
                                          <p:val>
                                            <p:strVal val="#ppt_w"/>
                                          </p:val>
                                        </p:tav>
                                      </p:tavLst>
                                    </p:anim>
                                    <p:anim calcmode="lin" valueType="num">
                                      <p:cBhvr>
                                        <p:cTn id="119" dur="500" fill="hold"/>
                                        <p:tgtEl>
                                          <p:spTgt spid="53"/>
                                        </p:tgtEl>
                                        <p:attrNameLst>
                                          <p:attrName>ppt_h</p:attrName>
                                        </p:attrNameLst>
                                      </p:cBhvr>
                                      <p:tavLst>
                                        <p:tav tm="0">
                                          <p:val>
                                            <p:fltVal val="0"/>
                                          </p:val>
                                        </p:tav>
                                        <p:tav tm="100000">
                                          <p:val>
                                            <p:strVal val="#ppt_h"/>
                                          </p:val>
                                        </p:tav>
                                      </p:tavLst>
                                    </p:anim>
                                    <p:animEffect transition="in" filter="fade">
                                      <p:cBhvr>
                                        <p:cTn id="120" dur="500"/>
                                        <p:tgtEl>
                                          <p:spTgt spid="53"/>
                                        </p:tgtEl>
                                      </p:cBhvr>
                                    </p:animEffect>
                                  </p:childTnLst>
                                </p:cTn>
                              </p:par>
                            </p:childTnLst>
                          </p:cTn>
                        </p:par>
                      </p:childTnLst>
                    </p:cTn>
                  </p:par>
                  <p:par>
                    <p:cTn id="121" fill="hold">
                      <p:stCondLst>
                        <p:cond delay="indefinite"/>
                      </p:stCondLst>
                      <p:childTnLst>
                        <p:par>
                          <p:cTn id="122" fill="hold">
                            <p:stCondLst>
                              <p:cond delay="0"/>
                            </p:stCondLst>
                            <p:childTnLst>
                              <p:par>
                                <p:cTn id="123" presetID="53" presetClass="entr" presetSubtype="0" fill="hold" nodeType="clickEffect">
                                  <p:stCondLst>
                                    <p:cond delay="0"/>
                                  </p:stCondLst>
                                  <p:childTnLst>
                                    <p:set>
                                      <p:cBhvr>
                                        <p:cTn id="124" dur="1" fill="hold">
                                          <p:stCondLst>
                                            <p:cond delay="0"/>
                                          </p:stCondLst>
                                        </p:cTn>
                                        <p:tgtEl>
                                          <p:spTgt spid="144414"/>
                                        </p:tgtEl>
                                        <p:attrNameLst>
                                          <p:attrName>style.visibility</p:attrName>
                                        </p:attrNameLst>
                                      </p:cBhvr>
                                      <p:to>
                                        <p:strVal val="visible"/>
                                      </p:to>
                                    </p:set>
                                    <p:anim calcmode="lin" valueType="num">
                                      <p:cBhvr>
                                        <p:cTn id="125" dur="500" fill="hold"/>
                                        <p:tgtEl>
                                          <p:spTgt spid="144414"/>
                                        </p:tgtEl>
                                        <p:attrNameLst>
                                          <p:attrName>ppt_w</p:attrName>
                                        </p:attrNameLst>
                                      </p:cBhvr>
                                      <p:tavLst>
                                        <p:tav tm="0">
                                          <p:val>
                                            <p:fltVal val="0"/>
                                          </p:val>
                                        </p:tav>
                                        <p:tav tm="100000">
                                          <p:val>
                                            <p:strVal val="#ppt_w"/>
                                          </p:val>
                                        </p:tav>
                                      </p:tavLst>
                                    </p:anim>
                                    <p:anim calcmode="lin" valueType="num">
                                      <p:cBhvr>
                                        <p:cTn id="126" dur="500" fill="hold"/>
                                        <p:tgtEl>
                                          <p:spTgt spid="144414"/>
                                        </p:tgtEl>
                                        <p:attrNameLst>
                                          <p:attrName>ppt_h</p:attrName>
                                        </p:attrNameLst>
                                      </p:cBhvr>
                                      <p:tavLst>
                                        <p:tav tm="0">
                                          <p:val>
                                            <p:fltVal val="0"/>
                                          </p:val>
                                        </p:tav>
                                        <p:tav tm="100000">
                                          <p:val>
                                            <p:strVal val="#ppt_h"/>
                                          </p:val>
                                        </p:tav>
                                      </p:tavLst>
                                    </p:anim>
                                    <p:animEffect transition="in" filter="fade">
                                      <p:cBhvr>
                                        <p:cTn id="127" dur="500"/>
                                        <p:tgtEl>
                                          <p:spTgt spid="144414"/>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ntr" presetSubtype="0" fill="hold" nodeType="clickEffect">
                                  <p:stCondLst>
                                    <p:cond delay="0"/>
                                  </p:stCondLst>
                                  <p:childTnLst>
                                    <p:set>
                                      <p:cBhvr>
                                        <p:cTn id="131" dur="1" fill="hold">
                                          <p:stCondLst>
                                            <p:cond delay="0"/>
                                          </p:stCondLst>
                                        </p:cTn>
                                        <p:tgtEl>
                                          <p:spTgt spid="18437"/>
                                        </p:tgtEl>
                                        <p:attrNameLst>
                                          <p:attrName>style.visibility</p:attrName>
                                        </p:attrNameLst>
                                      </p:cBhvr>
                                      <p:to>
                                        <p:strVal val="visible"/>
                                      </p:to>
                                    </p:set>
                                    <p:anim calcmode="lin" valueType="num">
                                      <p:cBhvr>
                                        <p:cTn id="132" dur="500" fill="hold"/>
                                        <p:tgtEl>
                                          <p:spTgt spid="18437"/>
                                        </p:tgtEl>
                                        <p:attrNameLst>
                                          <p:attrName>ppt_w</p:attrName>
                                        </p:attrNameLst>
                                      </p:cBhvr>
                                      <p:tavLst>
                                        <p:tav tm="0">
                                          <p:val>
                                            <p:fltVal val="0"/>
                                          </p:val>
                                        </p:tav>
                                        <p:tav tm="100000">
                                          <p:val>
                                            <p:strVal val="#ppt_w"/>
                                          </p:val>
                                        </p:tav>
                                      </p:tavLst>
                                    </p:anim>
                                    <p:anim calcmode="lin" valueType="num">
                                      <p:cBhvr>
                                        <p:cTn id="133" dur="500" fill="hold"/>
                                        <p:tgtEl>
                                          <p:spTgt spid="18437"/>
                                        </p:tgtEl>
                                        <p:attrNameLst>
                                          <p:attrName>ppt_h</p:attrName>
                                        </p:attrNameLst>
                                      </p:cBhvr>
                                      <p:tavLst>
                                        <p:tav tm="0">
                                          <p:val>
                                            <p:fltVal val="0"/>
                                          </p:val>
                                        </p:tav>
                                        <p:tav tm="100000">
                                          <p:val>
                                            <p:strVal val="#ppt_h"/>
                                          </p:val>
                                        </p:tav>
                                      </p:tavLst>
                                    </p:anim>
                                    <p:animEffect transition="in" filter="fade">
                                      <p:cBhvr>
                                        <p:cTn id="134" dur="5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3"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3" name="Picture 15"/>
          <p:cNvPicPr>
            <a:picLocks noChangeAspect="1" noChangeArrowheads="1"/>
          </p:cNvPicPr>
          <p:nvPr/>
        </p:nvPicPr>
        <p:blipFill>
          <a:blip r:embed="rId2" cstate="print"/>
          <a:srcRect/>
          <a:stretch>
            <a:fillRect/>
          </a:stretch>
        </p:blipFill>
        <p:spPr bwMode="auto">
          <a:xfrm>
            <a:off x="1403860" y="990600"/>
            <a:ext cx="6336280" cy="4876800"/>
          </a:xfrm>
          <a:prstGeom prst="rect">
            <a:avLst/>
          </a:prstGeom>
          <a:noFill/>
          <a:ln w="9525">
            <a:noFill/>
            <a:miter lim="800000"/>
            <a:headEnd/>
            <a:tailEnd/>
          </a:ln>
        </p:spPr>
      </p:pic>
      <p:sp>
        <p:nvSpPr>
          <p:cNvPr id="4" name="Rectangle 3"/>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ACADIAN DYKE &amp; </a:t>
            </a:r>
            <a:r>
              <a:rPr lang="en-US" dirty="0" err="1" smtClean="0"/>
              <a:t>ABOITEAU</a:t>
            </a:r>
            <a:r>
              <a:rPr lang="en-US" dirty="0" smtClean="0"/>
              <a:t> SYSTEM</a:t>
            </a:r>
            <a:endParaRPr lang="en-US" dirty="0"/>
          </a:p>
        </p:txBody>
      </p:sp>
      <p:sp>
        <p:nvSpPr>
          <p:cNvPr id="26" name="Rectangle 25"/>
          <p:cNvSpPr/>
          <p:nvPr/>
        </p:nvSpPr>
        <p:spPr>
          <a:xfrm>
            <a:off x="0" y="5750004"/>
            <a:ext cx="9144000" cy="1031051"/>
          </a:xfrm>
          <a:prstGeom prst="rect">
            <a:avLst/>
          </a:prstGeom>
        </p:spPr>
        <p:txBody>
          <a:bodyPr wrap="square">
            <a:spAutoFit/>
          </a:bodyPr>
          <a:lstStyle/>
          <a:p>
            <a:pPr marL="228600" lvl="1" indent="-228600">
              <a:spcBef>
                <a:spcPts val="600"/>
              </a:spcBef>
              <a:buFont typeface="Arial" pitchFamily="34" charset="0"/>
              <a:buChar char="•"/>
            </a:pPr>
            <a:r>
              <a:rPr lang="en-US" sz="2800" dirty="0" smtClean="0"/>
              <a:t>Now you know how it works, let’s </a:t>
            </a:r>
            <a:r>
              <a:rPr lang="en-US" sz="2800" dirty="0" smtClean="0">
                <a:solidFill>
                  <a:srgbClr val="FF0000"/>
                </a:solidFill>
                <a:effectLst>
                  <a:outerShdw blurRad="38100" dist="38100" dir="2700000" algn="tl">
                    <a:srgbClr val="000000"/>
                  </a:outerShdw>
                </a:effectLst>
              </a:rPr>
              <a:t>get back to the dyke</a:t>
            </a:r>
          </a:p>
          <a:p>
            <a:pPr marL="228600" lvl="1" indent="-228600">
              <a:spcBef>
                <a:spcPts val="600"/>
              </a:spcBef>
              <a:buFont typeface="Arial" pitchFamily="34" charset="0"/>
              <a:buChar char="•"/>
            </a:pPr>
            <a:r>
              <a:rPr lang="en-US" sz="2800" dirty="0" smtClean="0"/>
              <a:t>And </a:t>
            </a:r>
            <a:r>
              <a:rPr lang="en-US" sz="2800" dirty="0" smtClean="0">
                <a:solidFill>
                  <a:srgbClr val="FF0000"/>
                </a:solidFill>
                <a:effectLst>
                  <a:outerShdw blurRad="38100" dist="38100" dir="2700000" algn="tl">
                    <a:srgbClr val="000000"/>
                  </a:outerShdw>
                </a:effectLst>
              </a:rPr>
              <a:t>assume it’s low tide</a:t>
            </a:r>
            <a:r>
              <a:rPr lang="en-US" sz="2800" dirty="0" smtClean="0"/>
              <a:t>…</a:t>
            </a:r>
          </a:p>
        </p:txBody>
      </p:sp>
      <p:grpSp>
        <p:nvGrpSpPr>
          <p:cNvPr id="3" name="Group 14"/>
          <p:cNvGrpSpPr>
            <a:grpSpLocks noChangeAspect="1"/>
          </p:cNvGrpSpPr>
          <p:nvPr/>
        </p:nvGrpSpPr>
        <p:grpSpPr>
          <a:xfrm>
            <a:off x="1117600" y="533400"/>
            <a:ext cx="6908800" cy="5181600"/>
            <a:chOff x="1981200" y="3055320"/>
            <a:chExt cx="5172075" cy="3879056"/>
          </a:xfrm>
        </p:grpSpPr>
        <p:pic>
          <p:nvPicPr>
            <p:cNvPr id="16" name="Picture 25"/>
            <p:cNvPicPr>
              <a:picLocks noChangeAspect="1" noChangeArrowheads="1"/>
            </p:cNvPicPr>
            <p:nvPr/>
          </p:nvPicPr>
          <p:blipFill>
            <a:blip r:embed="rId2" cstate="print"/>
            <a:srcRect/>
            <a:stretch>
              <a:fillRect/>
            </a:stretch>
          </p:blipFill>
          <p:spPr bwMode="auto">
            <a:xfrm>
              <a:off x="1981200" y="3055320"/>
              <a:ext cx="5172075" cy="342900"/>
            </a:xfrm>
            <a:prstGeom prst="rect">
              <a:avLst/>
            </a:prstGeom>
            <a:noFill/>
            <a:ln w="9525">
              <a:noFill/>
              <a:miter lim="800000"/>
              <a:headEnd/>
              <a:tailEnd/>
            </a:ln>
          </p:spPr>
        </p:pic>
        <p:pic>
          <p:nvPicPr>
            <p:cNvPr id="17" name="Picture 27"/>
            <p:cNvPicPr>
              <a:picLocks noChangeAspect="1" noChangeArrowheads="1"/>
            </p:cNvPicPr>
            <p:nvPr/>
          </p:nvPicPr>
          <p:blipFill>
            <a:blip r:embed="rId3" cstate="print"/>
            <a:srcRect t="1466"/>
            <a:stretch>
              <a:fillRect/>
            </a:stretch>
          </p:blipFill>
          <p:spPr bwMode="auto">
            <a:xfrm>
              <a:off x="1981200" y="3400125"/>
              <a:ext cx="5172075" cy="3534251"/>
            </a:xfrm>
            <a:prstGeom prst="rect">
              <a:avLst/>
            </a:prstGeom>
            <a:noFill/>
            <a:ln w="9525">
              <a:noFill/>
              <a:miter lim="800000"/>
              <a:headEnd/>
              <a:tailEnd/>
            </a:ln>
          </p:spPr>
        </p:pic>
      </p:grpSp>
      <p:pic>
        <p:nvPicPr>
          <p:cNvPr id="18" name="Picture 30"/>
          <p:cNvPicPr>
            <a:picLocks noChangeAspect="1" noChangeArrowheads="1"/>
          </p:cNvPicPr>
          <p:nvPr/>
        </p:nvPicPr>
        <p:blipFill>
          <a:blip r:embed="rId4" cstate="print"/>
          <a:srcRect/>
          <a:stretch>
            <a:fillRect/>
          </a:stretch>
        </p:blipFill>
        <p:spPr bwMode="auto">
          <a:xfrm>
            <a:off x="1130179" y="990600"/>
            <a:ext cx="6870821" cy="4724400"/>
          </a:xfrm>
          <a:prstGeom prst="rect">
            <a:avLst/>
          </a:prstGeom>
          <a:noFill/>
          <a:ln w="9525">
            <a:noFill/>
            <a:miter lim="800000"/>
            <a:headEnd/>
            <a:tailEnd/>
          </a:ln>
        </p:spPr>
      </p:pic>
      <p:sp>
        <p:nvSpPr>
          <p:cNvPr id="65" name="Freeform 64"/>
          <p:cNvSpPr/>
          <p:nvPr/>
        </p:nvSpPr>
        <p:spPr>
          <a:xfrm>
            <a:off x="3657600" y="2514600"/>
            <a:ext cx="1524000" cy="1123950"/>
          </a:xfrm>
          <a:custGeom>
            <a:avLst/>
            <a:gdLst>
              <a:gd name="connsiteX0" fmla="*/ 9525 w 1524000"/>
              <a:gd name="connsiteY0" fmla="*/ 457200 h 666750"/>
              <a:gd name="connsiteX1" fmla="*/ 581025 w 1524000"/>
              <a:gd name="connsiteY1" fmla="*/ 447675 h 666750"/>
              <a:gd name="connsiteX2" fmla="*/ 600075 w 1524000"/>
              <a:gd name="connsiteY2" fmla="*/ 666750 h 666750"/>
              <a:gd name="connsiteX3" fmla="*/ 895350 w 1524000"/>
              <a:gd name="connsiteY3" fmla="*/ 657225 h 666750"/>
              <a:gd name="connsiteX4" fmla="*/ 895350 w 1524000"/>
              <a:gd name="connsiteY4" fmla="*/ 428625 h 666750"/>
              <a:gd name="connsiteX5" fmla="*/ 1524000 w 1524000"/>
              <a:gd name="connsiteY5" fmla="*/ 428625 h 666750"/>
              <a:gd name="connsiteX6" fmla="*/ 1524000 w 1524000"/>
              <a:gd name="connsiteY6" fmla="*/ 0 h 666750"/>
              <a:gd name="connsiteX7" fmla="*/ 0 w 1524000"/>
              <a:gd name="connsiteY7" fmla="*/ 47625 h 666750"/>
              <a:gd name="connsiteX8" fmla="*/ 9525 w 1524000"/>
              <a:gd name="connsiteY8" fmla="*/ 457200 h 666750"/>
              <a:gd name="connsiteX0" fmla="*/ 9525 w 1524000"/>
              <a:gd name="connsiteY0" fmla="*/ 457200 h 666750"/>
              <a:gd name="connsiteX1" fmla="*/ 581025 w 1524000"/>
              <a:gd name="connsiteY1" fmla="*/ 447675 h 666750"/>
              <a:gd name="connsiteX2" fmla="*/ 600075 w 1524000"/>
              <a:gd name="connsiteY2" fmla="*/ 666750 h 666750"/>
              <a:gd name="connsiteX3" fmla="*/ 895350 w 1524000"/>
              <a:gd name="connsiteY3" fmla="*/ 657225 h 666750"/>
              <a:gd name="connsiteX4" fmla="*/ 895350 w 1524000"/>
              <a:gd name="connsiteY4" fmla="*/ 428625 h 666750"/>
              <a:gd name="connsiteX5" fmla="*/ 1524000 w 1524000"/>
              <a:gd name="connsiteY5" fmla="*/ 428625 h 666750"/>
              <a:gd name="connsiteX6" fmla="*/ 1524000 w 1524000"/>
              <a:gd name="connsiteY6" fmla="*/ 0 h 666750"/>
              <a:gd name="connsiteX7" fmla="*/ 0 w 1524000"/>
              <a:gd name="connsiteY7" fmla="*/ 152400 h 666750"/>
              <a:gd name="connsiteX8" fmla="*/ 9525 w 1524000"/>
              <a:gd name="connsiteY8" fmla="*/ 457200 h 666750"/>
              <a:gd name="connsiteX0" fmla="*/ 9525 w 1524000"/>
              <a:gd name="connsiteY0" fmla="*/ 838200 h 1047750"/>
              <a:gd name="connsiteX1" fmla="*/ 581025 w 1524000"/>
              <a:gd name="connsiteY1" fmla="*/ 828675 h 1047750"/>
              <a:gd name="connsiteX2" fmla="*/ 600075 w 1524000"/>
              <a:gd name="connsiteY2" fmla="*/ 1047750 h 1047750"/>
              <a:gd name="connsiteX3" fmla="*/ 895350 w 1524000"/>
              <a:gd name="connsiteY3" fmla="*/ 1038225 h 1047750"/>
              <a:gd name="connsiteX4" fmla="*/ 895350 w 1524000"/>
              <a:gd name="connsiteY4" fmla="*/ 809625 h 1047750"/>
              <a:gd name="connsiteX5" fmla="*/ 1524000 w 1524000"/>
              <a:gd name="connsiteY5" fmla="*/ 809625 h 1047750"/>
              <a:gd name="connsiteX6" fmla="*/ 1524000 w 1524000"/>
              <a:gd name="connsiteY6" fmla="*/ 0 h 1047750"/>
              <a:gd name="connsiteX7" fmla="*/ 0 w 1524000"/>
              <a:gd name="connsiteY7" fmla="*/ 533400 h 1047750"/>
              <a:gd name="connsiteX8" fmla="*/ 9525 w 1524000"/>
              <a:gd name="connsiteY8" fmla="*/ 838200 h 1047750"/>
              <a:gd name="connsiteX0" fmla="*/ 9525 w 1524000"/>
              <a:gd name="connsiteY0" fmla="*/ 914400 h 1123950"/>
              <a:gd name="connsiteX1" fmla="*/ 581025 w 1524000"/>
              <a:gd name="connsiteY1" fmla="*/ 904875 h 1123950"/>
              <a:gd name="connsiteX2" fmla="*/ 600075 w 1524000"/>
              <a:gd name="connsiteY2" fmla="*/ 1123950 h 1123950"/>
              <a:gd name="connsiteX3" fmla="*/ 895350 w 1524000"/>
              <a:gd name="connsiteY3" fmla="*/ 1114425 h 1123950"/>
              <a:gd name="connsiteX4" fmla="*/ 895350 w 1524000"/>
              <a:gd name="connsiteY4" fmla="*/ 885825 h 1123950"/>
              <a:gd name="connsiteX5" fmla="*/ 1524000 w 1524000"/>
              <a:gd name="connsiteY5" fmla="*/ 885825 h 1123950"/>
              <a:gd name="connsiteX6" fmla="*/ 1524000 w 1524000"/>
              <a:gd name="connsiteY6" fmla="*/ 0 h 1123950"/>
              <a:gd name="connsiteX7" fmla="*/ 0 w 1524000"/>
              <a:gd name="connsiteY7" fmla="*/ 609600 h 1123950"/>
              <a:gd name="connsiteX8" fmla="*/ 9525 w 1524000"/>
              <a:gd name="connsiteY8" fmla="*/ 914400 h 1123950"/>
              <a:gd name="connsiteX0" fmla="*/ 9525 w 1524000"/>
              <a:gd name="connsiteY0" fmla="*/ 914400 h 1123950"/>
              <a:gd name="connsiteX1" fmla="*/ 581025 w 1524000"/>
              <a:gd name="connsiteY1" fmla="*/ 904875 h 1123950"/>
              <a:gd name="connsiteX2" fmla="*/ 600075 w 1524000"/>
              <a:gd name="connsiteY2" fmla="*/ 1123950 h 1123950"/>
              <a:gd name="connsiteX3" fmla="*/ 895350 w 1524000"/>
              <a:gd name="connsiteY3" fmla="*/ 1114425 h 1123950"/>
              <a:gd name="connsiteX4" fmla="*/ 895350 w 1524000"/>
              <a:gd name="connsiteY4" fmla="*/ 885825 h 1123950"/>
              <a:gd name="connsiteX5" fmla="*/ 1524000 w 1524000"/>
              <a:gd name="connsiteY5" fmla="*/ 885825 h 1123950"/>
              <a:gd name="connsiteX6" fmla="*/ 1524000 w 1524000"/>
              <a:gd name="connsiteY6" fmla="*/ 0 h 1123950"/>
              <a:gd name="connsiteX7" fmla="*/ 1133475 w 1524000"/>
              <a:gd name="connsiteY7" fmla="*/ 152400 h 1123950"/>
              <a:gd name="connsiteX8" fmla="*/ 0 w 1524000"/>
              <a:gd name="connsiteY8" fmla="*/ 609600 h 1123950"/>
              <a:gd name="connsiteX9" fmla="*/ 9525 w 1524000"/>
              <a:gd name="connsiteY9" fmla="*/ 914400 h 1123950"/>
              <a:gd name="connsiteX0" fmla="*/ 9525 w 1524000"/>
              <a:gd name="connsiteY0" fmla="*/ 914400 h 1123950"/>
              <a:gd name="connsiteX1" fmla="*/ 581025 w 1524000"/>
              <a:gd name="connsiteY1" fmla="*/ 904875 h 1123950"/>
              <a:gd name="connsiteX2" fmla="*/ 600075 w 1524000"/>
              <a:gd name="connsiteY2" fmla="*/ 1123950 h 1123950"/>
              <a:gd name="connsiteX3" fmla="*/ 895350 w 1524000"/>
              <a:gd name="connsiteY3" fmla="*/ 1114425 h 1123950"/>
              <a:gd name="connsiteX4" fmla="*/ 895350 w 1524000"/>
              <a:gd name="connsiteY4" fmla="*/ 885825 h 1123950"/>
              <a:gd name="connsiteX5" fmla="*/ 1524000 w 1524000"/>
              <a:gd name="connsiteY5" fmla="*/ 885825 h 1123950"/>
              <a:gd name="connsiteX6" fmla="*/ 1524000 w 1524000"/>
              <a:gd name="connsiteY6" fmla="*/ 0 h 1123950"/>
              <a:gd name="connsiteX7" fmla="*/ 1066800 w 1524000"/>
              <a:gd name="connsiteY7" fmla="*/ 76200 h 1123950"/>
              <a:gd name="connsiteX8" fmla="*/ 0 w 1524000"/>
              <a:gd name="connsiteY8" fmla="*/ 609600 h 1123950"/>
              <a:gd name="connsiteX9" fmla="*/ 9525 w 1524000"/>
              <a:gd name="connsiteY9" fmla="*/ 91440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0" h="1123950">
                <a:moveTo>
                  <a:pt x="9525" y="914400"/>
                </a:moveTo>
                <a:lnTo>
                  <a:pt x="581025" y="904875"/>
                </a:lnTo>
                <a:lnTo>
                  <a:pt x="600075" y="1123950"/>
                </a:lnTo>
                <a:lnTo>
                  <a:pt x="895350" y="1114425"/>
                </a:lnTo>
                <a:lnTo>
                  <a:pt x="895350" y="885825"/>
                </a:lnTo>
                <a:lnTo>
                  <a:pt x="1524000" y="885825"/>
                </a:lnTo>
                <a:lnTo>
                  <a:pt x="1524000" y="0"/>
                </a:lnTo>
                <a:lnTo>
                  <a:pt x="1066800" y="76200"/>
                </a:lnTo>
                <a:lnTo>
                  <a:pt x="0" y="609600"/>
                </a:lnTo>
                <a:lnTo>
                  <a:pt x="9525" y="914400"/>
                </a:lnTo>
                <a:close/>
              </a:path>
            </a:pathLst>
          </a:custGeom>
          <a:solidFill>
            <a:schemeClr val="bg1"/>
          </a:solidFill>
        </p:spPr>
        <p:txBody>
          <a:bodyPr wrap="none" rtlCol="0" anchor="ctr">
            <a:spAutoFit/>
          </a:bodyPr>
          <a:lstStyle/>
          <a:p>
            <a:pPr marL="174625" indent="-174625" algn="ctr">
              <a:buFont typeface="Arial" pitchFamily="34" charset="0"/>
              <a:buChar char="•"/>
            </a:pPr>
            <a:endParaRPr lang="en-US" sz="2800" dirty="0" smtClean="0"/>
          </a:p>
        </p:txBody>
      </p:sp>
      <p:grpSp>
        <p:nvGrpSpPr>
          <p:cNvPr id="4" name="Group 19"/>
          <p:cNvGrpSpPr/>
          <p:nvPr/>
        </p:nvGrpSpPr>
        <p:grpSpPr>
          <a:xfrm>
            <a:off x="2743200" y="1447800"/>
            <a:ext cx="4825726" cy="1828800"/>
            <a:chOff x="2756174" y="1692197"/>
            <a:chExt cx="4825726" cy="1828800"/>
          </a:xfrm>
        </p:grpSpPr>
        <p:pic>
          <p:nvPicPr>
            <p:cNvPr id="21" name="Picture 35"/>
            <p:cNvPicPr>
              <a:picLocks noChangeAspect="1" noChangeArrowheads="1"/>
            </p:cNvPicPr>
            <p:nvPr/>
          </p:nvPicPr>
          <p:blipFill>
            <a:blip r:embed="rId5" cstate="print"/>
            <a:srcRect/>
            <a:stretch>
              <a:fillRect/>
            </a:stretch>
          </p:blipFill>
          <p:spPr bwMode="auto">
            <a:xfrm>
              <a:off x="3387171" y="1692197"/>
              <a:ext cx="2876550" cy="1828800"/>
            </a:xfrm>
            <a:prstGeom prst="rect">
              <a:avLst/>
            </a:prstGeom>
            <a:noFill/>
            <a:ln w="9525">
              <a:noFill/>
              <a:miter lim="800000"/>
              <a:headEnd/>
              <a:tailEnd/>
            </a:ln>
          </p:spPr>
        </p:pic>
        <p:pic>
          <p:nvPicPr>
            <p:cNvPr id="22" name="Picture 36"/>
            <p:cNvPicPr>
              <a:picLocks noChangeAspect="1" noChangeArrowheads="1"/>
            </p:cNvPicPr>
            <p:nvPr/>
          </p:nvPicPr>
          <p:blipFill>
            <a:blip r:embed="rId6" cstate="print"/>
            <a:srcRect/>
            <a:stretch>
              <a:fillRect/>
            </a:stretch>
          </p:blipFill>
          <p:spPr bwMode="auto">
            <a:xfrm>
              <a:off x="6248400" y="1990725"/>
              <a:ext cx="1333500" cy="742950"/>
            </a:xfrm>
            <a:prstGeom prst="rect">
              <a:avLst/>
            </a:prstGeom>
            <a:noFill/>
            <a:ln w="9525">
              <a:noFill/>
              <a:miter lim="800000"/>
              <a:headEnd/>
              <a:tailEnd/>
            </a:ln>
          </p:spPr>
        </p:pic>
        <p:pic>
          <p:nvPicPr>
            <p:cNvPr id="24" name="Picture 32"/>
            <p:cNvPicPr>
              <a:picLocks noChangeAspect="1" noChangeArrowheads="1"/>
            </p:cNvPicPr>
            <p:nvPr/>
          </p:nvPicPr>
          <p:blipFill>
            <a:blip r:embed="rId7" cstate="print"/>
            <a:srcRect/>
            <a:stretch>
              <a:fillRect/>
            </a:stretch>
          </p:blipFill>
          <p:spPr bwMode="auto">
            <a:xfrm>
              <a:off x="4572000" y="3248025"/>
              <a:ext cx="609600" cy="266700"/>
            </a:xfrm>
            <a:prstGeom prst="rect">
              <a:avLst/>
            </a:prstGeom>
            <a:noFill/>
            <a:ln w="9525">
              <a:noFill/>
              <a:miter lim="800000"/>
              <a:headEnd/>
              <a:tailEnd/>
            </a:ln>
          </p:spPr>
        </p:pic>
        <p:pic>
          <p:nvPicPr>
            <p:cNvPr id="25" name="Picture 33"/>
            <p:cNvPicPr>
              <a:picLocks noChangeAspect="1" noChangeArrowheads="1"/>
            </p:cNvPicPr>
            <p:nvPr/>
          </p:nvPicPr>
          <p:blipFill>
            <a:blip r:embed="rId8" cstate="print"/>
            <a:srcRect/>
            <a:stretch>
              <a:fillRect/>
            </a:stretch>
          </p:blipFill>
          <p:spPr bwMode="auto">
            <a:xfrm>
              <a:off x="2756174" y="1778137"/>
              <a:ext cx="1238250" cy="304800"/>
            </a:xfrm>
            <a:prstGeom prst="rect">
              <a:avLst/>
            </a:prstGeom>
            <a:noFill/>
            <a:ln w="9525">
              <a:noFill/>
              <a:miter lim="800000"/>
              <a:headEnd/>
              <a:tailEnd/>
            </a:ln>
          </p:spPr>
        </p:pic>
      </p:grpSp>
      <p:pic>
        <p:nvPicPr>
          <p:cNvPr id="19" name="Picture 31"/>
          <p:cNvPicPr>
            <a:picLocks noChangeAspect="1" noChangeArrowheads="1"/>
          </p:cNvPicPr>
          <p:nvPr/>
        </p:nvPicPr>
        <p:blipFill>
          <a:blip r:embed="rId9" cstate="print"/>
          <a:srcRect l="1942"/>
          <a:stretch>
            <a:fillRect/>
          </a:stretch>
        </p:blipFill>
        <p:spPr bwMode="auto">
          <a:xfrm>
            <a:off x="3657600" y="3105150"/>
            <a:ext cx="1924050" cy="838200"/>
          </a:xfrm>
          <a:prstGeom prst="rect">
            <a:avLst/>
          </a:prstGeom>
          <a:noFill/>
          <a:ln w="9525">
            <a:noFill/>
            <a:miter lim="800000"/>
            <a:headEnd/>
            <a:tailEnd/>
          </a:ln>
        </p:spPr>
      </p:pic>
      <p:sp>
        <p:nvSpPr>
          <p:cNvPr id="31" name="Freeform 30"/>
          <p:cNvSpPr/>
          <p:nvPr/>
        </p:nvSpPr>
        <p:spPr>
          <a:xfrm>
            <a:off x="6019800" y="11430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32" name="Freeform 31"/>
          <p:cNvSpPr/>
          <p:nvPr/>
        </p:nvSpPr>
        <p:spPr>
          <a:xfrm>
            <a:off x="6324600" y="16002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33" name="Freeform 32"/>
          <p:cNvSpPr/>
          <p:nvPr/>
        </p:nvSpPr>
        <p:spPr>
          <a:xfrm>
            <a:off x="7516458" y="13716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36" name="Freeform 35"/>
          <p:cNvSpPr/>
          <p:nvPr/>
        </p:nvSpPr>
        <p:spPr>
          <a:xfrm>
            <a:off x="6705600" y="16002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42" name="Freeform 41"/>
          <p:cNvSpPr/>
          <p:nvPr/>
        </p:nvSpPr>
        <p:spPr>
          <a:xfrm>
            <a:off x="6248400" y="11430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43" name="Freeform 42"/>
          <p:cNvSpPr/>
          <p:nvPr/>
        </p:nvSpPr>
        <p:spPr>
          <a:xfrm>
            <a:off x="6553200" y="16002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44" name="Freeform 43"/>
          <p:cNvSpPr/>
          <p:nvPr/>
        </p:nvSpPr>
        <p:spPr>
          <a:xfrm>
            <a:off x="6400800" y="13716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45" name="Freeform 44"/>
          <p:cNvSpPr/>
          <p:nvPr/>
        </p:nvSpPr>
        <p:spPr>
          <a:xfrm>
            <a:off x="6614160" y="11430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46" name="Freeform 45"/>
          <p:cNvSpPr/>
          <p:nvPr/>
        </p:nvSpPr>
        <p:spPr>
          <a:xfrm>
            <a:off x="6918960" y="16002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47" name="Freeform 46"/>
          <p:cNvSpPr/>
          <p:nvPr/>
        </p:nvSpPr>
        <p:spPr>
          <a:xfrm>
            <a:off x="6766560" y="13716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48" name="Freeform 47"/>
          <p:cNvSpPr/>
          <p:nvPr/>
        </p:nvSpPr>
        <p:spPr>
          <a:xfrm>
            <a:off x="6842760" y="11430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49" name="Freeform 48"/>
          <p:cNvSpPr/>
          <p:nvPr/>
        </p:nvSpPr>
        <p:spPr>
          <a:xfrm>
            <a:off x="7086600" y="16002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50" name="Freeform 49"/>
          <p:cNvSpPr/>
          <p:nvPr/>
        </p:nvSpPr>
        <p:spPr>
          <a:xfrm>
            <a:off x="6995160" y="13716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51" name="Freeform 50"/>
          <p:cNvSpPr/>
          <p:nvPr/>
        </p:nvSpPr>
        <p:spPr>
          <a:xfrm>
            <a:off x="7162800" y="11430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52" name="Freeform 51"/>
          <p:cNvSpPr/>
          <p:nvPr/>
        </p:nvSpPr>
        <p:spPr>
          <a:xfrm>
            <a:off x="7391400" y="16002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53" name="Freeform 52"/>
          <p:cNvSpPr/>
          <p:nvPr/>
        </p:nvSpPr>
        <p:spPr>
          <a:xfrm>
            <a:off x="7239000" y="13716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54" name="Freeform 53"/>
          <p:cNvSpPr/>
          <p:nvPr/>
        </p:nvSpPr>
        <p:spPr>
          <a:xfrm>
            <a:off x="7315200" y="11430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55" name="Freeform 54"/>
          <p:cNvSpPr/>
          <p:nvPr/>
        </p:nvSpPr>
        <p:spPr>
          <a:xfrm>
            <a:off x="7620000" y="16002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56" name="Freeform 55"/>
          <p:cNvSpPr/>
          <p:nvPr/>
        </p:nvSpPr>
        <p:spPr>
          <a:xfrm>
            <a:off x="6147896" y="13716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sp>
        <p:nvSpPr>
          <p:cNvPr id="57" name="Freeform 56"/>
          <p:cNvSpPr/>
          <p:nvPr/>
        </p:nvSpPr>
        <p:spPr>
          <a:xfrm>
            <a:off x="7696200" y="1143000"/>
            <a:ext cx="91440" cy="182880"/>
          </a:xfrm>
          <a:custGeom>
            <a:avLst/>
            <a:gdLst>
              <a:gd name="connsiteX0" fmla="*/ 171450 w 381000"/>
              <a:gd name="connsiteY0" fmla="*/ 0 h 695325"/>
              <a:gd name="connsiteX1" fmla="*/ 171450 w 381000"/>
              <a:gd name="connsiteY1" fmla="*/ 0 h 695325"/>
              <a:gd name="connsiteX2" fmla="*/ 9525 w 381000"/>
              <a:gd name="connsiteY2" fmla="*/ 400050 h 695325"/>
              <a:gd name="connsiteX3" fmla="*/ 0 w 381000"/>
              <a:gd name="connsiteY3" fmla="*/ 571500 h 695325"/>
              <a:gd name="connsiteX4" fmla="*/ 66675 w 381000"/>
              <a:gd name="connsiteY4" fmla="*/ 676275 h 695325"/>
              <a:gd name="connsiteX5" fmla="*/ 152400 w 381000"/>
              <a:gd name="connsiteY5" fmla="*/ 695325 h 695325"/>
              <a:gd name="connsiteX6" fmla="*/ 228600 w 381000"/>
              <a:gd name="connsiteY6" fmla="*/ 695325 h 695325"/>
              <a:gd name="connsiteX7" fmla="*/ 257175 w 381000"/>
              <a:gd name="connsiteY7" fmla="*/ 695325 h 695325"/>
              <a:gd name="connsiteX8" fmla="*/ 342900 w 381000"/>
              <a:gd name="connsiteY8" fmla="*/ 638175 h 695325"/>
              <a:gd name="connsiteX9" fmla="*/ 381000 w 381000"/>
              <a:gd name="connsiteY9" fmla="*/ 542925 h 695325"/>
              <a:gd name="connsiteX10" fmla="*/ 371475 w 381000"/>
              <a:gd name="connsiteY10" fmla="*/ 400050 h 695325"/>
              <a:gd name="connsiteX11" fmla="*/ 171450 w 38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695325">
                <a:moveTo>
                  <a:pt x="171450" y="0"/>
                </a:moveTo>
                <a:lnTo>
                  <a:pt x="171450" y="0"/>
                </a:lnTo>
                <a:lnTo>
                  <a:pt x="9525" y="400050"/>
                </a:lnTo>
                <a:lnTo>
                  <a:pt x="0" y="571500"/>
                </a:lnTo>
                <a:lnTo>
                  <a:pt x="66675" y="676275"/>
                </a:lnTo>
                <a:lnTo>
                  <a:pt x="152400" y="695325"/>
                </a:lnTo>
                <a:lnTo>
                  <a:pt x="228600" y="695325"/>
                </a:lnTo>
                <a:lnTo>
                  <a:pt x="257175" y="695325"/>
                </a:lnTo>
                <a:lnTo>
                  <a:pt x="342900" y="638175"/>
                </a:lnTo>
                <a:lnTo>
                  <a:pt x="381000" y="542925"/>
                </a:lnTo>
                <a:lnTo>
                  <a:pt x="371475" y="400050"/>
                </a:lnTo>
                <a:lnTo>
                  <a:pt x="171450" y="0"/>
                </a:lnTo>
                <a:close/>
              </a:path>
            </a:pathLst>
          </a:custGeom>
          <a:solidFill>
            <a:srgbClr val="00B0F0"/>
          </a:solidFill>
        </p:spPr>
        <p:txBody>
          <a:bodyPr wrap="square" rtlCol="0" anchor="ctr">
            <a:spAutoFit/>
          </a:bodyPr>
          <a:lstStyle/>
          <a:p>
            <a:pPr marL="174625" indent="-174625" algn="ctr">
              <a:buFont typeface="Arial" pitchFamily="34" charset="0"/>
              <a:buChar char="•"/>
            </a:pPr>
            <a:endParaRPr lang="en-US" sz="2800" dirty="0" smtClean="0"/>
          </a:p>
        </p:txBody>
      </p:sp>
      <p:grpSp>
        <p:nvGrpSpPr>
          <p:cNvPr id="5" name="Group 67"/>
          <p:cNvGrpSpPr/>
          <p:nvPr/>
        </p:nvGrpSpPr>
        <p:grpSpPr>
          <a:xfrm>
            <a:off x="1123950" y="1847850"/>
            <a:ext cx="2771775" cy="3398282"/>
            <a:chOff x="1123950" y="1847850"/>
            <a:chExt cx="2771775" cy="3398282"/>
          </a:xfrm>
        </p:grpSpPr>
        <p:sp>
          <p:nvSpPr>
            <p:cNvPr id="66" name="Freeform 65"/>
            <p:cNvSpPr/>
            <p:nvPr/>
          </p:nvSpPr>
          <p:spPr>
            <a:xfrm>
              <a:off x="1123950" y="1847850"/>
              <a:ext cx="2771775" cy="3362325"/>
            </a:xfrm>
            <a:custGeom>
              <a:avLst/>
              <a:gdLst>
                <a:gd name="connsiteX0" fmla="*/ 0 w 2771775"/>
                <a:gd name="connsiteY0" fmla="*/ 0 h 3362325"/>
                <a:gd name="connsiteX1" fmla="*/ 2771775 w 2771775"/>
                <a:gd name="connsiteY1" fmla="*/ 19050 h 3362325"/>
                <a:gd name="connsiteX2" fmla="*/ 2705100 w 2771775"/>
                <a:gd name="connsiteY2" fmla="*/ 180975 h 3362325"/>
                <a:gd name="connsiteX3" fmla="*/ 2686050 w 2771775"/>
                <a:gd name="connsiteY3" fmla="*/ 276225 h 3362325"/>
                <a:gd name="connsiteX4" fmla="*/ 2657475 w 2771775"/>
                <a:gd name="connsiteY4" fmla="*/ 400050 h 3362325"/>
                <a:gd name="connsiteX5" fmla="*/ 2638425 w 2771775"/>
                <a:gd name="connsiteY5" fmla="*/ 457200 h 3362325"/>
                <a:gd name="connsiteX6" fmla="*/ 2590800 w 2771775"/>
                <a:gd name="connsiteY6" fmla="*/ 628650 h 3362325"/>
                <a:gd name="connsiteX7" fmla="*/ 2552700 w 2771775"/>
                <a:gd name="connsiteY7" fmla="*/ 838200 h 3362325"/>
                <a:gd name="connsiteX8" fmla="*/ 2552700 w 2771775"/>
                <a:gd name="connsiteY8" fmla="*/ 1009650 h 3362325"/>
                <a:gd name="connsiteX9" fmla="*/ 2524125 w 2771775"/>
                <a:gd name="connsiteY9" fmla="*/ 1171575 h 3362325"/>
                <a:gd name="connsiteX10" fmla="*/ 2514600 w 2771775"/>
                <a:gd name="connsiteY10" fmla="*/ 1285875 h 3362325"/>
                <a:gd name="connsiteX11" fmla="*/ 2247900 w 2771775"/>
                <a:gd name="connsiteY11" fmla="*/ 1381125 h 3362325"/>
                <a:gd name="connsiteX12" fmla="*/ 2152650 w 2771775"/>
                <a:gd name="connsiteY12" fmla="*/ 1419225 h 3362325"/>
                <a:gd name="connsiteX13" fmla="*/ 2200275 w 2771775"/>
                <a:gd name="connsiteY13" fmla="*/ 1152525 h 3362325"/>
                <a:gd name="connsiteX14" fmla="*/ 2124075 w 2771775"/>
                <a:gd name="connsiteY14" fmla="*/ 1295400 h 3362325"/>
                <a:gd name="connsiteX15" fmla="*/ 2114550 w 2771775"/>
                <a:gd name="connsiteY15" fmla="*/ 1238250 h 3362325"/>
                <a:gd name="connsiteX16" fmla="*/ 2200275 w 2771775"/>
                <a:gd name="connsiteY16" fmla="*/ 971550 h 3362325"/>
                <a:gd name="connsiteX17" fmla="*/ 2066925 w 2771775"/>
                <a:gd name="connsiteY17" fmla="*/ 1190625 h 3362325"/>
                <a:gd name="connsiteX18" fmla="*/ 2019300 w 2771775"/>
                <a:gd name="connsiteY18" fmla="*/ 1066800 h 3362325"/>
                <a:gd name="connsiteX19" fmla="*/ 1990725 w 2771775"/>
                <a:gd name="connsiteY19" fmla="*/ 1333500 h 3362325"/>
                <a:gd name="connsiteX20" fmla="*/ 1924050 w 2771775"/>
                <a:gd name="connsiteY20" fmla="*/ 1133475 h 3362325"/>
                <a:gd name="connsiteX21" fmla="*/ 1895475 w 2771775"/>
                <a:gd name="connsiteY21" fmla="*/ 1219200 h 3362325"/>
                <a:gd name="connsiteX22" fmla="*/ 1866900 w 2771775"/>
                <a:gd name="connsiteY22" fmla="*/ 1162050 h 3362325"/>
                <a:gd name="connsiteX23" fmla="*/ 1933575 w 2771775"/>
                <a:gd name="connsiteY23" fmla="*/ 1352550 h 3362325"/>
                <a:gd name="connsiteX24" fmla="*/ 1905000 w 2771775"/>
                <a:gd name="connsiteY24" fmla="*/ 1333500 h 3362325"/>
                <a:gd name="connsiteX25" fmla="*/ 1876425 w 2771775"/>
                <a:gd name="connsiteY25" fmla="*/ 1333500 h 3362325"/>
                <a:gd name="connsiteX26" fmla="*/ 1819275 w 2771775"/>
                <a:gd name="connsiteY26" fmla="*/ 1114425 h 3362325"/>
                <a:gd name="connsiteX27" fmla="*/ 1762125 w 2771775"/>
                <a:gd name="connsiteY27" fmla="*/ 1085850 h 3362325"/>
                <a:gd name="connsiteX28" fmla="*/ 1800225 w 2771775"/>
                <a:gd name="connsiteY28" fmla="*/ 1200150 h 3362325"/>
                <a:gd name="connsiteX29" fmla="*/ 1800225 w 2771775"/>
                <a:gd name="connsiteY29" fmla="*/ 1314450 h 3362325"/>
                <a:gd name="connsiteX30" fmla="*/ 1781175 w 2771775"/>
                <a:gd name="connsiteY30" fmla="*/ 1285875 h 3362325"/>
                <a:gd name="connsiteX31" fmla="*/ 1724025 w 2771775"/>
                <a:gd name="connsiteY31" fmla="*/ 1047750 h 3362325"/>
                <a:gd name="connsiteX32" fmla="*/ 1743075 w 2771775"/>
                <a:gd name="connsiteY32" fmla="*/ 1285875 h 3362325"/>
                <a:gd name="connsiteX33" fmla="*/ 1666875 w 2771775"/>
                <a:gd name="connsiteY33" fmla="*/ 1238250 h 3362325"/>
                <a:gd name="connsiteX34" fmla="*/ 1647825 w 2771775"/>
                <a:gd name="connsiteY34" fmla="*/ 1152525 h 3362325"/>
                <a:gd name="connsiteX35" fmla="*/ 1638300 w 2771775"/>
                <a:gd name="connsiteY35" fmla="*/ 1257300 h 3362325"/>
                <a:gd name="connsiteX36" fmla="*/ 1600200 w 2771775"/>
                <a:gd name="connsiteY36" fmla="*/ 1266825 h 3362325"/>
                <a:gd name="connsiteX37" fmla="*/ 1628775 w 2771775"/>
                <a:gd name="connsiteY37" fmla="*/ 1333500 h 3362325"/>
                <a:gd name="connsiteX38" fmla="*/ 1619250 w 2771775"/>
                <a:gd name="connsiteY38" fmla="*/ 1400175 h 3362325"/>
                <a:gd name="connsiteX39" fmla="*/ 1495425 w 2771775"/>
                <a:gd name="connsiteY39" fmla="*/ 1238250 h 3362325"/>
                <a:gd name="connsiteX40" fmla="*/ 1609725 w 2771775"/>
                <a:gd name="connsiteY40" fmla="*/ 1485900 h 3362325"/>
                <a:gd name="connsiteX41" fmla="*/ 1485900 w 2771775"/>
                <a:gd name="connsiteY41" fmla="*/ 1390650 h 3362325"/>
                <a:gd name="connsiteX42" fmla="*/ 1628775 w 2771775"/>
                <a:gd name="connsiteY42" fmla="*/ 1571625 h 3362325"/>
                <a:gd name="connsiteX43" fmla="*/ 1543050 w 2771775"/>
                <a:gd name="connsiteY43" fmla="*/ 1666875 h 3362325"/>
                <a:gd name="connsiteX44" fmla="*/ 1457325 w 2771775"/>
                <a:gd name="connsiteY44" fmla="*/ 1771650 h 3362325"/>
                <a:gd name="connsiteX45" fmla="*/ 1390650 w 2771775"/>
                <a:gd name="connsiteY45" fmla="*/ 1866900 h 3362325"/>
                <a:gd name="connsiteX46" fmla="*/ 1371600 w 2771775"/>
                <a:gd name="connsiteY46" fmla="*/ 1895475 h 3362325"/>
                <a:gd name="connsiteX47" fmla="*/ 1009650 w 2771775"/>
                <a:gd name="connsiteY47" fmla="*/ 3362325 h 3362325"/>
                <a:gd name="connsiteX48" fmla="*/ 38100 w 2771775"/>
                <a:gd name="connsiteY48" fmla="*/ 3362325 h 3362325"/>
                <a:gd name="connsiteX49" fmla="*/ 0 w 2771775"/>
                <a:gd name="connsiteY49" fmla="*/ 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771775" h="3362325">
                  <a:moveTo>
                    <a:pt x="0" y="0"/>
                  </a:moveTo>
                  <a:lnTo>
                    <a:pt x="2771775" y="19050"/>
                  </a:lnTo>
                  <a:lnTo>
                    <a:pt x="2705100" y="180975"/>
                  </a:lnTo>
                  <a:lnTo>
                    <a:pt x="2686050" y="276225"/>
                  </a:lnTo>
                  <a:lnTo>
                    <a:pt x="2657475" y="400050"/>
                  </a:lnTo>
                  <a:lnTo>
                    <a:pt x="2638425" y="457200"/>
                  </a:lnTo>
                  <a:lnTo>
                    <a:pt x="2590800" y="628650"/>
                  </a:lnTo>
                  <a:lnTo>
                    <a:pt x="2552700" y="838200"/>
                  </a:lnTo>
                  <a:lnTo>
                    <a:pt x="2552700" y="1009650"/>
                  </a:lnTo>
                  <a:lnTo>
                    <a:pt x="2524125" y="1171575"/>
                  </a:lnTo>
                  <a:lnTo>
                    <a:pt x="2514600" y="1285875"/>
                  </a:lnTo>
                  <a:lnTo>
                    <a:pt x="2247900" y="1381125"/>
                  </a:lnTo>
                  <a:lnTo>
                    <a:pt x="2152650" y="1419225"/>
                  </a:lnTo>
                  <a:lnTo>
                    <a:pt x="2200275" y="1152525"/>
                  </a:lnTo>
                  <a:lnTo>
                    <a:pt x="2124075" y="1295400"/>
                  </a:lnTo>
                  <a:lnTo>
                    <a:pt x="2114550" y="1238250"/>
                  </a:lnTo>
                  <a:lnTo>
                    <a:pt x="2200275" y="971550"/>
                  </a:lnTo>
                  <a:lnTo>
                    <a:pt x="2066925" y="1190625"/>
                  </a:lnTo>
                  <a:lnTo>
                    <a:pt x="2019300" y="1066800"/>
                  </a:lnTo>
                  <a:lnTo>
                    <a:pt x="1990725" y="1333500"/>
                  </a:lnTo>
                  <a:lnTo>
                    <a:pt x="1924050" y="1133475"/>
                  </a:lnTo>
                  <a:lnTo>
                    <a:pt x="1895475" y="1219200"/>
                  </a:lnTo>
                  <a:lnTo>
                    <a:pt x="1866900" y="1162050"/>
                  </a:lnTo>
                  <a:lnTo>
                    <a:pt x="1933575" y="1352550"/>
                  </a:lnTo>
                  <a:lnTo>
                    <a:pt x="1905000" y="1333500"/>
                  </a:lnTo>
                  <a:lnTo>
                    <a:pt x="1876425" y="1333500"/>
                  </a:lnTo>
                  <a:lnTo>
                    <a:pt x="1819275" y="1114425"/>
                  </a:lnTo>
                  <a:lnTo>
                    <a:pt x="1762125" y="1085850"/>
                  </a:lnTo>
                  <a:lnTo>
                    <a:pt x="1800225" y="1200150"/>
                  </a:lnTo>
                  <a:lnTo>
                    <a:pt x="1800225" y="1314450"/>
                  </a:lnTo>
                  <a:lnTo>
                    <a:pt x="1781175" y="1285875"/>
                  </a:lnTo>
                  <a:lnTo>
                    <a:pt x="1724025" y="1047750"/>
                  </a:lnTo>
                  <a:lnTo>
                    <a:pt x="1743075" y="1285875"/>
                  </a:lnTo>
                  <a:lnTo>
                    <a:pt x="1666875" y="1238250"/>
                  </a:lnTo>
                  <a:lnTo>
                    <a:pt x="1647825" y="1152525"/>
                  </a:lnTo>
                  <a:lnTo>
                    <a:pt x="1638300" y="1257300"/>
                  </a:lnTo>
                  <a:lnTo>
                    <a:pt x="1600200" y="1266825"/>
                  </a:lnTo>
                  <a:lnTo>
                    <a:pt x="1628775" y="1333500"/>
                  </a:lnTo>
                  <a:lnTo>
                    <a:pt x="1619250" y="1400175"/>
                  </a:lnTo>
                  <a:lnTo>
                    <a:pt x="1495425" y="1238250"/>
                  </a:lnTo>
                  <a:lnTo>
                    <a:pt x="1609725" y="1485900"/>
                  </a:lnTo>
                  <a:lnTo>
                    <a:pt x="1485900" y="1390650"/>
                  </a:lnTo>
                  <a:lnTo>
                    <a:pt x="1628775" y="1571625"/>
                  </a:lnTo>
                  <a:lnTo>
                    <a:pt x="1543050" y="1666875"/>
                  </a:lnTo>
                  <a:lnTo>
                    <a:pt x="1457325" y="1771650"/>
                  </a:lnTo>
                  <a:lnTo>
                    <a:pt x="1390650" y="1866900"/>
                  </a:lnTo>
                  <a:lnTo>
                    <a:pt x="1371600" y="1895475"/>
                  </a:lnTo>
                  <a:lnTo>
                    <a:pt x="1009650" y="3362325"/>
                  </a:lnTo>
                  <a:lnTo>
                    <a:pt x="38100" y="3362325"/>
                  </a:lnTo>
                  <a:lnTo>
                    <a:pt x="0" y="0"/>
                  </a:lnTo>
                  <a:close/>
                </a:path>
              </a:pathLst>
            </a:custGeom>
            <a:solidFill>
              <a:schemeClr val="bg1"/>
            </a:solidFill>
          </p:spPr>
          <p:txBody>
            <a:bodyPr wrap="none" rtlCol="0" anchor="ctr">
              <a:spAutoFit/>
            </a:bodyPr>
            <a:lstStyle/>
            <a:p>
              <a:pPr marL="174625" indent="-174625" algn="ctr">
                <a:buFont typeface="Arial" pitchFamily="34" charset="0"/>
                <a:buChar char="•"/>
              </a:pPr>
              <a:endParaRPr lang="en-US" sz="2800" dirty="0" smtClean="0"/>
            </a:p>
          </p:txBody>
        </p:sp>
        <p:sp>
          <p:nvSpPr>
            <p:cNvPr id="67" name="TextBox 66"/>
            <p:cNvSpPr txBox="1"/>
            <p:nvPr/>
          </p:nvSpPr>
          <p:spPr>
            <a:xfrm>
              <a:off x="1143000" y="4876800"/>
              <a:ext cx="1066800" cy="369332"/>
            </a:xfrm>
            <a:prstGeom prst="rect">
              <a:avLst/>
            </a:prstGeom>
            <a:noFill/>
          </p:spPr>
          <p:txBody>
            <a:bodyPr wrap="square" rtlCol="0">
              <a:spAutoFit/>
            </a:bodyPr>
            <a:lstStyle/>
            <a:p>
              <a:r>
                <a:rPr lang="en-US" b="1" dirty="0" smtClean="0"/>
                <a:t>Low Tide</a:t>
              </a:r>
            </a:p>
          </p:txBody>
        </p:sp>
      </p:grpSp>
      <p:sp>
        <p:nvSpPr>
          <p:cNvPr id="58" name="Freeform 57"/>
          <p:cNvSpPr/>
          <p:nvPr/>
        </p:nvSpPr>
        <p:spPr>
          <a:xfrm>
            <a:off x="2133600" y="2381250"/>
            <a:ext cx="5829300" cy="2266950"/>
          </a:xfrm>
          <a:custGeom>
            <a:avLst/>
            <a:gdLst>
              <a:gd name="connsiteX0" fmla="*/ 4695825 w 4695825"/>
              <a:gd name="connsiteY0" fmla="*/ 0 h 819150"/>
              <a:gd name="connsiteX1" fmla="*/ 4391025 w 4695825"/>
              <a:gd name="connsiteY1" fmla="*/ 28575 h 819150"/>
              <a:gd name="connsiteX2" fmla="*/ 4000500 w 4695825"/>
              <a:gd name="connsiteY2" fmla="*/ 38100 h 819150"/>
              <a:gd name="connsiteX3" fmla="*/ 3543300 w 4695825"/>
              <a:gd name="connsiteY3" fmla="*/ 57150 h 819150"/>
              <a:gd name="connsiteX4" fmla="*/ 3038475 w 4695825"/>
              <a:gd name="connsiteY4" fmla="*/ 57150 h 819150"/>
              <a:gd name="connsiteX5" fmla="*/ 2847975 w 4695825"/>
              <a:gd name="connsiteY5" fmla="*/ 57150 h 819150"/>
              <a:gd name="connsiteX6" fmla="*/ 2571750 w 4695825"/>
              <a:gd name="connsiteY6" fmla="*/ 104775 h 819150"/>
              <a:gd name="connsiteX7" fmla="*/ 2409825 w 4695825"/>
              <a:gd name="connsiteY7" fmla="*/ 180975 h 819150"/>
              <a:gd name="connsiteX8" fmla="*/ 2324100 w 4695825"/>
              <a:gd name="connsiteY8" fmla="*/ 314325 h 819150"/>
              <a:gd name="connsiteX9" fmla="*/ 2257425 w 4695825"/>
              <a:gd name="connsiteY9" fmla="*/ 457200 h 819150"/>
              <a:gd name="connsiteX10" fmla="*/ 2038350 w 4695825"/>
              <a:gd name="connsiteY10" fmla="*/ 476250 h 819150"/>
              <a:gd name="connsiteX11" fmla="*/ 1885950 w 4695825"/>
              <a:gd name="connsiteY11" fmla="*/ 476250 h 819150"/>
              <a:gd name="connsiteX12" fmla="*/ 1600200 w 4695825"/>
              <a:gd name="connsiteY12" fmla="*/ 485775 h 819150"/>
              <a:gd name="connsiteX13" fmla="*/ 1457325 w 4695825"/>
              <a:gd name="connsiteY13" fmla="*/ 533400 h 819150"/>
              <a:gd name="connsiteX14" fmla="*/ 1247775 w 4695825"/>
              <a:gd name="connsiteY14" fmla="*/ 533400 h 819150"/>
              <a:gd name="connsiteX15" fmla="*/ 1162050 w 4695825"/>
              <a:gd name="connsiteY15" fmla="*/ 609600 h 819150"/>
              <a:gd name="connsiteX16" fmla="*/ 981075 w 4695825"/>
              <a:gd name="connsiteY16" fmla="*/ 571500 h 819150"/>
              <a:gd name="connsiteX17" fmla="*/ 847725 w 4695825"/>
              <a:gd name="connsiteY17" fmla="*/ 609600 h 819150"/>
              <a:gd name="connsiteX18" fmla="*/ 733425 w 4695825"/>
              <a:gd name="connsiteY18" fmla="*/ 571500 h 819150"/>
              <a:gd name="connsiteX19" fmla="*/ 561975 w 4695825"/>
              <a:gd name="connsiteY19" fmla="*/ 657225 h 819150"/>
              <a:gd name="connsiteX20" fmla="*/ 457200 w 4695825"/>
              <a:gd name="connsiteY20" fmla="*/ 638175 h 819150"/>
              <a:gd name="connsiteX21" fmla="*/ 381000 w 4695825"/>
              <a:gd name="connsiteY21" fmla="*/ 695325 h 819150"/>
              <a:gd name="connsiteX22" fmla="*/ 314325 w 4695825"/>
              <a:gd name="connsiteY22" fmla="*/ 704850 h 819150"/>
              <a:gd name="connsiteX23" fmla="*/ 180975 w 4695825"/>
              <a:gd name="connsiteY23" fmla="*/ 742950 h 819150"/>
              <a:gd name="connsiteX24" fmla="*/ 95250 w 4695825"/>
              <a:gd name="connsiteY24" fmla="*/ 762000 h 819150"/>
              <a:gd name="connsiteX25" fmla="*/ 0 w 4695825"/>
              <a:gd name="connsiteY25" fmla="*/ 819150 h 819150"/>
              <a:gd name="connsiteX0" fmla="*/ 5372100 w 5372100"/>
              <a:gd name="connsiteY0" fmla="*/ 0 h 1047750"/>
              <a:gd name="connsiteX1" fmla="*/ 5067300 w 5372100"/>
              <a:gd name="connsiteY1" fmla="*/ 28575 h 1047750"/>
              <a:gd name="connsiteX2" fmla="*/ 4676775 w 5372100"/>
              <a:gd name="connsiteY2" fmla="*/ 38100 h 1047750"/>
              <a:gd name="connsiteX3" fmla="*/ 4219575 w 5372100"/>
              <a:gd name="connsiteY3" fmla="*/ 57150 h 1047750"/>
              <a:gd name="connsiteX4" fmla="*/ 3714750 w 5372100"/>
              <a:gd name="connsiteY4" fmla="*/ 57150 h 1047750"/>
              <a:gd name="connsiteX5" fmla="*/ 3524250 w 5372100"/>
              <a:gd name="connsiteY5" fmla="*/ 57150 h 1047750"/>
              <a:gd name="connsiteX6" fmla="*/ 3248025 w 5372100"/>
              <a:gd name="connsiteY6" fmla="*/ 104775 h 1047750"/>
              <a:gd name="connsiteX7" fmla="*/ 3086100 w 5372100"/>
              <a:gd name="connsiteY7" fmla="*/ 180975 h 1047750"/>
              <a:gd name="connsiteX8" fmla="*/ 3000375 w 5372100"/>
              <a:gd name="connsiteY8" fmla="*/ 314325 h 1047750"/>
              <a:gd name="connsiteX9" fmla="*/ 2933700 w 5372100"/>
              <a:gd name="connsiteY9" fmla="*/ 457200 h 1047750"/>
              <a:gd name="connsiteX10" fmla="*/ 2714625 w 5372100"/>
              <a:gd name="connsiteY10" fmla="*/ 476250 h 1047750"/>
              <a:gd name="connsiteX11" fmla="*/ 2562225 w 5372100"/>
              <a:gd name="connsiteY11" fmla="*/ 476250 h 1047750"/>
              <a:gd name="connsiteX12" fmla="*/ 2276475 w 5372100"/>
              <a:gd name="connsiteY12" fmla="*/ 485775 h 1047750"/>
              <a:gd name="connsiteX13" fmla="*/ 2133600 w 5372100"/>
              <a:gd name="connsiteY13" fmla="*/ 533400 h 1047750"/>
              <a:gd name="connsiteX14" fmla="*/ 1924050 w 5372100"/>
              <a:gd name="connsiteY14" fmla="*/ 533400 h 1047750"/>
              <a:gd name="connsiteX15" fmla="*/ 1838325 w 5372100"/>
              <a:gd name="connsiteY15" fmla="*/ 609600 h 1047750"/>
              <a:gd name="connsiteX16" fmla="*/ 1657350 w 5372100"/>
              <a:gd name="connsiteY16" fmla="*/ 571500 h 1047750"/>
              <a:gd name="connsiteX17" fmla="*/ 1524000 w 5372100"/>
              <a:gd name="connsiteY17" fmla="*/ 609600 h 1047750"/>
              <a:gd name="connsiteX18" fmla="*/ 1409700 w 5372100"/>
              <a:gd name="connsiteY18" fmla="*/ 571500 h 1047750"/>
              <a:gd name="connsiteX19" fmla="*/ 1238250 w 5372100"/>
              <a:gd name="connsiteY19" fmla="*/ 657225 h 1047750"/>
              <a:gd name="connsiteX20" fmla="*/ 1133475 w 5372100"/>
              <a:gd name="connsiteY20" fmla="*/ 638175 h 1047750"/>
              <a:gd name="connsiteX21" fmla="*/ 1057275 w 5372100"/>
              <a:gd name="connsiteY21" fmla="*/ 695325 h 1047750"/>
              <a:gd name="connsiteX22" fmla="*/ 990600 w 5372100"/>
              <a:gd name="connsiteY22" fmla="*/ 704850 h 1047750"/>
              <a:gd name="connsiteX23" fmla="*/ 857250 w 5372100"/>
              <a:gd name="connsiteY23" fmla="*/ 742950 h 1047750"/>
              <a:gd name="connsiteX24" fmla="*/ 771525 w 5372100"/>
              <a:gd name="connsiteY24" fmla="*/ 762000 h 1047750"/>
              <a:gd name="connsiteX25" fmla="*/ 0 w 5372100"/>
              <a:gd name="connsiteY25" fmla="*/ 1047750 h 1047750"/>
              <a:gd name="connsiteX0" fmla="*/ 5981700 w 5981700"/>
              <a:gd name="connsiteY0" fmla="*/ 0 h 2800350"/>
              <a:gd name="connsiteX1" fmla="*/ 5676900 w 5981700"/>
              <a:gd name="connsiteY1" fmla="*/ 28575 h 2800350"/>
              <a:gd name="connsiteX2" fmla="*/ 5286375 w 5981700"/>
              <a:gd name="connsiteY2" fmla="*/ 38100 h 2800350"/>
              <a:gd name="connsiteX3" fmla="*/ 4829175 w 5981700"/>
              <a:gd name="connsiteY3" fmla="*/ 57150 h 2800350"/>
              <a:gd name="connsiteX4" fmla="*/ 4324350 w 5981700"/>
              <a:gd name="connsiteY4" fmla="*/ 57150 h 2800350"/>
              <a:gd name="connsiteX5" fmla="*/ 4133850 w 5981700"/>
              <a:gd name="connsiteY5" fmla="*/ 57150 h 2800350"/>
              <a:gd name="connsiteX6" fmla="*/ 3857625 w 5981700"/>
              <a:gd name="connsiteY6" fmla="*/ 104775 h 2800350"/>
              <a:gd name="connsiteX7" fmla="*/ 3695700 w 5981700"/>
              <a:gd name="connsiteY7" fmla="*/ 180975 h 2800350"/>
              <a:gd name="connsiteX8" fmla="*/ 3609975 w 5981700"/>
              <a:gd name="connsiteY8" fmla="*/ 314325 h 2800350"/>
              <a:gd name="connsiteX9" fmla="*/ 3543300 w 5981700"/>
              <a:gd name="connsiteY9" fmla="*/ 457200 h 2800350"/>
              <a:gd name="connsiteX10" fmla="*/ 3324225 w 5981700"/>
              <a:gd name="connsiteY10" fmla="*/ 476250 h 2800350"/>
              <a:gd name="connsiteX11" fmla="*/ 3171825 w 5981700"/>
              <a:gd name="connsiteY11" fmla="*/ 476250 h 2800350"/>
              <a:gd name="connsiteX12" fmla="*/ 2886075 w 5981700"/>
              <a:gd name="connsiteY12" fmla="*/ 485775 h 2800350"/>
              <a:gd name="connsiteX13" fmla="*/ 2743200 w 5981700"/>
              <a:gd name="connsiteY13" fmla="*/ 533400 h 2800350"/>
              <a:gd name="connsiteX14" fmla="*/ 2533650 w 5981700"/>
              <a:gd name="connsiteY14" fmla="*/ 533400 h 2800350"/>
              <a:gd name="connsiteX15" fmla="*/ 2447925 w 5981700"/>
              <a:gd name="connsiteY15" fmla="*/ 609600 h 2800350"/>
              <a:gd name="connsiteX16" fmla="*/ 2266950 w 5981700"/>
              <a:gd name="connsiteY16" fmla="*/ 571500 h 2800350"/>
              <a:gd name="connsiteX17" fmla="*/ 2133600 w 5981700"/>
              <a:gd name="connsiteY17" fmla="*/ 609600 h 2800350"/>
              <a:gd name="connsiteX18" fmla="*/ 2019300 w 5981700"/>
              <a:gd name="connsiteY18" fmla="*/ 571500 h 2800350"/>
              <a:gd name="connsiteX19" fmla="*/ 1847850 w 5981700"/>
              <a:gd name="connsiteY19" fmla="*/ 657225 h 2800350"/>
              <a:gd name="connsiteX20" fmla="*/ 1743075 w 5981700"/>
              <a:gd name="connsiteY20" fmla="*/ 638175 h 2800350"/>
              <a:gd name="connsiteX21" fmla="*/ 1666875 w 5981700"/>
              <a:gd name="connsiteY21" fmla="*/ 695325 h 2800350"/>
              <a:gd name="connsiteX22" fmla="*/ 1600200 w 5981700"/>
              <a:gd name="connsiteY22" fmla="*/ 704850 h 2800350"/>
              <a:gd name="connsiteX23" fmla="*/ 1466850 w 5981700"/>
              <a:gd name="connsiteY23" fmla="*/ 742950 h 2800350"/>
              <a:gd name="connsiteX24" fmla="*/ 1381125 w 5981700"/>
              <a:gd name="connsiteY24" fmla="*/ 762000 h 2800350"/>
              <a:gd name="connsiteX25" fmla="*/ 0 w 5981700"/>
              <a:gd name="connsiteY25" fmla="*/ 2800350 h 2800350"/>
              <a:gd name="connsiteX0" fmla="*/ 5981700 w 5981700"/>
              <a:gd name="connsiteY0" fmla="*/ 0 h 2800350"/>
              <a:gd name="connsiteX1" fmla="*/ 5676900 w 5981700"/>
              <a:gd name="connsiteY1" fmla="*/ 28575 h 2800350"/>
              <a:gd name="connsiteX2" fmla="*/ 5286375 w 5981700"/>
              <a:gd name="connsiteY2" fmla="*/ 38100 h 2800350"/>
              <a:gd name="connsiteX3" fmla="*/ 4829175 w 5981700"/>
              <a:gd name="connsiteY3" fmla="*/ 57150 h 2800350"/>
              <a:gd name="connsiteX4" fmla="*/ 4324350 w 5981700"/>
              <a:gd name="connsiteY4" fmla="*/ 57150 h 2800350"/>
              <a:gd name="connsiteX5" fmla="*/ 4133850 w 5981700"/>
              <a:gd name="connsiteY5" fmla="*/ 57150 h 2800350"/>
              <a:gd name="connsiteX6" fmla="*/ 3857625 w 5981700"/>
              <a:gd name="connsiteY6" fmla="*/ 104775 h 2800350"/>
              <a:gd name="connsiteX7" fmla="*/ 3695700 w 5981700"/>
              <a:gd name="connsiteY7" fmla="*/ 180975 h 2800350"/>
              <a:gd name="connsiteX8" fmla="*/ 3609975 w 5981700"/>
              <a:gd name="connsiteY8" fmla="*/ 314325 h 2800350"/>
              <a:gd name="connsiteX9" fmla="*/ 3543300 w 5981700"/>
              <a:gd name="connsiteY9" fmla="*/ 457200 h 2800350"/>
              <a:gd name="connsiteX10" fmla="*/ 3324225 w 5981700"/>
              <a:gd name="connsiteY10" fmla="*/ 476250 h 2800350"/>
              <a:gd name="connsiteX11" fmla="*/ 3171825 w 5981700"/>
              <a:gd name="connsiteY11" fmla="*/ 476250 h 2800350"/>
              <a:gd name="connsiteX12" fmla="*/ 2886075 w 5981700"/>
              <a:gd name="connsiteY12" fmla="*/ 485775 h 2800350"/>
              <a:gd name="connsiteX13" fmla="*/ 2743200 w 5981700"/>
              <a:gd name="connsiteY13" fmla="*/ 533400 h 2800350"/>
              <a:gd name="connsiteX14" fmla="*/ 2533650 w 5981700"/>
              <a:gd name="connsiteY14" fmla="*/ 533400 h 2800350"/>
              <a:gd name="connsiteX15" fmla="*/ 2447925 w 5981700"/>
              <a:gd name="connsiteY15" fmla="*/ 609600 h 2800350"/>
              <a:gd name="connsiteX16" fmla="*/ 2266950 w 5981700"/>
              <a:gd name="connsiteY16" fmla="*/ 571500 h 2800350"/>
              <a:gd name="connsiteX17" fmla="*/ 2133600 w 5981700"/>
              <a:gd name="connsiteY17" fmla="*/ 609600 h 2800350"/>
              <a:gd name="connsiteX18" fmla="*/ 2019300 w 5981700"/>
              <a:gd name="connsiteY18" fmla="*/ 571500 h 2800350"/>
              <a:gd name="connsiteX19" fmla="*/ 1847850 w 5981700"/>
              <a:gd name="connsiteY19" fmla="*/ 657225 h 2800350"/>
              <a:gd name="connsiteX20" fmla="*/ 1743075 w 5981700"/>
              <a:gd name="connsiteY20" fmla="*/ 638175 h 2800350"/>
              <a:gd name="connsiteX21" fmla="*/ 1666875 w 5981700"/>
              <a:gd name="connsiteY21" fmla="*/ 695325 h 2800350"/>
              <a:gd name="connsiteX22" fmla="*/ 1600200 w 5981700"/>
              <a:gd name="connsiteY22" fmla="*/ 704850 h 2800350"/>
              <a:gd name="connsiteX23" fmla="*/ 1466850 w 5981700"/>
              <a:gd name="connsiteY23" fmla="*/ 742950 h 2800350"/>
              <a:gd name="connsiteX24" fmla="*/ 457200 w 5981700"/>
              <a:gd name="connsiteY24" fmla="*/ 1276350 h 2800350"/>
              <a:gd name="connsiteX25" fmla="*/ 0 w 5981700"/>
              <a:gd name="connsiteY25" fmla="*/ 2800350 h 2800350"/>
              <a:gd name="connsiteX0" fmla="*/ 5981700 w 5981700"/>
              <a:gd name="connsiteY0" fmla="*/ 0 h 2800350"/>
              <a:gd name="connsiteX1" fmla="*/ 5676900 w 5981700"/>
              <a:gd name="connsiteY1" fmla="*/ 28575 h 2800350"/>
              <a:gd name="connsiteX2" fmla="*/ 5286375 w 5981700"/>
              <a:gd name="connsiteY2" fmla="*/ 38100 h 2800350"/>
              <a:gd name="connsiteX3" fmla="*/ 4829175 w 5981700"/>
              <a:gd name="connsiteY3" fmla="*/ 57150 h 2800350"/>
              <a:gd name="connsiteX4" fmla="*/ 4324350 w 5981700"/>
              <a:gd name="connsiteY4" fmla="*/ 57150 h 2800350"/>
              <a:gd name="connsiteX5" fmla="*/ 4133850 w 5981700"/>
              <a:gd name="connsiteY5" fmla="*/ 57150 h 2800350"/>
              <a:gd name="connsiteX6" fmla="*/ 3857625 w 5981700"/>
              <a:gd name="connsiteY6" fmla="*/ 104775 h 2800350"/>
              <a:gd name="connsiteX7" fmla="*/ 3695700 w 5981700"/>
              <a:gd name="connsiteY7" fmla="*/ 180975 h 2800350"/>
              <a:gd name="connsiteX8" fmla="*/ 3609975 w 5981700"/>
              <a:gd name="connsiteY8" fmla="*/ 314325 h 2800350"/>
              <a:gd name="connsiteX9" fmla="*/ 3543300 w 5981700"/>
              <a:gd name="connsiteY9" fmla="*/ 457200 h 2800350"/>
              <a:gd name="connsiteX10" fmla="*/ 3324225 w 5981700"/>
              <a:gd name="connsiteY10" fmla="*/ 476250 h 2800350"/>
              <a:gd name="connsiteX11" fmla="*/ 3171825 w 5981700"/>
              <a:gd name="connsiteY11" fmla="*/ 476250 h 2800350"/>
              <a:gd name="connsiteX12" fmla="*/ 2886075 w 5981700"/>
              <a:gd name="connsiteY12" fmla="*/ 485775 h 2800350"/>
              <a:gd name="connsiteX13" fmla="*/ 2743200 w 5981700"/>
              <a:gd name="connsiteY13" fmla="*/ 533400 h 2800350"/>
              <a:gd name="connsiteX14" fmla="*/ 2533650 w 5981700"/>
              <a:gd name="connsiteY14" fmla="*/ 533400 h 2800350"/>
              <a:gd name="connsiteX15" fmla="*/ 2447925 w 5981700"/>
              <a:gd name="connsiteY15" fmla="*/ 609600 h 2800350"/>
              <a:gd name="connsiteX16" fmla="*/ 2266950 w 5981700"/>
              <a:gd name="connsiteY16" fmla="*/ 571500 h 2800350"/>
              <a:gd name="connsiteX17" fmla="*/ 2133600 w 5981700"/>
              <a:gd name="connsiteY17" fmla="*/ 609600 h 2800350"/>
              <a:gd name="connsiteX18" fmla="*/ 2019300 w 5981700"/>
              <a:gd name="connsiteY18" fmla="*/ 571500 h 2800350"/>
              <a:gd name="connsiteX19" fmla="*/ 1847850 w 5981700"/>
              <a:gd name="connsiteY19" fmla="*/ 657225 h 2800350"/>
              <a:gd name="connsiteX20" fmla="*/ 1743075 w 5981700"/>
              <a:gd name="connsiteY20" fmla="*/ 638175 h 2800350"/>
              <a:gd name="connsiteX21" fmla="*/ 1666875 w 5981700"/>
              <a:gd name="connsiteY21" fmla="*/ 695325 h 2800350"/>
              <a:gd name="connsiteX22" fmla="*/ 1600200 w 5981700"/>
              <a:gd name="connsiteY22" fmla="*/ 704850 h 2800350"/>
              <a:gd name="connsiteX23" fmla="*/ 914400 w 5981700"/>
              <a:gd name="connsiteY23" fmla="*/ 971550 h 2800350"/>
              <a:gd name="connsiteX24" fmla="*/ 457200 w 5981700"/>
              <a:gd name="connsiteY24" fmla="*/ 1276350 h 2800350"/>
              <a:gd name="connsiteX25" fmla="*/ 0 w 5981700"/>
              <a:gd name="connsiteY25" fmla="*/ 2800350 h 2800350"/>
              <a:gd name="connsiteX0" fmla="*/ 5905500 w 5905500"/>
              <a:gd name="connsiteY0" fmla="*/ 0 h 2876550"/>
              <a:gd name="connsiteX1" fmla="*/ 5600700 w 5905500"/>
              <a:gd name="connsiteY1" fmla="*/ 28575 h 2876550"/>
              <a:gd name="connsiteX2" fmla="*/ 5210175 w 5905500"/>
              <a:gd name="connsiteY2" fmla="*/ 38100 h 2876550"/>
              <a:gd name="connsiteX3" fmla="*/ 4752975 w 5905500"/>
              <a:gd name="connsiteY3" fmla="*/ 57150 h 2876550"/>
              <a:gd name="connsiteX4" fmla="*/ 4248150 w 5905500"/>
              <a:gd name="connsiteY4" fmla="*/ 57150 h 2876550"/>
              <a:gd name="connsiteX5" fmla="*/ 4057650 w 5905500"/>
              <a:gd name="connsiteY5" fmla="*/ 57150 h 2876550"/>
              <a:gd name="connsiteX6" fmla="*/ 3781425 w 5905500"/>
              <a:gd name="connsiteY6" fmla="*/ 104775 h 2876550"/>
              <a:gd name="connsiteX7" fmla="*/ 3619500 w 5905500"/>
              <a:gd name="connsiteY7" fmla="*/ 180975 h 2876550"/>
              <a:gd name="connsiteX8" fmla="*/ 3533775 w 5905500"/>
              <a:gd name="connsiteY8" fmla="*/ 314325 h 2876550"/>
              <a:gd name="connsiteX9" fmla="*/ 3467100 w 5905500"/>
              <a:gd name="connsiteY9" fmla="*/ 457200 h 2876550"/>
              <a:gd name="connsiteX10" fmla="*/ 3248025 w 5905500"/>
              <a:gd name="connsiteY10" fmla="*/ 476250 h 2876550"/>
              <a:gd name="connsiteX11" fmla="*/ 3095625 w 5905500"/>
              <a:gd name="connsiteY11" fmla="*/ 476250 h 2876550"/>
              <a:gd name="connsiteX12" fmla="*/ 2809875 w 5905500"/>
              <a:gd name="connsiteY12" fmla="*/ 485775 h 2876550"/>
              <a:gd name="connsiteX13" fmla="*/ 2667000 w 5905500"/>
              <a:gd name="connsiteY13" fmla="*/ 533400 h 2876550"/>
              <a:gd name="connsiteX14" fmla="*/ 2457450 w 5905500"/>
              <a:gd name="connsiteY14" fmla="*/ 533400 h 2876550"/>
              <a:gd name="connsiteX15" fmla="*/ 2371725 w 5905500"/>
              <a:gd name="connsiteY15" fmla="*/ 609600 h 2876550"/>
              <a:gd name="connsiteX16" fmla="*/ 2190750 w 5905500"/>
              <a:gd name="connsiteY16" fmla="*/ 571500 h 2876550"/>
              <a:gd name="connsiteX17" fmla="*/ 2057400 w 5905500"/>
              <a:gd name="connsiteY17" fmla="*/ 609600 h 2876550"/>
              <a:gd name="connsiteX18" fmla="*/ 1943100 w 5905500"/>
              <a:gd name="connsiteY18" fmla="*/ 571500 h 2876550"/>
              <a:gd name="connsiteX19" fmla="*/ 1771650 w 5905500"/>
              <a:gd name="connsiteY19" fmla="*/ 657225 h 2876550"/>
              <a:gd name="connsiteX20" fmla="*/ 1666875 w 5905500"/>
              <a:gd name="connsiteY20" fmla="*/ 638175 h 2876550"/>
              <a:gd name="connsiteX21" fmla="*/ 1590675 w 5905500"/>
              <a:gd name="connsiteY21" fmla="*/ 695325 h 2876550"/>
              <a:gd name="connsiteX22" fmla="*/ 1524000 w 5905500"/>
              <a:gd name="connsiteY22" fmla="*/ 704850 h 2876550"/>
              <a:gd name="connsiteX23" fmla="*/ 838200 w 5905500"/>
              <a:gd name="connsiteY23" fmla="*/ 971550 h 2876550"/>
              <a:gd name="connsiteX24" fmla="*/ 381000 w 5905500"/>
              <a:gd name="connsiteY24" fmla="*/ 1276350 h 2876550"/>
              <a:gd name="connsiteX25" fmla="*/ 0 w 5905500"/>
              <a:gd name="connsiteY25" fmla="*/ 2876550 h 2876550"/>
              <a:gd name="connsiteX0" fmla="*/ 5981700 w 5981700"/>
              <a:gd name="connsiteY0" fmla="*/ 0 h 2800350"/>
              <a:gd name="connsiteX1" fmla="*/ 5676900 w 5981700"/>
              <a:gd name="connsiteY1" fmla="*/ 28575 h 2800350"/>
              <a:gd name="connsiteX2" fmla="*/ 5286375 w 5981700"/>
              <a:gd name="connsiteY2" fmla="*/ 38100 h 2800350"/>
              <a:gd name="connsiteX3" fmla="*/ 4829175 w 5981700"/>
              <a:gd name="connsiteY3" fmla="*/ 57150 h 2800350"/>
              <a:gd name="connsiteX4" fmla="*/ 4324350 w 5981700"/>
              <a:gd name="connsiteY4" fmla="*/ 57150 h 2800350"/>
              <a:gd name="connsiteX5" fmla="*/ 4133850 w 5981700"/>
              <a:gd name="connsiteY5" fmla="*/ 57150 h 2800350"/>
              <a:gd name="connsiteX6" fmla="*/ 3857625 w 5981700"/>
              <a:gd name="connsiteY6" fmla="*/ 104775 h 2800350"/>
              <a:gd name="connsiteX7" fmla="*/ 3695700 w 5981700"/>
              <a:gd name="connsiteY7" fmla="*/ 180975 h 2800350"/>
              <a:gd name="connsiteX8" fmla="*/ 3609975 w 5981700"/>
              <a:gd name="connsiteY8" fmla="*/ 314325 h 2800350"/>
              <a:gd name="connsiteX9" fmla="*/ 3543300 w 5981700"/>
              <a:gd name="connsiteY9" fmla="*/ 457200 h 2800350"/>
              <a:gd name="connsiteX10" fmla="*/ 3324225 w 5981700"/>
              <a:gd name="connsiteY10" fmla="*/ 476250 h 2800350"/>
              <a:gd name="connsiteX11" fmla="*/ 3171825 w 5981700"/>
              <a:gd name="connsiteY11" fmla="*/ 476250 h 2800350"/>
              <a:gd name="connsiteX12" fmla="*/ 2886075 w 5981700"/>
              <a:gd name="connsiteY12" fmla="*/ 485775 h 2800350"/>
              <a:gd name="connsiteX13" fmla="*/ 2743200 w 5981700"/>
              <a:gd name="connsiteY13" fmla="*/ 533400 h 2800350"/>
              <a:gd name="connsiteX14" fmla="*/ 2533650 w 5981700"/>
              <a:gd name="connsiteY14" fmla="*/ 533400 h 2800350"/>
              <a:gd name="connsiteX15" fmla="*/ 2447925 w 5981700"/>
              <a:gd name="connsiteY15" fmla="*/ 609600 h 2800350"/>
              <a:gd name="connsiteX16" fmla="*/ 2266950 w 5981700"/>
              <a:gd name="connsiteY16" fmla="*/ 571500 h 2800350"/>
              <a:gd name="connsiteX17" fmla="*/ 2133600 w 5981700"/>
              <a:gd name="connsiteY17" fmla="*/ 609600 h 2800350"/>
              <a:gd name="connsiteX18" fmla="*/ 2019300 w 5981700"/>
              <a:gd name="connsiteY18" fmla="*/ 571500 h 2800350"/>
              <a:gd name="connsiteX19" fmla="*/ 1847850 w 5981700"/>
              <a:gd name="connsiteY19" fmla="*/ 657225 h 2800350"/>
              <a:gd name="connsiteX20" fmla="*/ 1743075 w 5981700"/>
              <a:gd name="connsiteY20" fmla="*/ 638175 h 2800350"/>
              <a:gd name="connsiteX21" fmla="*/ 1666875 w 5981700"/>
              <a:gd name="connsiteY21" fmla="*/ 695325 h 2800350"/>
              <a:gd name="connsiteX22" fmla="*/ 1600200 w 5981700"/>
              <a:gd name="connsiteY22" fmla="*/ 704850 h 2800350"/>
              <a:gd name="connsiteX23" fmla="*/ 914400 w 5981700"/>
              <a:gd name="connsiteY23" fmla="*/ 971550 h 2800350"/>
              <a:gd name="connsiteX24" fmla="*/ 457200 w 5981700"/>
              <a:gd name="connsiteY24" fmla="*/ 1276350 h 2800350"/>
              <a:gd name="connsiteX25" fmla="*/ 0 w 5981700"/>
              <a:gd name="connsiteY25" fmla="*/ 2800350 h 2800350"/>
              <a:gd name="connsiteX0" fmla="*/ 5829300 w 5829300"/>
              <a:gd name="connsiteY0" fmla="*/ 0 h 2266950"/>
              <a:gd name="connsiteX1" fmla="*/ 5524500 w 5829300"/>
              <a:gd name="connsiteY1" fmla="*/ 28575 h 2266950"/>
              <a:gd name="connsiteX2" fmla="*/ 5133975 w 5829300"/>
              <a:gd name="connsiteY2" fmla="*/ 38100 h 2266950"/>
              <a:gd name="connsiteX3" fmla="*/ 4676775 w 5829300"/>
              <a:gd name="connsiteY3" fmla="*/ 57150 h 2266950"/>
              <a:gd name="connsiteX4" fmla="*/ 4171950 w 5829300"/>
              <a:gd name="connsiteY4" fmla="*/ 57150 h 2266950"/>
              <a:gd name="connsiteX5" fmla="*/ 3981450 w 5829300"/>
              <a:gd name="connsiteY5" fmla="*/ 57150 h 2266950"/>
              <a:gd name="connsiteX6" fmla="*/ 3705225 w 5829300"/>
              <a:gd name="connsiteY6" fmla="*/ 104775 h 2266950"/>
              <a:gd name="connsiteX7" fmla="*/ 3543300 w 5829300"/>
              <a:gd name="connsiteY7" fmla="*/ 180975 h 2266950"/>
              <a:gd name="connsiteX8" fmla="*/ 3457575 w 5829300"/>
              <a:gd name="connsiteY8" fmla="*/ 314325 h 2266950"/>
              <a:gd name="connsiteX9" fmla="*/ 3390900 w 5829300"/>
              <a:gd name="connsiteY9" fmla="*/ 457200 h 2266950"/>
              <a:gd name="connsiteX10" fmla="*/ 3171825 w 5829300"/>
              <a:gd name="connsiteY10" fmla="*/ 476250 h 2266950"/>
              <a:gd name="connsiteX11" fmla="*/ 3019425 w 5829300"/>
              <a:gd name="connsiteY11" fmla="*/ 476250 h 2266950"/>
              <a:gd name="connsiteX12" fmla="*/ 2733675 w 5829300"/>
              <a:gd name="connsiteY12" fmla="*/ 485775 h 2266950"/>
              <a:gd name="connsiteX13" fmla="*/ 2590800 w 5829300"/>
              <a:gd name="connsiteY13" fmla="*/ 533400 h 2266950"/>
              <a:gd name="connsiteX14" fmla="*/ 2381250 w 5829300"/>
              <a:gd name="connsiteY14" fmla="*/ 533400 h 2266950"/>
              <a:gd name="connsiteX15" fmla="*/ 2295525 w 5829300"/>
              <a:gd name="connsiteY15" fmla="*/ 609600 h 2266950"/>
              <a:gd name="connsiteX16" fmla="*/ 2114550 w 5829300"/>
              <a:gd name="connsiteY16" fmla="*/ 571500 h 2266950"/>
              <a:gd name="connsiteX17" fmla="*/ 1981200 w 5829300"/>
              <a:gd name="connsiteY17" fmla="*/ 609600 h 2266950"/>
              <a:gd name="connsiteX18" fmla="*/ 1866900 w 5829300"/>
              <a:gd name="connsiteY18" fmla="*/ 571500 h 2266950"/>
              <a:gd name="connsiteX19" fmla="*/ 1695450 w 5829300"/>
              <a:gd name="connsiteY19" fmla="*/ 657225 h 2266950"/>
              <a:gd name="connsiteX20" fmla="*/ 1590675 w 5829300"/>
              <a:gd name="connsiteY20" fmla="*/ 638175 h 2266950"/>
              <a:gd name="connsiteX21" fmla="*/ 1514475 w 5829300"/>
              <a:gd name="connsiteY21" fmla="*/ 695325 h 2266950"/>
              <a:gd name="connsiteX22" fmla="*/ 1447800 w 5829300"/>
              <a:gd name="connsiteY22" fmla="*/ 704850 h 2266950"/>
              <a:gd name="connsiteX23" fmla="*/ 762000 w 5829300"/>
              <a:gd name="connsiteY23" fmla="*/ 971550 h 2266950"/>
              <a:gd name="connsiteX24" fmla="*/ 304800 w 5829300"/>
              <a:gd name="connsiteY24" fmla="*/ 1276350 h 2266950"/>
              <a:gd name="connsiteX25" fmla="*/ 0 w 5829300"/>
              <a:gd name="connsiteY25" fmla="*/ 226695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29300" h="2266950">
                <a:moveTo>
                  <a:pt x="5829300" y="0"/>
                </a:moveTo>
                <a:lnTo>
                  <a:pt x="5524500" y="28575"/>
                </a:lnTo>
                <a:lnTo>
                  <a:pt x="5133975" y="38100"/>
                </a:lnTo>
                <a:lnTo>
                  <a:pt x="4676775" y="57150"/>
                </a:lnTo>
                <a:lnTo>
                  <a:pt x="4171950" y="57150"/>
                </a:lnTo>
                <a:lnTo>
                  <a:pt x="3981450" y="57150"/>
                </a:lnTo>
                <a:lnTo>
                  <a:pt x="3705225" y="104775"/>
                </a:lnTo>
                <a:lnTo>
                  <a:pt x="3543300" y="180975"/>
                </a:lnTo>
                <a:lnTo>
                  <a:pt x="3457575" y="314325"/>
                </a:lnTo>
                <a:lnTo>
                  <a:pt x="3390900" y="457200"/>
                </a:lnTo>
                <a:lnTo>
                  <a:pt x="3171825" y="476250"/>
                </a:lnTo>
                <a:lnTo>
                  <a:pt x="3019425" y="476250"/>
                </a:lnTo>
                <a:lnTo>
                  <a:pt x="2733675" y="485775"/>
                </a:lnTo>
                <a:lnTo>
                  <a:pt x="2590800" y="533400"/>
                </a:lnTo>
                <a:lnTo>
                  <a:pt x="2381250" y="533400"/>
                </a:lnTo>
                <a:lnTo>
                  <a:pt x="2295525" y="609600"/>
                </a:lnTo>
                <a:lnTo>
                  <a:pt x="2114550" y="571500"/>
                </a:lnTo>
                <a:lnTo>
                  <a:pt x="1981200" y="609600"/>
                </a:lnTo>
                <a:lnTo>
                  <a:pt x="1866900" y="571500"/>
                </a:lnTo>
                <a:lnTo>
                  <a:pt x="1695450" y="657225"/>
                </a:lnTo>
                <a:lnTo>
                  <a:pt x="1590675" y="638175"/>
                </a:lnTo>
                <a:lnTo>
                  <a:pt x="1514475" y="695325"/>
                </a:lnTo>
                <a:lnTo>
                  <a:pt x="1447800" y="704850"/>
                </a:lnTo>
                <a:lnTo>
                  <a:pt x="762000" y="971550"/>
                </a:lnTo>
                <a:lnTo>
                  <a:pt x="304800" y="1276350"/>
                </a:lnTo>
                <a:lnTo>
                  <a:pt x="0" y="2266950"/>
                </a:lnTo>
              </a:path>
            </a:pathLst>
          </a:custGeom>
          <a:ln w="762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75"/>
          <p:cNvGrpSpPr/>
          <p:nvPr/>
        </p:nvGrpSpPr>
        <p:grpSpPr>
          <a:xfrm>
            <a:off x="2514600" y="3429000"/>
            <a:ext cx="2286000" cy="1842195"/>
            <a:chOff x="2514600" y="3429000"/>
            <a:chExt cx="2286000" cy="1842195"/>
          </a:xfrm>
        </p:grpSpPr>
        <p:sp>
          <p:nvSpPr>
            <p:cNvPr id="69" name="TextBox 68"/>
            <p:cNvSpPr txBox="1"/>
            <p:nvPr/>
          </p:nvSpPr>
          <p:spPr>
            <a:xfrm>
              <a:off x="2514600" y="3886200"/>
              <a:ext cx="2286000" cy="1384995"/>
            </a:xfrm>
            <a:prstGeom prst="rect">
              <a:avLst/>
            </a:prstGeom>
            <a:noFill/>
          </p:spPr>
          <p:txBody>
            <a:bodyPr wrap="square" rtlCol="0">
              <a:spAutoFit/>
            </a:bodyPr>
            <a:lstStyle/>
            <a:p>
              <a:pPr algn="ctr"/>
              <a:r>
                <a:rPr lang="en-US" sz="2800" b="1" dirty="0" smtClean="0">
                  <a:solidFill>
                    <a:schemeClr val="bg1"/>
                  </a:solidFill>
                </a:rPr>
                <a:t>Acadian Civil Engineering innovations</a:t>
              </a:r>
            </a:p>
          </p:txBody>
        </p:sp>
        <p:cxnSp>
          <p:nvCxnSpPr>
            <p:cNvPr id="71" name="Straight Arrow Connector 70"/>
            <p:cNvCxnSpPr/>
            <p:nvPr/>
          </p:nvCxnSpPr>
          <p:spPr>
            <a:xfrm flipV="1">
              <a:off x="3657600" y="3429000"/>
              <a:ext cx="609600" cy="457200"/>
            </a:xfrm>
            <a:prstGeom prst="straightConnector1">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69" idx="0"/>
            </p:cNvCxnSpPr>
            <p:nvPr/>
          </p:nvCxnSpPr>
          <p:spPr>
            <a:xfrm flipV="1">
              <a:off x="3657600" y="3733800"/>
              <a:ext cx="762000" cy="152400"/>
            </a:xfrm>
            <a:prstGeom prst="straightConnector1">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68" name="Rectangle 67"/>
          <p:cNvSpPr/>
          <p:nvPr/>
        </p:nvSpPr>
        <p:spPr>
          <a:xfrm>
            <a:off x="4012159" y="6247697"/>
            <a:ext cx="4572000" cy="523220"/>
          </a:xfrm>
          <a:prstGeom prst="rect">
            <a:avLst/>
          </a:prstGeom>
        </p:spPr>
        <p:txBody>
          <a:bodyPr wrap="square">
            <a:spAutoFit/>
          </a:bodyPr>
          <a:lstStyle/>
          <a:p>
            <a:pPr marL="228600" lvl="1" indent="-228600">
              <a:spcBef>
                <a:spcPts val="600"/>
              </a:spcBef>
            </a:pPr>
            <a:r>
              <a:rPr lang="en-US" sz="2800" dirty="0" smtClean="0"/>
              <a:t>and it’s </a:t>
            </a:r>
            <a:r>
              <a:rPr lang="en-US" sz="2800" dirty="0" smtClean="0">
                <a:solidFill>
                  <a:srgbClr val="FF0000"/>
                </a:solidFill>
                <a:effectLst>
                  <a:outerShdw blurRad="38100" dist="38100" dir="2700000" algn="tl">
                    <a:srgbClr val="000000"/>
                  </a:outerShdw>
                </a:effectLst>
              </a:rPr>
              <a:t>starting to RAIN</a:t>
            </a:r>
            <a:r>
              <a:rPr lang="en-US" sz="2800" dirty="0" smtClean="0"/>
              <a:t>!</a:t>
            </a:r>
          </a:p>
        </p:txBody>
      </p:sp>
      <p:sp>
        <p:nvSpPr>
          <p:cNvPr id="70" name="TextBox 69"/>
          <p:cNvSpPr txBox="1"/>
          <p:nvPr/>
        </p:nvSpPr>
        <p:spPr>
          <a:xfrm>
            <a:off x="1143000" y="1828800"/>
            <a:ext cx="2133600" cy="1384995"/>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Fresh Water drains into the ocean!</a:t>
            </a:r>
          </a:p>
        </p:txBody>
      </p:sp>
      <p:sp>
        <p:nvSpPr>
          <p:cNvPr id="59" name="TextBox 58"/>
          <p:cNvSpPr txBox="1"/>
          <p:nvPr/>
        </p:nvSpPr>
        <p:spPr>
          <a:xfrm>
            <a:off x="1143000" y="1887484"/>
            <a:ext cx="1219200" cy="369332"/>
          </a:xfrm>
          <a:prstGeom prst="rect">
            <a:avLst/>
          </a:prstGeom>
          <a:solidFill>
            <a:srgbClr val="D6EEF8"/>
          </a:solidFill>
        </p:spPr>
        <p:txBody>
          <a:bodyPr wrap="square" rtlCol="0">
            <a:spAutoFit/>
          </a:bodyPr>
          <a:lstStyle/>
          <a:p>
            <a:r>
              <a:rPr lang="en-US" b="1" dirty="0" smtClean="0"/>
              <a:t>High Tide</a:t>
            </a:r>
            <a:endParaRPr lang="en-US" b="1" dirty="0"/>
          </a:p>
        </p:txBody>
      </p:sp>
      <p:sp>
        <p:nvSpPr>
          <p:cNvPr id="60" name="TextBox 59"/>
          <p:cNvSpPr txBox="1"/>
          <p:nvPr/>
        </p:nvSpPr>
        <p:spPr>
          <a:xfrm>
            <a:off x="1143000" y="4572000"/>
            <a:ext cx="990600" cy="646331"/>
          </a:xfrm>
          <a:prstGeom prst="rect">
            <a:avLst/>
          </a:prstGeom>
          <a:solidFill>
            <a:srgbClr val="D6EEF8"/>
          </a:solidFill>
        </p:spPr>
        <p:txBody>
          <a:bodyPr wrap="square" rtlCol="0">
            <a:spAutoFit/>
          </a:bodyPr>
          <a:lstStyle/>
          <a:p>
            <a:pPr algn="ctr"/>
            <a:r>
              <a:rPr lang="en-US" b="1" dirty="0" smtClean="0"/>
              <a:t>Low Tide</a:t>
            </a:r>
            <a:endParaRPr lang="en-US" b="1" dirty="0"/>
          </a:p>
        </p:txBody>
      </p:sp>
      <p:sp>
        <p:nvSpPr>
          <p:cNvPr id="61" name="Rectangle 60"/>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wipe(left)">
                                      <p:cBhvr>
                                        <p:cTn id="7" dur="10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wipe(left)">
                                      <p:cBhvr>
                                        <p:cTn id="12" dur="1000"/>
                                        <p:tgtEl>
                                          <p:spTgt spid="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3000"/>
                                        <p:tgtEl>
                                          <p:spTgt spid="5"/>
                                        </p:tgtEl>
                                      </p:cBhvr>
                                    </p:animEffect>
                                  </p:childTnLst>
                                </p:cTn>
                              </p:par>
                              <p:par>
                                <p:cTn id="18" presetID="10" presetClass="exit" presetSubtype="0" fill="hold" grpId="0" nodeType="withEffect">
                                  <p:stCondLst>
                                    <p:cond delay="0"/>
                                  </p:stCondLst>
                                  <p:childTnLst>
                                    <p:animEffect transition="out" filter="fade">
                                      <p:cBhvr>
                                        <p:cTn id="19" dur="1000"/>
                                        <p:tgtEl>
                                          <p:spTgt spid="59"/>
                                        </p:tgtEl>
                                      </p:cBhvr>
                                    </p:animEffect>
                                    <p:set>
                                      <p:cBhvr>
                                        <p:cTn id="20" dur="1" fill="hold">
                                          <p:stCondLst>
                                            <p:cond delay="999"/>
                                          </p:stCondLst>
                                        </p:cTn>
                                        <p:tgtEl>
                                          <p:spTgt spid="59"/>
                                        </p:tgtEl>
                                        <p:attrNameLst>
                                          <p:attrName>style.visibility</p:attrName>
                                        </p:attrNameLst>
                                      </p:cBhvr>
                                      <p:to>
                                        <p:strVal val="hidden"/>
                                      </p:to>
                                    </p:set>
                                  </p:childTnLst>
                                </p:cTn>
                              </p:par>
                              <p:par>
                                <p:cTn id="21" presetID="10" presetClass="exit" presetSubtype="0" fill="hold" grpId="0" nodeType="withEffect">
                                  <p:stCondLst>
                                    <p:cond delay="2500"/>
                                  </p:stCondLst>
                                  <p:childTnLst>
                                    <p:animEffect transition="out" filter="fade">
                                      <p:cBhvr>
                                        <p:cTn id="22" dur="1000"/>
                                        <p:tgtEl>
                                          <p:spTgt spid="60"/>
                                        </p:tgtEl>
                                      </p:cBhvr>
                                    </p:animEffect>
                                    <p:set>
                                      <p:cBhvr>
                                        <p:cTn id="23" dur="1" fill="hold">
                                          <p:stCondLst>
                                            <p:cond delay="999"/>
                                          </p:stCondLst>
                                        </p:cTn>
                                        <p:tgtEl>
                                          <p:spTgt spid="6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8">
                                            <p:txEl>
                                              <p:pRg st="0" end="0"/>
                                            </p:txEl>
                                          </p:spTgt>
                                        </p:tgtEl>
                                        <p:attrNameLst>
                                          <p:attrName>style.visibility</p:attrName>
                                        </p:attrNameLst>
                                      </p:cBhvr>
                                      <p:to>
                                        <p:strVal val="visible"/>
                                      </p:to>
                                    </p:set>
                                    <p:animEffect transition="in" filter="wipe(left)">
                                      <p:cBhvr>
                                        <p:cTn id="28" dur="1000"/>
                                        <p:tgtEl>
                                          <p:spTgt spid="68">
                                            <p:txEl>
                                              <p:pRg st="0" end="0"/>
                                            </p:txEl>
                                          </p:spTgt>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2000"/>
                                        <p:tgtEl>
                                          <p:spTgt spid="31"/>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2000"/>
                                        <p:tgtEl>
                                          <p:spTgt spid="32"/>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000"/>
                                        <p:tgtEl>
                                          <p:spTgt spid="33"/>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2000"/>
                                        <p:tgtEl>
                                          <p:spTgt spid="36"/>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2000"/>
                                        <p:tgtEl>
                                          <p:spTgt spid="42"/>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2000"/>
                                        <p:tgtEl>
                                          <p:spTgt spid="43"/>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2000"/>
                                        <p:tgtEl>
                                          <p:spTgt spid="44"/>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2000"/>
                                        <p:tgtEl>
                                          <p:spTgt spid="45"/>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2000"/>
                                        <p:tgtEl>
                                          <p:spTgt spid="46"/>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2000"/>
                                        <p:tgtEl>
                                          <p:spTgt spid="47"/>
                                        </p:tgtEl>
                                      </p:cBhvr>
                                    </p:animEffect>
                                  </p:childTnLst>
                                </p:cTn>
                              </p:par>
                              <p:par>
                                <p:cTn id="59" presetID="10" presetClass="entr" presetSubtype="0" fill="hold" grpId="1" nodeType="with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fade">
                                      <p:cBhvr>
                                        <p:cTn id="61" dur="2000"/>
                                        <p:tgtEl>
                                          <p:spTgt spid="48"/>
                                        </p:tgtEl>
                                      </p:cBhvr>
                                    </p:animEffect>
                                  </p:childTnLst>
                                </p:cTn>
                              </p:par>
                              <p:par>
                                <p:cTn id="62" presetID="10" presetClass="entr" presetSubtype="0" fill="hold" grpId="1" nodeType="with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fade">
                                      <p:cBhvr>
                                        <p:cTn id="64" dur="2000"/>
                                        <p:tgtEl>
                                          <p:spTgt spid="49"/>
                                        </p:tgtEl>
                                      </p:cBhvr>
                                    </p:animEffect>
                                  </p:childTnLst>
                                </p:cTn>
                              </p:par>
                              <p:par>
                                <p:cTn id="65" presetID="10" presetClass="entr" presetSubtype="0" fill="hold" grpId="1"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2000"/>
                                        <p:tgtEl>
                                          <p:spTgt spid="50"/>
                                        </p:tgtEl>
                                      </p:cBhvr>
                                    </p:animEffect>
                                  </p:childTnLst>
                                </p:cTn>
                              </p:par>
                              <p:par>
                                <p:cTn id="68" presetID="10" presetClass="entr" presetSubtype="0" fill="hold" grpId="1" nodeType="withEffect">
                                  <p:stCondLst>
                                    <p:cond delay="0"/>
                                  </p:stCondLst>
                                  <p:childTnLst>
                                    <p:set>
                                      <p:cBhvr>
                                        <p:cTn id="69" dur="1" fill="hold">
                                          <p:stCondLst>
                                            <p:cond delay="0"/>
                                          </p:stCondLst>
                                        </p:cTn>
                                        <p:tgtEl>
                                          <p:spTgt spid="51"/>
                                        </p:tgtEl>
                                        <p:attrNameLst>
                                          <p:attrName>style.visibility</p:attrName>
                                        </p:attrNameLst>
                                      </p:cBhvr>
                                      <p:to>
                                        <p:strVal val="visible"/>
                                      </p:to>
                                    </p:set>
                                    <p:animEffect transition="in" filter="fade">
                                      <p:cBhvr>
                                        <p:cTn id="70" dur="2000"/>
                                        <p:tgtEl>
                                          <p:spTgt spid="51"/>
                                        </p:tgtEl>
                                      </p:cBhvr>
                                    </p:animEffect>
                                  </p:childTnLst>
                                </p:cTn>
                              </p:par>
                              <p:par>
                                <p:cTn id="71" presetID="10" presetClass="entr" presetSubtype="0" fill="hold" grpId="1" nodeType="with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2000"/>
                                        <p:tgtEl>
                                          <p:spTgt spid="52"/>
                                        </p:tgtEl>
                                      </p:cBhvr>
                                    </p:animEffect>
                                  </p:childTnLst>
                                </p:cTn>
                              </p:par>
                              <p:par>
                                <p:cTn id="74" presetID="10" presetClass="entr" presetSubtype="0" fill="hold" grpId="1" nodeType="with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fade">
                                      <p:cBhvr>
                                        <p:cTn id="76" dur="2000"/>
                                        <p:tgtEl>
                                          <p:spTgt spid="53"/>
                                        </p:tgtEl>
                                      </p:cBhvr>
                                    </p:animEffect>
                                  </p:childTnLst>
                                </p:cTn>
                              </p:par>
                              <p:par>
                                <p:cTn id="77" presetID="10" presetClass="entr" presetSubtype="0" fill="hold" grpId="1" nodeType="with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fade">
                                      <p:cBhvr>
                                        <p:cTn id="79" dur="2000"/>
                                        <p:tgtEl>
                                          <p:spTgt spid="54"/>
                                        </p:tgtEl>
                                      </p:cBhvr>
                                    </p:animEffect>
                                  </p:childTnLst>
                                </p:cTn>
                              </p:par>
                              <p:par>
                                <p:cTn id="80" presetID="10" presetClass="entr" presetSubtype="0" fill="hold" grpId="1" nodeType="with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fade">
                                      <p:cBhvr>
                                        <p:cTn id="82" dur="2000"/>
                                        <p:tgtEl>
                                          <p:spTgt spid="55"/>
                                        </p:tgtEl>
                                      </p:cBhvr>
                                    </p:animEffect>
                                  </p:childTnLst>
                                </p:cTn>
                              </p:par>
                              <p:par>
                                <p:cTn id="83" presetID="10" presetClass="entr" presetSubtype="0" fill="hold" grpId="1" nodeType="withEffect">
                                  <p:stCondLst>
                                    <p:cond delay="0"/>
                                  </p:stCondLst>
                                  <p:childTnLst>
                                    <p:set>
                                      <p:cBhvr>
                                        <p:cTn id="84" dur="1" fill="hold">
                                          <p:stCondLst>
                                            <p:cond delay="0"/>
                                          </p:stCondLst>
                                        </p:cTn>
                                        <p:tgtEl>
                                          <p:spTgt spid="56"/>
                                        </p:tgtEl>
                                        <p:attrNameLst>
                                          <p:attrName>style.visibility</p:attrName>
                                        </p:attrNameLst>
                                      </p:cBhvr>
                                      <p:to>
                                        <p:strVal val="visible"/>
                                      </p:to>
                                    </p:set>
                                    <p:animEffect transition="in" filter="fade">
                                      <p:cBhvr>
                                        <p:cTn id="85" dur="2000"/>
                                        <p:tgtEl>
                                          <p:spTgt spid="56"/>
                                        </p:tgtEl>
                                      </p:cBhvr>
                                    </p:animEffect>
                                  </p:childTnLst>
                                </p:cTn>
                              </p:par>
                              <p:par>
                                <p:cTn id="86" presetID="10" presetClass="entr" presetSubtype="0" fill="hold" grpId="1" nodeType="with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fade">
                                      <p:cBhvr>
                                        <p:cTn id="88" dur="2000"/>
                                        <p:tgtEl>
                                          <p:spTgt spid="57"/>
                                        </p:tgtEl>
                                      </p:cBhvr>
                                    </p:animEffect>
                                  </p:childTnLst>
                                </p:cTn>
                              </p:par>
                            </p:childTnLst>
                          </p:cTn>
                        </p:par>
                        <p:par>
                          <p:cTn id="89" fill="hold">
                            <p:stCondLst>
                              <p:cond delay="2000"/>
                            </p:stCondLst>
                            <p:childTnLst>
                              <p:par>
                                <p:cTn id="90" presetID="42" presetClass="path" presetSubtype="0" repeatCount="indefinite" accel="50000" decel="50000" fill="hold" grpId="0" nodeType="afterEffect">
                                  <p:stCondLst>
                                    <p:cond delay="500"/>
                                  </p:stCondLst>
                                  <p:childTnLst>
                                    <p:animMotion origin="layout" path="M 1.94444E-6 4.44444E-6 L 1.94444E-6 0.17569 " pathEditMode="relative" rAng="0" ptsTypes="AA">
                                      <p:cBhvr>
                                        <p:cTn id="91" dur="500" fill="hold"/>
                                        <p:tgtEl>
                                          <p:spTgt spid="31"/>
                                        </p:tgtEl>
                                        <p:attrNameLst>
                                          <p:attrName>ppt_x</p:attrName>
                                          <p:attrName>ppt_y</p:attrName>
                                        </p:attrNameLst>
                                      </p:cBhvr>
                                      <p:rCtr x="0" y="88"/>
                                    </p:animMotion>
                                  </p:childTnLst>
                                </p:cTn>
                              </p:par>
                            </p:childTnLst>
                          </p:cTn>
                        </p:par>
                        <p:par>
                          <p:cTn id="92" fill="hold">
                            <p:stCondLst>
                              <p:cond delay="3000"/>
                            </p:stCondLst>
                            <p:childTnLst>
                              <p:par>
                                <p:cTn id="93" presetID="42" presetClass="path" presetSubtype="0" repeatCount="indefinite" accel="50000" decel="50000" fill="hold" grpId="0" nodeType="afterEffect">
                                  <p:stCondLst>
                                    <p:cond delay="1000"/>
                                  </p:stCondLst>
                                  <p:childTnLst>
                                    <p:animMotion origin="layout" path="M -1.38889E-6 -2.22222E-6 L -1.38889E-6 0.10903 " pathEditMode="relative" rAng="0" ptsTypes="AA">
                                      <p:cBhvr>
                                        <p:cTn id="94" dur="1000" fill="hold"/>
                                        <p:tgtEl>
                                          <p:spTgt spid="49"/>
                                        </p:tgtEl>
                                        <p:attrNameLst>
                                          <p:attrName>ppt_x</p:attrName>
                                          <p:attrName>ppt_y</p:attrName>
                                        </p:attrNameLst>
                                      </p:cBhvr>
                                      <p:rCtr x="0" y="54"/>
                                    </p:animMotion>
                                  </p:childTnLst>
                                </p:cTn>
                              </p:par>
                            </p:childTnLst>
                          </p:cTn>
                        </p:par>
                        <p:par>
                          <p:cTn id="95" fill="hold">
                            <p:stCondLst>
                              <p:cond delay="5000"/>
                            </p:stCondLst>
                            <p:childTnLst>
                              <p:par>
                                <p:cTn id="96" presetID="42" presetClass="path" presetSubtype="0" repeatCount="indefinite" accel="50000" decel="50000" fill="hold" grpId="0" nodeType="afterEffect">
                                  <p:stCondLst>
                                    <p:cond delay="0"/>
                                  </p:stCondLst>
                                  <p:childTnLst>
                                    <p:animMotion origin="layout" path="M -4.72222E-6 1.11111E-6 L -4.72222E-6 0.14236 " pathEditMode="relative" rAng="0" ptsTypes="AA">
                                      <p:cBhvr>
                                        <p:cTn id="97" dur="500" fill="hold"/>
                                        <p:tgtEl>
                                          <p:spTgt spid="33"/>
                                        </p:tgtEl>
                                        <p:attrNameLst>
                                          <p:attrName>ppt_x</p:attrName>
                                          <p:attrName>ppt_y</p:attrName>
                                        </p:attrNameLst>
                                      </p:cBhvr>
                                      <p:rCtr x="0" y="71"/>
                                    </p:animMotion>
                                  </p:childTnLst>
                                </p:cTn>
                              </p:par>
                            </p:childTnLst>
                          </p:cTn>
                        </p:par>
                        <p:par>
                          <p:cTn id="98" fill="hold">
                            <p:stCondLst>
                              <p:cond delay="5500"/>
                            </p:stCondLst>
                            <p:childTnLst>
                              <p:par>
                                <p:cTn id="99" presetID="42" presetClass="path" presetSubtype="0" repeatCount="indefinite" accel="50000" decel="50000" fill="hold" grpId="0" nodeType="afterEffect">
                                  <p:stCondLst>
                                    <p:cond delay="0"/>
                                  </p:stCondLst>
                                  <p:childTnLst>
                                    <p:animMotion origin="layout" path="M 1.94444E-6 4.44444E-6 L 1.94444E-6 0.17569 " pathEditMode="relative" rAng="0" ptsTypes="AA">
                                      <p:cBhvr>
                                        <p:cTn id="100" dur="1000" fill="hold"/>
                                        <p:tgtEl>
                                          <p:spTgt spid="48"/>
                                        </p:tgtEl>
                                        <p:attrNameLst>
                                          <p:attrName>ppt_x</p:attrName>
                                          <p:attrName>ppt_y</p:attrName>
                                        </p:attrNameLst>
                                      </p:cBhvr>
                                      <p:rCtr x="0" y="88"/>
                                    </p:animMotion>
                                  </p:childTnLst>
                                </p:cTn>
                              </p:par>
                            </p:childTnLst>
                          </p:cTn>
                        </p:par>
                        <p:par>
                          <p:cTn id="101" fill="hold">
                            <p:stCondLst>
                              <p:cond delay="6500"/>
                            </p:stCondLst>
                            <p:childTnLst>
                              <p:par>
                                <p:cTn id="102" presetID="42" presetClass="path" presetSubtype="0" repeatCount="indefinite" accel="50000" decel="50000" fill="hold" grpId="0" nodeType="afterEffect">
                                  <p:stCondLst>
                                    <p:cond delay="500"/>
                                  </p:stCondLst>
                                  <p:childTnLst>
                                    <p:animMotion origin="layout" path="M 1.94444E-6 -1.11111E-6 L 1.94444E-6 0.10903 " pathEditMode="relative" rAng="0" ptsTypes="AA">
                                      <p:cBhvr>
                                        <p:cTn id="103" dur="500" fill="hold"/>
                                        <p:tgtEl>
                                          <p:spTgt spid="36"/>
                                        </p:tgtEl>
                                        <p:attrNameLst>
                                          <p:attrName>ppt_x</p:attrName>
                                          <p:attrName>ppt_y</p:attrName>
                                        </p:attrNameLst>
                                      </p:cBhvr>
                                      <p:rCtr x="0" y="54"/>
                                    </p:animMotion>
                                  </p:childTnLst>
                                </p:cTn>
                              </p:par>
                            </p:childTnLst>
                          </p:cTn>
                        </p:par>
                        <p:par>
                          <p:cTn id="104" fill="hold">
                            <p:stCondLst>
                              <p:cond delay="7500"/>
                            </p:stCondLst>
                            <p:childTnLst>
                              <p:par>
                                <p:cTn id="105" presetID="42" presetClass="path" presetSubtype="0" repeatCount="indefinite" accel="50000" decel="50000" fill="hold" grpId="0" nodeType="afterEffect">
                                  <p:stCondLst>
                                    <p:cond delay="1000"/>
                                  </p:stCondLst>
                                  <p:childTnLst>
                                    <p:animMotion origin="layout" path="M -1.38889E-6 -2.22222E-6 L -1.38889E-6 0.10903 " pathEditMode="relative" rAng="0" ptsTypes="AA">
                                      <p:cBhvr>
                                        <p:cTn id="106" dur="1000" fill="hold"/>
                                        <p:tgtEl>
                                          <p:spTgt spid="32"/>
                                        </p:tgtEl>
                                        <p:attrNameLst>
                                          <p:attrName>ppt_x</p:attrName>
                                          <p:attrName>ppt_y</p:attrName>
                                        </p:attrNameLst>
                                      </p:cBhvr>
                                      <p:rCtr x="0" y="54"/>
                                    </p:animMotion>
                                  </p:childTnLst>
                                </p:cTn>
                              </p:par>
                            </p:childTnLst>
                          </p:cTn>
                        </p:par>
                        <p:par>
                          <p:cTn id="107" fill="hold">
                            <p:stCondLst>
                              <p:cond delay="9500"/>
                            </p:stCondLst>
                            <p:childTnLst>
                              <p:par>
                                <p:cTn id="108" presetID="42" presetClass="path" presetSubtype="0" repeatCount="indefinite" accel="50000" decel="50000" fill="hold" grpId="0" nodeType="afterEffect">
                                  <p:stCondLst>
                                    <p:cond delay="0"/>
                                  </p:stCondLst>
                                  <p:childTnLst>
                                    <p:animMotion origin="layout" path="M 1.94444E-6 4.44444E-6 L 1.94444E-6 0.17569 " pathEditMode="relative" rAng="0" ptsTypes="AA">
                                      <p:cBhvr>
                                        <p:cTn id="109" dur="500" fill="hold"/>
                                        <p:tgtEl>
                                          <p:spTgt spid="57"/>
                                        </p:tgtEl>
                                        <p:attrNameLst>
                                          <p:attrName>ppt_x</p:attrName>
                                          <p:attrName>ppt_y</p:attrName>
                                        </p:attrNameLst>
                                      </p:cBhvr>
                                      <p:rCtr x="0" y="88"/>
                                    </p:animMotion>
                                  </p:childTnLst>
                                </p:cTn>
                              </p:par>
                            </p:childTnLst>
                          </p:cTn>
                        </p:par>
                        <p:par>
                          <p:cTn id="110" fill="hold">
                            <p:stCondLst>
                              <p:cond delay="10000"/>
                            </p:stCondLst>
                            <p:childTnLst>
                              <p:par>
                                <p:cTn id="111" presetID="42" presetClass="path" presetSubtype="0" repeatCount="indefinite" accel="50000" decel="50000" fill="hold" grpId="0" nodeType="afterEffect">
                                  <p:stCondLst>
                                    <p:cond delay="0"/>
                                  </p:stCondLst>
                                  <p:childTnLst>
                                    <p:animMotion origin="layout" path="M -4.72222E-6 1.11111E-6 L -4.72222E-6 0.14236 " pathEditMode="relative" rAng="0" ptsTypes="AA">
                                      <p:cBhvr>
                                        <p:cTn id="112" dur="1000" fill="hold"/>
                                        <p:tgtEl>
                                          <p:spTgt spid="44"/>
                                        </p:tgtEl>
                                        <p:attrNameLst>
                                          <p:attrName>ppt_x</p:attrName>
                                          <p:attrName>ppt_y</p:attrName>
                                        </p:attrNameLst>
                                      </p:cBhvr>
                                      <p:rCtr x="0" y="71"/>
                                    </p:animMotion>
                                  </p:childTnLst>
                                </p:cTn>
                              </p:par>
                            </p:childTnLst>
                          </p:cTn>
                        </p:par>
                        <p:par>
                          <p:cTn id="113" fill="hold">
                            <p:stCondLst>
                              <p:cond delay="11000"/>
                            </p:stCondLst>
                            <p:childTnLst>
                              <p:par>
                                <p:cTn id="114" presetID="42" presetClass="path" presetSubtype="0" repeatCount="indefinite" accel="50000" decel="50000" fill="hold" grpId="0" nodeType="afterEffect">
                                  <p:stCondLst>
                                    <p:cond delay="500"/>
                                  </p:stCondLst>
                                  <p:childTnLst>
                                    <p:animMotion origin="layout" path="M 1.94444E-6 4.44444E-6 L 1.94444E-6 0.17569 " pathEditMode="relative" rAng="0" ptsTypes="AA">
                                      <p:cBhvr>
                                        <p:cTn id="115" dur="500" fill="hold"/>
                                        <p:tgtEl>
                                          <p:spTgt spid="54"/>
                                        </p:tgtEl>
                                        <p:attrNameLst>
                                          <p:attrName>ppt_x</p:attrName>
                                          <p:attrName>ppt_y</p:attrName>
                                        </p:attrNameLst>
                                      </p:cBhvr>
                                      <p:rCtr x="0" y="88"/>
                                    </p:animMotion>
                                  </p:childTnLst>
                                </p:cTn>
                              </p:par>
                            </p:childTnLst>
                          </p:cTn>
                        </p:par>
                        <p:par>
                          <p:cTn id="116" fill="hold">
                            <p:stCondLst>
                              <p:cond delay="12000"/>
                            </p:stCondLst>
                            <p:childTnLst>
                              <p:par>
                                <p:cTn id="117" presetID="42" presetClass="path" presetSubtype="0" repeatCount="indefinite" accel="50000" decel="50000" fill="hold" grpId="0" nodeType="afterEffect">
                                  <p:stCondLst>
                                    <p:cond delay="1000"/>
                                  </p:stCondLst>
                                  <p:childTnLst>
                                    <p:animMotion origin="layout" path="M -1.38889E-6 -2.22222E-6 L -1.38889E-6 0.10903 " pathEditMode="relative" rAng="0" ptsTypes="AA">
                                      <p:cBhvr>
                                        <p:cTn id="118" dur="1000" fill="hold"/>
                                        <p:tgtEl>
                                          <p:spTgt spid="43"/>
                                        </p:tgtEl>
                                        <p:attrNameLst>
                                          <p:attrName>ppt_x</p:attrName>
                                          <p:attrName>ppt_y</p:attrName>
                                        </p:attrNameLst>
                                      </p:cBhvr>
                                      <p:rCtr x="0" y="54"/>
                                    </p:animMotion>
                                  </p:childTnLst>
                                </p:cTn>
                              </p:par>
                            </p:childTnLst>
                          </p:cTn>
                        </p:par>
                        <p:par>
                          <p:cTn id="119" fill="hold">
                            <p:stCondLst>
                              <p:cond delay="14000"/>
                            </p:stCondLst>
                            <p:childTnLst>
                              <p:par>
                                <p:cTn id="120" presetID="22" presetClass="entr" presetSubtype="2" repeatCount="indefinite" fill="hold" grpId="0" nodeType="afterEffect">
                                  <p:stCondLst>
                                    <p:cond delay="0"/>
                                  </p:stCondLst>
                                  <p:childTnLst>
                                    <p:set>
                                      <p:cBhvr>
                                        <p:cTn id="121" dur="1" fill="hold">
                                          <p:stCondLst>
                                            <p:cond delay="0"/>
                                          </p:stCondLst>
                                        </p:cTn>
                                        <p:tgtEl>
                                          <p:spTgt spid="58"/>
                                        </p:tgtEl>
                                        <p:attrNameLst>
                                          <p:attrName>style.visibility</p:attrName>
                                        </p:attrNameLst>
                                      </p:cBhvr>
                                      <p:to>
                                        <p:strVal val="visible"/>
                                      </p:to>
                                    </p:set>
                                    <p:animEffect transition="in" filter="wipe(right)">
                                      <p:cBhvr>
                                        <p:cTn id="122" dur="5000"/>
                                        <p:tgtEl>
                                          <p:spTgt spid="58"/>
                                        </p:tgtEl>
                                      </p:cBhvr>
                                    </p:animEffect>
                                  </p:childTnLst>
                                </p:cTn>
                              </p:par>
                            </p:childTnLst>
                          </p:cTn>
                        </p:par>
                        <p:par>
                          <p:cTn id="123" fill="hold">
                            <p:stCondLst>
                              <p:cond delay="19000"/>
                            </p:stCondLst>
                            <p:childTnLst>
                              <p:par>
                                <p:cTn id="124" presetID="26" presetClass="entr" presetSubtype="0" fill="hold" grpId="0" nodeType="afterEffect">
                                  <p:stCondLst>
                                    <p:cond delay="0"/>
                                  </p:stCondLst>
                                  <p:childTnLst>
                                    <p:set>
                                      <p:cBhvr>
                                        <p:cTn id="125" dur="1" fill="hold">
                                          <p:stCondLst>
                                            <p:cond delay="0"/>
                                          </p:stCondLst>
                                        </p:cTn>
                                        <p:tgtEl>
                                          <p:spTgt spid="70"/>
                                        </p:tgtEl>
                                        <p:attrNameLst>
                                          <p:attrName>style.visibility</p:attrName>
                                        </p:attrNameLst>
                                      </p:cBhvr>
                                      <p:to>
                                        <p:strVal val="visible"/>
                                      </p:to>
                                    </p:set>
                                    <p:animEffect transition="in" filter="wipe(down)">
                                      <p:cBhvr>
                                        <p:cTn id="126" dur="580">
                                          <p:stCondLst>
                                            <p:cond delay="0"/>
                                          </p:stCondLst>
                                        </p:cTn>
                                        <p:tgtEl>
                                          <p:spTgt spid="70"/>
                                        </p:tgtEl>
                                      </p:cBhvr>
                                    </p:animEffect>
                                    <p:anim calcmode="lin" valueType="num">
                                      <p:cBhvr>
                                        <p:cTn id="127" dur="1822" tmFilter="0,0; 0.14,0.36; 0.43,0.73; 0.71,0.91; 1.0,1.0">
                                          <p:stCondLst>
                                            <p:cond delay="0"/>
                                          </p:stCondLst>
                                        </p:cTn>
                                        <p:tgtEl>
                                          <p:spTgt spid="70"/>
                                        </p:tgtEl>
                                        <p:attrNameLst>
                                          <p:attrName>ppt_x</p:attrName>
                                        </p:attrNameLst>
                                      </p:cBhvr>
                                      <p:tavLst>
                                        <p:tav tm="0">
                                          <p:val>
                                            <p:strVal val="#ppt_x-0.25"/>
                                          </p:val>
                                        </p:tav>
                                        <p:tav tm="100000">
                                          <p:val>
                                            <p:strVal val="#ppt_x"/>
                                          </p:val>
                                        </p:tav>
                                      </p:tavLst>
                                    </p:anim>
                                    <p:anim calcmode="lin" valueType="num">
                                      <p:cBhvr>
                                        <p:cTn id="128" dur="664" tmFilter="0.0,0.0; 0.25,0.07; 0.50,0.2; 0.75,0.467; 1.0,1.0">
                                          <p:stCondLst>
                                            <p:cond delay="0"/>
                                          </p:stCondLst>
                                        </p:cTn>
                                        <p:tgtEl>
                                          <p:spTgt spid="70"/>
                                        </p:tgtEl>
                                        <p:attrNameLst>
                                          <p:attrName>ppt_y</p:attrName>
                                        </p:attrNameLst>
                                      </p:cBhvr>
                                      <p:tavLst>
                                        <p:tav tm="0" fmla="#ppt_y-sin(pi*$)/3">
                                          <p:val>
                                            <p:fltVal val="0.5"/>
                                          </p:val>
                                        </p:tav>
                                        <p:tav tm="100000">
                                          <p:val>
                                            <p:fltVal val="1"/>
                                          </p:val>
                                        </p:tav>
                                      </p:tavLst>
                                    </p:anim>
                                    <p:anim calcmode="lin" valueType="num">
                                      <p:cBhvr>
                                        <p:cTn id="129" dur="664" tmFilter="0, 0; 0.125,0.2665; 0.25,0.4; 0.375,0.465; 0.5,0.5;  0.625,0.535; 0.75,0.6; 0.875,0.7335; 1,1">
                                          <p:stCondLst>
                                            <p:cond delay="664"/>
                                          </p:stCondLst>
                                        </p:cTn>
                                        <p:tgtEl>
                                          <p:spTgt spid="70"/>
                                        </p:tgtEl>
                                        <p:attrNameLst>
                                          <p:attrName>ppt_y</p:attrName>
                                        </p:attrNameLst>
                                      </p:cBhvr>
                                      <p:tavLst>
                                        <p:tav tm="0" fmla="#ppt_y-sin(pi*$)/9">
                                          <p:val>
                                            <p:fltVal val="0"/>
                                          </p:val>
                                        </p:tav>
                                        <p:tav tm="100000">
                                          <p:val>
                                            <p:fltVal val="1"/>
                                          </p:val>
                                        </p:tav>
                                      </p:tavLst>
                                    </p:anim>
                                    <p:anim calcmode="lin" valueType="num">
                                      <p:cBhvr>
                                        <p:cTn id="130" dur="332" tmFilter="0, 0; 0.125,0.2665; 0.25,0.4; 0.375,0.465; 0.5,0.5;  0.625,0.535; 0.75,0.6; 0.875,0.7335; 1,1">
                                          <p:stCondLst>
                                            <p:cond delay="1324"/>
                                          </p:stCondLst>
                                        </p:cTn>
                                        <p:tgtEl>
                                          <p:spTgt spid="70"/>
                                        </p:tgtEl>
                                        <p:attrNameLst>
                                          <p:attrName>ppt_y</p:attrName>
                                        </p:attrNameLst>
                                      </p:cBhvr>
                                      <p:tavLst>
                                        <p:tav tm="0" fmla="#ppt_y-sin(pi*$)/27">
                                          <p:val>
                                            <p:fltVal val="0"/>
                                          </p:val>
                                        </p:tav>
                                        <p:tav tm="100000">
                                          <p:val>
                                            <p:fltVal val="1"/>
                                          </p:val>
                                        </p:tav>
                                      </p:tavLst>
                                    </p:anim>
                                    <p:anim calcmode="lin" valueType="num">
                                      <p:cBhvr>
                                        <p:cTn id="131" dur="164" tmFilter="0, 0; 0.125,0.2665; 0.25,0.4; 0.375,0.465; 0.5,0.5;  0.625,0.535; 0.75,0.6; 0.875,0.7335; 1,1">
                                          <p:stCondLst>
                                            <p:cond delay="1656"/>
                                          </p:stCondLst>
                                        </p:cTn>
                                        <p:tgtEl>
                                          <p:spTgt spid="70"/>
                                        </p:tgtEl>
                                        <p:attrNameLst>
                                          <p:attrName>ppt_y</p:attrName>
                                        </p:attrNameLst>
                                      </p:cBhvr>
                                      <p:tavLst>
                                        <p:tav tm="0" fmla="#ppt_y-sin(pi*$)/81">
                                          <p:val>
                                            <p:fltVal val="0"/>
                                          </p:val>
                                        </p:tav>
                                        <p:tav tm="100000">
                                          <p:val>
                                            <p:fltVal val="1"/>
                                          </p:val>
                                        </p:tav>
                                      </p:tavLst>
                                    </p:anim>
                                    <p:animScale>
                                      <p:cBhvr>
                                        <p:cTn id="132" dur="26">
                                          <p:stCondLst>
                                            <p:cond delay="650"/>
                                          </p:stCondLst>
                                        </p:cTn>
                                        <p:tgtEl>
                                          <p:spTgt spid="70"/>
                                        </p:tgtEl>
                                      </p:cBhvr>
                                      <p:to x="100000" y="60000"/>
                                    </p:animScale>
                                    <p:animScale>
                                      <p:cBhvr>
                                        <p:cTn id="133" dur="166" decel="50000">
                                          <p:stCondLst>
                                            <p:cond delay="676"/>
                                          </p:stCondLst>
                                        </p:cTn>
                                        <p:tgtEl>
                                          <p:spTgt spid="70"/>
                                        </p:tgtEl>
                                      </p:cBhvr>
                                      <p:to x="100000" y="100000"/>
                                    </p:animScale>
                                    <p:animScale>
                                      <p:cBhvr>
                                        <p:cTn id="134" dur="26">
                                          <p:stCondLst>
                                            <p:cond delay="1312"/>
                                          </p:stCondLst>
                                        </p:cTn>
                                        <p:tgtEl>
                                          <p:spTgt spid="70"/>
                                        </p:tgtEl>
                                      </p:cBhvr>
                                      <p:to x="100000" y="80000"/>
                                    </p:animScale>
                                    <p:animScale>
                                      <p:cBhvr>
                                        <p:cTn id="135" dur="166" decel="50000">
                                          <p:stCondLst>
                                            <p:cond delay="1338"/>
                                          </p:stCondLst>
                                        </p:cTn>
                                        <p:tgtEl>
                                          <p:spTgt spid="70"/>
                                        </p:tgtEl>
                                      </p:cBhvr>
                                      <p:to x="100000" y="100000"/>
                                    </p:animScale>
                                    <p:animScale>
                                      <p:cBhvr>
                                        <p:cTn id="136" dur="26">
                                          <p:stCondLst>
                                            <p:cond delay="1642"/>
                                          </p:stCondLst>
                                        </p:cTn>
                                        <p:tgtEl>
                                          <p:spTgt spid="70"/>
                                        </p:tgtEl>
                                      </p:cBhvr>
                                      <p:to x="100000" y="90000"/>
                                    </p:animScale>
                                    <p:animScale>
                                      <p:cBhvr>
                                        <p:cTn id="137" dur="166" decel="50000">
                                          <p:stCondLst>
                                            <p:cond delay="1668"/>
                                          </p:stCondLst>
                                        </p:cTn>
                                        <p:tgtEl>
                                          <p:spTgt spid="70"/>
                                        </p:tgtEl>
                                      </p:cBhvr>
                                      <p:to x="100000" y="100000"/>
                                    </p:animScale>
                                    <p:animScale>
                                      <p:cBhvr>
                                        <p:cTn id="138" dur="26">
                                          <p:stCondLst>
                                            <p:cond delay="1808"/>
                                          </p:stCondLst>
                                        </p:cTn>
                                        <p:tgtEl>
                                          <p:spTgt spid="70"/>
                                        </p:tgtEl>
                                      </p:cBhvr>
                                      <p:to x="100000" y="95000"/>
                                    </p:animScale>
                                    <p:animScale>
                                      <p:cBhvr>
                                        <p:cTn id="139" dur="166" decel="50000">
                                          <p:stCondLst>
                                            <p:cond delay="1834"/>
                                          </p:stCondLst>
                                        </p:cTn>
                                        <p:tgtEl>
                                          <p:spTgt spid="70"/>
                                        </p:tgtEl>
                                      </p:cBhvr>
                                      <p:to x="100000" y="100000"/>
                                    </p:animScale>
                                  </p:childTnLst>
                                </p:cTn>
                              </p:par>
                            </p:childTnLst>
                          </p:cTn>
                        </p:par>
                        <p:par>
                          <p:cTn id="140" fill="hold">
                            <p:stCondLst>
                              <p:cond delay="21000"/>
                            </p:stCondLst>
                            <p:childTnLst>
                              <p:par>
                                <p:cTn id="141" presetID="42" presetClass="path" presetSubtype="0" repeatCount="indefinite" accel="50000" decel="50000" fill="hold" grpId="0" nodeType="afterEffect">
                                  <p:stCondLst>
                                    <p:cond delay="0"/>
                                  </p:stCondLst>
                                  <p:childTnLst>
                                    <p:animMotion origin="layout" path="M -1.38889E-6 -2.22222E-6 L -1.38889E-6 0.10903 " pathEditMode="relative" rAng="0" ptsTypes="AA">
                                      <p:cBhvr>
                                        <p:cTn id="142" dur="500" fill="hold"/>
                                        <p:tgtEl>
                                          <p:spTgt spid="55"/>
                                        </p:tgtEl>
                                        <p:attrNameLst>
                                          <p:attrName>ppt_x</p:attrName>
                                          <p:attrName>ppt_y</p:attrName>
                                        </p:attrNameLst>
                                      </p:cBhvr>
                                      <p:rCtr x="0" y="54"/>
                                    </p:animMotion>
                                  </p:childTnLst>
                                </p:cTn>
                              </p:par>
                            </p:childTnLst>
                          </p:cTn>
                        </p:par>
                        <p:par>
                          <p:cTn id="143" fill="hold">
                            <p:stCondLst>
                              <p:cond delay="21500"/>
                            </p:stCondLst>
                            <p:childTnLst>
                              <p:par>
                                <p:cTn id="144" presetID="42" presetClass="path" presetSubtype="0" repeatCount="indefinite" accel="50000" decel="50000" fill="hold" grpId="0" nodeType="afterEffect">
                                  <p:stCondLst>
                                    <p:cond delay="500"/>
                                  </p:stCondLst>
                                  <p:childTnLst>
                                    <p:animMotion origin="layout" path="M 1.94444E-6 4.44444E-6 L 1.94444E-6 0.17569 " pathEditMode="relative" rAng="0" ptsTypes="AA">
                                      <p:cBhvr>
                                        <p:cTn id="145" dur="1000" fill="hold"/>
                                        <p:tgtEl>
                                          <p:spTgt spid="42"/>
                                        </p:tgtEl>
                                        <p:attrNameLst>
                                          <p:attrName>ppt_x</p:attrName>
                                          <p:attrName>ppt_y</p:attrName>
                                        </p:attrNameLst>
                                      </p:cBhvr>
                                      <p:rCtr x="0" y="88"/>
                                    </p:animMotion>
                                  </p:childTnLst>
                                </p:cTn>
                              </p:par>
                            </p:childTnLst>
                          </p:cTn>
                        </p:par>
                        <p:par>
                          <p:cTn id="146" fill="hold">
                            <p:stCondLst>
                              <p:cond delay="23000"/>
                            </p:stCondLst>
                            <p:childTnLst>
                              <p:par>
                                <p:cTn id="147" presetID="42" presetClass="path" presetSubtype="0" repeatCount="indefinite" accel="50000" decel="50000" fill="hold" grpId="0" nodeType="afterEffect">
                                  <p:stCondLst>
                                    <p:cond delay="0"/>
                                  </p:stCondLst>
                                  <p:childTnLst>
                                    <p:animMotion origin="layout" path="M -4.72222E-6 1.11111E-6 L -4.72222E-6 0.14236 " pathEditMode="relative" rAng="0" ptsTypes="AA">
                                      <p:cBhvr>
                                        <p:cTn id="148" dur="500" fill="hold"/>
                                        <p:tgtEl>
                                          <p:spTgt spid="56"/>
                                        </p:tgtEl>
                                        <p:attrNameLst>
                                          <p:attrName>ppt_x</p:attrName>
                                          <p:attrName>ppt_y</p:attrName>
                                        </p:attrNameLst>
                                      </p:cBhvr>
                                      <p:rCtr x="0" y="71"/>
                                    </p:animMotion>
                                  </p:childTnLst>
                                </p:cTn>
                              </p:par>
                            </p:childTnLst>
                          </p:cTn>
                        </p:par>
                        <p:par>
                          <p:cTn id="149" fill="hold">
                            <p:stCondLst>
                              <p:cond delay="23500"/>
                            </p:stCondLst>
                            <p:childTnLst>
                              <p:par>
                                <p:cTn id="150" presetID="42" presetClass="path" presetSubtype="0" repeatCount="indefinite" accel="50000" decel="50000" fill="hold" grpId="0" nodeType="afterEffect">
                                  <p:stCondLst>
                                    <p:cond delay="1000"/>
                                  </p:stCondLst>
                                  <p:childTnLst>
                                    <p:animMotion origin="layout" path="M -4.72222E-6 1.11111E-6 L -4.72222E-6 0.14236 " pathEditMode="relative" rAng="0" ptsTypes="AA">
                                      <p:cBhvr>
                                        <p:cTn id="151" dur="1000" fill="hold"/>
                                        <p:tgtEl>
                                          <p:spTgt spid="47"/>
                                        </p:tgtEl>
                                        <p:attrNameLst>
                                          <p:attrName>ppt_x</p:attrName>
                                          <p:attrName>ppt_y</p:attrName>
                                        </p:attrNameLst>
                                      </p:cBhvr>
                                      <p:rCtr x="0" y="71"/>
                                    </p:animMotion>
                                  </p:childTnLst>
                                </p:cTn>
                              </p:par>
                            </p:childTnLst>
                          </p:cTn>
                        </p:par>
                        <p:par>
                          <p:cTn id="152" fill="hold">
                            <p:stCondLst>
                              <p:cond delay="25500"/>
                            </p:stCondLst>
                            <p:childTnLst>
                              <p:par>
                                <p:cTn id="153" presetID="42" presetClass="path" presetSubtype="0" repeatCount="indefinite" accel="50000" decel="50000" fill="hold" grpId="0" nodeType="afterEffect">
                                  <p:stCondLst>
                                    <p:cond delay="500"/>
                                  </p:stCondLst>
                                  <p:childTnLst>
                                    <p:animMotion origin="layout" path="M 1.94444E-6 4.44444E-6 L 1.94444E-6 0.17569 " pathEditMode="relative" rAng="0" ptsTypes="AA">
                                      <p:cBhvr>
                                        <p:cTn id="154" dur="500" fill="hold"/>
                                        <p:tgtEl>
                                          <p:spTgt spid="51"/>
                                        </p:tgtEl>
                                        <p:attrNameLst>
                                          <p:attrName>ppt_x</p:attrName>
                                          <p:attrName>ppt_y</p:attrName>
                                        </p:attrNameLst>
                                      </p:cBhvr>
                                      <p:rCtr x="0" y="88"/>
                                    </p:animMotion>
                                  </p:childTnLst>
                                </p:cTn>
                              </p:par>
                            </p:childTnLst>
                          </p:cTn>
                        </p:par>
                        <p:par>
                          <p:cTn id="155" fill="hold">
                            <p:stCondLst>
                              <p:cond delay="26500"/>
                            </p:stCondLst>
                            <p:childTnLst>
                              <p:par>
                                <p:cTn id="156" presetID="42" presetClass="path" presetSubtype="0" repeatCount="indefinite" accel="50000" decel="50000" fill="hold" grpId="0" nodeType="afterEffect">
                                  <p:stCondLst>
                                    <p:cond delay="0"/>
                                  </p:stCondLst>
                                  <p:childTnLst>
                                    <p:animMotion origin="layout" path="M -1.38889E-6 -2.22222E-6 L -1.38889E-6 0.10903 " pathEditMode="relative" rAng="0" ptsTypes="AA">
                                      <p:cBhvr>
                                        <p:cTn id="157" dur="1000" fill="hold"/>
                                        <p:tgtEl>
                                          <p:spTgt spid="46"/>
                                        </p:tgtEl>
                                        <p:attrNameLst>
                                          <p:attrName>ppt_x</p:attrName>
                                          <p:attrName>ppt_y</p:attrName>
                                        </p:attrNameLst>
                                      </p:cBhvr>
                                      <p:rCtr x="0" y="54"/>
                                    </p:animMotion>
                                  </p:childTnLst>
                                </p:cTn>
                              </p:par>
                            </p:childTnLst>
                          </p:cTn>
                        </p:par>
                        <p:par>
                          <p:cTn id="158" fill="hold">
                            <p:stCondLst>
                              <p:cond delay="27500"/>
                            </p:stCondLst>
                            <p:childTnLst>
                              <p:par>
                                <p:cTn id="159" presetID="42" presetClass="path" presetSubtype="0" repeatCount="indefinite" accel="50000" decel="50000" fill="hold" grpId="0" nodeType="afterEffect">
                                  <p:stCondLst>
                                    <p:cond delay="0"/>
                                  </p:stCondLst>
                                  <p:childTnLst>
                                    <p:animMotion origin="layout" path="M -1.38889E-6 -2.22222E-6 L -1.38889E-6 0.10903 " pathEditMode="relative" rAng="0" ptsTypes="AA">
                                      <p:cBhvr>
                                        <p:cTn id="160" dur="500" fill="hold"/>
                                        <p:tgtEl>
                                          <p:spTgt spid="52"/>
                                        </p:tgtEl>
                                        <p:attrNameLst>
                                          <p:attrName>ppt_x</p:attrName>
                                          <p:attrName>ppt_y</p:attrName>
                                        </p:attrNameLst>
                                      </p:cBhvr>
                                      <p:rCtr x="0" y="54"/>
                                    </p:animMotion>
                                  </p:childTnLst>
                                </p:cTn>
                              </p:par>
                            </p:childTnLst>
                          </p:cTn>
                        </p:par>
                        <p:par>
                          <p:cTn id="161" fill="hold">
                            <p:stCondLst>
                              <p:cond delay="28000"/>
                            </p:stCondLst>
                            <p:childTnLst>
                              <p:par>
                                <p:cTn id="162" presetID="42" presetClass="path" presetSubtype="0" repeatCount="indefinite" accel="50000" decel="50000" fill="hold" grpId="0" nodeType="afterEffect">
                                  <p:stCondLst>
                                    <p:cond delay="1000"/>
                                  </p:stCondLst>
                                  <p:childTnLst>
                                    <p:animMotion origin="layout" path="M 1.94444E-6 4.44444E-6 L 1.94444E-6 0.17569 " pathEditMode="relative" rAng="0" ptsTypes="AA">
                                      <p:cBhvr>
                                        <p:cTn id="163" dur="1000" fill="hold"/>
                                        <p:tgtEl>
                                          <p:spTgt spid="45"/>
                                        </p:tgtEl>
                                        <p:attrNameLst>
                                          <p:attrName>ppt_x</p:attrName>
                                          <p:attrName>ppt_y</p:attrName>
                                        </p:attrNameLst>
                                      </p:cBhvr>
                                      <p:rCtr x="0" y="88"/>
                                    </p:animMotion>
                                  </p:childTnLst>
                                </p:cTn>
                              </p:par>
                            </p:childTnLst>
                          </p:cTn>
                        </p:par>
                        <p:par>
                          <p:cTn id="164" fill="hold">
                            <p:stCondLst>
                              <p:cond delay="30000"/>
                            </p:stCondLst>
                            <p:childTnLst>
                              <p:par>
                                <p:cTn id="165" presetID="42" presetClass="path" presetSubtype="0" repeatCount="indefinite" accel="50000" decel="50000" fill="hold" grpId="0" nodeType="afterEffect">
                                  <p:stCondLst>
                                    <p:cond delay="0"/>
                                  </p:stCondLst>
                                  <p:childTnLst>
                                    <p:animMotion origin="layout" path="M -4.72222E-6 1.11111E-6 L -4.72222E-6 0.14236 " pathEditMode="relative" rAng="0" ptsTypes="AA">
                                      <p:cBhvr>
                                        <p:cTn id="166" dur="500" fill="hold"/>
                                        <p:tgtEl>
                                          <p:spTgt spid="53"/>
                                        </p:tgtEl>
                                        <p:attrNameLst>
                                          <p:attrName>ppt_x</p:attrName>
                                          <p:attrName>ppt_y</p:attrName>
                                        </p:attrNameLst>
                                      </p:cBhvr>
                                      <p:rCtr x="0" y="71"/>
                                    </p:animMotion>
                                  </p:childTnLst>
                                </p:cTn>
                              </p:par>
                            </p:childTnLst>
                          </p:cTn>
                        </p:par>
                        <p:par>
                          <p:cTn id="167" fill="hold">
                            <p:stCondLst>
                              <p:cond delay="30500"/>
                            </p:stCondLst>
                            <p:childTnLst>
                              <p:par>
                                <p:cTn id="168" presetID="42" presetClass="path" presetSubtype="0" repeatCount="indefinite" accel="50000" decel="50000" fill="hold" grpId="0" nodeType="afterEffect">
                                  <p:stCondLst>
                                    <p:cond delay="0"/>
                                  </p:stCondLst>
                                  <p:childTnLst>
                                    <p:animMotion origin="layout" path="M -4.72222E-6 1.11111E-6 L -4.72222E-6 0.14236 " pathEditMode="relative" rAng="0" ptsTypes="AA">
                                      <p:cBhvr>
                                        <p:cTn id="169" dur="1000" fill="hold"/>
                                        <p:tgtEl>
                                          <p:spTgt spid="50"/>
                                        </p:tgtEl>
                                        <p:attrNameLst>
                                          <p:attrName>ppt_x</p:attrName>
                                          <p:attrName>ppt_y</p:attrName>
                                        </p:attrNameLst>
                                      </p:cBhvr>
                                      <p:rCtr x="0" y="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2" grpId="0" animBg="1"/>
      <p:bldP spid="32" grpId="1" animBg="1"/>
      <p:bldP spid="33" grpId="0" animBg="1"/>
      <p:bldP spid="33" grpId="1" animBg="1"/>
      <p:bldP spid="36" grpId="0" animBg="1"/>
      <p:bldP spid="36"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70" grpId="0"/>
      <p:bldP spid="59" grpId="0" animBg="1"/>
      <p:bldP spid="6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81100" y="2274838"/>
            <a:ext cx="6781800" cy="2308324"/>
          </a:xfrm>
          <a:prstGeom prst="rect">
            <a:avLst/>
          </a:prstGeom>
          <a:solidFill>
            <a:schemeClr val="bg1"/>
          </a:solidFill>
        </p:spPr>
        <p:txBody>
          <a:bodyPr wrap="square" rtlCol="0">
            <a:spAutoFit/>
          </a:bodyPr>
          <a:lstStyle/>
          <a:p>
            <a:pPr algn="ctr"/>
            <a:r>
              <a:rPr lang="en-US" sz="7200" b="1" dirty="0" smtClean="0"/>
              <a:t>Are </a:t>
            </a:r>
            <a:r>
              <a:rPr lang="en-US" sz="7200" b="1" dirty="0" err="1" smtClean="0"/>
              <a:t>Aboiteaues</a:t>
            </a:r>
            <a:r>
              <a:rPr lang="en-US" sz="7200" b="1" dirty="0" smtClean="0"/>
              <a:t> still being used?</a:t>
            </a:r>
          </a:p>
        </p:txBody>
      </p:sp>
      <p:sp>
        <p:nvSpPr>
          <p:cNvPr id="2" name="Title 1"/>
          <p:cNvSpPr>
            <a:spLocks noGrp="1"/>
          </p:cNvSpPr>
          <p:nvPr>
            <p:ph type="title"/>
          </p:nvPr>
        </p:nvSpPr>
        <p:spPr/>
        <p:txBody>
          <a:bodyPr>
            <a:normAutofit fontScale="90000"/>
          </a:bodyPr>
          <a:lstStyle/>
          <a:p>
            <a:r>
              <a:rPr lang="en-US" dirty="0" smtClean="0"/>
              <a:t>ACADIAN DYKE &amp; </a:t>
            </a:r>
            <a:r>
              <a:rPr lang="en-US" dirty="0" err="1" smtClean="0"/>
              <a:t>ABOITEAU</a:t>
            </a:r>
            <a:r>
              <a:rPr lang="en-US" dirty="0" smtClean="0"/>
              <a:t> SYSTEM</a:t>
            </a:r>
            <a:endParaRPr lang="en-US" dirty="0"/>
          </a:p>
        </p:txBody>
      </p:sp>
      <p:pic>
        <p:nvPicPr>
          <p:cNvPr id="7" name="Picture 16"/>
          <p:cNvPicPr>
            <a:picLocks noChangeAspect="1" noChangeArrowheads="1"/>
          </p:cNvPicPr>
          <p:nvPr/>
        </p:nvPicPr>
        <p:blipFill>
          <a:blip r:embed="rId3" cstate="print"/>
          <a:srcRect/>
          <a:stretch>
            <a:fillRect/>
          </a:stretch>
        </p:blipFill>
        <p:spPr bwMode="auto">
          <a:xfrm>
            <a:off x="2057400" y="640080"/>
            <a:ext cx="4874542" cy="6217920"/>
          </a:xfrm>
          <a:prstGeom prst="rect">
            <a:avLst/>
          </a:prstGeom>
          <a:noFill/>
          <a:ln w="9525">
            <a:noFill/>
            <a:miter lim="800000"/>
            <a:headEnd/>
            <a:tailEnd/>
          </a:ln>
        </p:spPr>
      </p:pic>
      <p:pic>
        <p:nvPicPr>
          <p:cNvPr id="8" name="Picture 4" descr="https://celebratecanada.files.wordpress.com/2009/04/annapolis-valley-april-29_2009-351.jpg?w=655"/>
          <p:cNvPicPr>
            <a:picLocks noChangeAspect="1" noChangeArrowheads="1"/>
          </p:cNvPicPr>
          <p:nvPr/>
        </p:nvPicPr>
        <p:blipFill>
          <a:blip r:embed="rId4" cstate="print"/>
          <a:srcRect l="23059" t="19512" r="13768" b="14634"/>
          <a:stretch>
            <a:fillRect/>
          </a:stretch>
        </p:blipFill>
        <p:spPr bwMode="auto">
          <a:xfrm>
            <a:off x="0" y="685800"/>
            <a:ext cx="9144000" cy="6172200"/>
          </a:xfrm>
          <a:prstGeom prst="rect">
            <a:avLst/>
          </a:prstGeom>
          <a:noFill/>
        </p:spPr>
      </p:pic>
      <p:cxnSp>
        <p:nvCxnSpPr>
          <p:cNvPr id="9" name="Straight Connector 8"/>
          <p:cNvCxnSpPr/>
          <p:nvPr/>
        </p:nvCxnSpPr>
        <p:spPr>
          <a:xfrm>
            <a:off x="3257550" y="3000375"/>
            <a:ext cx="36576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276600" y="3429000"/>
            <a:ext cx="36576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0" y="609600"/>
            <a:ext cx="9144000" cy="6248400"/>
            <a:chOff x="0" y="609600"/>
            <a:chExt cx="9144000" cy="6248400"/>
          </a:xfrm>
        </p:grpSpPr>
        <p:pic>
          <p:nvPicPr>
            <p:cNvPr id="227329" name="Picture 1"/>
            <p:cNvPicPr>
              <a:picLocks noChangeAspect="1" noChangeArrowheads="1"/>
            </p:cNvPicPr>
            <p:nvPr/>
          </p:nvPicPr>
          <p:blipFill>
            <a:blip r:embed="rId5" cstate="print"/>
            <a:srcRect r="6311"/>
            <a:stretch>
              <a:fillRect/>
            </a:stretch>
          </p:blipFill>
          <p:spPr bwMode="auto">
            <a:xfrm>
              <a:off x="0" y="609600"/>
              <a:ext cx="9144000" cy="6248400"/>
            </a:xfrm>
            <a:prstGeom prst="rect">
              <a:avLst/>
            </a:prstGeom>
            <a:noFill/>
            <a:ln w="9525">
              <a:noFill/>
              <a:miter lim="800000"/>
              <a:headEnd/>
              <a:tailEnd/>
            </a:ln>
          </p:spPr>
        </p:pic>
        <p:sp>
          <p:nvSpPr>
            <p:cNvPr id="19" name="TextBox 18"/>
            <p:cNvSpPr txBox="1"/>
            <p:nvPr/>
          </p:nvSpPr>
          <p:spPr>
            <a:xfrm>
              <a:off x="5943600" y="609600"/>
              <a:ext cx="3200400" cy="369332"/>
            </a:xfrm>
            <a:prstGeom prst="rect">
              <a:avLst/>
            </a:prstGeom>
            <a:solidFill>
              <a:schemeClr val="bg1"/>
            </a:solidFill>
          </p:spPr>
          <p:txBody>
            <a:bodyPr wrap="square" rtlCol="0">
              <a:spAutoFit/>
            </a:bodyPr>
            <a:lstStyle/>
            <a:p>
              <a:r>
                <a:rPr lang="en-US" dirty="0" smtClean="0"/>
                <a:t>GRAND PRÉ RECLAIMED LAND</a:t>
              </a:r>
              <a:endParaRPr lang="en-US" dirty="0"/>
            </a:p>
          </p:txBody>
        </p:sp>
      </p:grpSp>
      <p:pic>
        <p:nvPicPr>
          <p:cNvPr id="4" name="Picture 4" descr="https://novascotia.ca/agri/images/lightbox/dykelands-image1.jpg"/>
          <p:cNvPicPr>
            <a:picLocks noChangeAspect="1" noChangeArrowheads="1"/>
          </p:cNvPicPr>
          <p:nvPr/>
        </p:nvPicPr>
        <p:blipFill>
          <a:blip r:embed="rId6" cstate="print"/>
          <a:srcRect/>
          <a:stretch>
            <a:fillRect/>
          </a:stretch>
        </p:blipFill>
        <p:spPr bwMode="auto">
          <a:xfrm>
            <a:off x="533400" y="614754"/>
            <a:ext cx="8077200" cy="6243246"/>
          </a:xfrm>
          <a:prstGeom prst="rect">
            <a:avLst/>
          </a:prstGeom>
          <a:noFill/>
        </p:spPr>
      </p:pic>
      <p:sp>
        <p:nvSpPr>
          <p:cNvPr id="15" name="Rectangle 14"/>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grpSp>
        <p:nvGrpSpPr>
          <p:cNvPr id="17" name="Group 16"/>
          <p:cNvGrpSpPr/>
          <p:nvPr/>
        </p:nvGrpSpPr>
        <p:grpSpPr>
          <a:xfrm>
            <a:off x="0" y="772180"/>
            <a:ext cx="9144000" cy="6085820"/>
            <a:chOff x="0" y="609600"/>
            <a:chExt cx="9144000" cy="6085820"/>
          </a:xfrm>
        </p:grpSpPr>
        <p:pic>
          <p:nvPicPr>
            <p:cNvPr id="6" name="Picture 13" descr="https://images.radio-canada.ca/q_auto,w_960/v1/ici-premiere/16x9/hdp-aboiteaux-4.jpg"/>
            <p:cNvPicPr>
              <a:picLocks noChangeAspect="1" noChangeArrowheads="1"/>
            </p:cNvPicPr>
            <p:nvPr/>
          </p:nvPicPr>
          <p:blipFill>
            <a:blip r:embed="rId7" cstate="print"/>
            <a:srcRect l="7500" r="7750"/>
            <a:stretch>
              <a:fillRect/>
            </a:stretch>
          </p:blipFill>
          <p:spPr bwMode="auto">
            <a:xfrm>
              <a:off x="0" y="609600"/>
              <a:ext cx="9144000" cy="6069027"/>
            </a:xfrm>
            <a:prstGeom prst="rect">
              <a:avLst/>
            </a:prstGeom>
            <a:noFill/>
          </p:spPr>
        </p:pic>
        <p:sp>
          <p:nvSpPr>
            <p:cNvPr id="16" name="TextBox 15"/>
            <p:cNvSpPr txBox="1"/>
            <p:nvPr/>
          </p:nvSpPr>
          <p:spPr>
            <a:xfrm>
              <a:off x="0" y="6172200"/>
              <a:ext cx="5104154" cy="523220"/>
            </a:xfrm>
            <a:prstGeom prst="rect">
              <a:avLst/>
            </a:prstGeom>
            <a:solidFill>
              <a:schemeClr val="bg1"/>
            </a:solidFill>
          </p:spPr>
          <p:txBody>
            <a:bodyPr wrap="none" rtlCol="0">
              <a:spAutoFit/>
            </a:bodyPr>
            <a:lstStyle/>
            <a:p>
              <a:r>
                <a:rPr lang="en-US" sz="2800" dirty="0" smtClean="0"/>
                <a:t>part of an aboiteau dated to 1689</a:t>
              </a:r>
              <a:endParaRPr lang="en-US" sz="2800" dirty="0"/>
            </a:p>
          </p:txBody>
        </p:sp>
      </p:grpSp>
      <p:pic>
        <p:nvPicPr>
          <p:cNvPr id="3" name="Picture 26" descr="http://www.marcbarriere.com/wp-content/uploads/20110726-19h33-DSCN4475.jpg"/>
          <p:cNvPicPr>
            <a:picLocks noChangeAspect="1" noChangeArrowheads="1"/>
          </p:cNvPicPr>
          <p:nvPr/>
        </p:nvPicPr>
        <p:blipFill>
          <a:blip r:embed="rId8" cstate="print"/>
          <a:srcRect/>
          <a:stretch>
            <a:fillRect/>
          </a:stretch>
        </p:blipFill>
        <p:spPr bwMode="auto">
          <a:xfrm>
            <a:off x="406400" y="609600"/>
            <a:ext cx="8331200" cy="6248400"/>
          </a:xfrm>
          <a:prstGeom prst="rect">
            <a:avLst/>
          </a:prstGeom>
          <a:noFill/>
        </p:spPr>
      </p:pic>
      <p:grpSp>
        <p:nvGrpSpPr>
          <p:cNvPr id="10" name="Group 15"/>
          <p:cNvGrpSpPr/>
          <p:nvPr/>
        </p:nvGrpSpPr>
        <p:grpSpPr>
          <a:xfrm>
            <a:off x="0" y="1053192"/>
            <a:ext cx="9172575" cy="5804808"/>
            <a:chOff x="-10134600" y="-486237"/>
            <a:chExt cx="9172575" cy="5222418"/>
          </a:xfrm>
        </p:grpSpPr>
        <p:pic>
          <p:nvPicPr>
            <p:cNvPr id="123908" name="Picture 4" descr="https://i.cbc.ca/1.4769112.1533075435!/fileImage/httpImage/image.JPG_gen/derivatives/16x9_780/aboiteau-beach-water-quality-tourism.JPG"/>
            <p:cNvPicPr>
              <a:picLocks noChangeAspect="1" noChangeArrowheads="1"/>
            </p:cNvPicPr>
            <p:nvPr/>
          </p:nvPicPr>
          <p:blipFill>
            <a:blip r:embed="rId9" cstate="print"/>
            <a:srcRect/>
            <a:stretch>
              <a:fillRect/>
            </a:stretch>
          </p:blipFill>
          <p:spPr bwMode="auto">
            <a:xfrm>
              <a:off x="-10134600" y="-486237"/>
              <a:ext cx="9144000" cy="5146431"/>
            </a:xfrm>
            <a:prstGeom prst="rect">
              <a:avLst/>
            </a:prstGeom>
            <a:noFill/>
          </p:spPr>
        </p:pic>
        <p:pic>
          <p:nvPicPr>
            <p:cNvPr id="123909" name="Picture 5"/>
            <p:cNvPicPr>
              <a:picLocks noChangeAspect="1" noChangeArrowheads="1"/>
            </p:cNvPicPr>
            <p:nvPr/>
          </p:nvPicPr>
          <p:blipFill>
            <a:blip r:embed="rId10" cstate="print"/>
            <a:srcRect/>
            <a:stretch>
              <a:fillRect/>
            </a:stretch>
          </p:blipFill>
          <p:spPr bwMode="auto">
            <a:xfrm>
              <a:off x="-3962400" y="3869406"/>
              <a:ext cx="3000375" cy="866775"/>
            </a:xfrm>
            <a:prstGeom prst="rect">
              <a:avLst/>
            </a:prstGeom>
            <a:noFill/>
            <a:ln w="9525">
              <a:noFill/>
              <a:miter lim="800000"/>
              <a:headEnd/>
              <a:tailEnd/>
            </a:ln>
          </p:spPr>
        </p:pic>
      </p:grpSp>
      <p:pic>
        <p:nvPicPr>
          <p:cNvPr id="5" name="Picture 11" descr="https://www.novanewsnow.com/media/photologue/photos/cache/KA-AXX-27122018-Aboiteau-Hantsport0081_display.jpg"/>
          <p:cNvPicPr>
            <a:picLocks noChangeAspect="1" noChangeArrowheads="1"/>
          </p:cNvPicPr>
          <p:nvPr/>
        </p:nvPicPr>
        <p:blipFill>
          <a:blip r:embed="rId11" cstate="print"/>
          <a:srcRect/>
          <a:stretch>
            <a:fillRect/>
          </a:stretch>
        </p:blipFill>
        <p:spPr bwMode="auto">
          <a:xfrm>
            <a:off x="0" y="609600"/>
            <a:ext cx="9132584" cy="6248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from="(-#ppt_w/2)" to="(#ppt_x)" calcmode="lin" valueType="num">
                                      <p:cBhvr>
                                        <p:cTn id="7" dur="600" fill="hold">
                                          <p:stCondLst>
                                            <p:cond delay="0"/>
                                          </p:stCondLst>
                                        </p:cTn>
                                        <p:tgtEl>
                                          <p:spTgt spid="12"/>
                                        </p:tgtEl>
                                        <p:attrNameLst>
                                          <p:attrName>ppt_x</p:attrName>
                                        </p:attrNameLst>
                                      </p:cBhvr>
                                    </p:anim>
                                    <p:anim from="0" to="-1.0" calcmode="lin" valueType="num">
                                      <p:cBhvr>
                                        <p:cTn id="8" dur="200" decel="50000" autoRev="1" fill="hold">
                                          <p:stCondLst>
                                            <p:cond delay="600"/>
                                          </p:stCondLst>
                                        </p:cTn>
                                        <p:tgtEl>
                                          <p:spTgt spid="12"/>
                                        </p:tgtEl>
                                        <p:attrNameLst>
                                          <p:attrName>xshear</p:attrName>
                                        </p:attrNameLst>
                                      </p:cBhvr>
                                    </p:anim>
                                    <p:animScale>
                                      <p:cBhvr>
                                        <p:cTn id="9" dur="200" decel="100000" autoRev="1" fill="hold">
                                          <p:stCondLst>
                                            <p:cond delay="600"/>
                                          </p:stCondLst>
                                        </p:cTn>
                                        <p:tgtEl>
                                          <p:spTgt spid="12"/>
                                        </p:tgtEl>
                                      </p:cBhvr>
                                      <p:from x="100000" y="100000"/>
                                      <p:to x="80000" y="100000"/>
                                    </p:animScale>
                                    <p:anim by="(#ppt_h/3+#ppt_w*0.1)" calcmode="lin" valueType="num">
                                      <p:cBhvr additive="sum">
                                        <p:cTn id="10" dur="200" decel="100000" autoRev="1" fill="hold">
                                          <p:stCondLst>
                                            <p:cond delay="600"/>
                                          </p:stCondLst>
                                        </p:cTn>
                                        <p:tgtEl>
                                          <p:spTgt spid="1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53"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par>
                                <p:cTn id="24" presetID="53"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22" presetClass="entr" presetSubtype="8"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1000"/>
                                        <p:tgtEl>
                                          <p:spTgt spid="9"/>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1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9"/>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1"/>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53"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par>
                                <p:cTn id="54" presetID="53" presetClass="entr" presetSubtype="0"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p:cTn id="56" dur="500" fill="hold"/>
                                        <p:tgtEl>
                                          <p:spTgt spid="4"/>
                                        </p:tgtEl>
                                        <p:attrNameLst>
                                          <p:attrName>ppt_w</p:attrName>
                                        </p:attrNameLst>
                                      </p:cBhvr>
                                      <p:tavLst>
                                        <p:tav tm="0">
                                          <p:val>
                                            <p:fltVal val="0"/>
                                          </p:val>
                                        </p:tav>
                                        <p:tav tm="100000">
                                          <p:val>
                                            <p:strVal val="#ppt_w"/>
                                          </p:val>
                                        </p:tav>
                                      </p:tavLst>
                                    </p:anim>
                                    <p:anim calcmode="lin" valueType="num">
                                      <p:cBhvr>
                                        <p:cTn id="57" dur="500" fill="hold"/>
                                        <p:tgtEl>
                                          <p:spTgt spid="4"/>
                                        </p:tgtEl>
                                        <p:attrNameLst>
                                          <p:attrName>ppt_h</p:attrName>
                                        </p:attrNameLst>
                                      </p:cBhvr>
                                      <p:tavLst>
                                        <p:tav tm="0">
                                          <p:val>
                                            <p:fltVal val="0"/>
                                          </p:val>
                                        </p:tav>
                                        <p:tav tm="100000">
                                          <p:val>
                                            <p:strVal val="#ppt_h"/>
                                          </p:val>
                                        </p:tav>
                                      </p:tavLst>
                                    </p:anim>
                                    <p:animEffect transition="in" filter="fade">
                                      <p:cBhvr>
                                        <p:cTn id="58" dur="500"/>
                                        <p:tgtEl>
                                          <p:spTgt spid="4"/>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4"/>
                                        </p:tgtEl>
                                        <p:attrNameLst>
                                          <p:attrName>style.visibility</p:attrName>
                                        </p:attrNameLst>
                                      </p:cBhvr>
                                      <p:to>
                                        <p:strVal val="hidden"/>
                                      </p:to>
                                    </p:set>
                                  </p:childTnLst>
                                </p:cTn>
                              </p:par>
                              <p:par>
                                <p:cTn id="63" presetID="53"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500" fill="hold"/>
                                        <p:tgtEl>
                                          <p:spTgt spid="17"/>
                                        </p:tgtEl>
                                        <p:attrNameLst>
                                          <p:attrName>ppt_w</p:attrName>
                                        </p:attrNameLst>
                                      </p:cBhvr>
                                      <p:tavLst>
                                        <p:tav tm="0">
                                          <p:val>
                                            <p:fltVal val="0"/>
                                          </p:val>
                                        </p:tav>
                                        <p:tav tm="100000">
                                          <p:val>
                                            <p:strVal val="#ppt_w"/>
                                          </p:val>
                                        </p:tav>
                                      </p:tavLst>
                                    </p:anim>
                                    <p:anim calcmode="lin" valueType="num">
                                      <p:cBhvr>
                                        <p:cTn id="66" dur="500" fill="hold"/>
                                        <p:tgtEl>
                                          <p:spTgt spid="17"/>
                                        </p:tgtEl>
                                        <p:attrNameLst>
                                          <p:attrName>ppt_h</p:attrName>
                                        </p:attrNameLst>
                                      </p:cBhvr>
                                      <p:tavLst>
                                        <p:tav tm="0">
                                          <p:val>
                                            <p:fltVal val="0"/>
                                          </p:val>
                                        </p:tav>
                                        <p:tav tm="100000">
                                          <p:val>
                                            <p:strVal val="#ppt_h"/>
                                          </p:val>
                                        </p:tav>
                                      </p:tavLst>
                                    </p:anim>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par>
                                <p:cTn id="73" presetID="53" presetClass="entr" presetSubtype="0" fill="hold" nodeType="withEffect">
                                  <p:stCondLst>
                                    <p:cond delay="0"/>
                                  </p:stCondLst>
                                  <p:childTnLst>
                                    <p:set>
                                      <p:cBhvr>
                                        <p:cTn id="74" dur="1" fill="hold">
                                          <p:stCondLst>
                                            <p:cond delay="0"/>
                                          </p:stCondLst>
                                        </p:cTn>
                                        <p:tgtEl>
                                          <p:spTgt spid="3"/>
                                        </p:tgtEl>
                                        <p:attrNameLst>
                                          <p:attrName>style.visibility</p:attrName>
                                        </p:attrNameLst>
                                      </p:cBhvr>
                                      <p:to>
                                        <p:strVal val="visible"/>
                                      </p:to>
                                    </p:set>
                                    <p:anim calcmode="lin" valueType="num">
                                      <p:cBhvr>
                                        <p:cTn id="75" dur="500" fill="hold"/>
                                        <p:tgtEl>
                                          <p:spTgt spid="3"/>
                                        </p:tgtEl>
                                        <p:attrNameLst>
                                          <p:attrName>ppt_w</p:attrName>
                                        </p:attrNameLst>
                                      </p:cBhvr>
                                      <p:tavLst>
                                        <p:tav tm="0">
                                          <p:val>
                                            <p:fltVal val="0"/>
                                          </p:val>
                                        </p:tav>
                                        <p:tav tm="100000">
                                          <p:val>
                                            <p:strVal val="#ppt_w"/>
                                          </p:val>
                                        </p:tav>
                                      </p:tavLst>
                                    </p:anim>
                                    <p:anim calcmode="lin" valueType="num">
                                      <p:cBhvr>
                                        <p:cTn id="76" dur="500" fill="hold"/>
                                        <p:tgtEl>
                                          <p:spTgt spid="3"/>
                                        </p:tgtEl>
                                        <p:attrNameLst>
                                          <p:attrName>ppt_h</p:attrName>
                                        </p:attrNameLst>
                                      </p:cBhvr>
                                      <p:tavLst>
                                        <p:tav tm="0">
                                          <p:val>
                                            <p:fltVal val="0"/>
                                          </p:val>
                                        </p:tav>
                                        <p:tav tm="100000">
                                          <p:val>
                                            <p:strVal val="#ppt_h"/>
                                          </p:val>
                                        </p:tav>
                                      </p:tavLst>
                                    </p:anim>
                                    <p:animEffect transition="in" filter="fade">
                                      <p:cBhvr>
                                        <p:cTn id="77" dur="500"/>
                                        <p:tgtEl>
                                          <p:spTgt spid="3"/>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3"/>
                                        </p:tgtEl>
                                        <p:attrNameLst>
                                          <p:attrName>style.visibility</p:attrName>
                                        </p:attrNameLst>
                                      </p:cBhvr>
                                      <p:to>
                                        <p:strVal val="hidden"/>
                                      </p:to>
                                    </p:set>
                                  </p:childTnLst>
                                </p:cTn>
                              </p:par>
                              <p:par>
                                <p:cTn id="82" presetID="53" presetClass="entr" presetSubtype="0" fill="hold" nodeType="withEffect">
                                  <p:stCondLst>
                                    <p:cond delay="0"/>
                                  </p:stCondLst>
                                  <p:childTnLst>
                                    <p:set>
                                      <p:cBhvr>
                                        <p:cTn id="83" dur="1" fill="hold">
                                          <p:stCondLst>
                                            <p:cond delay="0"/>
                                          </p:stCondLst>
                                        </p:cTn>
                                        <p:tgtEl>
                                          <p:spTgt spid="10"/>
                                        </p:tgtEl>
                                        <p:attrNameLst>
                                          <p:attrName>style.visibility</p:attrName>
                                        </p:attrNameLst>
                                      </p:cBhvr>
                                      <p:to>
                                        <p:strVal val="visible"/>
                                      </p:to>
                                    </p:set>
                                    <p:anim calcmode="lin" valueType="num">
                                      <p:cBhvr>
                                        <p:cTn id="84" dur="500" fill="hold"/>
                                        <p:tgtEl>
                                          <p:spTgt spid="10"/>
                                        </p:tgtEl>
                                        <p:attrNameLst>
                                          <p:attrName>ppt_w</p:attrName>
                                        </p:attrNameLst>
                                      </p:cBhvr>
                                      <p:tavLst>
                                        <p:tav tm="0">
                                          <p:val>
                                            <p:fltVal val="0"/>
                                          </p:val>
                                        </p:tav>
                                        <p:tav tm="100000">
                                          <p:val>
                                            <p:strVal val="#ppt_w"/>
                                          </p:val>
                                        </p:tav>
                                      </p:tavLst>
                                    </p:anim>
                                    <p:anim calcmode="lin" valueType="num">
                                      <p:cBhvr>
                                        <p:cTn id="85" dur="500" fill="hold"/>
                                        <p:tgtEl>
                                          <p:spTgt spid="10"/>
                                        </p:tgtEl>
                                        <p:attrNameLst>
                                          <p:attrName>ppt_h</p:attrName>
                                        </p:attrNameLst>
                                      </p:cBhvr>
                                      <p:tavLst>
                                        <p:tav tm="0">
                                          <p:val>
                                            <p:fltVal val="0"/>
                                          </p:val>
                                        </p:tav>
                                        <p:tav tm="100000">
                                          <p:val>
                                            <p:strVal val="#ppt_h"/>
                                          </p:val>
                                        </p:tav>
                                      </p:tavLst>
                                    </p:anim>
                                    <p:animEffect transition="in" filter="fade">
                                      <p:cBhvr>
                                        <p:cTn id="86" dur="500"/>
                                        <p:tgtEl>
                                          <p:spTgt spid="10"/>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0" fill="hold" nodeType="clickEffect">
                                  <p:stCondLst>
                                    <p:cond delay="0"/>
                                  </p:stCondLst>
                                  <p:childTnLst>
                                    <p:set>
                                      <p:cBhvr>
                                        <p:cTn id="90" dur="1" fill="hold">
                                          <p:stCondLst>
                                            <p:cond delay="0"/>
                                          </p:stCondLst>
                                        </p:cTn>
                                        <p:tgtEl>
                                          <p:spTgt spid="5"/>
                                        </p:tgtEl>
                                        <p:attrNameLst>
                                          <p:attrName>style.visibility</p:attrName>
                                        </p:attrNameLst>
                                      </p:cBhvr>
                                      <p:to>
                                        <p:strVal val="visible"/>
                                      </p:to>
                                    </p:set>
                                    <p:anim calcmode="lin" valueType="num">
                                      <p:cBhvr>
                                        <p:cTn id="91" dur="500" fill="hold"/>
                                        <p:tgtEl>
                                          <p:spTgt spid="5"/>
                                        </p:tgtEl>
                                        <p:attrNameLst>
                                          <p:attrName>ppt_w</p:attrName>
                                        </p:attrNameLst>
                                      </p:cBhvr>
                                      <p:tavLst>
                                        <p:tav tm="0">
                                          <p:val>
                                            <p:fltVal val="0"/>
                                          </p:val>
                                        </p:tav>
                                        <p:tav tm="100000">
                                          <p:val>
                                            <p:strVal val="#ppt_w"/>
                                          </p:val>
                                        </p:tav>
                                      </p:tavLst>
                                    </p:anim>
                                    <p:anim calcmode="lin" valueType="num">
                                      <p:cBhvr>
                                        <p:cTn id="92" dur="500" fill="hold"/>
                                        <p:tgtEl>
                                          <p:spTgt spid="5"/>
                                        </p:tgtEl>
                                        <p:attrNameLst>
                                          <p:attrName>ppt_h</p:attrName>
                                        </p:attrNameLst>
                                      </p:cBhvr>
                                      <p:tavLst>
                                        <p:tav tm="0">
                                          <p:val>
                                            <p:fltVal val="0"/>
                                          </p:val>
                                        </p:tav>
                                        <p:tav tm="100000">
                                          <p:val>
                                            <p:strVal val="#ppt_h"/>
                                          </p:val>
                                        </p:tav>
                                      </p:tavLst>
                                    </p:anim>
                                    <p:animEffect transition="in" filter="fade">
                                      <p:cBhvr>
                                        <p:cTn id="9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ACADIAN DYKE &amp; </a:t>
            </a:r>
            <a:r>
              <a:rPr lang="en-US" dirty="0" err="1" smtClean="0"/>
              <a:t>ABOITEAU</a:t>
            </a:r>
            <a:r>
              <a:rPr lang="en-US" dirty="0" smtClean="0"/>
              <a:t> SYSTEM</a:t>
            </a:r>
            <a:endParaRPr lang="en-US" dirty="0"/>
          </a:p>
        </p:txBody>
      </p:sp>
      <p:sp>
        <p:nvSpPr>
          <p:cNvPr id="26" name="Rectangle 25"/>
          <p:cNvSpPr/>
          <p:nvPr/>
        </p:nvSpPr>
        <p:spPr>
          <a:xfrm>
            <a:off x="0" y="5791200"/>
            <a:ext cx="9144000" cy="954107"/>
          </a:xfrm>
          <a:prstGeom prst="rect">
            <a:avLst/>
          </a:prstGeom>
        </p:spPr>
        <p:txBody>
          <a:bodyPr wrap="square">
            <a:spAutoFit/>
          </a:bodyPr>
          <a:lstStyle/>
          <a:p>
            <a:pPr marL="228600" lvl="1" indent="-228600">
              <a:spcBef>
                <a:spcPts val="1200"/>
              </a:spcBef>
              <a:buFont typeface="Arial" pitchFamily="34" charset="0"/>
              <a:buChar char="•"/>
            </a:pPr>
            <a:r>
              <a:rPr lang="en-US" sz="2800" dirty="0" smtClean="0"/>
              <a:t>In 2014 the Canadian Society of Civil Engineers </a:t>
            </a:r>
            <a:r>
              <a:rPr lang="en-US" sz="2800" dirty="0" smtClean="0">
                <a:solidFill>
                  <a:srgbClr val="FF0000"/>
                </a:solidFill>
                <a:effectLst>
                  <a:outerShdw blurRad="38100" dist="38100" dir="2700000" algn="tl">
                    <a:srgbClr val="000000"/>
                  </a:outerShdw>
                </a:effectLst>
              </a:rPr>
              <a:t>recognized the </a:t>
            </a:r>
            <a:r>
              <a:rPr lang="en-US" sz="2800" dirty="0" err="1" smtClean="0">
                <a:solidFill>
                  <a:srgbClr val="FF0000"/>
                </a:solidFill>
                <a:effectLst>
                  <a:outerShdw blurRad="38100" dist="38100" dir="2700000" algn="tl">
                    <a:srgbClr val="000000"/>
                  </a:outerShdw>
                </a:effectLst>
              </a:rPr>
              <a:t>Aboiteau</a:t>
            </a:r>
            <a:r>
              <a:rPr lang="en-US" sz="2800" dirty="0" smtClean="0">
                <a:solidFill>
                  <a:srgbClr val="FF0000"/>
                </a:solidFill>
                <a:effectLst>
                  <a:outerShdw blurRad="38100" dist="38100" dir="2700000" algn="tl">
                    <a:srgbClr val="000000"/>
                  </a:outerShdw>
                </a:effectLst>
              </a:rPr>
              <a:t> &amp; Dyke system a national historic site</a:t>
            </a:r>
          </a:p>
        </p:txBody>
      </p:sp>
      <p:pic>
        <p:nvPicPr>
          <p:cNvPr id="59" name="Picture 20"/>
          <p:cNvPicPr>
            <a:picLocks noChangeAspect="1" noChangeArrowheads="1"/>
          </p:cNvPicPr>
          <p:nvPr/>
        </p:nvPicPr>
        <p:blipFill>
          <a:blip r:embed="rId2" cstate="print"/>
          <a:srcRect/>
          <a:stretch>
            <a:fillRect/>
          </a:stretch>
        </p:blipFill>
        <p:spPr bwMode="auto">
          <a:xfrm>
            <a:off x="613181" y="609600"/>
            <a:ext cx="7917638" cy="4956048"/>
          </a:xfrm>
          <a:prstGeom prst="rect">
            <a:avLst/>
          </a:prstGeom>
          <a:noFill/>
          <a:ln w="9525">
            <a:noFill/>
            <a:miter lim="800000"/>
            <a:headEnd/>
            <a:tailEnd/>
          </a:ln>
        </p:spPr>
      </p:pic>
      <p:sp>
        <p:nvSpPr>
          <p:cNvPr id="62" name="Rounded Rectangle 61"/>
          <p:cNvSpPr/>
          <p:nvPr/>
        </p:nvSpPr>
        <p:spPr>
          <a:xfrm>
            <a:off x="4572000" y="1981200"/>
            <a:ext cx="3429000" cy="2667000"/>
          </a:xfrm>
          <a:prstGeom prst="roundRect">
            <a:avLst/>
          </a:prstGeom>
          <a:ln w="57150">
            <a:solidFill>
              <a:srgbClr val="FF0000"/>
            </a:solidFill>
          </a:ln>
        </p:spPr>
        <p:txBody>
          <a:bodyPr wrap="none" rtlCol="0" anchor="ctr">
            <a:spAutoFit/>
          </a:bodyPr>
          <a:lstStyle/>
          <a:p>
            <a:pPr marL="174625" indent="-174625" algn="ctr">
              <a:buFont typeface="Arial" pitchFamily="34" charset="0"/>
              <a:buChar char="•"/>
            </a:pPr>
            <a:endParaRPr lang="en-US" sz="2800" dirty="0" smtClean="0"/>
          </a:p>
        </p:txBody>
      </p:sp>
      <p:pic>
        <p:nvPicPr>
          <p:cNvPr id="61" name="Picture 21"/>
          <p:cNvPicPr>
            <a:picLocks noChangeAspect="1" noChangeArrowheads="1"/>
          </p:cNvPicPr>
          <p:nvPr/>
        </p:nvPicPr>
        <p:blipFill>
          <a:blip r:embed="rId3" cstate="print"/>
          <a:srcRect/>
          <a:stretch>
            <a:fillRect/>
          </a:stretch>
        </p:blipFill>
        <p:spPr bwMode="auto">
          <a:xfrm>
            <a:off x="1241508" y="609600"/>
            <a:ext cx="6660984" cy="4956048"/>
          </a:xfrm>
          <a:prstGeom prst="rect">
            <a:avLst/>
          </a:prstGeom>
          <a:noFill/>
          <a:ln w="9525">
            <a:noFill/>
            <a:miter lim="800000"/>
            <a:headEnd/>
            <a:tailEnd/>
          </a:ln>
        </p:spPr>
      </p:pic>
      <p:cxnSp>
        <p:nvCxnSpPr>
          <p:cNvPr id="70" name="Straight Connector 69"/>
          <p:cNvCxnSpPr/>
          <p:nvPr/>
        </p:nvCxnSpPr>
        <p:spPr>
          <a:xfrm>
            <a:off x="2057400" y="1009262"/>
            <a:ext cx="52578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1524000" y="1267407"/>
            <a:ext cx="5867400" cy="1803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531779" y="1551993"/>
            <a:ext cx="2278221" cy="482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5562600" y="3886200"/>
            <a:ext cx="2057400" cy="76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1524000" y="4191000"/>
            <a:ext cx="2895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800600" y="4800600"/>
            <a:ext cx="2895600" cy="76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1524000" y="5105400"/>
            <a:ext cx="6248400" cy="76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1524000" y="5410200"/>
            <a:ext cx="3657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2819400" y="1828800"/>
            <a:ext cx="3505200" cy="2862322"/>
          </a:xfrm>
          <a:prstGeom prst="rect">
            <a:avLst/>
          </a:prstGeom>
          <a:solidFill>
            <a:schemeClr val="bg1"/>
          </a:solidFill>
        </p:spPr>
        <p:txBody>
          <a:bodyPr wrap="square" rtlCol="0">
            <a:spAutoFit/>
          </a:bodyPr>
          <a:lstStyle/>
          <a:p>
            <a:pPr algn="ctr"/>
            <a:r>
              <a:rPr lang="en-US" sz="5400" dirty="0" smtClean="0"/>
              <a:t>So back to the story of </a:t>
            </a:r>
            <a:r>
              <a:rPr lang="en-US" sz="7200" dirty="0" smtClean="0"/>
              <a:t>ACADIA</a:t>
            </a:r>
          </a:p>
        </p:txBody>
      </p:sp>
      <p:sp>
        <p:nvSpPr>
          <p:cNvPr id="16" name="Rectangle 15"/>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0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1000"/>
                                        <p:tgtEl>
                                          <p:spTgt spid="59"/>
                                        </p:tgtEl>
                                      </p:cBhvr>
                                    </p:animEffect>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62"/>
                                        </p:tgtEl>
                                        <p:attrNameLst>
                                          <p:attrName>style.visibility</p:attrName>
                                        </p:attrNameLst>
                                      </p:cBhvr>
                                      <p:to>
                                        <p:strVal val="visible"/>
                                      </p:to>
                                    </p:set>
                                    <p:anim from="(-#ppt_w/2)" to="(#ppt_x)" calcmode="lin" valueType="num">
                                      <p:cBhvr>
                                        <p:cTn id="15" dur="600" fill="hold">
                                          <p:stCondLst>
                                            <p:cond delay="0"/>
                                          </p:stCondLst>
                                        </p:cTn>
                                        <p:tgtEl>
                                          <p:spTgt spid="62"/>
                                        </p:tgtEl>
                                        <p:attrNameLst>
                                          <p:attrName>ppt_x</p:attrName>
                                        </p:attrNameLst>
                                      </p:cBhvr>
                                    </p:anim>
                                    <p:anim from="0" to="-1.0" calcmode="lin" valueType="num">
                                      <p:cBhvr>
                                        <p:cTn id="16" dur="200" decel="50000" autoRev="1" fill="hold">
                                          <p:stCondLst>
                                            <p:cond delay="600"/>
                                          </p:stCondLst>
                                        </p:cTn>
                                        <p:tgtEl>
                                          <p:spTgt spid="62"/>
                                        </p:tgtEl>
                                        <p:attrNameLst>
                                          <p:attrName>xshear</p:attrName>
                                        </p:attrNameLst>
                                      </p:cBhvr>
                                    </p:anim>
                                    <p:animScale>
                                      <p:cBhvr>
                                        <p:cTn id="17" dur="200" decel="100000" autoRev="1" fill="hold">
                                          <p:stCondLst>
                                            <p:cond delay="600"/>
                                          </p:stCondLst>
                                        </p:cTn>
                                        <p:tgtEl>
                                          <p:spTgt spid="62"/>
                                        </p:tgtEl>
                                      </p:cBhvr>
                                      <p:from x="100000" y="100000"/>
                                      <p:to x="80000" y="100000"/>
                                    </p:animScale>
                                    <p:anim by="(#ppt_h/3+#ppt_w*0.1)" calcmode="lin" valueType="num">
                                      <p:cBhvr additive="sum">
                                        <p:cTn id="18" dur="200" decel="100000" autoRev="1" fill="hold">
                                          <p:stCondLst>
                                            <p:cond delay="600"/>
                                          </p:stCondLst>
                                        </p:cTn>
                                        <p:tgtEl>
                                          <p:spTgt spid="62"/>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2000"/>
                                        <p:tgtEl>
                                          <p:spTgt spid="59"/>
                                        </p:tgtEl>
                                      </p:cBhvr>
                                    </p:animEffect>
                                    <p:set>
                                      <p:cBhvr>
                                        <p:cTn id="23" dur="1" fill="hold">
                                          <p:stCondLst>
                                            <p:cond delay="1999"/>
                                          </p:stCondLst>
                                        </p:cTn>
                                        <p:tgtEl>
                                          <p:spTgt spid="59"/>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2000"/>
                                        <p:tgtEl>
                                          <p:spTgt spid="62"/>
                                        </p:tgtEl>
                                      </p:cBhvr>
                                    </p:animEffect>
                                    <p:set>
                                      <p:cBhvr>
                                        <p:cTn id="26" dur="1" fill="hold">
                                          <p:stCondLst>
                                            <p:cond delay="1999"/>
                                          </p:stCondLst>
                                        </p:cTn>
                                        <p:tgtEl>
                                          <p:spTgt spid="62"/>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1000"/>
                                        <p:tgtEl>
                                          <p:spTgt spid="6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wipe(left)">
                                      <p:cBhvr>
                                        <p:cTn id="34" dur="1000"/>
                                        <p:tgtEl>
                                          <p:spTgt spid="70"/>
                                        </p:tgtEl>
                                      </p:cBhvr>
                                    </p:animEffec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73"/>
                                        </p:tgtEl>
                                        <p:attrNameLst>
                                          <p:attrName>style.visibility</p:attrName>
                                        </p:attrNameLst>
                                      </p:cBhvr>
                                      <p:to>
                                        <p:strVal val="visible"/>
                                      </p:to>
                                    </p:set>
                                    <p:animEffect transition="in" filter="wipe(left)">
                                      <p:cBhvr>
                                        <p:cTn id="38" dur="1000"/>
                                        <p:tgtEl>
                                          <p:spTgt spid="73"/>
                                        </p:tgtEl>
                                      </p:cBhvr>
                                    </p:animEffect>
                                  </p:childTnLst>
                                </p:cTn>
                              </p:par>
                            </p:childTnLst>
                          </p:cTn>
                        </p:par>
                        <p:par>
                          <p:cTn id="39" fill="hold">
                            <p:stCondLst>
                              <p:cond delay="2000"/>
                            </p:stCondLst>
                            <p:childTnLst>
                              <p:par>
                                <p:cTn id="40" presetID="22" presetClass="entr" presetSubtype="8" fill="hold" nodeType="after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wipe(left)">
                                      <p:cBhvr>
                                        <p:cTn id="42" dur="1000"/>
                                        <p:tgtEl>
                                          <p:spTgt spid="7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7"/>
                                        </p:tgtEl>
                                        <p:attrNameLst>
                                          <p:attrName>style.visibility</p:attrName>
                                        </p:attrNameLst>
                                      </p:cBhvr>
                                      <p:to>
                                        <p:strVal val="visible"/>
                                      </p:to>
                                    </p:set>
                                    <p:animEffect transition="in" filter="wipe(left)">
                                      <p:cBhvr>
                                        <p:cTn id="47" dur="1000"/>
                                        <p:tgtEl>
                                          <p:spTgt spid="87"/>
                                        </p:tgtEl>
                                      </p:cBhvr>
                                    </p:animEffect>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93"/>
                                        </p:tgtEl>
                                        <p:attrNameLst>
                                          <p:attrName>style.visibility</p:attrName>
                                        </p:attrNameLst>
                                      </p:cBhvr>
                                      <p:to>
                                        <p:strVal val="visible"/>
                                      </p:to>
                                    </p:set>
                                    <p:animEffect transition="in" filter="wipe(left)">
                                      <p:cBhvr>
                                        <p:cTn id="51" dur="1000"/>
                                        <p:tgtEl>
                                          <p:spTgt spid="9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95"/>
                                        </p:tgtEl>
                                        <p:attrNameLst>
                                          <p:attrName>style.visibility</p:attrName>
                                        </p:attrNameLst>
                                      </p:cBhvr>
                                      <p:to>
                                        <p:strVal val="visible"/>
                                      </p:to>
                                    </p:set>
                                    <p:animEffect transition="in" filter="wipe(left)">
                                      <p:cBhvr>
                                        <p:cTn id="56" dur="1000"/>
                                        <p:tgtEl>
                                          <p:spTgt spid="95"/>
                                        </p:tgtEl>
                                      </p:cBhvr>
                                    </p:animEffect>
                                  </p:childTnLst>
                                </p:cTn>
                              </p:par>
                            </p:childTnLst>
                          </p:cTn>
                        </p:par>
                        <p:par>
                          <p:cTn id="57" fill="hold">
                            <p:stCondLst>
                              <p:cond delay="1000"/>
                            </p:stCondLst>
                            <p:childTnLst>
                              <p:par>
                                <p:cTn id="58" presetID="22" presetClass="entr" presetSubtype="8" fill="hold" nodeType="afterEffect">
                                  <p:stCondLst>
                                    <p:cond delay="0"/>
                                  </p:stCondLst>
                                  <p:childTnLst>
                                    <p:set>
                                      <p:cBhvr>
                                        <p:cTn id="59" dur="1" fill="hold">
                                          <p:stCondLst>
                                            <p:cond delay="0"/>
                                          </p:stCondLst>
                                        </p:cTn>
                                        <p:tgtEl>
                                          <p:spTgt spid="97"/>
                                        </p:tgtEl>
                                        <p:attrNameLst>
                                          <p:attrName>style.visibility</p:attrName>
                                        </p:attrNameLst>
                                      </p:cBhvr>
                                      <p:to>
                                        <p:strVal val="visible"/>
                                      </p:to>
                                    </p:set>
                                    <p:animEffect transition="in" filter="wipe(left)">
                                      <p:cBhvr>
                                        <p:cTn id="60" dur="1000"/>
                                        <p:tgtEl>
                                          <p:spTgt spid="97"/>
                                        </p:tgtEl>
                                      </p:cBhvr>
                                    </p:animEffect>
                                  </p:childTnLst>
                                </p:cTn>
                              </p:par>
                            </p:childTnLst>
                          </p:cTn>
                        </p:par>
                        <p:par>
                          <p:cTn id="61" fill="hold">
                            <p:stCondLst>
                              <p:cond delay="2000"/>
                            </p:stCondLst>
                            <p:childTnLst>
                              <p:par>
                                <p:cTn id="62" presetID="22" presetClass="entr" presetSubtype="8" fill="hold" nodeType="afterEffect">
                                  <p:stCondLst>
                                    <p:cond delay="0"/>
                                  </p:stCondLst>
                                  <p:childTnLst>
                                    <p:set>
                                      <p:cBhvr>
                                        <p:cTn id="63" dur="1" fill="hold">
                                          <p:stCondLst>
                                            <p:cond delay="0"/>
                                          </p:stCondLst>
                                        </p:cTn>
                                        <p:tgtEl>
                                          <p:spTgt spid="99"/>
                                        </p:tgtEl>
                                        <p:attrNameLst>
                                          <p:attrName>style.visibility</p:attrName>
                                        </p:attrNameLst>
                                      </p:cBhvr>
                                      <p:to>
                                        <p:strVal val="visible"/>
                                      </p:to>
                                    </p:set>
                                    <p:animEffect transition="in" filter="wipe(left)">
                                      <p:cBhvr>
                                        <p:cTn id="64" dur="1000"/>
                                        <p:tgtEl>
                                          <p:spTgt spid="99"/>
                                        </p:tgtEl>
                                      </p:cBhvr>
                                    </p:animEffect>
                                  </p:childTnLst>
                                </p:cTn>
                              </p:par>
                            </p:childTnLst>
                          </p:cTn>
                        </p:par>
                      </p:childTnLst>
                    </p:cTn>
                  </p:par>
                  <p:par>
                    <p:cTn id="65" fill="hold">
                      <p:stCondLst>
                        <p:cond delay="indefinite"/>
                      </p:stCondLst>
                      <p:childTnLst>
                        <p:par>
                          <p:cTn id="66" fill="hold">
                            <p:stCondLst>
                              <p:cond delay="0"/>
                            </p:stCondLst>
                            <p:childTnLst>
                              <p:par>
                                <p:cTn id="67" presetID="34" presetClass="entr" presetSubtype="0" fill="hold" grpId="0" nodeType="clickEffect">
                                  <p:stCondLst>
                                    <p:cond delay="0"/>
                                  </p:stCondLst>
                                  <p:childTnLst>
                                    <p:set>
                                      <p:cBhvr>
                                        <p:cTn id="68" dur="1" fill="hold">
                                          <p:stCondLst>
                                            <p:cond delay="0"/>
                                          </p:stCondLst>
                                        </p:cTn>
                                        <p:tgtEl>
                                          <p:spTgt spid="106"/>
                                        </p:tgtEl>
                                        <p:attrNameLst>
                                          <p:attrName>style.visibility</p:attrName>
                                        </p:attrNameLst>
                                      </p:cBhvr>
                                      <p:to>
                                        <p:strVal val="visible"/>
                                      </p:to>
                                    </p:set>
                                    <p:anim from="(-#ppt_w/2)" to="(#ppt_x)" calcmode="lin" valueType="num">
                                      <p:cBhvr>
                                        <p:cTn id="69" dur="600" fill="hold">
                                          <p:stCondLst>
                                            <p:cond delay="0"/>
                                          </p:stCondLst>
                                        </p:cTn>
                                        <p:tgtEl>
                                          <p:spTgt spid="106"/>
                                        </p:tgtEl>
                                        <p:attrNameLst>
                                          <p:attrName>ppt_x</p:attrName>
                                        </p:attrNameLst>
                                      </p:cBhvr>
                                    </p:anim>
                                    <p:anim from="0" to="-1.0" calcmode="lin" valueType="num">
                                      <p:cBhvr>
                                        <p:cTn id="70" dur="200" decel="50000" autoRev="1" fill="hold">
                                          <p:stCondLst>
                                            <p:cond delay="600"/>
                                          </p:stCondLst>
                                        </p:cTn>
                                        <p:tgtEl>
                                          <p:spTgt spid="106"/>
                                        </p:tgtEl>
                                        <p:attrNameLst>
                                          <p:attrName>xshear</p:attrName>
                                        </p:attrNameLst>
                                      </p:cBhvr>
                                    </p:anim>
                                    <p:animScale>
                                      <p:cBhvr>
                                        <p:cTn id="71" dur="200" decel="100000" autoRev="1" fill="hold">
                                          <p:stCondLst>
                                            <p:cond delay="600"/>
                                          </p:stCondLst>
                                        </p:cTn>
                                        <p:tgtEl>
                                          <p:spTgt spid="106"/>
                                        </p:tgtEl>
                                      </p:cBhvr>
                                      <p:from x="100000" y="100000"/>
                                      <p:to x="80000" y="100000"/>
                                    </p:animScale>
                                    <p:anim by="(#ppt_h/3+#ppt_w*0.1)" calcmode="lin" valueType="num">
                                      <p:cBhvr additive="sum">
                                        <p:cTn id="72" dur="200" decel="100000" autoRev="1" fill="hold">
                                          <p:stCondLst>
                                            <p:cond delay="600"/>
                                          </p:stCondLst>
                                        </p:cTn>
                                        <p:tgtEl>
                                          <p:spTgt spid="10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62" grpId="0" animBg="1"/>
      <p:bldP spid="62" grpId="1" animBg="1"/>
      <p:bldP spid="10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6-ACADIA: 1654-1670 </a:t>
            </a:r>
            <a:r>
              <a:rPr lang="en-US" b="0" dirty="0" smtClean="0"/>
              <a:t>(16)</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ET=50YRS</a:t>
            </a:r>
          </a:p>
        </p:txBody>
      </p:sp>
      <p:sp>
        <p:nvSpPr>
          <p:cNvPr id="20" name="5-Point Star 19"/>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0" y="5473005"/>
            <a:ext cx="9144000" cy="1384995"/>
          </a:xfrm>
          <a:prstGeom prst="rect">
            <a:avLst/>
          </a:prstGeom>
        </p:spPr>
        <p:txBody>
          <a:bodyPr wrap="square">
            <a:spAutoFit/>
          </a:bodyPr>
          <a:lstStyle/>
          <a:p>
            <a:pPr marL="174625" indent="-174625">
              <a:buFont typeface="Arial" pitchFamily="34" charset="0"/>
              <a:buChar char="•"/>
            </a:pPr>
            <a:r>
              <a:rPr lang="en-US" sz="2800" dirty="0" smtClean="0"/>
              <a:t>Reminder:  </a:t>
            </a:r>
            <a:r>
              <a:rPr lang="en-US" sz="2800" dirty="0" smtClean="0">
                <a:solidFill>
                  <a:srgbClr val="FF0000"/>
                </a:solidFill>
                <a:effectLst>
                  <a:outerShdw blurRad="38100" dist="38100" dir="2700000" algn="tl">
                    <a:srgbClr val="000000"/>
                  </a:outerShdw>
                </a:effectLst>
              </a:rPr>
              <a:t>La Tour and d’Aulnay caused a 5-year civil war </a:t>
            </a:r>
            <a:r>
              <a:rPr lang="en-US" sz="2800" dirty="0" smtClean="0"/>
              <a:t>in Acadia. The war ends and La Tour marries d’Aulnay’s widow;  peace settles over Acadia…for now!</a:t>
            </a:r>
          </a:p>
        </p:txBody>
      </p:sp>
      <p:sp>
        <p:nvSpPr>
          <p:cNvPr id="14" name="Rectangle 13"/>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6-ACADIA: 1654-1670 </a:t>
            </a:r>
            <a:r>
              <a:rPr lang="en-US" b="0" dirty="0" smtClean="0"/>
              <a:t>(16)</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ET=50YRS</a:t>
            </a:r>
          </a:p>
        </p:txBody>
      </p:sp>
      <p:sp>
        <p:nvSpPr>
          <p:cNvPr id="20" name="5-Point Star 19"/>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0" y="5638800"/>
            <a:ext cx="9144000" cy="954107"/>
          </a:xfrm>
          <a:prstGeom prst="rect">
            <a:avLst/>
          </a:prstGeom>
        </p:spPr>
        <p:txBody>
          <a:bodyPr wrap="square">
            <a:spAutoFit/>
          </a:bodyPr>
          <a:lstStyle/>
          <a:p>
            <a:pPr marL="174625" indent="-174625">
              <a:buFont typeface="Arial" pitchFamily="34" charset="0"/>
              <a:buChar char="•"/>
            </a:pPr>
            <a:r>
              <a:rPr lang="en-US" sz="2800" dirty="0" smtClean="0"/>
              <a:t>Intracolonial </a:t>
            </a:r>
            <a:r>
              <a:rPr lang="en-US" sz="2800" dirty="0" smtClean="0">
                <a:solidFill>
                  <a:srgbClr val="FF0000"/>
                </a:solidFill>
                <a:effectLst>
                  <a:outerShdw blurRad="38100" dist="38100" dir="2700000" algn="tl">
                    <a:srgbClr val="000000"/>
                  </a:outerShdw>
                </a:effectLst>
              </a:rPr>
              <a:t>tranquility was short lived </a:t>
            </a:r>
            <a:r>
              <a:rPr lang="en-US" sz="2800" dirty="0" smtClean="0"/>
              <a:t>following cessation of the Civil War</a:t>
            </a:r>
          </a:p>
        </p:txBody>
      </p:sp>
      <p:sp>
        <p:nvSpPr>
          <p:cNvPr id="14" name="Rectangle 13"/>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6-ACADIA: 1654-1670 </a:t>
            </a:r>
            <a:r>
              <a:rPr lang="en-US" b="0" dirty="0" smtClean="0"/>
              <a:t>(16)</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815882"/>
          </a:xfrm>
          <a:prstGeom prst="rect">
            <a:avLst/>
          </a:prstGeom>
        </p:spPr>
        <p:txBody>
          <a:bodyPr wrap="square">
            <a:spAutoFit/>
          </a:bodyPr>
          <a:lstStyle/>
          <a:p>
            <a:pPr marL="174625" indent="-174625">
              <a:buFont typeface="Arial" pitchFamily="34" charset="0"/>
              <a:buChar char="•"/>
            </a:pPr>
            <a:r>
              <a:rPr lang="en-US" sz="2800" dirty="0" smtClean="0">
                <a:solidFill>
                  <a:srgbClr val="FF0000"/>
                </a:solidFill>
                <a:effectLst>
                  <a:outerShdw blurRad="38100" dist="38100" dir="2700000" algn="tl">
                    <a:srgbClr val="000000"/>
                  </a:outerShdw>
                </a:effectLst>
              </a:rPr>
              <a:t>1654 British Volunteers from Boston </a:t>
            </a:r>
            <a:r>
              <a:rPr lang="en-US" sz="2800" dirty="0" smtClean="0"/>
              <a:t>and 200 of </a:t>
            </a:r>
            <a:r>
              <a:rPr lang="en-US" sz="2800" dirty="0" smtClean="0">
                <a:solidFill>
                  <a:srgbClr val="FF0000"/>
                </a:solidFill>
                <a:effectLst>
                  <a:outerShdw blurRad="38100" dist="38100" dir="2700000" algn="tl">
                    <a:srgbClr val="000000"/>
                  </a:outerShdw>
                </a:effectLst>
              </a:rPr>
              <a:t>Oliver Cromwell's soldiers seize Acadia </a:t>
            </a:r>
            <a:r>
              <a:rPr lang="en-US" sz="2800" dirty="0" smtClean="0"/>
              <a:t>and </a:t>
            </a:r>
            <a:r>
              <a:rPr lang="en-US" sz="2800" dirty="0" smtClean="0">
                <a:solidFill>
                  <a:srgbClr val="FF0000"/>
                </a:solidFill>
                <a:effectLst>
                  <a:outerShdw blurRad="38100" dist="38100" dir="2700000" algn="tl">
                    <a:srgbClr val="000000"/>
                  </a:outerShdw>
                </a:effectLst>
              </a:rPr>
              <a:t>hold it for 16 years</a:t>
            </a:r>
          </a:p>
          <a:p>
            <a:pPr marL="174625" indent="-174625"/>
            <a:endParaRPr lang="en-US" sz="2800" dirty="0" smtClean="0"/>
          </a:p>
          <a:p>
            <a:pPr marL="174625" indent="-174625">
              <a:buFont typeface="Arial" pitchFamily="34" charset="0"/>
              <a:buChar char="•"/>
            </a:pPr>
            <a:endParaRPr lang="en-US" sz="2800" dirty="0" smtClean="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ET=50YRS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51"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770" decel="100000"/>
                                        <p:tgtEl>
                                          <p:spTgt spid="33"/>
                                        </p:tgtEl>
                                      </p:cBhvr>
                                    </p:animEffect>
                                    <p:animScale>
                                      <p:cBhvr>
                                        <p:cTn id="13" dur="770" decel="100000"/>
                                        <p:tgtEl>
                                          <p:spTgt spid="33"/>
                                        </p:tgtEl>
                                      </p:cBhvr>
                                      <p:from x="10000" y="10000"/>
                                      <p:to x="200000" y="450000"/>
                                    </p:animScale>
                                    <p:animScale>
                                      <p:cBhvr>
                                        <p:cTn id="14" dur="1230" accel="100000" fill="hold">
                                          <p:stCondLst>
                                            <p:cond delay="770"/>
                                          </p:stCondLst>
                                        </p:cTn>
                                        <p:tgtEl>
                                          <p:spTgt spid="33"/>
                                        </p:tgtEl>
                                      </p:cBhvr>
                                      <p:from x="200000" y="450000"/>
                                      <p:to x="100000" y="100000"/>
                                    </p:animScale>
                                    <p:set>
                                      <p:cBhvr>
                                        <p:cTn id="15" dur="770" fill="hold"/>
                                        <p:tgtEl>
                                          <p:spTgt spid="33"/>
                                        </p:tgtEl>
                                        <p:attrNameLst>
                                          <p:attrName>ppt_x</p:attrName>
                                        </p:attrNameLst>
                                      </p:cBhvr>
                                      <p:to>
                                        <p:strVal val="(0.5)"/>
                                      </p:to>
                                    </p:set>
                                    <p:anim from="(0.5)" to="(#ppt_x)" calcmode="lin" valueType="num">
                                      <p:cBhvr>
                                        <p:cTn id="16" dur="1230" accel="100000" fill="hold">
                                          <p:stCondLst>
                                            <p:cond delay="770"/>
                                          </p:stCondLst>
                                        </p:cTn>
                                        <p:tgtEl>
                                          <p:spTgt spid="33"/>
                                        </p:tgtEl>
                                        <p:attrNameLst>
                                          <p:attrName>ppt_x</p:attrName>
                                        </p:attrNameLst>
                                      </p:cBhvr>
                                    </p:anim>
                                    <p:set>
                                      <p:cBhvr>
                                        <p:cTn id="17" dur="770" fill="hold"/>
                                        <p:tgtEl>
                                          <p:spTgt spid="33"/>
                                        </p:tgtEl>
                                        <p:attrNameLst>
                                          <p:attrName>ppt_y</p:attrName>
                                        </p:attrNameLst>
                                      </p:cBhvr>
                                      <p:to>
                                        <p:strVal val="(#ppt_y+0.4)"/>
                                      </p:to>
                                    </p:set>
                                    <p:anim from="(#ppt_y+0.4)" to="(#ppt_y)" calcmode="lin" valueType="num">
                                      <p:cBhvr>
                                        <p:cTn id="18" dur="1230" accel="100000" fill="hold">
                                          <p:stCondLst>
                                            <p:cond delay="770"/>
                                          </p:stCondLst>
                                        </p:cTn>
                                        <p:tgtEl>
                                          <p:spTgt spid="3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967335"/>
            <a:ext cx="9144000" cy="923330"/>
          </a:xfrm>
          <a:prstGeom prst="rect">
            <a:avLst/>
          </a:prstGeom>
          <a:solidFill>
            <a:schemeClr val="bg1"/>
          </a:solidFill>
        </p:spPr>
        <p:txBody>
          <a:bodyPr wrap="square" rtlCol="0">
            <a:spAutoFit/>
          </a:bodyPr>
          <a:lstStyle/>
          <a:p>
            <a:pPr algn="ctr"/>
            <a:r>
              <a:rPr lang="en-US" sz="5400" b="1" dirty="0" smtClean="0"/>
              <a:t>WHAT IS “NEW FRANCE”</a:t>
            </a:r>
            <a:endParaRPr lang="en-US" sz="5400" b="1" dirty="0"/>
          </a:p>
        </p:txBody>
      </p:sp>
      <p:sp useBgFill="1">
        <p:nvSpPr>
          <p:cNvPr id="5" name="TextBox 4"/>
          <p:cNvSpPr txBox="1"/>
          <p:nvPr/>
        </p:nvSpPr>
        <p:spPr>
          <a:xfrm>
            <a:off x="0" y="0"/>
            <a:ext cx="9144000" cy="769441"/>
          </a:xfrm>
          <a:prstGeom prst="rect">
            <a:avLst/>
          </a:prstGeom>
        </p:spPr>
        <p:txBody>
          <a:bodyPr wrap="square" rtlCol="0">
            <a:spAutoFit/>
          </a:bodyPr>
          <a:lstStyle/>
          <a:p>
            <a:pPr algn="ctr"/>
            <a:r>
              <a:rPr lang="en-US" sz="4400" b="1" dirty="0" smtClean="0">
                <a:solidFill>
                  <a:srgbClr val="002060"/>
                </a:solidFill>
              </a:rPr>
              <a:t>French Migration to Acadie</a:t>
            </a:r>
          </a:p>
        </p:txBody>
      </p:sp>
      <p:sp>
        <p:nvSpPr>
          <p:cNvPr id="4" name="TextBox 3"/>
          <p:cNvSpPr txBox="1">
            <a:spLocks noChangeArrowheads="1"/>
          </p:cNvSpPr>
          <p:nvPr/>
        </p:nvSpPr>
        <p:spPr bwMode="auto">
          <a:xfrm>
            <a:off x="0" y="725269"/>
            <a:ext cx="9144000" cy="646331"/>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600" b="1" dirty="0" smtClean="0"/>
              <a:t>1600-1717 </a:t>
            </a:r>
            <a:endParaRPr lang="en-US" sz="3600" b="1" dirty="0">
              <a:cs typeface="+mn-cs"/>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6-ACADIA: 1654-1670 </a:t>
            </a:r>
            <a:r>
              <a:rPr lang="en-US" b="0" dirty="0" smtClean="0"/>
              <a:t>(16)</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2246769"/>
          </a:xfrm>
          <a:prstGeom prst="rect">
            <a:avLst/>
          </a:prstGeom>
        </p:spPr>
        <p:txBody>
          <a:bodyPr wrap="square">
            <a:spAutoFit/>
          </a:bodyPr>
          <a:lstStyle/>
          <a:p>
            <a:pPr marL="174625" indent="-174625">
              <a:buFont typeface="Arial" pitchFamily="34" charset="0"/>
              <a:buChar char="•"/>
            </a:pPr>
            <a:r>
              <a:rPr lang="en-US" sz="2800" dirty="0" smtClean="0"/>
              <a:t>Each time the British take control, they </a:t>
            </a:r>
            <a:r>
              <a:rPr lang="en-US" sz="2800" dirty="0" smtClean="0">
                <a:solidFill>
                  <a:srgbClr val="FF0000"/>
                </a:solidFill>
                <a:effectLst>
                  <a:outerShdw blurRad="38100" dist="38100" dir="2700000" algn="tl">
                    <a:srgbClr val="000000"/>
                  </a:outerShdw>
                </a:effectLst>
              </a:rPr>
              <a:t>demand that the Acadians take an oath of loyalty to the Crown</a:t>
            </a:r>
            <a:r>
              <a:rPr lang="en-US" sz="2800" dirty="0" smtClean="0"/>
              <a:t>; the </a:t>
            </a:r>
            <a:r>
              <a:rPr lang="en-US" sz="2800" dirty="0" smtClean="0">
                <a:solidFill>
                  <a:srgbClr val="FF0000"/>
                </a:solidFill>
                <a:effectLst>
                  <a:outerShdw blurRad="38100" dist="38100" dir="2700000" algn="tl">
                    <a:srgbClr val="000000"/>
                  </a:outerShdw>
                </a:effectLst>
              </a:rPr>
              <a:t>Acadians decline</a:t>
            </a:r>
            <a:r>
              <a:rPr lang="en-US" sz="2800" dirty="0" smtClean="0"/>
              <a:t> but </a:t>
            </a:r>
            <a:r>
              <a:rPr lang="en-US" sz="2800" dirty="0" smtClean="0">
                <a:solidFill>
                  <a:srgbClr val="FF0000"/>
                </a:solidFill>
                <a:effectLst>
                  <a:outerShdw blurRad="38100" dist="38100" dir="2700000" algn="tl">
                    <a:srgbClr val="000000"/>
                  </a:outerShdw>
                </a:effectLst>
              </a:rPr>
              <a:t>promise NEUTRALITY</a:t>
            </a:r>
            <a:r>
              <a:rPr lang="en-US" sz="2800" dirty="0" smtClean="0"/>
              <a:t> in any fight against French</a:t>
            </a:r>
          </a:p>
          <a:p>
            <a:pPr marL="174625" indent="-174625"/>
            <a:endParaRPr lang="en-US" sz="2800" dirty="0" smtClean="0"/>
          </a:p>
          <a:p>
            <a:pPr marL="174625" indent="-174625">
              <a:buFont typeface="Arial" pitchFamily="34" charset="0"/>
              <a:buChar char="•"/>
            </a:pPr>
            <a:endParaRPr lang="en-US" sz="2800" dirty="0" smtClean="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ET=50YRS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pic>
        <p:nvPicPr>
          <p:cNvPr id="76802" name="Picture 2" descr="http://www.acadian-cajun.com/csdecl.jpg"/>
          <p:cNvPicPr>
            <a:picLocks noChangeAspect="1" noChangeArrowheads="1"/>
          </p:cNvPicPr>
          <p:nvPr/>
        </p:nvPicPr>
        <p:blipFill>
          <a:blip r:embed="rId6" cstate="print"/>
          <a:srcRect/>
          <a:stretch>
            <a:fillRect/>
          </a:stretch>
        </p:blipFill>
        <p:spPr bwMode="auto">
          <a:xfrm>
            <a:off x="2133600" y="1447800"/>
            <a:ext cx="4648200" cy="332475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1000"/>
                                        <p:tgtEl>
                                          <p:spTgt spid="54"/>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76802"/>
                                        </p:tgtEl>
                                        <p:attrNameLst>
                                          <p:attrName>style.visibility</p:attrName>
                                        </p:attrNameLst>
                                      </p:cBhvr>
                                      <p:to>
                                        <p:strVal val="visible"/>
                                      </p:to>
                                    </p:set>
                                    <p:anim calcmode="lin" valueType="num">
                                      <p:cBhvr>
                                        <p:cTn id="11" dur="500" fill="hold"/>
                                        <p:tgtEl>
                                          <p:spTgt spid="76802"/>
                                        </p:tgtEl>
                                        <p:attrNameLst>
                                          <p:attrName>ppt_w</p:attrName>
                                        </p:attrNameLst>
                                      </p:cBhvr>
                                      <p:tavLst>
                                        <p:tav tm="0">
                                          <p:val>
                                            <p:fltVal val="0"/>
                                          </p:val>
                                        </p:tav>
                                        <p:tav tm="100000">
                                          <p:val>
                                            <p:strVal val="#ppt_w"/>
                                          </p:val>
                                        </p:tav>
                                      </p:tavLst>
                                    </p:anim>
                                    <p:anim calcmode="lin" valueType="num">
                                      <p:cBhvr>
                                        <p:cTn id="12" dur="500" fill="hold"/>
                                        <p:tgtEl>
                                          <p:spTgt spid="76802"/>
                                        </p:tgtEl>
                                        <p:attrNameLst>
                                          <p:attrName>ppt_h</p:attrName>
                                        </p:attrNameLst>
                                      </p:cBhvr>
                                      <p:tavLst>
                                        <p:tav tm="0">
                                          <p:val>
                                            <p:fltVal val="0"/>
                                          </p:val>
                                        </p:tav>
                                        <p:tav tm="100000">
                                          <p:val>
                                            <p:strVal val="#ppt_h"/>
                                          </p:val>
                                        </p:tav>
                                      </p:tavLst>
                                    </p:anim>
                                    <p:animEffect transition="in" filter="fade">
                                      <p:cBhvr>
                                        <p:cTn id="13" dur="500"/>
                                        <p:tgtEl>
                                          <p:spTgt spid="76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6-ACADIA: 1654-1670 </a:t>
            </a:r>
            <a:r>
              <a:rPr lang="en-US" b="0" dirty="0" smtClean="0"/>
              <a:t>(16)</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smtClean="0"/>
              <a:t>The </a:t>
            </a:r>
            <a:r>
              <a:rPr lang="en-US" sz="2800" dirty="0" smtClean="0">
                <a:solidFill>
                  <a:srgbClr val="FF0000"/>
                </a:solidFill>
                <a:effectLst>
                  <a:outerShdw blurRad="38100" dist="38100" dir="2700000" algn="tl">
                    <a:srgbClr val="000000"/>
                  </a:outerShdw>
                </a:effectLst>
              </a:rPr>
              <a:t>frequency of British demands </a:t>
            </a:r>
            <a:r>
              <a:rPr lang="en-US" sz="2800" dirty="0" smtClean="0"/>
              <a:t>for Acadians to take an oath of loyalty to the Crown </a:t>
            </a:r>
            <a:r>
              <a:rPr lang="en-US" sz="2800" dirty="0" smtClean="0">
                <a:solidFill>
                  <a:srgbClr val="FF0000"/>
                </a:solidFill>
                <a:effectLst>
                  <a:outerShdw blurRad="38100" dist="38100" dir="2700000" algn="tl">
                    <a:srgbClr val="000000"/>
                  </a:outerShdw>
                </a:effectLst>
              </a:rPr>
              <a:t>is increasing</a:t>
            </a:r>
            <a:r>
              <a:rPr lang="en-US" sz="2800" dirty="0" smtClean="0"/>
              <a:t>; </a:t>
            </a:r>
            <a:r>
              <a:rPr lang="en-US" sz="2800" dirty="0" smtClean="0">
                <a:solidFill>
                  <a:srgbClr val="FF0000"/>
                </a:solidFill>
                <a:effectLst>
                  <a:outerShdw blurRad="38100" dist="38100" dir="2700000" algn="tl">
                    <a:srgbClr val="000000"/>
                  </a:outerShdw>
                </a:effectLst>
              </a:rPr>
              <a:t>British pressure on the Acadians is escalating</a:t>
            </a:r>
            <a:endParaRPr lang="en-US" sz="2800" dirty="0" smtClean="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ET=50YRS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6-ACADIA: 1654-1670 </a:t>
            </a:r>
            <a:r>
              <a:rPr lang="en-US" b="0" dirty="0" smtClean="0"/>
              <a:t>(16)</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2246769"/>
          </a:xfrm>
          <a:prstGeom prst="rect">
            <a:avLst/>
          </a:prstGeom>
        </p:spPr>
        <p:txBody>
          <a:bodyPr wrap="square">
            <a:spAutoFit/>
          </a:bodyPr>
          <a:lstStyle/>
          <a:p>
            <a:pPr marL="174625" indent="-174625">
              <a:buFont typeface="Arial" pitchFamily="34" charset="0"/>
              <a:buChar char="•"/>
            </a:pPr>
            <a:r>
              <a:rPr lang="en-US" sz="2800" dirty="0" smtClean="0"/>
              <a:t>British occupation of Acadia from 1654 to 1670 serves as a catalyst to </a:t>
            </a:r>
            <a:r>
              <a:rPr lang="en-US" sz="2800" dirty="0" smtClean="0">
                <a:solidFill>
                  <a:srgbClr val="FF0000"/>
                </a:solidFill>
                <a:effectLst>
                  <a:outerShdw blurRad="38100" dist="38100" dir="2700000" algn="tl">
                    <a:srgbClr val="000000"/>
                  </a:outerShdw>
                </a:effectLst>
              </a:rPr>
              <a:t>unify the formerly fractionalized Acadian population against a common foe – the British</a:t>
            </a:r>
          </a:p>
          <a:p>
            <a:pPr marL="174625" indent="-174625"/>
            <a:endParaRPr lang="en-US" sz="2800" dirty="0" smtClean="0"/>
          </a:p>
          <a:p>
            <a:pPr marL="174625" indent="-174625">
              <a:buFont typeface="Arial" pitchFamily="34" charset="0"/>
              <a:buChar char="•"/>
            </a:pPr>
            <a:endParaRPr lang="en-US" sz="2800" dirty="0" smtClean="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ET=50YRS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6-ACADIA: 1654-1670 </a:t>
            </a:r>
            <a:r>
              <a:rPr lang="en-US" b="0" dirty="0" smtClean="0"/>
              <a:t>(16)</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smtClean="0"/>
              <a:t>So, in </a:t>
            </a:r>
            <a:r>
              <a:rPr lang="en-US" sz="2800" dirty="0"/>
              <a:t>the 1660s, </a:t>
            </a:r>
            <a:r>
              <a:rPr lang="en-US" sz="2800" dirty="0">
                <a:solidFill>
                  <a:srgbClr val="FF0000"/>
                </a:solidFill>
                <a:effectLst>
                  <a:outerShdw blurRad="38100" dist="38100" dir="2700000" algn="tl">
                    <a:srgbClr val="000000"/>
                  </a:outerShdw>
                </a:effectLst>
              </a:rPr>
              <a:t>France </a:t>
            </a:r>
            <a:r>
              <a:rPr lang="en-US" sz="2800" dirty="0" smtClean="0">
                <a:solidFill>
                  <a:srgbClr val="FF0000"/>
                </a:solidFill>
                <a:effectLst>
                  <a:outerShdw blurRad="38100" dist="38100" dir="2700000" algn="tl">
                    <a:srgbClr val="000000"/>
                  </a:outerShdw>
                </a:effectLst>
              </a:rPr>
              <a:t>establishes </a:t>
            </a:r>
            <a:r>
              <a:rPr lang="en-US" sz="2800" dirty="0">
                <a:solidFill>
                  <a:srgbClr val="FF0000"/>
                </a:solidFill>
                <a:effectLst>
                  <a:outerShdw blurRad="38100" dist="38100" dir="2700000" algn="tl">
                    <a:srgbClr val="000000"/>
                  </a:outerShdw>
                </a:effectLst>
              </a:rPr>
              <a:t>a fishing colony at </a:t>
            </a:r>
            <a:r>
              <a:rPr lang="en-US" sz="2800" dirty="0" smtClean="0">
                <a:solidFill>
                  <a:srgbClr val="FF0000"/>
                </a:solidFill>
                <a:effectLst>
                  <a:outerShdw blurRad="38100" dist="38100" dir="2700000" algn="tl">
                    <a:srgbClr val="000000"/>
                  </a:outerShdw>
                </a:effectLst>
              </a:rPr>
              <a:t>Plaisance </a:t>
            </a:r>
            <a:r>
              <a:rPr lang="en-US" sz="2800" dirty="0" smtClean="0"/>
              <a:t>in Newfoundland. </a:t>
            </a:r>
            <a:r>
              <a:rPr lang="en-US" sz="2800" dirty="0" smtClean="0">
                <a:solidFill>
                  <a:srgbClr val="FF0000"/>
                </a:solidFill>
                <a:effectLst>
                  <a:outerShdw blurRad="38100" dist="38100" dir="2700000" algn="tl">
                    <a:srgbClr val="000000"/>
                  </a:outerShdw>
                </a:effectLst>
              </a:rPr>
              <a:t>Plenty of land </a:t>
            </a:r>
            <a:r>
              <a:rPr lang="en-US" sz="2800" dirty="0">
                <a:solidFill>
                  <a:srgbClr val="FF0000"/>
                </a:solidFill>
                <a:effectLst>
                  <a:outerShdw blurRad="38100" dist="38100" dir="2700000" algn="tl">
                    <a:srgbClr val="000000"/>
                  </a:outerShdw>
                </a:effectLst>
              </a:rPr>
              <a:t>and the absence of strict regulations</a:t>
            </a:r>
            <a:r>
              <a:rPr lang="en-US" sz="2800" dirty="0"/>
              <a:t> </a:t>
            </a:r>
            <a:r>
              <a:rPr lang="en-US" sz="2800" dirty="0" smtClean="0"/>
              <a:t>allow the </a:t>
            </a:r>
            <a:r>
              <a:rPr lang="en-US" sz="2800" dirty="0"/>
              <a:t>Acadians </a:t>
            </a:r>
            <a:r>
              <a:rPr lang="en-US" sz="2800" dirty="0" smtClean="0"/>
              <a:t>autonomy</a:t>
            </a:r>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ET=50YRS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grpSp>
        <p:nvGrpSpPr>
          <p:cNvPr id="19" name="Group 18"/>
          <p:cNvGrpSpPr/>
          <p:nvPr/>
        </p:nvGrpSpPr>
        <p:grpSpPr>
          <a:xfrm>
            <a:off x="1532656" y="609600"/>
            <a:ext cx="6078689" cy="4956048"/>
            <a:chOff x="1600200" y="609600"/>
            <a:chExt cx="6078689" cy="4956048"/>
          </a:xfrm>
        </p:grpSpPr>
        <p:grpSp>
          <p:nvGrpSpPr>
            <p:cNvPr id="16" name="Group 15"/>
            <p:cNvGrpSpPr/>
            <p:nvPr/>
          </p:nvGrpSpPr>
          <p:grpSpPr>
            <a:xfrm>
              <a:off x="1600200" y="609600"/>
              <a:ext cx="6078689" cy="4956048"/>
              <a:chOff x="1600200" y="609600"/>
              <a:chExt cx="6078689" cy="4956048"/>
            </a:xfrm>
          </p:grpSpPr>
          <p:pic>
            <p:nvPicPr>
              <p:cNvPr id="65538" name="Picture 2"/>
              <p:cNvPicPr>
                <a:picLocks noChangeAspect="1" noChangeArrowheads="1"/>
              </p:cNvPicPr>
              <p:nvPr/>
            </p:nvPicPr>
            <p:blipFill>
              <a:blip r:embed="rId6" cstate="print"/>
              <a:srcRect/>
              <a:stretch>
                <a:fillRect/>
              </a:stretch>
            </p:blipFill>
            <p:spPr bwMode="auto">
              <a:xfrm>
                <a:off x="1600200" y="609600"/>
                <a:ext cx="6078689" cy="4956048"/>
              </a:xfrm>
              <a:prstGeom prst="rect">
                <a:avLst/>
              </a:prstGeom>
              <a:noFill/>
              <a:ln w="9525">
                <a:noFill/>
                <a:miter lim="800000"/>
                <a:headEnd/>
                <a:tailEnd/>
              </a:ln>
            </p:spPr>
          </p:pic>
          <p:sp>
            <p:nvSpPr>
              <p:cNvPr id="15" name="TextBox 14"/>
              <p:cNvSpPr txBox="1"/>
              <p:nvPr/>
            </p:nvSpPr>
            <p:spPr>
              <a:xfrm>
                <a:off x="4114800" y="4343400"/>
                <a:ext cx="2743200" cy="1200329"/>
              </a:xfrm>
              <a:prstGeom prst="rect">
                <a:avLst/>
              </a:prstGeom>
              <a:solidFill>
                <a:schemeClr val="bg1"/>
              </a:solidFill>
            </p:spPr>
            <p:txBody>
              <a:bodyPr wrap="square" rtlCol="0">
                <a:spAutoFit/>
              </a:bodyPr>
              <a:lstStyle/>
              <a:p>
                <a:pPr algn="ctr"/>
                <a:r>
                  <a:rPr lang="en-US" dirty="0" smtClean="0"/>
                  <a:t>Plaisance (Placentia) Newfoundland is 284 miles from the tip of Cape Breton, Nova Scotia</a:t>
                </a:r>
                <a:endParaRPr lang="en-US" dirty="0"/>
              </a:p>
            </p:txBody>
          </p:sp>
        </p:grpSp>
        <p:pic>
          <p:nvPicPr>
            <p:cNvPr id="18" name="Picture 6" descr="https://cdn.wallpapersafari.com/59/29/rPu1bn.png"/>
            <p:cNvPicPr>
              <a:picLocks noChangeAspect="1" noChangeArrowheads="1"/>
            </p:cNvPicPr>
            <p:nvPr/>
          </p:nvPicPr>
          <p:blipFill>
            <a:blip r:embed="rId4" cstate="print"/>
            <a:srcRect/>
            <a:stretch>
              <a:fillRect/>
            </a:stretch>
          </p:blipFill>
          <p:spPr bwMode="auto">
            <a:xfrm>
              <a:off x="1981200" y="3429000"/>
              <a:ext cx="890787" cy="594360"/>
            </a:xfrm>
            <a:prstGeom prst="rect">
              <a:avLst/>
            </a:prstGeom>
            <a:noFill/>
            <a:ln w="19050">
              <a:solidFill>
                <a:schemeClr val="bg1"/>
              </a:solidFill>
            </a:ln>
          </p:spPr>
        </p:pic>
      </p:grpSp>
      <p:sp>
        <p:nvSpPr>
          <p:cNvPr id="17" name="Rectangle 16"/>
          <p:cNvSpPr>
            <a:spLocks noChangeAspect="1"/>
          </p:cNvSpPr>
          <p:nvPr/>
        </p:nvSpPr>
        <p:spPr>
          <a:xfrm>
            <a:off x="6477000" y="2286000"/>
            <a:ext cx="880533" cy="594360"/>
          </a:xfrm>
          <a:prstGeom prst="rect">
            <a:avLst/>
          </a:prstGeom>
          <a:blipFill>
            <a:blip r:embed="rId5" cstate="prin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20" name="Rectangle 19"/>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fltVal val="0"/>
                                          </p:val>
                                        </p:tav>
                                        <p:tav tm="100000">
                                          <p:val>
                                            <p:strVal val="#ppt_w"/>
                                          </p:val>
                                        </p:tav>
                                      </p:tavLst>
                                    </p:anim>
                                    <p:anim calcmode="lin" valueType="num">
                                      <p:cBhvr>
                                        <p:cTn id="13" dur="1000" fill="hold"/>
                                        <p:tgtEl>
                                          <p:spTgt spid="19"/>
                                        </p:tgtEl>
                                        <p:attrNameLst>
                                          <p:attrName>ppt_h</p:attrName>
                                        </p:attrNameLst>
                                      </p:cBhvr>
                                      <p:tavLst>
                                        <p:tav tm="0">
                                          <p:val>
                                            <p:fltVal val="0"/>
                                          </p:val>
                                        </p:tav>
                                        <p:tav tm="100000">
                                          <p:val>
                                            <p:strVal val="#ppt_h"/>
                                          </p:val>
                                        </p:tav>
                                      </p:tavLst>
                                    </p:anim>
                                    <p:animEffect transition="in" filter="fade">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80">
                                          <p:stCondLst>
                                            <p:cond delay="0"/>
                                          </p:stCondLst>
                                        </p:cTn>
                                        <p:tgtEl>
                                          <p:spTgt spid="17"/>
                                        </p:tgtEl>
                                      </p:cBhvr>
                                    </p:animEffect>
                                    <p:anim calcmode="lin" valueType="num">
                                      <p:cBhvr>
                                        <p:cTn id="2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5" dur="26">
                                          <p:stCondLst>
                                            <p:cond delay="650"/>
                                          </p:stCondLst>
                                        </p:cTn>
                                        <p:tgtEl>
                                          <p:spTgt spid="17"/>
                                        </p:tgtEl>
                                      </p:cBhvr>
                                      <p:to x="100000" y="60000"/>
                                    </p:animScale>
                                    <p:animScale>
                                      <p:cBhvr>
                                        <p:cTn id="26" dur="166" decel="50000">
                                          <p:stCondLst>
                                            <p:cond delay="676"/>
                                          </p:stCondLst>
                                        </p:cTn>
                                        <p:tgtEl>
                                          <p:spTgt spid="17"/>
                                        </p:tgtEl>
                                      </p:cBhvr>
                                      <p:to x="100000" y="100000"/>
                                    </p:animScale>
                                    <p:animScale>
                                      <p:cBhvr>
                                        <p:cTn id="27" dur="26">
                                          <p:stCondLst>
                                            <p:cond delay="1312"/>
                                          </p:stCondLst>
                                        </p:cTn>
                                        <p:tgtEl>
                                          <p:spTgt spid="17"/>
                                        </p:tgtEl>
                                      </p:cBhvr>
                                      <p:to x="100000" y="80000"/>
                                    </p:animScale>
                                    <p:animScale>
                                      <p:cBhvr>
                                        <p:cTn id="28" dur="166" decel="50000">
                                          <p:stCondLst>
                                            <p:cond delay="1338"/>
                                          </p:stCondLst>
                                        </p:cTn>
                                        <p:tgtEl>
                                          <p:spTgt spid="17"/>
                                        </p:tgtEl>
                                      </p:cBhvr>
                                      <p:to x="100000" y="100000"/>
                                    </p:animScale>
                                    <p:animScale>
                                      <p:cBhvr>
                                        <p:cTn id="29" dur="26">
                                          <p:stCondLst>
                                            <p:cond delay="1642"/>
                                          </p:stCondLst>
                                        </p:cTn>
                                        <p:tgtEl>
                                          <p:spTgt spid="17"/>
                                        </p:tgtEl>
                                      </p:cBhvr>
                                      <p:to x="100000" y="90000"/>
                                    </p:animScale>
                                    <p:animScale>
                                      <p:cBhvr>
                                        <p:cTn id="30" dur="166" decel="50000">
                                          <p:stCondLst>
                                            <p:cond delay="1668"/>
                                          </p:stCondLst>
                                        </p:cTn>
                                        <p:tgtEl>
                                          <p:spTgt spid="17"/>
                                        </p:tgtEl>
                                      </p:cBhvr>
                                      <p:to x="100000" y="100000"/>
                                    </p:animScale>
                                    <p:animScale>
                                      <p:cBhvr>
                                        <p:cTn id="31" dur="26">
                                          <p:stCondLst>
                                            <p:cond delay="1808"/>
                                          </p:stCondLst>
                                        </p:cTn>
                                        <p:tgtEl>
                                          <p:spTgt spid="17"/>
                                        </p:tgtEl>
                                      </p:cBhvr>
                                      <p:to x="100000" y="95000"/>
                                    </p:animScale>
                                    <p:animScale>
                                      <p:cBhvr>
                                        <p:cTn id="32"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7-ACADIA: 1670-1710 </a:t>
            </a:r>
            <a:r>
              <a:rPr lang="en-US" b="0" dirty="0" smtClean="0"/>
              <a:t>(40)</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815882"/>
          </a:xfrm>
          <a:prstGeom prst="rect">
            <a:avLst/>
          </a:prstGeom>
        </p:spPr>
        <p:txBody>
          <a:bodyPr wrap="square">
            <a:spAutoFit/>
          </a:bodyPr>
          <a:lstStyle/>
          <a:p>
            <a:pPr marL="174625" indent="-174625">
              <a:buFont typeface="Arial" pitchFamily="34" charset="0"/>
              <a:buChar char="•"/>
            </a:pPr>
            <a:r>
              <a:rPr lang="en-US" sz="2800" dirty="0" smtClean="0"/>
              <a:t>1670 Peace Treaty of Breda gives </a:t>
            </a:r>
            <a:r>
              <a:rPr lang="en-US" sz="2800" dirty="0" smtClean="0">
                <a:solidFill>
                  <a:srgbClr val="FF0000"/>
                </a:solidFill>
                <a:effectLst>
                  <a:outerShdw blurRad="38100" dist="38100" dir="2700000" algn="tl">
                    <a:srgbClr val="000000"/>
                  </a:outerShdw>
                </a:effectLst>
              </a:rPr>
              <a:t>Acadia back to the French</a:t>
            </a:r>
            <a:r>
              <a:rPr lang="en-US" sz="2800" dirty="0" smtClean="0"/>
              <a:t>!</a:t>
            </a:r>
          </a:p>
          <a:p>
            <a:pPr marL="174625" indent="-174625">
              <a:buFont typeface="Arial" pitchFamily="34" charset="0"/>
              <a:buChar char="•"/>
            </a:pPr>
            <a:r>
              <a:rPr lang="en-US" sz="2800" dirty="0" smtClean="0">
                <a:solidFill>
                  <a:srgbClr val="FF0000"/>
                </a:solidFill>
                <a:effectLst>
                  <a:outerShdw blurRad="38100" dist="38100" dir="2700000" algn="tl">
                    <a:srgbClr val="000000"/>
                  </a:outerShdw>
                </a:effectLst>
              </a:rPr>
              <a:t>Fort Pentagouët becomes the Capital of Acadia for 6 yrs </a:t>
            </a:r>
            <a:r>
              <a:rPr kumimoji="0" lang="en-US" sz="2800" b="0" i="0" u="none" strike="noStrike" cap="none" normalizeH="0" baseline="0" dirty="0" smtClean="0">
                <a:ln>
                  <a:noFill/>
                </a:ln>
                <a:solidFill>
                  <a:srgbClr val="222222"/>
                </a:solidFill>
                <a:effectLst/>
                <a:cs typeface="Arial" charset="0"/>
              </a:rPr>
              <a:t>(this fort was erected</a:t>
            </a:r>
            <a:r>
              <a:rPr kumimoji="0" lang="en-US" sz="2800" b="0" i="0" u="none" strike="noStrike" cap="none" normalizeH="0" dirty="0" smtClean="0">
                <a:ln>
                  <a:noFill/>
                </a:ln>
                <a:solidFill>
                  <a:srgbClr val="222222"/>
                </a:solidFill>
                <a:effectLst/>
                <a:cs typeface="Arial" charset="0"/>
              </a:rPr>
              <a:t> by St. Etienne de la Tour years before)</a:t>
            </a:r>
            <a:r>
              <a:rPr kumimoji="0" lang="en-US" sz="2800" b="0" i="0" u="none" strike="noStrike" cap="none" normalizeH="0" baseline="0" dirty="0" smtClean="0">
                <a:ln>
                  <a:noFill/>
                </a:ln>
                <a:solidFill>
                  <a:srgbClr val="222222"/>
                </a:solidFill>
                <a:effectLst/>
                <a:cs typeface="Arial" charset="0"/>
              </a:rPr>
              <a:t> </a:t>
            </a:r>
          </a:p>
          <a:p>
            <a:pPr marL="174625" indent="-174625">
              <a:buFont typeface="Arial" pitchFamily="34" charset="0"/>
              <a:buChar char="•"/>
            </a:pPr>
            <a:endParaRPr lang="en-US" sz="2800" dirty="0" smtClean="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ET=66YRS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5" name="Rectangle 14"/>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p:cNvGrpSpPr/>
          <p:nvPr/>
        </p:nvGrpSpPr>
        <p:grpSpPr>
          <a:xfrm>
            <a:off x="609600" y="685800"/>
            <a:ext cx="8028929" cy="4953000"/>
            <a:chOff x="379735" y="685800"/>
            <a:chExt cx="8028929" cy="4953000"/>
          </a:xfrm>
        </p:grpSpPr>
        <p:pic>
          <p:nvPicPr>
            <p:cNvPr id="78850" name="Picture 2"/>
            <p:cNvPicPr>
              <a:picLocks noChangeAspect="1" noChangeArrowheads="1"/>
            </p:cNvPicPr>
            <p:nvPr/>
          </p:nvPicPr>
          <p:blipFill>
            <a:blip r:embed="rId6" cstate="print"/>
            <a:srcRect/>
            <a:stretch>
              <a:fillRect/>
            </a:stretch>
          </p:blipFill>
          <p:spPr bwMode="auto">
            <a:xfrm>
              <a:off x="379735" y="685800"/>
              <a:ext cx="8028929" cy="4953000"/>
            </a:xfrm>
            <a:prstGeom prst="rect">
              <a:avLst/>
            </a:prstGeom>
            <a:noFill/>
            <a:ln w="9525">
              <a:noFill/>
              <a:miter lim="800000"/>
              <a:headEnd/>
              <a:tailEnd/>
            </a:ln>
          </p:spPr>
        </p:pic>
        <p:sp>
          <p:nvSpPr>
            <p:cNvPr id="18" name="TextBox 17"/>
            <p:cNvSpPr txBox="1"/>
            <p:nvPr/>
          </p:nvSpPr>
          <p:spPr>
            <a:xfrm>
              <a:off x="2665735" y="4161472"/>
              <a:ext cx="3276600" cy="1477328"/>
            </a:xfrm>
            <a:prstGeom prst="rect">
              <a:avLst/>
            </a:prstGeom>
            <a:solidFill>
              <a:schemeClr val="bg1"/>
            </a:solidFill>
          </p:spPr>
          <p:txBody>
            <a:bodyPr wrap="square" rtlCol="0">
              <a:spAutoFit/>
            </a:bodyPr>
            <a:lstStyle/>
            <a:p>
              <a:pPr algn="ctr"/>
              <a:r>
                <a:rPr lang="en-US" dirty="0" smtClean="0"/>
                <a:t>Fort Pentagouët is about 150 miles from Port Royal. It is near the western border of Acadia which at the time was the Kennebec River, Maine</a:t>
              </a:r>
              <a:endParaRPr lang="en-US" dirty="0"/>
            </a:p>
          </p:txBody>
        </p:sp>
      </p:grpSp>
      <p:sp>
        <p:nvSpPr>
          <p:cNvPr id="20" name="Freeform 19"/>
          <p:cNvSpPr/>
          <p:nvPr/>
        </p:nvSpPr>
        <p:spPr>
          <a:xfrm>
            <a:off x="2373186" y="1998921"/>
            <a:ext cx="370013" cy="1935126"/>
          </a:xfrm>
          <a:custGeom>
            <a:avLst/>
            <a:gdLst>
              <a:gd name="connsiteX0" fmla="*/ 323230 w 467833"/>
              <a:gd name="connsiteY0" fmla="*/ 0 h 1935126"/>
              <a:gd name="connsiteX1" fmla="*/ 353001 w 467833"/>
              <a:gd name="connsiteY1" fmla="*/ 229663 h 1935126"/>
              <a:gd name="connsiteX2" fmla="*/ 370013 w 467833"/>
              <a:gd name="connsiteY2" fmla="*/ 314724 h 1935126"/>
              <a:gd name="connsiteX3" fmla="*/ 416796 w 467833"/>
              <a:gd name="connsiteY3" fmla="*/ 301965 h 1935126"/>
              <a:gd name="connsiteX4" fmla="*/ 450820 w 467833"/>
              <a:gd name="connsiteY4" fmla="*/ 306218 h 1935126"/>
              <a:gd name="connsiteX5" fmla="*/ 467833 w 467833"/>
              <a:gd name="connsiteY5" fmla="*/ 348748 h 1935126"/>
              <a:gd name="connsiteX6" fmla="*/ 433808 w 467833"/>
              <a:gd name="connsiteY6" fmla="*/ 421049 h 1935126"/>
              <a:gd name="connsiteX7" fmla="*/ 365760 w 467833"/>
              <a:gd name="connsiteY7" fmla="*/ 531628 h 1935126"/>
              <a:gd name="connsiteX8" fmla="*/ 280700 w 467833"/>
              <a:gd name="connsiteY8" fmla="*/ 688990 h 1935126"/>
              <a:gd name="connsiteX9" fmla="*/ 246675 w 467833"/>
              <a:gd name="connsiteY9" fmla="*/ 795315 h 1935126"/>
              <a:gd name="connsiteX10" fmla="*/ 238169 w 467833"/>
              <a:gd name="connsiteY10" fmla="*/ 918653 h 1935126"/>
              <a:gd name="connsiteX11" fmla="*/ 238169 w 467833"/>
              <a:gd name="connsiteY11" fmla="*/ 1012219 h 1935126"/>
              <a:gd name="connsiteX12" fmla="*/ 195639 w 467833"/>
              <a:gd name="connsiteY12" fmla="*/ 1178087 h 1935126"/>
              <a:gd name="connsiteX13" fmla="*/ 187133 w 467833"/>
              <a:gd name="connsiteY13" fmla="*/ 1267401 h 1935126"/>
              <a:gd name="connsiteX14" fmla="*/ 93566 w 467833"/>
              <a:gd name="connsiteY14" fmla="*/ 1403498 h 1935126"/>
              <a:gd name="connsiteX15" fmla="*/ 63795 w 467833"/>
              <a:gd name="connsiteY15" fmla="*/ 1565112 h 1935126"/>
              <a:gd name="connsiteX16" fmla="*/ 51036 w 467833"/>
              <a:gd name="connsiteY16" fmla="*/ 1684197 h 1935126"/>
              <a:gd name="connsiteX17" fmla="*/ 8506 w 467833"/>
              <a:gd name="connsiteY17" fmla="*/ 1918113 h 1935126"/>
              <a:gd name="connsiteX18" fmla="*/ 0 w 467833"/>
              <a:gd name="connsiteY18" fmla="*/ 1935126 h 1935126"/>
              <a:gd name="connsiteX0" fmla="*/ 323230 w 467833"/>
              <a:gd name="connsiteY0" fmla="*/ 0 h 1935126"/>
              <a:gd name="connsiteX1" fmla="*/ 353001 w 467833"/>
              <a:gd name="connsiteY1" fmla="*/ 229663 h 1935126"/>
              <a:gd name="connsiteX2" fmla="*/ 370013 w 467833"/>
              <a:gd name="connsiteY2" fmla="*/ 314724 h 1935126"/>
              <a:gd name="connsiteX3" fmla="*/ 416796 w 467833"/>
              <a:gd name="connsiteY3" fmla="*/ 301965 h 1935126"/>
              <a:gd name="connsiteX4" fmla="*/ 450820 w 467833"/>
              <a:gd name="connsiteY4" fmla="*/ 306218 h 1935126"/>
              <a:gd name="connsiteX5" fmla="*/ 467833 w 467833"/>
              <a:gd name="connsiteY5" fmla="*/ 348748 h 1935126"/>
              <a:gd name="connsiteX6" fmla="*/ 370013 w 467833"/>
              <a:gd name="connsiteY6" fmla="*/ 439479 h 1935126"/>
              <a:gd name="connsiteX7" fmla="*/ 365760 w 467833"/>
              <a:gd name="connsiteY7" fmla="*/ 531628 h 1935126"/>
              <a:gd name="connsiteX8" fmla="*/ 280700 w 467833"/>
              <a:gd name="connsiteY8" fmla="*/ 688990 h 1935126"/>
              <a:gd name="connsiteX9" fmla="*/ 246675 w 467833"/>
              <a:gd name="connsiteY9" fmla="*/ 795315 h 1935126"/>
              <a:gd name="connsiteX10" fmla="*/ 238169 w 467833"/>
              <a:gd name="connsiteY10" fmla="*/ 918653 h 1935126"/>
              <a:gd name="connsiteX11" fmla="*/ 238169 w 467833"/>
              <a:gd name="connsiteY11" fmla="*/ 1012219 h 1935126"/>
              <a:gd name="connsiteX12" fmla="*/ 195639 w 467833"/>
              <a:gd name="connsiteY12" fmla="*/ 1178087 h 1935126"/>
              <a:gd name="connsiteX13" fmla="*/ 187133 w 467833"/>
              <a:gd name="connsiteY13" fmla="*/ 1267401 h 1935126"/>
              <a:gd name="connsiteX14" fmla="*/ 93566 w 467833"/>
              <a:gd name="connsiteY14" fmla="*/ 1403498 h 1935126"/>
              <a:gd name="connsiteX15" fmla="*/ 63795 w 467833"/>
              <a:gd name="connsiteY15" fmla="*/ 1565112 h 1935126"/>
              <a:gd name="connsiteX16" fmla="*/ 51036 w 467833"/>
              <a:gd name="connsiteY16" fmla="*/ 1684197 h 1935126"/>
              <a:gd name="connsiteX17" fmla="*/ 8506 w 467833"/>
              <a:gd name="connsiteY17" fmla="*/ 1918113 h 1935126"/>
              <a:gd name="connsiteX18" fmla="*/ 0 w 467833"/>
              <a:gd name="connsiteY18" fmla="*/ 1935126 h 1935126"/>
              <a:gd name="connsiteX0" fmla="*/ 323230 w 450820"/>
              <a:gd name="connsiteY0" fmla="*/ 0 h 1935126"/>
              <a:gd name="connsiteX1" fmla="*/ 353001 w 450820"/>
              <a:gd name="connsiteY1" fmla="*/ 229663 h 1935126"/>
              <a:gd name="connsiteX2" fmla="*/ 370013 w 450820"/>
              <a:gd name="connsiteY2" fmla="*/ 314724 h 1935126"/>
              <a:gd name="connsiteX3" fmla="*/ 416796 w 450820"/>
              <a:gd name="connsiteY3" fmla="*/ 301965 h 1935126"/>
              <a:gd name="connsiteX4" fmla="*/ 450820 w 450820"/>
              <a:gd name="connsiteY4" fmla="*/ 306218 h 1935126"/>
              <a:gd name="connsiteX5" fmla="*/ 370013 w 450820"/>
              <a:gd name="connsiteY5" fmla="*/ 363279 h 1935126"/>
              <a:gd name="connsiteX6" fmla="*/ 370013 w 450820"/>
              <a:gd name="connsiteY6" fmla="*/ 439479 h 1935126"/>
              <a:gd name="connsiteX7" fmla="*/ 365760 w 450820"/>
              <a:gd name="connsiteY7" fmla="*/ 531628 h 1935126"/>
              <a:gd name="connsiteX8" fmla="*/ 280700 w 450820"/>
              <a:gd name="connsiteY8" fmla="*/ 688990 h 1935126"/>
              <a:gd name="connsiteX9" fmla="*/ 246675 w 450820"/>
              <a:gd name="connsiteY9" fmla="*/ 795315 h 1935126"/>
              <a:gd name="connsiteX10" fmla="*/ 238169 w 450820"/>
              <a:gd name="connsiteY10" fmla="*/ 918653 h 1935126"/>
              <a:gd name="connsiteX11" fmla="*/ 238169 w 450820"/>
              <a:gd name="connsiteY11" fmla="*/ 1012219 h 1935126"/>
              <a:gd name="connsiteX12" fmla="*/ 195639 w 450820"/>
              <a:gd name="connsiteY12" fmla="*/ 1178087 h 1935126"/>
              <a:gd name="connsiteX13" fmla="*/ 187133 w 450820"/>
              <a:gd name="connsiteY13" fmla="*/ 1267401 h 1935126"/>
              <a:gd name="connsiteX14" fmla="*/ 93566 w 450820"/>
              <a:gd name="connsiteY14" fmla="*/ 1403498 h 1935126"/>
              <a:gd name="connsiteX15" fmla="*/ 63795 w 450820"/>
              <a:gd name="connsiteY15" fmla="*/ 1565112 h 1935126"/>
              <a:gd name="connsiteX16" fmla="*/ 51036 w 450820"/>
              <a:gd name="connsiteY16" fmla="*/ 1684197 h 1935126"/>
              <a:gd name="connsiteX17" fmla="*/ 8506 w 450820"/>
              <a:gd name="connsiteY17" fmla="*/ 1918113 h 1935126"/>
              <a:gd name="connsiteX18" fmla="*/ 0 w 450820"/>
              <a:gd name="connsiteY18" fmla="*/ 1935126 h 1935126"/>
              <a:gd name="connsiteX0" fmla="*/ 323230 w 416796"/>
              <a:gd name="connsiteY0" fmla="*/ 0 h 1935126"/>
              <a:gd name="connsiteX1" fmla="*/ 353001 w 416796"/>
              <a:gd name="connsiteY1" fmla="*/ 229663 h 1935126"/>
              <a:gd name="connsiteX2" fmla="*/ 370013 w 416796"/>
              <a:gd name="connsiteY2" fmla="*/ 314724 h 1935126"/>
              <a:gd name="connsiteX3" fmla="*/ 416796 w 416796"/>
              <a:gd name="connsiteY3" fmla="*/ 301965 h 1935126"/>
              <a:gd name="connsiteX4" fmla="*/ 370013 w 416796"/>
              <a:gd name="connsiteY4" fmla="*/ 363279 h 1935126"/>
              <a:gd name="connsiteX5" fmla="*/ 370013 w 416796"/>
              <a:gd name="connsiteY5" fmla="*/ 439479 h 1935126"/>
              <a:gd name="connsiteX6" fmla="*/ 365760 w 416796"/>
              <a:gd name="connsiteY6" fmla="*/ 531628 h 1935126"/>
              <a:gd name="connsiteX7" fmla="*/ 280700 w 416796"/>
              <a:gd name="connsiteY7" fmla="*/ 688990 h 1935126"/>
              <a:gd name="connsiteX8" fmla="*/ 246675 w 416796"/>
              <a:gd name="connsiteY8" fmla="*/ 795315 h 1935126"/>
              <a:gd name="connsiteX9" fmla="*/ 238169 w 416796"/>
              <a:gd name="connsiteY9" fmla="*/ 918653 h 1935126"/>
              <a:gd name="connsiteX10" fmla="*/ 238169 w 416796"/>
              <a:gd name="connsiteY10" fmla="*/ 1012219 h 1935126"/>
              <a:gd name="connsiteX11" fmla="*/ 195639 w 416796"/>
              <a:gd name="connsiteY11" fmla="*/ 1178087 h 1935126"/>
              <a:gd name="connsiteX12" fmla="*/ 187133 w 416796"/>
              <a:gd name="connsiteY12" fmla="*/ 1267401 h 1935126"/>
              <a:gd name="connsiteX13" fmla="*/ 93566 w 416796"/>
              <a:gd name="connsiteY13" fmla="*/ 1403498 h 1935126"/>
              <a:gd name="connsiteX14" fmla="*/ 63795 w 416796"/>
              <a:gd name="connsiteY14" fmla="*/ 1565112 h 1935126"/>
              <a:gd name="connsiteX15" fmla="*/ 51036 w 416796"/>
              <a:gd name="connsiteY15" fmla="*/ 1684197 h 1935126"/>
              <a:gd name="connsiteX16" fmla="*/ 8506 w 416796"/>
              <a:gd name="connsiteY16" fmla="*/ 1918113 h 1935126"/>
              <a:gd name="connsiteX17" fmla="*/ 0 w 416796"/>
              <a:gd name="connsiteY17" fmla="*/ 1935126 h 1935126"/>
              <a:gd name="connsiteX0" fmla="*/ 323230 w 370013"/>
              <a:gd name="connsiteY0" fmla="*/ 0 h 1935126"/>
              <a:gd name="connsiteX1" fmla="*/ 353001 w 370013"/>
              <a:gd name="connsiteY1" fmla="*/ 229663 h 1935126"/>
              <a:gd name="connsiteX2" fmla="*/ 370013 w 370013"/>
              <a:gd name="connsiteY2" fmla="*/ 314724 h 1935126"/>
              <a:gd name="connsiteX3" fmla="*/ 370013 w 370013"/>
              <a:gd name="connsiteY3" fmla="*/ 363279 h 1935126"/>
              <a:gd name="connsiteX4" fmla="*/ 370013 w 370013"/>
              <a:gd name="connsiteY4" fmla="*/ 439479 h 1935126"/>
              <a:gd name="connsiteX5" fmla="*/ 365760 w 370013"/>
              <a:gd name="connsiteY5" fmla="*/ 531628 h 1935126"/>
              <a:gd name="connsiteX6" fmla="*/ 280700 w 370013"/>
              <a:gd name="connsiteY6" fmla="*/ 688990 h 1935126"/>
              <a:gd name="connsiteX7" fmla="*/ 246675 w 370013"/>
              <a:gd name="connsiteY7" fmla="*/ 795315 h 1935126"/>
              <a:gd name="connsiteX8" fmla="*/ 238169 w 370013"/>
              <a:gd name="connsiteY8" fmla="*/ 918653 h 1935126"/>
              <a:gd name="connsiteX9" fmla="*/ 238169 w 370013"/>
              <a:gd name="connsiteY9" fmla="*/ 1012219 h 1935126"/>
              <a:gd name="connsiteX10" fmla="*/ 195639 w 370013"/>
              <a:gd name="connsiteY10" fmla="*/ 1178087 h 1935126"/>
              <a:gd name="connsiteX11" fmla="*/ 187133 w 370013"/>
              <a:gd name="connsiteY11" fmla="*/ 1267401 h 1935126"/>
              <a:gd name="connsiteX12" fmla="*/ 93566 w 370013"/>
              <a:gd name="connsiteY12" fmla="*/ 1403498 h 1935126"/>
              <a:gd name="connsiteX13" fmla="*/ 63795 w 370013"/>
              <a:gd name="connsiteY13" fmla="*/ 1565112 h 1935126"/>
              <a:gd name="connsiteX14" fmla="*/ 51036 w 370013"/>
              <a:gd name="connsiteY14" fmla="*/ 1684197 h 1935126"/>
              <a:gd name="connsiteX15" fmla="*/ 8506 w 370013"/>
              <a:gd name="connsiteY15" fmla="*/ 1918113 h 1935126"/>
              <a:gd name="connsiteX16" fmla="*/ 0 w 370013"/>
              <a:gd name="connsiteY16" fmla="*/ 1935126 h 1935126"/>
              <a:gd name="connsiteX0" fmla="*/ 323230 w 370013"/>
              <a:gd name="connsiteY0" fmla="*/ 0 h 1935126"/>
              <a:gd name="connsiteX1" fmla="*/ 353001 w 370013"/>
              <a:gd name="connsiteY1" fmla="*/ 229663 h 1935126"/>
              <a:gd name="connsiteX2" fmla="*/ 370013 w 370013"/>
              <a:gd name="connsiteY2" fmla="*/ 314724 h 1935126"/>
              <a:gd name="connsiteX3" fmla="*/ 370013 w 370013"/>
              <a:gd name="connsiteY3" fmla="*/ 363279 h 1935126"/>
              <a:gd name="connsiteX4" fmla="*/ 370013 w 370013"/>
              <a:gd name="connsiteY4" fmla="*/ 439479 h 1935126"/>
              <a:gd name="connsiteX5" fmla="*/ 365760 w 370013"/>
              <a:gd name="connsiteY5" fmla="*/ 531628 h 1935126"/>
              <a:gd name="connsiteX6" fmla="*/ 280700 w 370013"/>
              <a:gd name="connsiteY6" fmla="*/ 688990 h 1935126"/>
              <a:gd name="connsiteX7" fmla="*/ 246675 w 370013"/>
              <a:gd name="connsiteY7" fmla="*/ 795315 h 1935126"/>
              <a:gd name="connsiteX8" fmla="*/ 238169 w 370013"/>
              <a:gd name="connsiteY8" fmla="*/ 918653 h 1935126"/>
              <a:gd name="connsiteX9" fmla="*/ 238169 w 370013"/>
              <a:gd name="connsiteY9" fmla="*/ 1012219 h 1935126"/>
              <a:gd name="connsiteX10" fmla="*/ 65214 w 370013"/>
              <a:gd name="connsiteY10" fmla="*/ 1201479 h 1935126"/>
              <a:gd name="connsiteX11" fmla="*/ 187133 w 370013"/>
              <a:gd name="connsiteY11" fmla="*/ 1267401 h 1935126"/>
              <a:gd name="connsiteX12" fmla="*/ 93566 w 370013"/>
              <a:gd name="connsiteY12" fmla="*/ 1403498 h 1935126"/>
              <a:gd name="connsiteX13" fmla="*/ 63795 w 370013"/>
              <a:gd name="connsiteY13" fmla="*/ 1565112 h 1935126"/>
              <a:gd name="connsiteX14" fmla="*/ 51036 w 370013"/>
              <a:gd name="connsiteY14" fmla="*/ 1684197 h 1935126"/>
              <a:gd name="connsiteX15" fmla="*/ 8506 w 370013"/>
              <a:gd name="connsiteY15" fmla="*/ 1918113 h 1935126"/>
              <a:gd name="connsiteX16" fmla="*/ 0 w 370013"/>
              <a:gd name="connsiteY16" fmla="*/ 1935126 h 1935126"/>
              <a:gd name="connsiteX0" fmla="*/ 323230 w 370013"/>
              <a:gd name="connsiteY0" fmla="*/ 0 h 1935126"/>
              <a:gd name="connsiteX1" fmla="*/ 353001 w 370013"/>
              <a:gd name="connsiteY1" fmla="*/ 229663 h 1935126"/>
              <a:gd name="connsiteX2" fmla="*/ 370013 w 370013"/>
              <a:gd name="connsiteY2" fmla="*/ 314724 h 1935126"/>
              <a:gd name="connsiteX3" fmla="*/ 370013 w 370013"/>
              <a:gd name="connsiteY3" fmla="*/ 363279 h 1935126"/>
              <a:gd name="connsiteX4" fmla="*/ 370013 w 370013"/>
              <a:gd name="connsiteY4" fmla="*/ 439479 h 1935126"/>
              <a:gd name="connsiteX5" fmla="*/ 365760 w 370013"/>
              <a:gd name="connsiteY5" fmla="*/ 531628 h 1935126"/>
              <a:gd name="connsiteX6" fmla="*/ 280700 w 370013"/>
              <a:gd name="connsiteY6" fmla="*/ 688990 h 1935126"/>
              <a:gd name="connsiteX7" fmla="*/ 246675 w 370013"/>
              <a:gd name="connsiteY7" fmla="*/ 795315 h 1935126"/>
              <a:gd name="connsiteX8" fmla="*/ 238169 w 370013"/>
              <a:gd name="connsiteY8" fmla="*/ 918653 h 1935126"/>
              <a:gd name="connsiteX9" fmla="*/ 141414 w 370013"/>
              <a:gd name="connsiteY9" fmla="*/ 1125279 h 1935126"/>
              <a:gd name="connsiteX10" fmla="*/ 65214 w 370013"/>
              <a:gd name="connsiteY10" fmla="*/ 1201479 h 1935126"/>
              <a:gd name="connsiteX11" fmla="*/ 187133 w 370013"/>
              <a:gd name="connsiteY11" fmla="*/ 1267401 h 1935126"/>
              <a:gd name="connsiteX12" fmla="*/ 93566 w 370013"/>
              <a:gd name="connsiteY12" fmla="*/ 1403498 h 1935126"/>
              <a:gd name="connsiteX13" fmla="*/ 63795 w 370013"/>
              <a:gd name="connsiteY13" fmla="*/ 1565112 h 1935126"/>
              <a:gd name="connsiteX14" fmla="*/ 51036 w 370013"/>
              <a:gd name="connsiteY14" fmla="*/ 1684197 h 1935126"/>
              <a:gd name="connsiteX15" fmla="*/ 8506 w 370013"/>
              <a:gd name="connsiteY15" fmla="*/ 1918113 h 1935126"/>
              <a:gd name="connsiteX16" fmla="*/ 0 w 370013"/>
              <a:gd name="connsiteY16" fmla="*/ 1935126 h 193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0013" h="1935126">
                <a:moveTo>
                  <a:pt x="323230" y="0"/>
                </a:moveTo>
                <a:lnTo>
                  <a:pt x="353001" y="229663"/>
                </a:lnTo>
                <a:lnTo>
                  <a:pt x="370013" y="314724"/>
                </a:lnTo>
                <a:lnTo>
                  <a:pt x="370013" y="363279"/>
                </a:lnTo>
                <a:lnTo>
                  <a:pt x="370013" y="439479"/>
                </a:lnTo>
                <a:lnTo>
                  <a:pt x="365760" y="531628"/>
                </a:lnTo>
                <a:lnTo>
                  <a:pt x="280700" y="688990"/>
                </a:lnTo>
                <a:lnTo>
                  <a:pt x="246675" y="795315"/>
                </a:lnTo>
                <a:lnTo>
                  <a:pt x="238169" y="918653"/>
                </a:lnTo>
                <a:lnTo>
                  <a:pt x="141414" y="1125279"/>
                </a:lnTo>
                <a:lnTo>
                  <a:pt x="65214" y="1201479"/>
                </a:lnTo>
                <a:lnTo>
                  <a:pt x="187133" y="1267401"/>
                </a:lnTo>
                <a:lnTo>
                  <a:pt x="93566" y="1403498"/>
                </a:lnTo>
                <a:lnTo>
                  <a:pt x="63795" y="1565112"/>
                </a:lnTo>
                <a:lnTo>
                  <a:pt x="51036" y="1684197"/>
                </a:lnTo>
                <a:lnTo>
                  <a:pt x="8506" y="1918113"/>
                </a:lnTo>
                <a:lnTo>
                  <a:pt x="0" y="1935126"/>
                </a:lnTo>
              </a:path>
            </a:pathLst>
          </a:custGeom>
          <a:ln w="412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Oval 20"/>
          <p:cNvSpPr/>
          <p:nvPr/>
        </p:nvSpPr>
        <p:spPr>
          <a:xfrm>
            <a:off x="2895600" y="3200400"/>
            <a:ext cx="3048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4">
                                            <p:txEl>
                                              <p:pRg st="0" end="0"/>
                                            </p:txEl>
                                          </p:spTgt>
                                        </p:tgtEl>
                                        <p:attrNameLst>
                                          <p:attrName>style.visibility</p:attrName>
                                        </p:attrNameLst>
                                      </p:cBhvr>
                                      <p:to>
                                        <p:strVal val="visible"/>
                                      </p:to>
                                    </p:set>
                                    <p:animEffect transition="in" filter="wipe(up)">
                                      <p:cBhvr>
                                        <p:cTn id="15" dur="1000"/>
                                        <p:tgtEl>
                                          <p:spTgt spid="54">
                                            <p:txEl>
                                              <p:pRg st="0" end="0"/>
                                            </p:txEl>
                                          </p:spTgt>
                                        </p:tgtEl>
                                      </p:cBhvr>
                                    </p:animEffect>
                                  </p:childTnLst>
                                </p:cTn>
                              </p:par>
                            </p:childTnLst>
                          </p:cTn>
                        </p:par>
                        <p:par>
                          <p:cTn id="16" fill="hold">
                            <p:stCondLst>
                              <p:cond delay="1000"/>
                            </p:stCondLst>
                            <p:childTnLst>
                              <p:par>
                                <p:cTn id="17" presetID="51"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770" decel="100000"/>
                                        <p:tgtEl>
                                          <p:spTgt spid="15"/>
                                        </p:tgtEl>
                                      </p:cBhvr>
                                    </p:animEffect>
                                    <p:animScale>
                                      <p:cBhvr>
                                        <p:cTn id="20" dur="770" decel="100000"/>
                                        <p:tgtEl>
                                          <p:spTgt spid="15"/>
                                        </p:tgtEl>
                                      </p:cBhvr>
                                      <p:from x="10000" y="10000"/>
                                      <p:to x="200000" y="450000"/>
                                    </p:animScale>
                                    <p:animScale>
                                      <p:cBhvr>
                                        <p:cTn id="21" dur="1230" accel="100000" fill="hold">
                                          <p:stCondLst>
                                            <p:cond delay="770"/>
                                          </p:stCondLst>
                                        </p:cTn>
                                        <p:tgtEl>
                                          <p:spTgt spid="15"/>
                                        </p:tgtEl>
                                      </p:cBhvr>
                                      <p:from x="200000" y="450000"/>
                                      <p:to x="100000" y="100000"/>
                                    </p:animScale>
                                    <p:set>
                                      <p:cBhvr>
                                        <p:cTn id="22" dur="770" fill="hold"/>
                                        <p:tgtEl>
                                          <p:spTgt spid="15"/>
                                        </p:tgtEl>
                                        <p:attrNameLst>
                                          <p:attrName>ppt_x</p:attrName>
                                        </p:attrNameLst>
                                      </p:cBhvr>
                                      <p:to>
                                        <p:strVal val="(0.5)"/>
                                      </p:to>
                                    </p:set>
                                    <p:anim from="(0.5)" to="(#ppt_x)" calcmode="lin" valueType="num">
                                      <p:cBhvr>
                                        <p:cTn id="23" dur="1230" accel="100000" fill="hold">
                                          <p:stCondLst>
                                            <p:cond delay="770"/>
                                          </p:stCondLst>
                                        </p:cTn>
                                        <p:tgtEl>
                                          <p:spTgt spid="15"/>
                                        </p:tgtEl>
                                        <p:attrNameLst>
                                          <p:attrName>ppt_x</p:attrName>
                                        </p:attrNameLst>
                                      </p:cBhvr>
                                    </p:anim>
                                    <p:set>
                                      <p:cBhvr>
                                        <p:cTn id="24" dur="770" fill="hold"/>
                                        <p:tgtEl>
                                          <p:spTgt spid="15"/>
                                        </p:tgtEl>
                                        <p:attrNameLst>
                                          <p:attrName>ppt_y</p:attrName>
                                        </p:attrNameLst>
                                      </p:cBhvr>
                                      <p:to>
                                        <p:strVal val="(#ppt_y+0.4)"/>
                                      </p:to>
                                    </p:set>
                                    <p:anim from="(#ppt_y+0.4)" to="(#ppt_y)" calcmode="lin" valueType="num">
                                      <p:cBhvr>
                                        <p:cTn id="25" dur="1230" accel="100000" fill="hold">
                                          <p:stCondLst>
                                            <p:cond delay="770"/>
                                          </p:stCondLst>
                                        </p:cTn>
                                        <p:tgtEl>
                                          <p:spTgt spid="15"/>
                                        </p:tgtEl>
                                        <p:attrNameLst>
                                          <p:attrName>ppt_y</p:attrName>
                                        </p:attrNameLst>
                                      </p:cBhvr>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54">
                                            <p:txEl>
                                              <p:pRg st="1" end="1"/>
                                            </p:txEl>
                                          </p:spTgt>
                                        </p:tgtEl>
                                        <p:attrNameLst>
                                          <p:attrName>style.visibility</p:attrName>
                                        </p:attrNameLst>
                                      </p:cBhvr>
                                      <p:to>
                                        <p:strVal val="visible"/>
                                      </p:to>
                                    </p:set>
                                    <p:animEffect transition="in" filter="wipe(up)">
                                      <p:cBhvr>
                                        <p:cTn id="30" dur="1000"/>
                                        <p:tgtEl>
                                          <p:spTgt spid="5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10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80">
                                          <p:stCondLst>
                                            <p:cond delay="0"/>
                                          </p:stCondLst>
                                        </p:cTn>
                                        <p:tgtEl>
                                          <p:spTgt spid="21"/>
                                        </p:tgtEl>
                                      </p:cBhvr>
                                    </p:animEffect>
                                    <p:anim calcmode="lin" valueType="num">
                                      <p:cBhvr>
                                        <p:cTn id="41"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6" dur="26">
                                          <p:stCondLst>
                                            <p:cond delay="650"/>
                                          </p:stCondLst>
                                        </p:cTn>
                                        <p:tgtEl>
                                          <p:spTgt spid="21"/>
                                        </p:tgtEl>
                                      </p:cBhvr>
                                      <p:to x="100000" y="60000"/>
                                    </p:animScale>
                                    <p:animScale>
                                      <p:cBhvr>
                                        <p:cTn id="47" dur="166" decel="50000">
                                          <p:stCondLst>
                                            <p:cond delay="676"/>
                                          </p:stCondLst>
                                        </p:cTn>
                                        <p:tgtEl>
                                          <p:spTgt spid="21"/>
                                        </p:tgtEl>
                                      </p:cBhvr>
                                      <p:to x="100000" y="100000"/>
                                    </p:animScale>
                                    <p:animScale>
                                      <p:cBhvr>
                                        <p:cTn id="48" dur="26">
                                          <p:stCondLst>
                                            <p:cond delay="1312"/>
                                          </p:stCondLst>
                                        </p:cTn>
                                        <p:tgtEl>
                                          <p:spTgt spid="21"/>
                                        </p:tgtEl>
                                      </p:cBhvr>
                                      <p:to x="100000" y="80000"/>
                                    </p:animScale>
                                    <p:animScale>
                                      <p:cBhvr>
                                        <p:cTn id="49" dur="166" decel="50000">
                                          <p:stCondLst>
                                            <p:cond delay="1338"/>
                                          </p:stCondLst>
                                        </p:cTn>
                                        <p:tgtEl>
                                          <p:spTgt spid="21"/>
                                        </p:tgtEl>
                                      </p:cBhvr>
                                      <p:to x="100000" y="100000"/>
                                    </p:animScale>
                                    <p:animScale>
                                      <p:cBhvr>
                                        <p:cTn id="50" dur="26">
                                          <p:stCondLst>
                                            <p:cond delay="1642"/>
                                          </p:stCondLst>
                                        </p:cTn>
                                        <p:tgtEl>
                                          <p:spTgt spid="21"/>
                                        </p:tgtEl>
                                      </p:cBhvr>
                                      <p:to x="100000" y="90000"/>
                                    </p:animScale>
                                    <p:animScale>
                                      <p:cBhvr>
                                        <p:cTn id="51" dur="166" decel="50000">
                                          <p:stCondLst>
                                            <p:cond delay="1668"/>
                                          </p:stCondLst>
                                        </p:cTn>
                                        <p:tgtEl>
                                          <p:spTgt spid="21"/>
                                        </p:tgtEl>
                                      </p:cBhvr>
                                      <p:to x="100000" y="100000"/>
                                    </p:animScale>
                                    <p:animScale>
                                      <p:cBhvr>
                                        <p:cTn id="52" dur="26">
                                          <p:stCondLst>
                                            <p:cond delay="1808"/>
                                          </p:stCondLst>
                                        </p:cTn>
                                        <p:tgtEl>
                                          <p:spTgt spid="21"/>
                                        </p:tgtEl>
                                      </p:cBhvr>
                                      <p:to x="100000" y="95000"/>
                                    </p:animScale>
                                    <p:animScale>
                                      <p:cBhvr>
                                        <p:cTn id="53" dur="166" decel="50000">
                                          <p:stCondLst>
                                            <p:cond delay="1834"/>
                                          </p:stCondLst>
                                        </p:cTn>
                                        <p:tgtEl>
                                          <p:spTgt spid="21"/>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down)">
                                      <p:cBhvr>
                                        <p:cTn id="58"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20" grpId="0" animBg="1"/>
      <p:bldP spid="2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7-ACADIA: 1670-1710 </a:t>
            </a:r>
            <a:r>
              <a:rPr lang="en-US" b="0" dirty="0" smtClean="0"/>
              <a:t>(40)</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smtClean="0"/>
              <a:t>Newly arriving settlers are </a:t>
            </a:r>
            <a:r>
              <a:rPr lang="en-US" sz="2800" dirty="0" smtClean="0">
                <a:solidFill>
                  <a:srgbClr val="FF0000"/>
                </a:solidFill>
                <a:effectLst>
                  <a:outerShdw blurRad="38100" dist="38100" dir="2700000" algn="tl">
                    <a:srgbClr val="000000"/>
                  </a:outerShdw>
                </a:effectLst>
              </a:rPr>
              <a:t>dismayed at the development of all prime arable land</a:t>
            </a:r>
            <a:r>
              <a:rPr lang="en-US" sz="2800" dirty="0" smtClean="0"/>
              <a:t> in and </a:t>
            </a:r>
            <a:r>
              <a:rPr lang="en-US" sz="2800" dirty="0" smtClean="0">
                <a:solidFill>
                  <a:srgbClr val="FF0000"/>
                </a:solidFill>
                <a:effectLst>
                  <a:outerShdw blurRad="38100" dist="38100" dir="2700000" algn="tl">
                    <a:srgbClr val="000000"/>
                  </a:outerShdw>
                </a:effectLst>
              </a:rPr>
              <a:t>around Port Royal</a:t>
            </a:r>
          </a:p>
          <a:p>
            <a:pPr marL="174625" indent="-174625">
              <a:buFont typeface="Arial" pitchFamily="34" charset="0"/>
              <a:buChar char="•"/>
            </a:pPr>
            <a:endParaRPr lang="en-US" sz="2800" dirty="0" smtClean="0"/>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ET=66YRS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7-ACADIA: 1670-1710 </a:t>
            </a:r>
            <a:r>
              <a:rPr lang="en-US" b="0" dirty="0" smtClean="0"/>
              <a:t>(40)</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sp>
        <p:nvSpPr>
          <p:cNvPr id="12" name="Rounded Rectangle 11"/>
          <p:cNvSpPr/>
          <p:nvPr/>
        </p:nvSpPr>
        <p:spPr>
          <a:xfrm>
            <a:off x="1676400" y="38100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69606"/>
          </a:xfrm>
          <a:prstGeom prst="rect">
            <a:avLst/>
          </a:prstGeom>
        </p:spPr>
        <p:txBody>
          <a:bodyPr wrap="square">
            <a:spAutoFit/>
          </a:bodyPr>
          <a:lstStyle/>
          <a:p>
            <a:pPr marL="174625" indent="-174625">
              <a:spcAft>
                <a:spcPts val="1200"/>
              </a:spcAft>
              <a:buFont typeface="Arial" pitchFamily="34" charset="0"/>
              <a:buChar char="•"/>
            </a:pPr>
            <a:r>
              <a:rPr lang="en-US" sz="2700" dirty="0" smtClean="0"/>
              <a:t>They then </a:t>
            </a:r>
            <a:r>
              <a:rPr lang="en-US" sz="2800" dirty="0" smtClean="0">
                <a:solidFill>
                  <a:srgbClr val="FF0000"/>
                </a:solidFill>
                <a:effectLst>
                  <a:outerShdw blurRad="38100" dist="38100" dir="2700000" algn="tl">
                    <a:srgbClr val="000000"/>
                  </a:outerShdw>
                </a:effectLst>
              </a:rPr>
              <a:t>seek opportunities at the newly founded Upper Bay of Fundy settlements</a:t>
            </a:r>
            <a:r>
              <a:rPr lang="en-US" sz="2700" dirty="0" smtClean="0"/>
              <a:t>: Beaubassin (1671), Grand Pré (1680), Pisiquid (1680), Les Mines (1682), and Cobequid (1689)</a:t>
            </a:r>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ET=66YRS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grpSp>
        <p:nvGrpSpPr>
          <p:cNvPr id="28" name="Group 13"/>
          <p:cNvGrpSpPr/>
          <p:nvPr/>
        </p:nvGrpSpPr>
        <p:grpSpPr>
          <a:xfrm>
            <a:off x="4648200" y="2624328"/>
            <a:ext cx="1295400" cy="576072"/>
            <a:chOff x="1981200" y="3386328"/>
            <a:chExt cx="1295400" cy="576072"/>
          </a:xfrm>
        </p:grpSpPr>
        <p:sp>
          <p:nvSpPr>
            <p:cNvPr id="29" name="Rounded Rectangle 28"/>
            <p:cNvSpPr/>
            <p:nvPr/>
          </p:nvSpPr>
          <p:spPr>
            <a:xfrm>
              <a:off x="2133600" y="3505200"/>
              <a:ext cx="11430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Cobequid</a:t>
              </a:r>
            </a:p>
            <a:p>
              <a:pPr algn="ctr"/>
              <a:r>
                <a:rPr lang="en-US" sz="1400" b="1" dirty="0" smtClean="0"/>
                <a:t>1689</a:t>
              </a:r>
            </a:p>
          </p:txBody>
        </p:sp>
        <p:sp>
          <p:nvSpPr>
            <p:cNvPr id="30" name="Oval 29"/>
            <p:cNvSpPr>
              <a:spLocks noChangeAspect="1"/>
            </p:cNvSpPr>
            <p:nvPr/>
          </p:nvSpPr>
          <p:spPr>
            <a:xfrm>
              <a:off x="1981200" y="33863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13"/>
          <p:cNvGrpSpPr/>
          <p:nvPr/>
        </p:nvGrpSpPr>
        <p:grpSpPr>
          <a:xfrm>
            <a:off x="3995056" y="3233928"/>
            <a:ext cx="1262744" cy="576072"/>
            <a:chOff x="1981200" y="3386328"/>
            <a:chExt cx="1262744" cy="576072"/>
          </a:xfrm>
        </p:grpSpPr>
        <p:sp>
          <p:nvSpPr>
            <p:cNvPr id="32" name="Rounded Rectangle 31"/>
            <p:cNvSpPr/>
            <p:nvPr/>
          </p:nvSpPr>
          <p:spPr>
            <a:xfrm>
              <a:off x="2100944" y="3505200"/>
              <a:ext cx="11430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Pisiguit</a:t>
              </a:r>
            </a:p>
            <a:p>
              <a:pPr algn="ctr"/>
              <a:r>
                <a:rPr lang="en-US" sz="1400" b="1" dirty="0" smtClean="0"/>
                <a:t>1680</a:t>
              </a:r>
            </a:p>
          </p:txBody>
        </p:sp>
        <p:sp>
          <p:nvSpPr>
            <p:cNvPr id="34" name="Oval 33"/>
            <p:cNvSpPr>
              <a:spLocks noChangeAspect="1"/>
            </p:cNvSpPr>
            <p:nvPr/>
          </p:nvSpPr>
          <p:spPr>
            <a:xfrm>
              <a:off x="1981200" y="33863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13"/>
          <p:cNvGrpSpPr/>
          <p:nvPr/>
        </p:nvGrpSpPr>
        <p:grpSpPr>
          <a:xfrm>
            <a:off x="4767942" y="1981200"/>
            <a:ext cx="1404258" cy="609600"/>
            <a:chOff x="3276600" y="3048000"/>
            <a:chExt cx="1404258" cy="609600"/>
          </a:xfrm>
        </p:grpSpPr>
        <p:sp>
          <p:nvSpPr>
            <p:cNvPr id="36" name="Rounded Rectangle 35"/>
            <p:cNvSpPr/>
            <p:nvPr/>
          </p:nvSpPr>
          <p:spPr>
            <a:xfrm>
              <a:off x="3461658" y="3200400"/>
              <a:ext cx="12192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Les Mines</a:t>
              </a:r>
            </a:p>
            <a:p>
              <a:pPr algn="ctr"/>
              <a:r>
                <a:rPr lang="en-US" sz="1400" b="1" dirty="0" smtClean="0"/>
                <a:t>1682</a:t>
              </a:r>
            </a:p>
          </p:txBody>
        </p:sp>
        <p:sp>
          <p:nvSpPr>
            <p:cNvPr id="37" name="Oval 36"/>
            <p:cNvSpPr>
              <a:spLocks noChangeAspect="1"/>
            </p:cNvSpPr>
            <p:nvPr/>
          </p:nvSpPr>
          <p:spPr>
            <a:xfrm>
              <a:off x="3276600" y="3048000"/>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13"/>
          <p:cNvGrpSpPr/>
          <p:nvPr/>
        </p:nvGrpSpPr>
        <p:grpSpPr>
          <a:xfrm>
            <a:off x="3429000" y="1371600"/>
            <a:ext cx="1566672" cy="576072"/>
            <a:chOff x="533400" y="2895600"/>
            <a:chExt cx="1566672" cy="576072"/>
          </a:xfrm>
        </p:grpSpPr>
        <p:sp>
          <p:nvSpPr>
            <p:cNvPr id="39" name="Rounded Rectangle 38"/>
            <p:cNvSpPr/>
            <p:nvPr/>
          </p:nvSpPr>
          <p:spPr>
            <a:xfrm>
              <a:off x="533400" y="2895600"/>
              <a:ext cx="14478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Beaubassin</a:t>
              </a:r>
            </a:p>
            <a:p>
              <a:pPr algn="ctr"/>
              <a:r>
                <a:rPr lang="en-US" sz="1400" b="1" dirty="0" smtClean="0"/>
                <a:t>1671</a:t>
              </a:r>
            </a:p>
          </p:txBody>
        </p:sp>
        <p:sp>
          <p:nvSpPr>
            <p:cNvPr id="40" name="Oval 39"/>
            <p:cNvSpPr>
              <a:spLocks noChangeAspect="1"/>
            </p:cNvSpPr>
            <p:nvPr/>
          </p:nvSpPr>
          <p:spPr>
            <a:xfrm>
              <a:off x="1981200" y="3352800"/>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 name="Group 49"/>
          <p:cNvGrpSpPr/>
          <p:nvPr/>
        </p:nvGrpSpPr>
        <p:grpSpPr>
          <a:xfrm>
            <a:off x="914400" y="1861457"/>
            <a:ext cx="4049486" cy="2057400"/>
            <a:chOff x="914400" y="1861457"/>
            <a:chExt cx="4049486" cy="2057400"/>
          </a:xfrm>
        </p:grpSpPr>
        <p:sp>
          <p:nvSpPr>
            <p:cNvPr id="48" name="Freeform 47"/>
            <p:cNvSpPr/>
            <p:nvPr/>
          </p:nvSpPr>
          <p:spPr>
            <a:xfrm>
              <a:off x="914400" y="1861457"/>
              <a:ext cx="4049486" cy="2057400"/>
            </a:xfrm>
            <a:custGeom>
              <a:avLst/>
              <a:gdLst>
                <a:gd name="connsiteX0" fmla="*/ 0 w 4049486"/>
                <a:gd name="connsiteY0" fmla="*/ 1219200 h 2057400"/>
                <a:gd name="connsiteX1" fmla="*/ 1164771 w 4049486"/>
                <a:gd name="connsiteY1" fmla="*/ 914400 h 2057400"/>
                <a:gd name="connsiteX2" fmla="*/ 1719943 w 4049486"/>
                <a:gd name="connsiteY2" fmla="*/ 664029 h 2057400"/>
                <a:gd name="connsiteX3" fmla="*/ 2122714 w 4049486"/>
                <a:gd name="connsiteY3" fmla="*/ 402772 h 2057400"/>
                <a:gd name="connsiteX4" fmla="*/ 2710543 w 4049486"/>
                <a:gd name="connsiteY4" fmla="*/ 185057 h 2057400"/>
                <a:gd name="connsiteX5" fmla="*/ 3178629 w 4049486"/>
                <a:gd name="connsiteY5" fmla="*/ 119743 h 2057400"/>
                <a:gd name="connsiteX6" fmla="*/ 3537857 w 4049486"/>
                <a:gd name="connsiteY6" fmla="*/ 0 h 2057400"/>
                <a:gd name="connsiteX7" fmla="*/ 3897086 w 4049486"/>
                <a:gd name="connsiteY7" fmla="*/ 87086 h 2057400"/>
                <a:gd name="connsiteX8" fmla="*/ 3799114 w 4049486"/>
                <a:gd name="connsiteY8" fmla="*/ 206829 h 2057400"/>
                <a:gd name="connsiteX9" fmla="*/ 4049486 w 4049486"/>
                <a:gd name="connsiteY9" fmla="*/ 315686 h 2057400"/>
                <a:gd name="connsiteX10" fmla="*/ 4027714 w 4049486"/>
                <a:gd name="connsiteY10" fmla="*/ 391886 h 2057400"/>
                <a:gd name="connsiteX11" fmla="*/ 3842657 w 4049486"/>
                <a:gd name="connsiteY11" fmla="*/ 326572 h 2057400"/>
                <a:gd name="connsiteX12" fmla="*/ 3494314 w 4049486"/>
                <a:gd name="connsiteY12" fmla="*/ 315686 h 2057400"/>
                <a:gd name="connsiteX13" fmla="*/ 3004457 w 4049486"/>
                <a:gd name="connsiteY13" fmla="*/ 391886 h 2057400"/>
                <a:gd name="connsiteX14" fmla="*/ 2895600 w 4049486"/>
                <a:gd name="connsiteY14" fmla="*/ 457200 h 2057400"/>
                <a:gd name="connsiteX15" fmla="*/ 2873829 w 4049486"/>
                <a:gd name="connsiteY15" fmla="*/ 457200 h 2057400"/>
                <a:gd name="connsiteX16" fmla="*/ 2318657 w 4049486"/>
                <a:gd name="connsiteY16" fmla="*/ 631372 h 2057400"/>
                <a:gd name="connsiteX17" fmla="*/ 2362200 w 4049486"/>
                <a:gd name="connsiteY17" fmla="*/ 849086 h 2057400"/>
                <a:gd name="connsiteX18" fmla="*/ 2427514 w 4049486"/>
                <a:gd name="connsiteY18" fmla="*/ 1023257 h 2057400"/>
                <a:gd name="connsiteX19" fmla="*/ 2677886 w 4049486"/>
                <a:gd name="connsiteY19" fmla="*/ 1066800 h 2057400"/>
                <a:gd name="connsiteX20" fmla="*/ 3243943 w 4049486"/>
                <a:gd name="connsiteY20" fmla="*/ 1001486 h 2057400"/>
                <a:gd name="connsiteX21" fmla="*/ 3385457 w 4049486"/>
                <a:gd name="connsiteY21" fmla="*/ 957943 h 2057400"/>
                <a:gd name="connsiteX22" fmla="*/ 3679371 w 4049486"/>
                <a:gd name="connsiteY22" fmla="*/ 870857 h 2057400"/>
                <a:gd name="connsiteX23" fmla="*/ 3679371 w 4049486"/>
                <a:gd name="connsiteY23" fmla="*/ 870857 h 2057400"/>
                <a:gd name="connsiteX24" fmla="*/ 3385457 w 4049486"/>
                <a:gd name="connsiteY24" fmla="*/ 1023257 h 2057400"/>
                <a:gd name="connsiteX25" fmla="*/ 3298371 w 4049486"/>
                <a:gd name="connsiteY25" fmla="*/ 1143000 h 2057400"/>
                <a:gd name="connsiteX26" fmla="*/ 3058886 w 4049486"/>
                <a:gd name="connsiteY26" fmla="*/ 1295400 h 2057400"/>
                <a:gd name="connsiteX27" fmla="*/ 3091543 w 4049486"/>
                <a:gd name="connsiteY27" fmla="*/ 1415143 h 2057400"/>
                <a:gd name="connsiteX28" fmla="*/ 2928257 w 4049486"/>
                <a:gd name="connsiteY28" fmla="*/ 1284514 h 2057400"/>
                <a:gd name="connsiteX29" fmla="*/ 2732314 w 4049486"/>
                <a:gd name="connsiteY29" fmla="*/ 1230086 h 2057400"/>
                <a:gd name="connsiteX30" fmla="*/ 2569029 w 4049486"/>
                <a:gd name="connsiteY30" fmla="*/ 1121229 h 2057400"/>
                <a:gd name="connsiteX31" fmla="*/ 2383971 w 4049486"/>
                <a:gd name="connsiteY31" fmla="*/ 1121229 h 2057400"/>
                <a:gd name="connsiteX32" fmla="*/ 2177143 w 4049486"/>
                <a:gd name="connsiteY32" fmla="*/ 1197429 h 2057400"/>
                <a:gd name="connsiteX33" fmla="*/ 1937657 w 4049486"/>
                <a:gd name="connsiteY33" fmla="*/ 1262743 h 2057400"/>
                <a:gd name="connsiteX34" fmla="*/ 1839686 w 4049486"/>
                <a:gd name="connsiteY34" fmla="*/ 1306286 h 2057400"/>
                <a:gd name="connsiteX35" fmla="*/ 1807029 w 4049486"/>
                <a:gd name="connsiteY35" fmla="*/ 1317172 h 2057400"/>
                <a:gd name="connsiteX36" fmla="*/ 1349829 w 4049486"/>
                <a:gd name="connsiteY36" fmla="*/ 1556657 h 2057400"/>
                <a:gd name="connsiteX37" fmla="*/ 1284514 w 4049486"/>
                <a:gd name="connsiteY37" fmla="*/ 1665514 h 2057400"/>
                <a:gd name="connsiteX38" fmla="*/ 1371600 w 4049486"/>
                <a:gd name="connsiteY38" fmla="*/ 1741714 h 2057400"/>
                <a:gd name="connsiteX39" fmla="*/ 1306286 w 4049486"/>
                <a:gd name="connsiteY39" fmla="*/ 1883229 h 2057400"/>
                <a:gd name="connsiteX40" fmla="*/ 1121229 w 4049486"/>
                <a:gd name="connsiteY40" fmla="*/ 1883229 h 2057400"/>
                <a:gd name="connsiteX41" fmla="*/ 1099457 w 4049486"/>
                <a:gd name="connsiteY41" fmla="*/ 1741714 h 2057400"/>
                <a:gd name="connsiteX42" fmla="*/ 925286 w 4049486"/>
                <a:gd name="connsiteY42" fmla="*/ 1719943 h 2057400"/>
                <a:gd name="connsiteX43" fmla="*/ 293914 w 4049486"/>
                <a:gd name="connsiteY43" fmla="*/ 2057400 h 2057400"/>
                <a:gd name="connsiteX44" fmla="*/ 0 w 4049486"/>
                <a:gd name="connsiteY44" fmla="*/ 121920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049486" h="2057400">
                  <a:moveTo>
                    <a:pt x="0" y="1219200"/>
                  </a:moveTo>
                  <a:lnTo>
                    <a:pt x="1164771" y="914400"/>
                  </a:lnTo>
                  <a:lnTo>
                    <a:pt x="1719943" y="664029"/>
                  </a:lnTo>
                  <a:lnTo>
                    <a:pt x="2122714" y="402772"/>
                  </a:lnTo>
                  <a:lnTo>
                    <a:pt x="2710543" y="185057"/>
                  </a:lnTo>
                  <a:lnTo>
                    <a:pt x="3178629" y="119743"/>
                  </a:lnTo>
                  <a:lnTo>
                    <a:pt x="3537857" y="0"/>
                  </a:lnTo>
                  <a:lnTo>
                    <a:pt x="3897086" y="87086"/>
                  </a:lnTo>
                  <a:lnTo>
                    <a:pt x="3799114" y="206829"/>
                  </a:lnTo>
                  <a:lnTo>
                    <a:pt x="4049486" y="315686"/>
                  </a:lnTo>
                  <a:lnTo>
                    <a:pt x="4027714" y="391886"/>
                  </a:lnTo>
                  <a:lnTo>
                    <a:pt x="3842657" y="326572"/>
                  </a:lnTo>
                  <a:lnTo>
                    <a:pt x="3494314" y="315686"/>
                  </a:lnTo>
                  <a:lnTo>
                    <a:pt x="3004457" y="391886"/>
                  </a:lnTo>
                  <a:cubicBezTo>
                    <a:pt x="2962838" y="421614"/>
                    <a:pt x="2941724" y="447975"/>
                    <a:pt x="2895600" y="457200"/>
                  </a:cubicBezTo>
                  <a:cubicBezTo>
                    <a:pt x="2888484" y="458623"/>
                    <a:pt x="2881086" y="457200"/>
                    <a:pt x="2873829" y="457200"/>
                  </a:cubicBezTo>
                  <a:lnTo>
                    <a:pt x="2318657" y="631372"/>
                  </a:lnTo>
                  <a:lnTo>
                    <a:pt x="2362200" y="849086"/>
                  </a:lnTo>
                  <a:lnTo>
                    <a:pt x="2427514" y="1023257"/>
                  </a:lnTo>
                  <a:lnTo>
                    <a:pt x="2677886" y="1066800"/>
                  </a:lnTo>
                  <a:lnTo>
                    <a:pt x="3243943" y="1001486"/>
                  </a:lnTo>
                  <a:lnTo>
                    <a:pt x="3385457" y="957943"/>
                  </a:lnTo>
                  <a:lnTo>
                    <a:pt x="3679371" y="870857"/>
                  </a:lnTo>
                  <a:lnTo>
                    <a:pt x="3679371" y="870857"/>
                  </a:lnTo>
                  <a:lnTo>
                    <a:pt x="3385457" y="1023257"/>
                  </a:lnTo>
                  <a:lnTo>
                    <a:pt x="3298371" y="1143000"/>
                  </a:lnTo>
                  <a:lnTo>
                    <a:pt x="3058886" y="1295400"/>
                  </a:lnTo>
                  <a:lnTo>
                    <a:pt x="3091543" y="1415143"/>
                  </a:lnTo>
                  <a:lnTo>
                    <a:pt x="2928257" y="1284514"/>
                  </a:lnTo>
                  <a:lnTo>
                    <a:pt x="2732314" y="1230086"/>
                  </a:lnTo>
                  <a:lnTo>
                    <a:pt x="2569029" y="1121229"/>
                  </a:lnTo>
                  <a:lnTo>
                    <a:pt x="2383971" y="1121229"/>
                  </a:lnTo>
                  <a:lnTo>
                    <a:pt x="2177143" y="1197429"/>
                  </a:lnTo>
                  <a:lnTo>
                    <a:pt x="1937657" y="1262743"/>
                  </a:lnTo>
                  <a:cubicBezTo>
                    <a:pt x="1905000" y="1277257"/>
                    <a:pt x="1872674" y="1292541"/>
                    <a:pt x="1839686" y="1306286"/>
                  </a:cubicBezTo>
                  <a:cubicBezTo>
                    <a:pt x="1829094" y="1310699"/>
                    <a:pt x="1807029" y="1317172"/>
                    <a:pt x="1807029" y="1317172"/>
                  </a:cubicBezTo>
                  <a:lnTo>
                    <a:pt x="1349829" y="1556657"/>
                  </a:lnTo>
                  <a:lnTo>
                    <a:pt x="1284514" y="1665514"/>
                  </a:lnTo>
                  <a:lnTo>
                    <a:pt x="1371600" y="1741714"/>
                  </a:lnTo>
                  <a:lnTo>
                    <a:pt x="1306286" y="1883229"/>
                  </a:lnTo>
                  <a:lnTo>
                    <a:pt x="1121229" y="1883229"/>
                  </a:lnTo>
                  <a:lnTo>
                    <a:pt x="1099457" y="1741714"/>
                  </a:lnTo>
                  <a:lnTo>
                    <a:pt x="925286" y="1719943"/>
                  </a:lnTo>
                  <a:lnTo>
                    <a:pt x="293914" y="2057400"/>
                  </a:lnTo>
                  <a:lnTo>
                    <a:pt x="0" y="12192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rot="20288217">
              <a:off x="1155340" y="2707696"/>
              <a:ext cx="2365871" cy="523220"/>
            </a:xfrm>
            <a:prstGeom prst="rect">
              <a:avLst/>
            </a:prstGeom>
            <a:noFill/>
          </p:spPr>
          <p:txBody>
            <a:bodyPr wrap="square" rtlCol="0">
              <a:spAutoFit/>
            </a:bodyPr>
            <a:lstStyle/>
            <a:p>
              <a:r>
                <a:rPr lang="en-US" sz="2800" dirty="0" smtClean="0">
                  <a:solidFill>
                    <a:schemeClr val="bg1"/>
                  </a:solidFill>
                </a:rPr>
                <a:t>Bay of Fundy</a:t>
              </a:r>
              <a:endParaRPr lang="en-US" sz="2800" dirty="0">
                <a:solidFill>
                  <a:schemeClr val="bg1"/>
                </a:solidFill>
              </a:endParaRPr>
            </a:p>
          </p:txBody>
        </p:sp>
      </p:grpSp>
      <p:sp>
        <p:nvSpPr>
          <p:cNvPr id="51" name="Rectangle 50"/>
          <p:cNvSpPr/>
          <p:nvPr/>
        </p:nvSpPr>
        <p:spPr>
          <a:xfrm>
            <a:off x="6553200" y="795040"/>
            <a:ext cx="2590800" cy="4462760"/>
          </a:xfrm>
          <a:prstGeom prst="rect">
            <a:avLst/>
          </a:prstGeom>
          <a:solidFill>
            <a:schemeClr val="bg1"/>
          </a:solidFill>
        </p:spPr>
        <p:txBody>
          <a:bodyPr wrap="square">
            <a:spAutoFit/>
          </a:bodyPr>
          <a:lstStyle/>
          <a:p>
            <a:r>
              <a:rPr lang="en-US" sz="2400" b="1" dirty="0" smtClean="0"/>
              <a:t>Sources say that the </a:t>
            </a:r>
            <a:r>
              <a:rPr lang="en-US" sz="2400" b="1" dirty="0"/>
              <a:t>families who lived </a:t>
            </a:r>
            <a:r>
              <a:rPr lang="en-US" sz="2400" b="1" dirty="0" smtClean="0"/>
              <a:t>at Grand Pré were: the </a:t>
            </a:r>
            <a:r>
              <a:rPr lang="en-US" sz="2400" b="1" dirty="0"/>
              <a:t>Melanson, LeBlanc, </a:t>
            </a:r>
            <a:r>
              <a:rPr lang="en-US" sz="2400" b="1" dirty="0" smtClean="0"/>
              <a:t>Thériault, </a:t>
            </a:r>
            <a:r>
              <a:rPr lang="en-US" sz="2400" b="1" dirty="0"/>
              <a:t>Hébert, Landry, Trahan, Bourque, Forest, Bourgeois, Doucet, Blanchard and </a:t>
            </a:r>
            <a:r>
              <a:rPr lang="en-US" sz="2400" b="1" dirty="0" smtClean="0"/>
              <a:t>Granger</a:t>
            </a:r>
            <a:endParaRPr lang="en-US" sz="1000" b="1" dirty="0" smtClean="0"/>
          </a:p>
          <a:p>
            <a:r>
              <a:rPr lang="en-US" sz="1000" dirty="0" smtClean="0">
                <a:hlinkClick r:id="rId6"/>
              </a:rPr>
              <a:t>http://www.acadian-home.org/Pre-Deport-Villages.html</a:t>
            </a:r>
            <a:endParaRPr lang="en-US" sz="1000" dirty="0"/>
          </a:p>
        </p:txBody>
      </p:sp>
      <p:grpSp>
        <p:nvGrpSpPr>
          <p:cNvPr id="41" name="Group 13"/>
          <p:cNvGrpSpPr/>
          <p:nvPr/>
        </p:nvGrpSpPr>
        <p:grpSpPr>
          <a:xfrm>
            <a:off x="2686050" y="3168614"/>
            <a:ext cx="1309008" cy="622336"/>
            <a:chOff x="2990850" y="4517572"/>
            <a:chExt cx="1309008" cy="622336"/>
          </a:xfrm>
        </p:grpSpPr>
        <p:sp>
          <p:nvSpPr>
            <p:cNvPr id="42" name="Rounded Rectangle 41"/>
            <p:cNvSpPr/>
            <p:nvPr/>
          </p:nvSpPr>
          <p:spPr>
            <a:xfrm>
              <a:off x="2990850" y="4682708"/>
              <a:ext cx="12192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Grand Pré</a:t>
              </a:r>
            </a:p>
            <a:p>
              <a:pPr algn="ctr"/>
              <a:r>
                <a:rPr lang="en-US" sz="1400" b="1" dirty="0" smtClean="0"/>
                <a:t>1680</a:t>
              </a:r>
            </a:p>
          </p:txBody>
        </p:sp>
        <p:sp>
          <p:nvSpPr>
            <p:cNvPr id="43" name="Oval 42"/>
            <p:cNvSpPr>
              <a:spLocks noChangeAspect="1"/>
            </p:cNvSpPr>
            <p:nvPr/>
          </p:nvSpPr>
          <p:spPr>
            <a:xfrm>
              <a:off x="4180986" y="4517572"/>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Rectangle 52"/>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30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50"/>
                                        </p:tgtEl>
                                      </p:cBhvr>
                                    </p:animEffect>
                                    <p:set>
                                      <p:cBhvr>
                                        <p:cTn id="17" dur="1" fill="hold">
                                          <p:stCondLst>
                                            <p:cond delay="1999"/>
                                          </p:stCondLst>
                                        </p:cTn>
                                        <p:tgtEl>
                                          <p:spTgt spid="50"/>
                                        </p:tgtEl>
                                        <p:attrNameLst>
                                          <p:attrName>style.visibility</p:attrName>
                                        </p:attrNameLst>
                                      </p:cBhvr>
                                      <p:to>
                                        <p:strVal val="hidden"/>
                                      </p:to>
                                    </p:set>
                                  </p:childTnLst>
                                </p:cTn>
                              </p:par>
                              <p:par>
                                <p:cTn id="18" presetID="34" presetClass="entr" presetSubtype="0" fill="hold" nodeType="withEffect">
                                  <p:stCondLst>
                                    <p:cond delay="0"/>
                                  </p:stCondLst>
                                  <p:childTnLst>
                                    <p:set>
                                      <p:cBhvr>
                                        <p:cTn id="19" dur="1" fill="hold">
                                          <p:stCondLst>
                                            <p:cond delay="0"/>
                                          </p:stCondLst>
                                        </p:cTn>
                                        <p:tgtEl>
                                          <p:spTgt spid="38"/>
                                        </p:tgtEl>
                                        <p:attrNameLst>
                                          <p:attrName>style.visibility</p:attrName>
                                        </p:attrNameLst>
                                      </p:cBhvr>
                                      <p:to>
                                        <p:strVal val="visible"/>
                                      </p:to>
                                    </p:set>
                                    <p:anim from="(-#ppt_w/2)" to="(#ppt_x)" calcmode="lin" valueType="num">
                                      <p:cBhvr>
                                        <p:cTn id="20" dur="600" fill="hold">
                                          <p:stCondLst>
                                            <p:cond delay="0"/>
                                          </p:stCondLst>
                                        </p:cTn>
                                        <p:tgtEl>
                                          <p:spTgt spid="38"/>
                                        </p:tgtEl>
                                        <p:attrNameLst>
                                          <p:attrName>ppt_x</p:attrName>
                                        </p:attrNameLst>
                                      </p:cBhvr>
                                    </p:anim>
                                    <p:anim from="0" to="-1.0" calcmode="lin" valueType="num">
                                      <p:cBhvr>
                                        <p:cTn id="21" dur="200" decel="50000" autoRev="1" fill="hold">
                                          <p:stCondLst>
                                            <p:cond delay="600"/>
                                          </p:stCondLst>
                                        </p:cTn>
                                        <p:tgtEl>
                                          <p:spTgt spid="38"/>
                                        </p:tgtEl>
                                        <p:attrNameLst>
                                          <p:attrName>xshear</p:attrName>
                                        </p:attrNameLst>
                                      </p:cBhvr>
                                    </p:anim>
                                    <p:animScale>
                                      <p:cBhvr>
                                        <p:cTn id="22" dur="200" decel="100000" autoRev="1" fill="hold">
                                          <p:stCondLst>
                                            <p:cond delay="600"/>
                                          </p:stCondLst>
                                        </p:cTn>
                                        <p:tgtEl>
                                          <p:spTgt spid="38"/>
                                        </p:tgtEl>
                                      </p:cBhvr>
                                      <p:from x="100000" y="100000"/>
                                      <p:to x="80000" y="100000"/>
                                    </p:animScale>
                                    <p:anim by="(#ppt_h/3+#ppt_w*0.1)" calcmode="lin" valueType="num">
                                      <p:cBhvr additive="sum">
                                        <p:cTn id="23" dur="200" decel="100000" autoRev="1" fill="hold">
                                          <p:stCondLst>
                                            <p:cond delay="600"/>
                                          </p:stCondLst>
                                        </p:cTn>
                                        <p:tgtEl>
                                          <p:spTgt spid="38"/>
                                        </p:tgtEl>
                                        <p:attrNameLst>
                                          <p:attrName>ppt_x</p:attrName>
                                        </p:attrNameLst>
                                      </p:cBhvr>
                                    </p:anim>
                                  </p:childTnLst>
                                </p:cTn>
                              </p:par>
                            </p:childTnLst>
                          </p:cTn>
                        </p:par>
                      </p:childTnLst>
                    </p:cTn>
                  </p:par>
                  <p:par>
                    <p:cTn id="24" fill="hold">
                      <p:stCondLst>
                        <p:cond delay="indefinite"/>
                      </p:stCondLst>
                      <p:childTnLst>
                        <p:par>
                          <p:cTn id="25" fill="hold">
                            <p:stCondLst>
                              <p:cond delay="0"/>
                            </p:stCondLst>
                            <p:childTnLst>
                              <p:par>
                                <p:cTn id="26" presetID="34" presetClass="entr" presetSubtype="0"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 from="(-#ppt_w/2)" to="(#ppt_x)" calcmode="lin" valueType="num">
                                      <p:cBhvr>
                                        <p:cTn id="28" dur="600" fill="hold">
                                          <p:stCondLst>
                                            <p:cond delay="0"/>
                                          </p:stCondLst>
                                        </p:cTn>
                                        <p:tgtEl>
                                          <p:spTgt spid="41"/>
                                        </p:tgtEl>
                                        <p:attrNameLst>
                                          <p:attrName>ppt_x</p:attrName>
                                        </p:attrNameLst>
                                      </p:cBhvr>
                                    </p:anim>
                                    <p:anim from="0" to="-1.0" calcmode="lin" valueType="num">
                                      <p:cBhvr>
                                        <p:cTn id="29" dur="200" decel="50000" autoRev="1" fill="hold">
                                          <p:stCondLst>
                                            <p:cond delay="600"/>
                                          </p:stCondLst>
                                        </p:cTn>
                                        <p:tgtEl>
                                          <p:spTgt spid="41"/>
                                        </p:tgtEl>
                                        <p:attrNameLst>
                                          <p:attrName>xshear</p:attrName>
                                        </p:attrNameLst>
                                      </p:cBhvr>
                                    </p:anim>
                                    <p:animScale>
                                      <p:cBhvr>
                                        <p:cTn id="30" dur="200" decel="100000" autoRev="1" fill="hold">
                                          <p:stCondLst>
                                            <p:cond delay="600"/>
                                          </p:stCondLst>
                                        </p:cTn>
                                        <p:tgtEl>
                                          <p:spTgt spid="41"/>
                                        </p:tgtEl>
                                      </p:cBhvr>
                                      <p:from x="100000" y="100000"/>
                                      <p:to x="80000" y="100000"/>
                                    </p:animScale>
                                    <p:anim by="(#ppt_h/3+#ppt_w*0.1)" calcmode="lin" valueType="num">
                                      <p:cBhvr additive="sum">
                                        <p:cTn id="31" dur="200" decel="100000" autoRev="1" fill="hold">
                                          <p:stCondLst>
                                            <p:cond delay="600"/>
                                          </p:stCondLst>
                                        </p:cTn>
                                        <p:tgtEl>
                                          <p:spTgt spid="41"/>
                                        </p:tgtEl>
                                        <p:attrNameLst>
                                          <p:attrName>ppt_x</p:attrName>
                                        </p:attrNameLst>
                                      </p:cBhvr>
                                    </p:anim>
                                  </p:childTnLst>
                                </p:cTn>
                              </p:par>
                            </p:childTnLst>
                          </p:cTn>
                        </p:par>
                        <p:par>
                          <p:cTn id="32" fill="hold">
                            <p:stCondLst>
                              <p:cond delay="1000"/>
                            </p:stCondLst>
                            <p:childTnLst>
                              <p:par>
                                <p:cTn id="33" presetID="22" presetClass="entr" presetSubtype="4" fill="hold" grpId="0" nodeType="after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wipe(down)">
                                      <p:cBhvr>
                                        <p:cTn id="35" dur="500"/>
                                        <p:tgtEl>
                                          <p:spTgt spid="5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0" fill="hold" grpId="1" nodeType="clickEffect">
                                  <p:stCondLst>
                                    <p:cond delay="0"/>
                                  </p:stCondLst>
                                  <p:childTnLst>
                                    <p:anim calcmode="lin" valueType="num">
                                      <p:cBhvr>
                                        <p:cTn id="39" dur="500"/>
                                        <p:tgtEl>
                                          <p:spTgt spid="51"/>
                                        </p:tgtEl>
                                        <p:attrNameLst>
                                          <p:attrName>ppt_w</p:attrName>
                                        </p:attrNameLst>
                                      </p:cBhvr>
                                      <p:tavLst>
                                        <p:tav tm="0">
                                          <p:val>
                                            <p:strVal val="ppt_w"/>
                                          </p:val>
                                        </p:tav>
                                        <p:tav tm="100000">
                                          <p:val>
                                            <p:fltVal val="0"/>
                                          </p:val>
                                        </p:tav>
                                      </p:tavLst>
                                    </p:anim>
                                    <p:anim calcmode="lin" valueType="num">
                                      <p:cBhvr>
                                        <p:cTn id="40" dur="500"/>
                                        <p:tgtEl>
                                          <p:spTgt spid="51"/>
                                        </p:tgtEl>
                                        <p:attrNameLst>
                                          <p:attrName>ppt_h</p:attrName>
                                        </p:attrNameLst>
                                      </p:cBhvr>
                                      <p:tavLst>
                                        <p:tav tm="0">
                                          <p:val>
                                            <p:strVal val="ppt_h"/>
                                          </p:val>
                                        </p:tav>
                                        <p:tav tm="100000">
                                          <p:val>
                                            <p:fltVal val="0"/>
                                          </p:val>
                                        </p:tav>
                                      </p:tavLst>
                                    </p:anim>
                                    <p:animEffect transition="out" filter="fade">
                                      <p:cBhvr>
                                        <p:cTn id="41" dur="500"/>
                                        <p:tgtEl>
                                          <p:spTgt spid="51"/>
                                        </p:tgtEl>
                                      </p:cBhvr>
                                    </p:animEffect>
                                    <p:set>
                                      <p:cBhvr>
                                        <p:cTn id="42" dur="1" fill="hold">
                                          <p:stCondLst>
                                            <p:cond delay="499"/>
                                          </p:stCondLst>
                                        </p:cTn>
                                        <p:tgtEl>
                                          <p:spTgt spid="51"/>
                                        </p:tgtEl>
                                        <p:attrNameLst>
                                          <p:attrName>style.visibility</p:attrName>
                                        </p:attrNameLst>
                                      </p:cBhvr>
                                      <p:to>
                                        <p:strVal val="hidden"/>
                                      </p:to>
                                    </p:set>
                                  </p:childTnLst>
                                </p:cTn>
                              </p:par>
                              <p:par>
                                <p:cTn id="43" presetID="34"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 from="(-#ppt_w/2)" to="(#ppt_x)" calcmode="lin" valueType="num">
                                      <p:cBhvr>
                                        <p:cTn id="45" dur="600" fill="hold">
                                          <p:stCondLst>
                                            <p:cond delay="0"/>
                                          </p:stCondLst>
                                        </p:cTn>
                                        <p:tgtEl>
                                          <p:spTgt spid="31"/>
                                        </p:tgtEl>
                                        <p:attrNameLst>
                                          <p:attrName>ppt_x</p:attrName>
                                        </p:attrNameLst>
                                      </p:cBhvr>
                                    </p:anim>
                                    <p:anim from="0" to="-1.0" calcmode="lin" valueType="num">
                                      <p:cBhvr>
                                        <p:cTn id="46" dur="200" decel="50000" autoRev="1" fill="hold">
                                          <p:stCondLst>
                                            <p:cond delay="600"/>
                                          </p:stCondLst>
                                        </p:cTn>
                                        <p:tgtEl>
                                          <p:spTgt spid="31"/>
                                        </p:tgtEl>
                                        <p:attrNameLst>
                                          <p:attrName>xshear</p:attrName>
                                        </p:attrNameLst>
                                      </p:cBhvr>
                                    </p:anim>
                                    <p:animScale>
                                      <p:cBhvr>
                                        <p:cTn id="47" dur="200" decel="100000" autoRev="1" fill="hold">
                                          <p:stCondLst>
                                            <p:cond delay="600"/>
                                          </p:stCondLst>
                                        </p:cTn>
                                        <p:tgtEl>
                                          <p:spTgt spid="31"/>
                                        </p:tgtEl>
                                      </p:cBhvr>
                                      <p:from x="100000" y="100000"/>
                                      <p:to x="80000" y="100000"/>
                                    </p:animScale>
                                    <p:anim by="(#ppt_h/3+#ppt_w*0.1)" calcmode="lin" valueType="num">
                                      <p:cBhvr additive="sum">
                                        <p:cTn id="48" dur="200" decel="100000" autoRev="1" fill="hold">
                                          <p:stCondLst>
                                            <p:cond delay="600"/>
                                          </p:stCondLst>
                                        </p:cTn>
                                        <p:tgtEl>
                                          <p:spTgt spid="31"/>
                                        </p:tgtEl>
                                        <p:attrNameLst>
                                          <p:attrName>ppt_x</p:attrName>
                                        </p:attrNameLst>
                                      </p:cBhvr>
                                    </p:anim>
                                  </p:childTnLst>
                                </p:cTn>
                              </p:par>
                            </p:childTnLst>
                          </p:cTn>
                        </p:par>
                      </p:childTnLst>
                    </p:cTn>
                  </p:par>
                  <p:par>
                    <p:cTn id="49" fill="hold">
                      <p:stCondLst>
                        <p:cond delay="indefinite"/>
                      </p:stCondLst>
                      <p:childTnLst>
                        <p:par>
                          <p:cTn id="50" fill="hold">
                            <p:stCondLst>
                              <p:cond delay="0"/>
                            </p:stCondLst>
                            <p:childTnLst>
                              <p:par>
                                <p:cTn id="51" presetID="34" presetClass="entr" presetSubtype="0"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 from="(-#ppt_w/2)" to="(#ppt_x)" calcmode="lin" valueType="num">
                                      <p:cBhvr>
                                        <p:cTn id="53" dur="600" fill="hold">
                                          <p:stCondLst>
                                            <p:cond delay="0"/>
                                          </p:stCondLst>
                                        </p:cTn>
                                        <p:tgtEl>
                                          <p:spTgt spid="35"/>
                                        </p:tgtEl>
                                        <p:attrNameLst>
                                          <p:attrName>ppt_x</p:attrName>
                                        </p:attrNameLst>
                                      </p:cBhvr>
                                    </p:anim>
                                    <p:anim from="0" to="-1.0" calcmode="lin" valueType="num">
                                      <p:cBhvr>
                                        <p:cTn id="54" dur="200" decel="50000" autoRev="1" fill="hold">
                                          <p:stCondLst>
                                            <p:cond delay="600"/>
                                          </p:stCondLst>
                                        </p:cTn>
                                        <p:tgtEl>
                                          <p:spTgt spid="35"/>
                                        </p:tgtEl>
                                        <p:attrNameLst>
                                          <p:attrName>xshear</p:attrName>
                                        </p:attrNameLst>
                                      </p:cBhvr>
                                    </p:anim>
                                    <p:animScale>
                                      <p:cBhvr>
                                        <p:cTn id="55" dur="200" decel="100000" autoRev="1" fill="hold">
                                          <p:stCondLst>
                                            <p:cond delay="600"/>
                                          </p:stCondLst>
                                        </p:cTn>
                                        <p:tgtEl>
                                          <p:spTgt spid="35"/>
                                        </p:tgtEl>
                                      </p:cBhvr>
                                      <p:from x="100000" y="100000"/>
                                      <p:to x="80000" y="100000"/>
                                    </p:animScale>
                                    <p:anim by="(#ppt_h/3+#ppt_w*0.1)" calcmode="lin" valueType="num">
                                      <p:cBhvr additive="sum">
                                        <p:cTn id="56" dur="200" decel="100000" autoRev="1" fill="hold">
                                          <p:stCondLst>
                                            <p:cond delay="600"/>
                                          </p:stCondLst>
                                        </p:cTn>
                                        <p:tgtEl>
                                          <p:spTgt spid="35"/>
                                        </p:tgtEl>
                                        <p:attrNameLst>
                                          <p:attrName>ppt_x</p:attrName>
                                        </p:attrNameLst>
                                      </p:cBhvr>
                                    </p:anim>
                                  </p:childTnLst>
                                </p:cTn>
                              </p:par>
                            </p:childTnLst>
                          </p:cTn>
                        </p:par>
                      </p:childTnLst>
                    </p:cTn>
                  </p:par>
                  <p:par>
                    <p:cTn id="57" fill="hold">
                      <p:stCondLst>
                        <p:cond delay="indefinite"/>
                      </p:stCondLst>
                      <p:childTnLst>
                        <p:par>
                          <p:cTn id="58" fill="hold">
                            <p:stCondLst>
                              <p:cond delay="0"/>
                            </p:stCondLst>
                            <p:childTnLst>
                              <p:par>
                                <p:cTn id="59" presetID="34" presetClass="entr" presetSubtype="0"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anim from="(-#ppt_w/2)" to="(#ppt_x)" calcmode="lin" valueType="num">
                                      <p:cBhvr>
                                        <p:cTn id="61" dur="600" fill="hold">
                                          <p:stCondLst>
                                            <p:cond delay="0"/>
                                          </p:stCondLst>
                                        </p:cTn>
                                        <p:tgtEl>
                                          <p:spTgt spid="28"/>
                                        </p:tgtEl>
                                        <p:attrNameLst>
                                          <p:attrName>ppt_x</p:attrName>
                                        </p:attrNameLst>
                                      </p:cBhvr>
                                    </p:anim>
                                    <p:anim from="0" to="-1.0" calcmode="lin" valueType="num">
                                      <p:cBhvr>
                                        <p:cTn id="62" dur="200" decel="50000" autoRev="1" fill="hold">
                                          <p:stCondLst>
                                            <p:cond delay="600"/>
                                          </p:stCondLst>
                                        </p:cTn>
                                        <p:tgtEl>
                                          <p:spTgt spid="28"/>
                                        </p:tgtEl>
                                        <p:attrNameLst>
                                          <p:attrName>xshear</p:attrName>
                                        </p:attrNameLst>
                                      </p:cBhvr>
                                    </p:anim>
                                    <p:animScale>
                                      <p:cBhvr>
                                        <p:cTn id="63" dur="200" decel="100000" autoRev="1" fill="hold">
                                          <p:stCondLst>
                                            <p:cond delay="600"/>
                                          </p:stCondLst>
                                        </p:cTn>
                                        <p:tgtEl>
                                          <p:spTgt spid="28"/>
                                        </p:tgtEl>
                                      </p:cBhvr>
                                      <p:from x="100000" y="100000"/>
                                      <p:to x="80000" y="100000"/>
                                    </p:animScale>
                                    <p:anim by="(#ppt_h/3+#ppt_w*0.1)" calcmode="lin" valueType="num">
                                      <p:cBhvr additive="sum">
                                        <p:cTn id="64" dur="200" decel="100000" autoRev="1" fill="hold">
                                          <p:stCondLst>
                                            <p:cond delay="600"/>
                                          </p:stCondLst>
                                        </p:cTn>
                                        <p:tgtEl>
                                          <p:spTgt spid="2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1" grpId="0" animBg="1"/>
      <p:bldP spid="51" grpId="1"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7-ACADIA: 1670-1710 </a:t>
            </a:r>
            <a:r>
              <a:rPr lang="en-US" b="0" dirty="0" smtClean="0"/>
              <a:t>(40)</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spcAft>
                <a:spcPts val="1200"/>
              </a:spcAft>
              <a:buFont typeface="Arial" pitchFamily="34" charset="0"/>
              <a:buChar char="•"/>
            </a:pPr>
            <a:r>
              <a:rPr lang="en-US" sz="2800" dirty="0" smtClean="0"/>
              <a:t>In most cases </a:t>
            </a:r>
            <a:r>
              <a:rPr lang="en-US" sz="2800" dirty="0" smtClean="0">
                <a:solidFill>
                  <a:srgbClr val="FF0000"/>
                </a:solidFill>
                <a:effectLst>
                  <a:outerShdw blurRad="38100" dist="38100" dir="2700000" algn="tl">
                    <a:srgbClr val="000000"/>
                  </a:outerShdw>
                </a:effectLst>
              </a:rPr>
              <a:t>relatives persuade pioneers to relocate </a:t>
            </a:r>
            <a:r>
              <a:rPr lang="en-US" sz="2800" dirty="0" smtClean="0"/>
              <a:t>to these outposts &amp; frontier </a:t>
            </a:r>
            <a:r>
              <a:rPr lang="en-US" sz="2800" dirty="0" smtClean="0">
                <a:solidFill>
                  <a:srgbClr val="FF0000"/>
                </a:solidFill>
                <a:effectLst>
                  <a:outerShdw blurRad="38100" dist="38100" dir="2700000" algn="tl">
                    <a:srgbClr val="000000"/>
                  </a:outerShdw>
                </a:effectLst>
              </a:rPr>
              <a:t>settlements became clusters of interrelated family units</a:t>
            </a:r>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ET=66YRS</a:t>
            </a:r>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35" name="Oval 3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5-Point Star 37"/>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ounded Rectangle 40"/>
          <p:cNvSpPr/>
          <p:nvPr/>
        </p:nvSpPr>
        <p:spPr>
          <a:xfrm>
            <a:off x="1676400" y="38100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grpSp>
        <p:nvGrpSpPr>
          <p:cNvPr id="44" name="Group 13"/>
          <p:cNvGrpSpPr/>
          <p:nvPr/>
        </p:nvGrpSpPr>
        <p:grpSpPr>
          <a:xfrm>
            <a:off x="4648200" y="2624328"/>
            <a:ext cx="1295400" cy="576072"/>
            <a:chOff x="1981200" y="3386328"/>
            <a:chExt cx="1295400" cy="576072"/>
          </a:xfrm>
        </p:grpSpPr>
        <p:sp>
          <p:nvSpPr>
            <p:cNvPr id="46" name="Rounded Rectangle 45"/>
            <p:cNvSpPr/>
            <p:nvPr/>
          </p:nvSpPr>
          <p:spPr>
            <a:xfrm>
              <a:off x="2133600" y="3505200"/>
              <a:ext cx="11430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Cobequid</a:t>
              </a:r>
            </a:p>
            <a:p>
              <a:pPr algn="ctr"/>
              <a:r>
                <a:rPr lang="en-US" sz="1400" b="1" dirty="0" smtClean="0"/>
                <a:t>1689</a:t>
              </a:r>
            </a:p>
          </p:txBody>
        </p:sp>
        <p:sp>
          <p:nvSpPr>
            <p:cNvPr id="47" name="Oval 46"/>
            <p:cNvSpPr>
              <a:spLocks noChangeAspect="1"/>
            </p:cNvSpPr>
            <p:nvPr/>
          </p:nvSpPr>
          <p:spPr>
            <a:xfrm>
              <a:off x="1981200" y="33863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 name="Group 13"/>
          <p:cNvGrpSpPr/>
          <p:nvPr/>
        </p:nvGrpSpPr>
        <p:grpSpPr>
          <a:xfrm>
            <a:off x="3995056" y="3233928"/>
            <a:ext cx="1262744" cy="576072"/>
            <a:chOff x="1981200" y="3386328"/>
            <a:chExt cx="1262744" cy="576072"/>
          </a:xfrm>
        </p:grpSpPr>
        <p:sp>
          <p:nvSpPr>
            <p:cNvPr id="51" name="Rounded Rectangle 50"/>
            <p:cNvSpPr/>
            <p:nvPr/>
          </p:nvSpPr>
          <p:spPr>
            <a:xfrm>
              <a:off x="2100944" y="3505200"/>
              <a:ext cx="11430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Pisiguit</a:t>
              </a:r>
            </a:p>
            <a:p>
              <a:pPr algn="ctr"/>
              <a:r>
                <a:rPr lang="en-US" sz="1400" b="1" dirty="0" smtClean="0"/>
                <a:t>1680</a:t>
              </a:r>
            </a:p>
          </p:txBody>
        </p:sp>
        <p:sp>
          <p:nvSpPr>
            <p:cNvPr id="52" name="Oval 51"/>
            <p:cNvSpPr>
              <a:spLocks noChangeAspect="1"/>
            </p:cNvSpPr>
            <p:nvPr/>
          </p:nvSpPr>
          <p:spPr>
            <a:xfrm>
              <a:off x="1981200" y="33863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3" name="Group 13"/>
          <p:cNvGrpSpPr/>
          <p:nvPr/>
        </p:nvGrpSpPr>
        <p:grpSpPr>
          <a:xfrm>
            <a:off x="4767942" y="1981200"/>
            <a:ext cx="1404258" cy="609600"/>
            <a:chOff x="3276600" y="3048000"/>
            <a:chExt cx="1404258" cy="609600"/>
          </a:xfrm>
        </p:grpSpPr>
        <p:sp>
          <p:nvSpPr>
            <p:cNvPr id="55" name="Rounded Rectangle 54"/>
            <p:cNvSpPr/>
            <p:nvPr/>
          </p:nvSpPr>
          <p:spPr>
            <a:xfrm>
              <a:off x="3461658" y="3200400"/>
              <a:ext cx="12192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Les Mines</a:t>
              </a:r>
            </a:p>
            <a:p>
              <a:pPr algn="ctr"/>
              <a:r>
                <a:rPr lang="en-US" sz="1400" b="1" dirty="0" smtClean="0"/>
                <a:t>1682</a:t>
              </a:r>
            </a:p>
          </p:txBody>
        </p:sp>
        <p:sp>
          <p:nvSpPr>
            <p:cNvPr id="56" name="Oval 55"/>
            <p:cNvSpPr>
              <a:spLocks noChangeAspect="1"/>
            </p:cNvSpPr>
            <p:nvPr/>
          </p:nvSpPr>
          <p:spPr>
            <a:xfrm>
              <a:off x="3276600" y="3048000"/>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13"/>
          <p:cNvGrpSpPr/>
          <p:nvPr/>
        </p:nvGrpSpPr>
        <p:grpSpPr>
          <a:xfrm>
            <a:off x="3429000" y="1371600"/>
            <a:ext cx="1566672" cy="576072"/>
            <a:chOff x="533400" y="2895600"/>
            <a:chExt cx="1566672" cy="576072"/>
          </a:xfrm>
        </p:grpSpPr>
        <p:sp>
          <p:nvSpPr>
            <p:cNvPr id="58" name="Rounded Rectangle 57"/>
            <p:cNvSpPr/>
            <p:nvPr/>
          </p:nvSpPr>
          <p:spPr>
            <a:xfrm>
              <a:off x="533400" y="2895600"/>
              <a:ext cx="14478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Beaubassin</a:t>
              </a:r>
            </a:p>
            <a:p>
              <a:pPr algn="ctr"/>
              <a:r>
                <a:rPr lang="en-US" sz="1400" b="1" dirty="0" smtClean="0"/>
                <a:t>1671</a:t>
              </a:r>
            </a:p>
          </p:txBody>
        </p:sp>
        <p:sp>
          <p:nvSpPr>
            <p:cNvPr id="59" name="Oval 58"/>
            <p:cNvSpPr>
              <a:spLocks noChangeAspect="1"/>
            </p:cNvSpPr>
            <p:nvPr/>
          </p:nvSpPr>
          <p:spPr>
            <a:xfrm>
              <a:off x="1981200" y="3352800"/>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3" name="Group 13"/>
          <p:cNvGrpSpPr/>
          <p:nvPr/>
        </p:nvGrpSpPr>
        <p:grpSpPr>
          <a:xfrm>
            <a:off x="2686050" y="3168614"/>
            <a:ext cx="1309008" cy="622336"/>
            <a:chOff x="2990850" y="4517572"/>
            <a:chExt cx="1309008" cy="622336"/>
          </a:xfrm>
        </p:grpSpPr>
        <p:sp>
          <p:nvSpPr>
            <p:cNvPr id="64" name="Rounded Rectangle 63"/>
            <p:cNvSpPr/>
            <p:nvPr/>
          </p:nvSpPr>
          <p:spPr>
            <a:xfrm>
              <a:off x="2990850" y="4682708"/>
              <a:ext cx="12192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Grand Pré</a:t>
              </a:r>
            </a:p>
            <a:p>
              <a:pPr algn="ctr"/>
              <a:r>
                <a:rPr lang="en-US" sz="1400" b="1" dirty="0" smtClean="0"/>
                <a:t>1680</a:t>
              </a:r>
            </a:p>
          </p:txBody>
        </p:sp>
        <p:sp>
          <p:nvSpPr>
            <p:cNvPr id="65" name="Oval 64"/>
            <p:cNvSpPr>
              <a:spLocks noChangeAspect="1"/>
            </p:cNvSpPr>
            <p:nvPr/>
          </p:nvSpPr>
          <p:spPr>
            <a:xfrm>
              <a:off x="4180986" y="4517572"/>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Rectangle 65"/>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7-ACADIA: 1670-1710 </a:t>
            </a:r>
            <a:r>
              <a:rPr lang="en-US" b="0" dirty="0" smtClean="0"/>
              <a:t>(40)</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spcAft>
                <a:spcPts val="1200"/>
              </a:spcAft>
              <a:buFont typeface="Arial" pitchFamily="34" charset="0"/>
              <a:buChar char="•"/>
            </a:pPr>
            <a:r>
              <a:rPr lang="en-US" sz="2800" dirty="0">
                <a:solidFill>
                  <a:srgbClr val="FF0000"/>
                </a:solidFill>
                <a:effectLst>
                  <a:outerShdw blurRad="38100" dist="38100" dir="2700000" algn="tl">
                    <a:srgbClr val="000000"/>
                  </a:outerShdw>
                </a:effectLst>
              </a:rPr>
              <a:t>F</a:t>
            </a:r>
            <a:r>
              <a:rPr lang="en-US" sz="2800" dirty="0" smtClean="0">
                <a:solidFill>
                  <a:srgbClr val="FF0000"/>
                </a:solidFill>
                <a:effectLst>
                  <a:outerShdw blurRad="38100" dist="38100" dir="2700000" algn="tl">
                    <a:srgbClr val="000000"/>
                  </a:outerShdw>
                </a:effectLst>
              </a:rPr>
              <a:t>irst official census, held in 1671</a:t>
            </a:r>
            <a:r>
              <a:rPr lang="en-US" sz="2800" dirty="0" smtClean="0"/>
              <a:t>, registers an Acadian </a:t>
            </a:r>
            <a:r>
              <a:rPr lang="en-US" sz="2800" dirty="0" smtClean="0">
                <a:solidFill>
                  <a:srgbClr val="FF0000"/>
                </a:solidFill>
                <a:effectLst>
                  <a:outerShdw blurRad="38100" dist="38100" dir="2700000" algn="tl">
                    <a:srgbClr val="000000"/>
                  </a:outerShdw>
                </a:effectLst>
              </a:rPr>
              <a:t>population of more than 400 people</a:t>
            </a:r>
            <a:r>
              <a:rPr lang="en-US" sz="2800" dirty="0" smtClean="0"/>
              <a:t>; </a:t>
            </a:r>
            <a:r>
              <a:rPr lang="en-US" sz="2800" dirty="0" smtClean="0">
                <a:solidFill>
                  <a:srgbClr val="FF0000"/>
                </a:solidFill>
                <a:effectLst>
                  <a:outerShdw blurRad="38100" dist="38100" dir="2700000" algn="tl">
                    <a:srgbClr val="000000"/>
                  </a:outerShdw>
                </a:effectLst>
              </a:rPr>
              <a:t>200 in Port-Royal</a:t>
            </a:r>
            <a:r>
              <a:rPr lang="en-US" sz="2800" dirty="0" smtClean="0"/>
              <a:t>.       In 1701 there are about 1400;  in 1711, some 2500</a:t>
            </a:r>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ET=66YRS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31" name="Rectangle 30"/>
          <p:cNvSpPr/>
          <p:nvPr/>
        </p:nvSpPr>
        <p:spPr>
          <a:xfrm>
            <a:off x="-4572000" y="2438400"/>
            <a:ext cx="4572000" cy="1754326"/>
          </a:xfrm>
          <a:prstGeom prst="rect">
            <a:avLst/>
          </a:prstGeom>
        </p:spPr>
        <p:txBody>
          <a:bodyPr>
            <a:spAutoFit/>
          </a:bodyPr>
          <a:lstStyle/>
          <a:p>
            <a:r>
              <a:rPr lang="en-US" dirty="0"/>
              <a:t> first official census, held in 1671, registered an Acadian population of more than 400 people, 200 of which lived in Port-Royal. In 1701 there were about 1400; in 1711, some 2500; in 1750, over 10 000; and in 1755, over 13 000 (Louisbourg excluded).</a:t>
            </a:r>
          </a:p>
        </p:txBody>
      </p:sp>
      <p:sp>
        <p:nvSpPr>
          <p:cNvPr id="38" name="Rounded Rectangle 37"/>
          <p:cNvSpPr/>
          <p:nvPr/>
        </p:nvSpPr>
        <p:spPr>
          <a:xfrm>
            <a:off x="1676400" y="38100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grpSp>
        <p:nvGrpSpPr>
          <p:cNvPr id="41" name="Group 13"/>
          <p:cNvGrpSpPr/>
          <p:nvPr/>
        </p:nvGrpSpPr>
        <p:grpSpPr>
          <a:xfrm>
            <a:off x="4648200" y="2624328"/>
            <a:ext cx="1295400" cy="576072"/>
            <a:chOff x="1981200" y="3386328"/>
            <a:chExt cx="1295400" cy="576072"/>
          </a:xfrm>
        </p:grpSpPr>
        <p:sp>
          <p:nvSpPr>
            <p:cNvPr id="44" name="Rounded Rectangle 43"/>
            <p:cNvSpPr/>
            <p:nvPr/>
          </p:nvSpPr>
          <p:spPr>
            <a:xfrm>
              <a:off x="2133600" y="3505200"/>
              <a:ext cx="11430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Cobequid</a:t>
              </a:r>
            </a:p>
            <a:p>
              <a:pPr algn="ctr"/>
              <a:r>
                <a:rPr lang="en-US" sz="1400" b="1" dirty="0" smtClean="0"/>
                <a:t>1689</a:t>
              </a:r>
            </a:p>
          </p:txBody>
        </p:sp>
        <p:sp>
          <p:nvSpPr>
            <p:cNvPr id="46" name="Oval 45"/>
            <p:cNvSpPr>
              <a:spLocks noChangeAspect="1"/>
            </p:cNvSpPr>
            <p:nvPr/>
          </p:nvSpPr>
          <p:spPr>
            <a:xfrm>
              <a:off x="1981200" y="33863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13"/>
          <p:cNvGrpSpPr/>
          <p:nvPr/>
        </p:nvGrpSpPr>
        <p:grpSpPr>
          <a:xfrm>
            <a:off x="3995056" y="3233928"/>
            <a:ext cx="1262744" cy="576072"/>
            <a:chOff x="1981200" y="3386328"/>
            <a:chExt cx="1262744" cy="576072"/>
          </a:xfrm>
        </p:grpSpPr>
        <p:sp>
          <p:nvSpPr>
            <p:cNvPr id="48" name="Rounded Rectangle 47"/>
            <p:cNvSpPr/>
            <p:nvPr/>
          </p:nvSpPr>
          <p:spPr>
            <a:xfrm>
              <a:off x="2100944" y="3505200"/>
              <a:ext cx="11430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Pisiguit</a:t>
              </a:r>
            </a:p>
            <a:p>
              <a:pPr algn="ctr"/>
              <a:r>
                <a:rPr lang="en-US" sz="1400" b="1" dirty="0" smtClean="0"/>
                <a:t>1680</a:t>
              </a:r>
            </a:p>
          </p:txBody>
        </p:sp>
        <p:sp>
          <p:nvSpPr>
            <p:cNvPr id="49" name="Oval 48"/>
            <p:cNvSpPr>
              <a:spLocks noChangeAspect="1"/>
            </p:cNvSpPr>
            <p:nvPr/>
          </p:nvSpPr>
          <p:spPr>
            <a:xfrm>
              <a:off x="1981200" y="33863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 name="Group 13"/>
          <p:cNvGrpSpPr/>
          <p:nvPr/>
        </p:nvGrpSpPr>
        <p:grpSpPr>
          <a:xfrm>
            <a:off x="4767942" y="1981200"/>
            <a:ext cx="1404258" cy="609600"/>
            <a:chOff x="3276600" y="3048000"/>
            <a:chExt cx="1404258" cy="609600"/>
          </a:xfrm>
        </p:grpSpPr>
        <p:sp>
          <p:nvSpPr>
            <p:cNvPr id="51" name="Rounded Rectangle 50"/>
            <p:cNvSpPr/>
            <p:nvPr/>
          </p:nvSpPr>
          <p:spPr>
            <a:xfrm>
              <a:off x="3461658" y="3200400"/>
              <a:ext cx="12192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Les Mines</a:t>
              </a:r>
            </a:p>
            <a:p>
              <a:pPr algn="ctr"/>
              <a:r>
                <a:rPr lang="en-US" sz="1400" b="1" dirty="0" smtClean="0"/>
                <a:t>1682</a:t>
              </a:r>
            </a:p>
          </p:txBody>
        </p:sp>
        <p:sp>
          <p:nvSpPr>
            <p:cNvPr id="52" name="Oval 51"/>
            <p:cNvSpPr>
              <a:spLocks noChangeAspect="1"/>
            </p:cNvSpPr>
            <p:nvPr/>
          </p:nvSpPr>
          <p:spPr>
            <a:xfrm>
              <a:off x="3276600" y="3048000"/>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3" name="Group 13"/>
          <p:cNvGrpSpPr/>
          <p:nvPr/>
        </p:nvGrpSpPr>
        <p:grpSpPr>
          <a:xfrm>
            <a:off x="3429000" y="1371600"/>
            <a:ext cx="1566672" cy="576072"/>
            <a:chOff x="533400" y="2895600"/>
            <a:chExt cx="1566672" cy="576072"/>
          </a:xfrm>
        </p:grpSpPr>
        <p:sp>
          <p:nvSpPr>
            <p:cNvPr id="55" name="Rounded Rectangle 54"/>
            <p:cNvSpPr/>
            <p:nvPr/>
          </p:nvSpPr>
          <p:spPr>
            <a:xfrm>
              <a:off x="533400" y="2895600"/>
              <a:ext cx="14478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Beaubassin</a:t>
              </a:r>
            </a:p>
            <a:p>
              <a:pPr algn="ctr"/>
              <a:r>
                <a:rPr lang="en-US" sz="1400" b="1" dirty="0" smtClean="0"/>
                <a:t>1671</a:t>
              </a:r>
            </a:p>
          </p:txBody>
        </p:sp>
        <p:sp>
          <p:nvSpPr>
            <p:cNvPr id="56" name="Oval 55"/>
            <p:cNvSpPr>
              <a:spLocks noChangeAspect="1"/>
            </p:cNvSpPr>
            <p:nvPr/>
          </p:nvSpPr>
          <p:spPr>
            <a:xfrm>
              <a:off x="1981200" y="3352800"/>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0" name="Group 13"/>
          <p:cNvGrpSpPr/>
          <p:nvPr/>
        </p:nvGrpSpPr>
        <p:grpSpPr>
          <a:xfrm>
            <a:off x="2686050" y="3168614"/>
            <a:ext cx="1309008" cy="622336"/>
            <a:chOff x="2990850" y="4517572"/>
            <a:chExt cx="1309008" cy="622336"/>
          </a:xfrm>
        </p:grpSpPr>
        <p:sp>
          <p:nvSpPr>
            <p:cNvPr id="61" name="Rounded Rectangle 60"/>
            <p:cNvSpPr/>
            <p:nvPr/>
          </p:nvSpPr>
          <p:spPr>
            <a:xfrm>
              <a:off x="2990850" y="4682708"/>
              <a:ext cx="1219200" cy="4572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Grand Pré</a:t>
              </a:r>
            </a:p>
            <a:p>
              <a:pPr algn="ctr"/>
              <a:r>
                <a:rPr lang="en-US" sz="1400" b="1" dirty="0" smtClean="0"/>
                <a:t>1680</a:t>
              </a:r>
            </a:p>
          </p:txBody>
        </p:sp>
        <p:sp>
          <p:nvSpPr>
            <p:cNvPr id="62" name="Oval 61"/>
            <p:cNvSpPr>
              <a:spLocks noChangeAspect="1"/>
            </p:cNvSpPr>
            <p:nvPr/>
          </p:nvSpPr>
          <p:spPr>
            <a:xfrm>
              <a:off x="4180986" y="4517572"/>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3" name="Rectangle 62"/>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30" name="TextBox 29"/>
          <p:cNvSpPr txBox="1"/>
          <p:nvPr/>
        </p:nvSpPr>
        <p:spPr>
          <a:xfrm>
            <a:off x="2667000" y="1828800"/>
            <a:ext cx="3505200" cy="3416320"/>
          </a:xfrm>
          <a:prstGeom prst="rect">
            <a:avLst/>
          </a:prstGeom>
          <a:solidFill>
            <a:schemeClr val="bg1"/>
          </a:solidFill>
        </p:spPr>
        <p:txBody>
          <a:bodyPr wrap="square" rtlCol="0">
            <a:spAutoFit/>
          </a:bodyPr>
          <a:lstStyle/>
          <a:p>
            <a:pPr algn="ctr"/>
            <a:r>
              <a:rPr lang="en-US" sz="5400" dirty="0" smtClean="0"/>
              <a:t>How is Acadian’s population evolving</a:t>
            </a:r>
            <a:endParaRPr lang="en-US" sz="72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1000"/>
                                        <p:tgtEl>
                                          <p:spTgt spid="54"/>
                                        </p:tgtEl>
                                      </p:cBhvr>
                                    </p:animEffect>
                                  </p:childTnLst>
                                </p:cTn>
                              </p:par>
                            </p:childTnLst>
                          </p:cTn>
                        </p:par>
                        <p:par>
                          <p:cTn id="8" fill="hold">
                            <p:stCondLst>
                              <p:cond delay="1000"/>
                            </p:stCondLst>
                            <p:childTnLst>
                              <p:par>
                                <p:cTn id="9" presetID="34"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 from="(-#ppt_w/2)" to="(#ppt_x)" calcmode="lin" valueType="num">
                                      <p:cBhvr>
                                        <p:cTn id="11" dur="600" fill="hold">
                                          <p:stCondLst>
                                            <p:cond delay="0"/>
                                          </p:stCondLst>
                                        </p:cTn>
                                        <p:tgtEl>
                                          <p:spTgt spid="30"/>
                                        </p:tgtEl>
                                        <p:attrNameLst>
                                          <p:attrName>ppt_x</p:attrName>
                                        </p:attrNameLst>
                                      </p:cBhvr>
                                    </p:anim>
                                    <p:anim from="0" to="-1.0" calcmode="lin" valueType="num">
                                      <p:cBhvr>
                                        <p:cTn id="12" dur="200" decel="50000" autoRev="1" fill="hold">
                                          <p:stCondLst>
                                            <p:cond delay="600"/>
                                          </p:stCondLst>
                                        </p:cTn>
                                        <p:tgtEl>
                                          <p:spTgt spid="30"/>
                                        </p:tgtEl>
                                        <p:attrNameLst>
                                          <p:attrName>xshear</p:attrName>
                                        </p:attrNameLst>
                                      </p:cBhvr>
                                    </p:anim>
                                    <p:animScale>
                                      <p:cBhvr>
                                        <p:cTn id="13" dur="200" decel="100000" autoRev="1" fill="hold">
                                          <p:stCondLst>
                                            <p:cond delay="600"/>
                                          </p:stCondLst>
                                        </p:cTn>
                                        <p:tgtEl>
                                          <p:spTgt spid="30"/>
                                        </p:tgtEl>
                                      </p:cBhvr>
                                      <p:from x="100000" y="100000"/>
                                      <p:to x="80000" y="100000"/>
                                    </p:animScale>
                                    <p:anim by="(#ppt_h/3+#ppt_w*0.1)" calcmode="lin" valueType="num">
                                      <p:cBhvr additive="sum">
                                        <p:cTn id="14" dur="200" decel="100000" autoRev="1" fill="hold">
                                          <p:stCondLst>
                                            <p:cond delay="600"/>
                                          </p:stCondLst>
                                        </p:cTn>
                                        <p:tgtEl>
                                          <p:spTgt spid="3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3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POPULATION CENTERS CHANGING OVER TIME</a:t>
            </a:r>
            <a:endParaRPr lang="en-US" dirty="0"/>
          </a:p>
        </p:txBody>
      </p:sp>
      <p:pic>
        <p:nvPicPr>
          <p:cNvPr id="113666" name="Picture 2"/>
          <p:cNvPicPr>
            <a:picLocks noChangeAspect="1" noChangeArrowheads="1"/>
          </p:cNvPicPr>
          <p:nvPr/>
        </p:nvPicPr>
        <p:blipFill>
          <a:blip r:embed="rId2" cstate="print"/>
          <a:srcRect/>
          <a:stretch>
            <a:fillRect/>
          </a:stretch>
        </p:blipFill>
        <p:spPr bwMode="auto">
          <a:xfrm>
            <a:off x="1981200" y="621054"/>
            <a:ext cx="5486400" cy="4637868"/>
          </a:xfrm>
          <a:prstGeom prst="rect">
            <a:avLst/>
          </a:prstGeom>
          <a:noFill/>
          <a:ln w="9525">
            <a:noFill/>
            <a:miter lim="800000"/>
            <a:headEnd/>
            <a:tailEnd/>
          </a:ln>
        </p:spPr>
      </p:pic>
      <p:graphicFrame>
        <p:nvGraphicFramePr>
          <p:cNvPr id="10" name="Table 9"/>
          <p:cNvGraphicFramePr>
            <a:graphicFrameLocks noGrp="1"/>
          </p:cNvGraphicFramePr>
          <p:nvPr/>
        </p:nvGraphicFramePr>
        <p:xfrm>
          <a:off x="1905000" y="5257800"/>
          <a:ext cx="5638800" cy="1432560"/>
        </p:xfrm>
        <a:graphic>
          <a:graphicData uri="http://schemas.openxmlformats.org/drawingml/2006/table">
            <a:tbl>
              <a:tblPr firstRow="1" bandRow="1">
                <a:tableStyleId>{21E4AEA4-8DFA-4A89-87EB-49C32662AFE0}</a:tableStyleId>
              </a:tblPr>
              <a:tblGrid>
                <a:gridCol w="2678430"/>
                <a:gridCol w="2960370"/>
              </a:tblGrid>
              <a:tr h="370840">
                <a:tc>
                  <a:txBody>
                    <a:bodyPr/>
                    <a:lstStyle/>
                    <a:p>
                      <a:r>
                        <a:rPr lang="en-US" sz="2800" dirty="0" smtClean="0"/>
                        <a:t>YRS SINCE PREV.</a:t>
                      </a:r>
                      <a:endParaRPr lang="en-US" sz="2800" dirty="0"/>
                    </a:p>
                  </a:txBody>
                  <a:tcPr/>
                </a:tc>
                <a:tc>
                  <a:txBody>
                    <a:bodyPr/>
                    <a:lstStyle/>
                    <a:p>
                      <a:r>
                        <a:rPr lang="en-US" sz="2800" dirty="0" smtClean="0"/>
                        <a:t>EST. POPULATION</a:t>
                      </a:r>
                      <a:endParaRPr lang="en-US" sz="2800" dirty="0"/>
                    </a:p>
                  </a:txBody>
                  <a:tcPr/>
                </a:tc>
              </a:tr>
              <a:tr h="370840">
                <a:tc>
                  <a:txBody>
                    <a:bodyPr/>
                    <a:lstStyle/>
                    <a:p>
                      <a:pPr algn="ctr"/>
                      <a:r>
                        <a:rPr lang="en-US" sz="5400" dirty="0" smtClean="0"/>
                        <a:t>1605</a:t>
                      </a:r>
                      <a:endParaRPr lang="en-US" sz="5400" dirty="0"/>
                    </a:p>
                  </a:txBody>
                  <a:tcPr/>
                </a:tc>
                <a:tc>
                  <a:txBody>
                    <a:bodyPr/>
                    <a:lstStyle/>
                    <a:p>
                      <a:pPr algn="ctr"/>
                      <a:r>
                        <a:rPr lang="en-US" sz="5400" dirty="0" smtClean="0"/>
                        <a:t>10</a:t>
                      </a:r>
                      <a:endParaRPr lang="en-US" sz="5400" dirty="0"/>
                    </a:p>
                  </a:txBody>
                  <a:tcPr/>
                </a:tc>
              </a:tr>
            </a:tbl>
          </a:graphicData>
        </a:graphic>
      </p:graphicFrame>
      <p:sp>
        <p:nvSpPr>
          <p:cNvPr id="5" name="Rectangle 4"/>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3666"/>
                                        </p:tgtEl>
                                        <p:attrNameLst>
                                          <p:attrName>style.visibility</p:attrName>
                                        </p:attrNameLst>
                                      </p:cBhvr>
                                      <p:to>
                                        <p:strVal val="visible"/>
                                      </p:to>
                                    </p:set>
                                    <p:animEffect transition="in" filter="fade">
                                      <p:cBhvr>
                                        <p:cTn id="7" dur="1000"/>
                                        <p:tgtEl>
                                          <p:spTgt spid="11366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LAST WEEK…</a:t>
            </a:r>
            <a:endParaRPr lang="en-US" dirty="0"/>
          </a:p>
        </p:txBody>
      </p:sp>
      <p:grpSp>
        <p:nvGrpSpPr>
          <p:cNvPr id="3" name="Group 5"/>
          <p:cNvGrpSpPr/>
          <p:nvPr/>
        </p:nvGrpSpPr>
        <p:grpSpPr>
          <a:xfrm>
            <a:off x="463732" y="640080"/>
            <a:ext cx="8216537" cy="6217920"/>
            <a:chOff x="463732" y="640080"/>
            <a:chExt cx="8216537" cy="6217920"/>
          </a:xfrm>
        </p:grpSpPr>
        <p:pic>
          <p:nvPicPr>
            <p:cNvPr id="3074" name="Picture 2"/>
            <p:cNvPicPr>
              <a:picLocks noChangeAspect="1" noChangeArrowheads="1"/>
            </p:cNvPicPr>
            <p:nvPr/>
          </p:nvPicPr>
          <p:blipFill>
            <a:blip r:embed="rId2" cstate="print"/>
            <a:srcRect/>
            <a:stretch>
              <a:fillRect/>
            </a:stretch>
          </p:blipFill>
          <p:spPr bwMode="auto">
            <a:xfrm>
              <a:off x="463732" y="640080"/>
              <a:ext cx="8216537" cy="6217920"/>
            </a:xfrm>
            <a:prstGeom prst="rect">
              <a:avLst/>
            </a:prstGeom>
            <a:noFill/>
            <a:ln w="9525">
              <a:noFill/>
              <a:miter lim="800000"/>
              <a:headEnd/>
              <a:tailEnd/>
            </a:ln>
          </p:spPr>
        </p:pic>
        <p:sp>
          <p:nvSpPr>
            <p:cNvPr id="4" name="Freeform 3"/>
            <p:cNvSpPr/>
            <p:nvPr/>
          </p:nvSpPr>
          <p:spPr>
            <a:xfrm>
              <a:off x="3209925" y="3390900"/>
              <a:ext cx="691364" cy="644318"/>
            </a:xfrm>
            <a:custGeom>
              <a:avLst/>
              <a:gdLst>
                <a:gd name="connsiteX0" fmla="*/ 130233 w 936567"/>
                <a:gd name="connsiteY0" fmla="*/ 180109 h 872836"/>
                <a:gd name="connsiteX1" fmla="*/ 545869 w 936567"/>
                <a:gd name="connsiteY1" fmla="*/ 13854 h 872836"/>
                <a:gd name="connsiteX2" fmla="*/ 695498 w 936567"/>
                <a:gd name="connsiteY2" fmla="*/ 96982 h 872836"/>
                <a:gd name="connsiteX3" fmla="*/ 479367 w 936567"/>
                <a:gd name="connsiteY3" fmla="*/ 163483 h 872836"/>
                <a:gd name="connsiteX4" fmla="*/ 595745 w 936567"/>
                <a:gd name="connsiteY4" fmla="*/ 296487 h 872836"/>
                <a:gd name="connsiteX5" fmla="*/ 595745 w 936567"/>
                <a:gd name="connsiteY5" fmla="*/ 412865 h 872836"/>
                <a:gd name="connsiteX6" fmla="*/ 678873 w 936567"/>
                <a:gd name="connsiteY6" fmla="*/ 446116 h 872836"/>
                <a:gd name="connsiteX7" fmla="*/ 911629 w 936567"/>
                <a:gd name="connsiteY7" fmla="*/ 296487 h 872836"/>
                <a:gd name="connsiteX8" fmla="*/ 828502 w 936567"/>
                <a:gd name="connsiteY8" fmla="*/ 479367 h 872836"/>
                <a:gd name="connsiteX9" fmla="*/ 712124 w 936567"/>
                <a:gd name="connsiteY9" fmla="*/ 628996 h 872836"/>
                <a:gd name="connsiteX10" fmla="*/ 512618 w 936567"/>
                <a:gd name="connsiteY10" fmla="*/ 695498 h 872836"/>
                <a:gd name="connsiteX11" fmla="*/ 412865 w 936567"/>
                <a:gd name="connsiteY11" fmla="*/ 845127 h 872836"/>
                <a:gd name="connsiteX12" fmla="*/ 329738 w 936567"/>
                <a:gd name="connsiteY12" fmla="*/ 828502 h 872836"/>
                <a:gd name="connsiteX13" fmla="*/ 412865 w 936567"/>
                <a:gd name="connsiteY13" fmla="*/ 579120 h 872836"/>
                <a:gd name="connsiteX14" fmla="*/ 296487 w 936567"/>
                <a:gd name="connsiteY14" fmla="*/ 612371 h 872836"/>
                <a:gd name="connsiteX15" fmla="*/ 263236 w 936567"/>
                <a:gd name="connsiteY15" fmla="*/ 362989 h 872836"/>
                <a:gd name="connsiteX16" fmla="*/ 196734 w 936567"/>
                <a:gd name="connsiteY16" fmla="*/ 329738 h 872836"/>
                <a:gd name="connsiteX17" fmla="*/ 13854 w 936567"/>
                <a:gd name="connsiteY17" fmla="*/ 462742 h 872836"/>
                <a:gd name="connsiteX18" fmla="*/ 130233 w 936567"/>
                <a:gd name="connsiteY18" fmla="*/ 180109 h 87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6567" h="872836">
                  <a:moveTo>
                    <a:pt x="130233" y="180109"/>
                  </a:moveTo>
                  <a:cubicBezTo>
                    <a:pt x="218902" y="105294"/>
                    <a:pt x="451658" y="27708"/>
                    <a:pt x="545869" y="13854"/>
                  </a:cubicBezTo>
                  <a:cubicBezTo>
                    <a:pt x="640080" y="0"/>
                    <a:pt x="706582" y="72044"/>
                    <a:pt x="695498" y="96982"/>
                  </a:cubicBezTo>
                  <a:cubicBezTo>
                    <a:pt x="684414" y="121920"/>
                    <a:pt x="495992" y="130232"/>
                    <a:pt x="479367" y="163483"/>
                  </a:cubicBezTo>
                  <a:cubicBezTo>
                    <a:pt x="462742" y="196734"/>
                    <a:pt x="576349" y="254923"/>
                    <a:pt x="595745" y="296487"/>
                  </a:cubicBezTo>
                  <a:cubicBezTo>
                    <a:pt x="615141" y="338051"/>
                    <a:pt x="581890" y="387927"/>
                    <a:pt x="595745" y="412865"/>
                  </a:cubicBezTo>
                  <a:cubicBezTo>
                    <a:pt x="609600" y="437803"/>
                    <a:pt x="626226" y="465512"/>
                    <a:pt x="678873" y="446116"/>
                  </a:cubicBezTo>
                  <a:cubicBezTo>
                    <a:pt x="731520" y="426720"/>
                    <a:pt x="886691" y="290945"/>
                    <a:pt x="911629" y="296487"/>
                  </a:cubicBezTo>
                  <a:cubicBezTo>
                    <a:pt x="936567" y="302029"/>
                    <a:pt x="861753" y="423949"/>
                    <a:pt x="828502" y="479367"/>
                  </a:cubicBezTo>
                  <a:cubicBezTo>
                    <a:pt x="795251" y="534785"/>
                    <a:pt x="764771" y="592974"/>
                    <a:pt x="712124" y="628996"/>
                  </a:cubicBezTo>
                  <a:cubicBezTo>
                    <a:pt x="659477" y="665018"/>
                    <a:pt x="562494" y="659476"/>
                    <a:pt x="512618" y="695498"/>
                  </a:cubicBezTo>
                  <a:cubicBezTo>
                    <a:pt x="462742" y="731520"/>
                    <a:pt x="443345" y="822960"/>
                    <a:pt x="412865" y="845127"/>
                  </a:cubicBezTo>
                  <a:cubicBezTo>
                    <a:pt x="382385" y="867294"/>
                    <a:pt x="329738" y="872836"/>
                    <a:pt x="329738" y="828502"/>
                  </a:cubicBezTo>
                  <a:cubicBezTo>
                    <a:pt x="329738" y="784168"/>
                    <a:pt x="418407" y="615142"/>
                    <a:pt x="412865" y="579120"/>
                  </a:cubicBezTo>
                  <a:cubicBezTo>
                    <a:pt x="407323" y="543098"/>
                    <a:pt x="321425" y="648393"/>
                    <a:pt x="296487" y="612371"/>
                  </a:cubicBezTo>
                  <a:cubicBezTo>
                    <a:pt x="271549" y="576349"/>
                    <a:pt x="279861" y="410094"/>
                    <a:pt x="263236" y="362989"/>
                  </a:cubicBezTo>
                  <a:cubicBezTo>
                    <a:pt x="246611" y="315884"/>
                    <a:pt x="238298" y="313112"/>
                    <a:pt x="196734" y="329738"/>
                  </a:cubicBezTo>
                  <a:cubicBezTo>
                    <a:pt x="155170" y="346364"/>
                    <a:pt x="27708" y="493222"/>
                    <a:pt x="13854" y="462742"/>
                  </a:cubicBezTo>
                  <a:cubicBezTo>
                    <a:pt x="0" y="432262"/>
                    <a:pt x="41564" y="254924"/>
                    <a:pt x="130233" y="180109"/>
                  </a:cubicBezTo>
                  <a:close/>
                </a:path>
              </a:pathLst>
            </a:custGeom>
            <a:solidFill>
              <a:schemeClr val="tx1">
                <a:alpha val="75000"/>
              </a:schemeClr>
            </a:solidFill>
            <a:ln w="63500">
              <a:solidFill>
                <a:srgbClr val="FF0000"/>
              </a:solidFill>
              <a:prstDash val="solid"/>
              <a:tailEnd type="arrow"/>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Rectangle 4"/>
            <p:cNvSpPr/>
            <p:nvPr/>
          </p:nvSpPr>
          <p:spPr>
            <a:xfrm>
              <a:off x="533400" y="2971800"/>
              <a:ext cx="1752600" cy="1143000"/>
            </a:xfrm>
            <a:prstGeom prst="rect">
              <a:avLst/>
            </a:prstGeom>
            <a:noFill/>
          </p:spPr>
          <p:txBody>
            <a:bodyPr wrap="square">
              <a:spAutoFit/>
            </a:bodyPr>
            <a:lstStyle/>
            <a:p>
              <a:pPr>
                <a:lnSpc>
                  <a:spcPts val="4000"/>
                </a:lnSpc>
              </a:pPr>
              <a:r>
                <a:rPr lang="en-US" sz="4200" b="1" dirty="0" smtClean="0">
                  <a:solidFill>
                    <a:schemeClr val="bg1"/>
                  </a:solidFill>
                  <a:effectLst>
                    <a:outerShdw dist="50800" dir="5400000" algn="ctr" rotWithShape="0">
                      <a:schemeClr val="tx1"/>
                    </a:outerShdw>
                  </a:effectLst>
                </a:rPr>
                <a:t>  New </a:t>
              </a:r>
            </a:p>
            <a:p>
              <a:pPr>
                <a:lnSpc>
                  <a:spcPts val="4000"/>
                </a:lnSpc>
              </a:pPr>
              <a:r>
                <a:rPr lang="en-US" sz="4200" b="1" dirty="0" smtClean="0">
                  <a:solidFill>
                    <a:schemeClr val="bg1"/>
                  </a:solidFill>
                  <a:effectLst>
                    <a:outerShdw dist="50800" dir="5400000" algn="ctr" rotWithShape="0">
                      <a:schemeClr val="tx1"/>
                    </a:outerShdw>
                  </a:effectLst>
                </a:rPr>
                <a:t>World </a:t>
              </a:r>
            </a:p>
          </p:txBody>
        </p:sp>
      </p:grpSp>
      <p:sp>
        <p:nvSpPr>
          <p:cNvPr id="7" name="TextBox 6"/>
          <p:cNvSpPr txBox="1"/>
          <p:nvPr/>
        </p:nvSpPr>
        <p:spPr>
          <a:xfrm>
            <a:off x="1143000" y="4734342"/>
            <a:ext cx="7239000" cy="2123658"/>
          </a:xfrm>
          <a:prstGeom prst="rect">
            <a:avLst/>
          </a:prstGeom>
          <a:solidFill>
            <a:srgbClr val="FFFF00"/>
          </a:solidFill>
          <a:ln>
            <a:solidFill>
              <a:schemeClr val="tx1"/>
            </a:solidFill>
          </a:ln>
        </p:spPr>
        <p:txBody>
          <a:bodyPr wrap="square" rtlCol="0">
            <a:spAutoFit/>
          </a:bodyPr>
          <a:lstStyle/>
          <a:p>
            <a:pPr algn="ctr"/>
            <a:r>
              <a:rPr lang="en-US" sz="6600" b="1" dirty="0" smtClean="0"/>
              <a:t>Is this area called</a:t>
            </a:r>
          </a:p>
          <a:p>
            <a:pPr algn="ctr"/>
            <a:r>
              <a:rPr lang="en-US" sz="6600" b="1" dirty="0" smtClean="0"/>
              <a:t>“New France”?</a:t>
            </a:r>
          </a:p>
        </p:txBody>
      </p:sp>
      <p:sp>
        <p:nvSpPr>
          <p:cNvPr id="9" name="Right Arrow 8"/>
          <p:cNvSpPr/>
          <p:nvPr/>
        </p:nvSpPr>
        <p:spPr>
          <a:xfrm rot="1567204">
            <a:off x="2200432" y="3086421"/>
            <a:ext cx="990600" cy="53340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290">
                                          <p:stCondLst>
                                            <p:cond delay="0"/>
                                          </p:stCondLst>
                                        </p:cTn>
                                        <p:tgtEl>
                                          <p:spTgt spid="9"/>
                                        </p:tgtEl>
                                      </p:cBhvr>
                                    </p:animEffect>
                                    <p:anim calcmode="lin" valueType="num">
                                      <p:cBhvr>
                                        <p:cTn id="13"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18" dur="13">
                                          <p:stCondLst>
                                            <p:cond delay="325"/>
                                          </p:stCondLst>
                                        </p:cTn>
                                        <p:tgtEl>
                                          <p:spTgt spid="9"/>
                                        </p:tgtEl>
                                      </p:cBhvr>
                                      <p:to x="100000" y="60000"/>
                                    </p:animScale>
                                    <p:animScale>
                                      <p:cBhvr>
                                        <p:cTn id="19" dur="83" decel="50000">
                                          <p:stCondLst>
                                            <p:cond delay="338"/>
                                          </p:stCondLst>
                                        </p:cTn>
                                        <p:tgtEl>
                                          <p:spTgt spid="9"/>
                                        </p:tgtEl>
                                      </p:cBhvr>
                                      <p:to x="100000" y="100000"/>
                                    </p:animScale>
                                    <p:animScale>
                                      <p:cBhvr>
                                        <p:cTn id="20" dur="13">
                                          <p:stCondLst>
                                            <p:cond delay="656"/>
                                          </p:stCondLst>
                                        </p:cTn>
                                        <p:tgtEl>
                                          <p:spTgt spid="9"/>
                                        </p:tgtEl>
                                      </p:cBhvr>
                                      <p:to x="100000" y="80000"/>
                                    </p:animScale>
                                    <p:animScale>
                                      <p:cBhvr>
                                        <p:cTn id="21" dur="83" decel="50000">
                                          <p:stCondLst>
                                            <p:cond delay="669"/>
                                          </p:stCondLst>
                                        </p:cTn>
                                        <p:tgtEl>
                                          <p:spTgt spid="9"/>
                                        </p:tgtEl>
                                      </p:cBhvr>
                                      <p:to x="100000" y="100000"/>
                                    </p:animScale>
                                    <p:animScale>
                                      <p:cBhvr>
                                        <p:cTn id="22" dur="13">
                                          <p:stCondLst>
                                            <p:cond delay="821"/>
                                          </p:stCondLst>
                                        </p:cTn>
                                        <p:tgtEl>
                                          <p:spTgt spid="9"/>
                                        </p:tgtEl>
                                      </p:cBhvr>
                                      <p:to x="100000" y="90000"/>
                                    </p:animScale>
                                    <p:animScale>
                                      <p:cBhvr>
                                        <p:cTn id="23" dur="83" decel="50000">
                                          <p:stCondLst>
                                            <p:cond delay="834"/>
                                          </p:stCondLst>
                                        </p:cTn>
                                        <p:tgtEl>
                                          <p:spTgt spid="9"/>
                                        </p:tgtEl>
                                      </p:cBhvr>
                                      <p:to x="100000" y="100000"/>
                                    </p:animScale>
                                    <p:animScale>
                                      <p:cBhvr>
                                        <p:cTn id="24" dur="13">
                                          <p:stCondLst>
                                            <p:cond delay="904"/>
                                          </p:stCondLst>
                                        </p:cTn>
                                        <p:tgtEl>
                                          <p:spTgt spid="9"/>
                                        </p:tgtEl>
                                      </p:cBhvr>
                                      <p:to x="100000" y="95000"/>
                                    </p:animScale>
                                    <p:animScale>
                                      <p:cBhvr>
                                        <p:cTn id="25" dur="83" decel="50000">
                                          <p:stCondLst>
                                            <p:cond delay="917"/>
                                          </p:stCondLst>
                                        </p:cTn>
                                        <p:tgtEl>
                                          <p:spTgt spid="9"/>
                                        </p:tgtEl>
                                      </p:cBhvr>
                                      <p:to x="100000" y="100000"/>
                                    </p:animScale>
                                  </p:childTnLst>
                                </p:cTn>
                              </p:par>
                            </p:childTnLst>
                          </p:cTn>
                        </p:par>
                        <p:par>
                          <p:cTn id="26" fill="hold">
                            <p:stCondLst>
                              <p:cond delay="1000"/>
                            </p:stCondLst>
                            <p:childTnLst>
                              <p:par>
                                <p:cTn id="27" presetID="34"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 from="(-#ppt_w/2)" to="(#ppt_x)" calcmode="lin" valueType="num">
                                      <p:cBhvr>
                                        <p:cTn id="29" dur="600" fill="hold">
                                          <p:stCondLst>
                                            <p:cond delay="0"/>
                                          </p:stCondLst>
                                        </p:cTn>
                                        <p:tgtEl>
                                          <p:spTgt spid="7"/>
                                        </p:tgtEl>
                                        <p:attrNameLst>
                                          <p:attrName>ppt_x</p:attrName>
                                        </p:attrNameLst>
                                      </p:cBhvr>
                                    </p:anim>
                                    <p:anim from="0" to="-1.0" calcmode="lin" valueType="num">
                                      <p:cBhvr>
                                        <p:cTn id="30" dur="200" decel="50000" autoRev="1" fill="hold">
                                          <p:stCondLst>
                                            <p:cond delay="600"/>
                                          </p:stCondLst>
                                        </p:cTn>
                                        <p:tgtEl>
                                          <p:spTgt spid="7"/>
                                        </p:tgtEl>
                                        <p:attrNameLst>
                                          <p:attrName>xshear</p:attrName>
                                        </p:attrNameLst>
                                      </p:cBhvr>
                                    </p:anim>
                                    <p:animScale>
                                      <p:cBhvr>
                                        <p:cTn id="31" dur="200" decel="100000" autoRev="1" fill="hold">
                                          <p:stCondLst>
                                            <p:cond delay="600"/>
                                          </p:stCondLst>
                                        </p:cTn>
                                        <p:tgtEl>
                                          <p:spTgt spid="7"/>
                                        </p:tgtEl>
                                      </p:cBhvr>
                                      <p:from x="100000" y="100000"/>
                                      <p:to x="80000" y="100000"/>
                                    </p:animScale>
                                    <p:anim by="(#ppt_h/3+#ppt_w*0.1)" calcmode="lin" valueType="num">
                                      <p:cBhvr additive="sum">
                                        <p:cTn id="32" dur="200" decel="100000" autoRev="1" fill="hold">
                                          <p:stCondLst>
                                            <p:cond delay="600"/>
                                          </p:stCondLst>
                                        </p:cTn>
                                        <p:tgtEl>
                                          <p:spTgt spid="7"/>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POPULATION CENTERS CHANGING OVER TIME</a:t>
            </a:r>
            <a:endParaRPr lang="en-US" dirty="0"/>
          </a:p>
        </p:txBody>
      </p:sp>
      <p:pic>
        <p:nvPicPr>
          <p:cNvPr id="113666" name="Picture 2"/>
          <p:cNvPicPr>
            <a:picLocks noChangeAspect="1" noChangeArrowheads="1"/>
          </p:cNvPicPr>
          <p:nvPr/>
        </p:nvPicPr>
        <p:blipFill>
          <a:blip r:embed="rId2" cstate="print"/>
          <a:srcRect/>
          <a:stretch>
            <a:fillRect/>
          </a:stretch>
        </p:blipFill>
        <p:spPr bwMode="auto">
          <a:xfrm>
            <a:off x="1981200" y="621054"/>
            <a:ext cx="5486400" cy="4637868"/>
          </a:xfrm>
          <a:prstGeom prst="rect">
            <a:avLst/>
          </a:prstGeom>
          <a:noFill/>
          <a:ln w="9525">
            <a:noFill/>
            <a:miter lim="800000"/>
            <a:headEnd/>
            <a:tailEnd/>
          </a:ln>
        </p:spPr>
      </p:pic>
      <p:pic>
        <p:nvPicPr>
          <p:cNvPr id="113668" name="Picture 4" descr="D:\Academic\Senior U\Geology\2020\Maps Evolution\L'évolution des éstblissements acadiens 1654.JPG"/>
          <p:cNvPicPr>
            <a:picLocks noChangeAspect="1" noChangeArrowheads="1"/>
          </p:cNvPicPr>
          <p:nvPr/>
        </p:nvPicPr>
        <p:blipFill>
          <a:blip r:embed="rId3" cstate="print"/>
          <a:srcRect/>
          <a:stretch>
            <a:fillRect/>
          </a:stretch>
        </p:blipFill>
        <p:spPr bwMode="auto">
          <a:xfrm>
            <a:off x="1981200" y="613706"/>
            <a:ext cx="5486400" cy="4652564"/>
          </a:xfrm>
          <a:prstGeom prst="rect">
            <a:avLst/>
          </a:prstGeom>
          <a:noFill/>
        </p:spPr>
      </p:pic>
      <p:graphicFrame>
        <p:nvGraphicFramePr>
          <p:cNvPr id="10" name="Table 9"/>
          <p:cNvGraphicFramePr>
            <a:graphicFrameLocks noGrp="1"/>
          </p:cNvGraphicFramePr>
          <p:nvPr/>
        </p:nvGraphicFramePr>
        <p:xfrm>
          <a:off x="1905000" y="5257800"/>
          <a:ext cx="5638800" cy="1432560"/>
        </p:xfrm>
        <a:graphic>
          <a:graphicData uri="http://schemas.openxmlformats.org/drawingml/2006/table">
            <a:tbl>
              <a:tblPr firstRow="1" bandRow="1">
                <a:tableStyleId>{21E4AEA4-8DFA-4A89-87EB-49C32662AFE0}</a:tableStyleId>
              </a:tblPr>
              <a:tblGrid>
                <a:gridCol w="2678430"/>
                <a:gridCol w="2960370"/>
              </a:tblGrid>
              <a:tr h="370840">
                <a:tc>
                  <a:txBody>
                    <a:bodyPr/>
                    <a:lstStyle/>
                    <a:p>
                      <a:r>
                        <a:rPr lang="en-US" sz="2800" dirty="0" smtClean="0"/>
                        <a:t>YRS SINCE PREV.</a:t>
                      </a:r>
                      <a:endParaRPr lang="en-US" sz="2800" dirty="0"/>
                    </a:p>
                  </a:txBody>
                  <a:tcPr/>
                </a:tc>
                <a:tc>
                  <a:txBody>
                    <a:bodyPr/>
                    <a:lstStyle/>
                    <a:p>
                      <a:r>
                        <a:rPr lang="en-US" sz="2800" dirty="0" smtClean="0"/>
                        <a:t>EST. POPULATION</a:t>
                      </a:r>
                      <a:endParaRPr lang="en-US" sz="2800" dirty="0"/>
                    </a:p>
                  </a:txBody>
                  <a:tcPr/>
                </a:tc>
              </a:tr>
              <a:tr h="370840">
                <a:tc>
                  <a:txBody>
                    <a:bodyPr/>
                    <a:lstStyle/>
                    <a:p>
                      <a:pPr algn="ctr"/>
                      <a:r>
                        <a:rPr lang="en-US" sz="5400" dirty="0" smtClean="0"/>
                        <a:t>49</a:t>
                      </a:r>
                      <a:endParaRPr lang="en-US" sz="5400" dirty="0"/>
                    </a:p>
                  </a:txBody>
                  <a:tcPr/>
                </a:tc>
                <a:tc>
                  <a:txBody>
                    <a:bodyPr/>
                    <a:lstStyle/>
                    <a:p>
                      <a:pPr algn="ctr"/>
                      <a:r>
                        <a:rPr lang="en-US" sz="5400" dirty="0" smtClean="0"/>
                        <a:t>410</a:t>
                      </a:r>
                      <a:endParaRPr lang="en-US" sz="5400" dirty="0"/>
                    </a:p>
                  </a:txBody>
                  <a:tcPr/>
                </a:tc>
              </a:tr>
            </a:tbl>
          </a:graphicData>
        </a:graphic>
      </p:graphicFrame>
      <p:sp>
        <p:nvSpPr>
          <p:cNvPr id="6" name="Rectangle 5"/>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3668"/>
                                        </p:tgtEl>
                                        <p:attrNameLst>
                                          <p:attrName>style.visibility</p:attrName>
                                        </p:attrNameLst>
                                      </p:cBhvr>
                                      <p:to>
                                        <p:strVal val="visible"/>
                                      </p:to>
                                    </p:set>
                                    <p:animEffect transition="in" filter="fade">
                                      <p:cBhvr>
                                        <p:cTn id="7" dur="2000"/>
                                        <p:tgtEl>
                                          <p:spTgt spid="11366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POPULATION CENTERS CHANGING OVER TIME</a:t>
            </a:r>
            <a:endParaRPr lang="en-US" dirty="0"/>
          </a:p>
        </p:txBody>
      </p:sp>
      <p:pic>
        <p:nvPicPr>
          <p:cNvPr id="113666" name="Picture 2"/>
          <p:cNvPicPr>
            <a:picLocks noChangeAspect="1" noChangeArrowheads="1"/>
          </p:cNvPicPr>
          <p:nvPr/>
        </p:nvPicPr>
        <p:blipFill>
          <a:blip r:embed="rId2" cstate="print"/>
          <a:srcRect/>
          <a:stretch>
            <a:fillRect/>
          </a:stretch>
        </p:blipFill>
        <p:spPr bwMode="auto">
          <a:xfrm>
            <a:off x="1981200" y="621054"/>
            <a:ext cx="5486400" cy="4637868"/>
          </a:xfrm>
          <a:prstGeom prst="rect">
            <a:avLst/>
          </a:prstGeom>
          <a:noFill/>
          <a:ln w="9525">
            <a:noFill/>
            <a:miter lim="800000"/>
            <a:headEnd/>
            <a:tailEnd/>
          </a:ln>
        </p:spPr>
      </p:pic>
      <p:pic>
        <p:nvPicPr>
          <p:cNvPr id="113668" name="Picture 4" descr="D:\Academic\Senior U\Geology\2020\Maps Evolution\L'évolution des éstblissements acadiens 1654.JPG"/>
          <p:cNvPicPr>
            <a:picLocks noChangeAspect="1" noChangeArrowheads="1"/>
          </p:cNvPicPr>
          <p:nvPr/>
        </p:nvPicPr>
        <p:blipFill>
          <a:blip r:embed="rId3" cstate="print"/>
          <a:srcRect/>
          <a:stretch>
            <a:fillRect/>
          </a:stretch>
        </p:blipFill>
        <p:spPr bwMode="auto">
          <a:xfrm>
            <a:off x="1981200" y="613706"/>
            <a:ext cx="5486400" cy="4652564"/>
          </a:xfrm>
          <a:prstGeom prst="rect">
            <a:avLst/>
          </a:prstGeom>
          <a:noFill/>
        </p:spPr>
      </p:pic>
      <p:pic>
        <p:nvPicPr>
          <p:cNvPr id="113669" name="Picture 5" descr="D:\Academic\Senior U\Geology\2020\Maps Evolution\L'évolution des éstblissements acadiens 1686.JPG"/>
          <p:cNvPicPr>
            <a:picLocks noChangeAspect="1" noChangeArrowheads="1"/>
          </p:cNvPicPr>
          <p:nvPr/>
        </p:nvPicPr>
        <p:blipFill>
          <a:blip r:embed="rId4" cstate="print"/>
          <a:srcRect/>
          <a:stretch>
            <a:fillRect/>
          </a:stretch>
        </p:blipFill>
        <p:spPr bwMode="auto">
          <a:xfrm>
            <a:off x="1981200" y="625790"/>
            <a:ext cx="5486400" cy="4628396"/>
          </a:xfrm>
          <a:prstGeom prst="rect">
            <a:avLst/>
          </a:prstGeom>
          <a:noFill/>
        </p:spPr>
      </p:pic>
      <p:graphicFrame>
        <p:nvGraphicFramePr>
          <p:cNvPr id="10" name="Table 9"/>
          <p:cNvGraphicFramePr>
            <a:graphicFrameLocks noGrp="1"/>
          </p:cNvGraphicFramePr>
          <p:nvPr/>
        </p:nvGraphicFramePr>
        <p:xfrm>
          <a:off x="1905000" y="5257800"/>
          <a:ext cx="5638800" cy="1432560"/>
        </p:xfrm>
        <a:graphic>
          <a:graphicData uri="http://schemas.openxmlformats.org/drawingml/2006/table">
            <a:tbl>
              <a:tblPr firstRow="1" bandRow="1">
                <a:tableStyleId>{21E4AEA4-8DFA-4A89-87EB-49C32662AFE0}</a:tableStyleId>
              </a:tblPr>
              <a:tblGrid>
                <a:gridCol w="2678430"/>
                <a:gridCol w="2960370"/>
              </a:tblGrid>
              <a:tr h="370840">
                <a:tc>
                  <a:txBody>
                    <a:bodyPr/>
                    <a:lstStyle/>
                    <a:p>
                      <a:r>
                        <a:rPr lang="en-US" sz="2800" dirty="0" smtClean="0"/>
                        <a:t>YRS SINCE PREV.</a:t>
                      </a:r>
                      <a:endParaRPr lang="en-US" sz="2800" dirty="0"/>
                    </a:p>
                  </a:txBody>
                  <a:tcPr/>
                </a:tc>
                <a:tc>
                  <a:txBody>
                    <a:bodyPr/>
                    <a:lstStyle/>
                    <a:p>
                      <a:r>
                        <a:rPr lang="en-US" sz="2800" dirty="0" smtClean="0"/>
                        <a:t>EST. POPULATION</a:t>
                      </a:r>
                      <a:endParaRPr lang="en-US" sz="2800" dirty="0"/>
                    </a:p>
                  </a:txBody>
                  <a:tcPr/>
                </a:tc>
              </a:tr>
              <a:tr h="370840">
                <a:tc>
                  <a:txBody>
                    <a:bodyPr/>
                    <a:lstStyle/>
                    <a:p>
                      <a:pPr algn="ctr"/>
                      <a:r>
                        <a:rPr lang="en-US" sz="5400" dirty="0" smtClean="0"/>
                        <a:t>32</a:t>
                      </a:r>
                      <a:endParaRPr lang="en-US" sz="5400" dirty="0"/>
                    </a:p>
                  </a:txBody>
                  <a:tcPr/>
                </a:tc>
                <a:tc>
                  <a:txBody>
                    <a:bodyPr/>
                    <a:lstStyle/>
                    <a:p>
                      <a:pPr algn="ctr"/>
                      <a:r>
                        <a:rPr lang="en-US" sz="5400" dirty="0" smtClean="0"/>
                        <a:t>980</a:t>
                      </a:r>
                      <a:endParaRPr lang="en-US" sz="5400" dirty="0"/>
                    </a:p>
                  </a:txBody>
                  <a:tcPr/>
                </a:tc>
              </a:tr>
            </a:tbl>
          </a:graphicData>
        </a:graphic>
      </p:graphicFrame>
      <p:sp>
        <p:nvSpPr>
          <p:cNvPr id="7" name="Rectangle 6"/>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3669"/>
                                        </p:tgtEl>
                                        <p:attrNameLst>
                                          <p:attrName>style.visibility</p:attrName>
                                        </p:attrNameLst>
                                      </p:cBhvr>
                                      <p:to>
                                        <p:strVal val="visible"/>
                                      </p:to>
                                    </p:set>
                                    <p:animEffect transition="in" filter="fade">
                                      <p:cBhvr>
                                        <p:cTn id="7" dur="2000"/>
                                        <p:tgtEl>
                                          <p:spTgt spid="11366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POPULATION CENTERS CHANGING OVER TIME</a:t>
            </a:r>
            <a:endParaRPr lang="en-US" dirty="0"/>
          </a:p>
        </p:txBody>
      </p:sp>
      <p:pic>
        <p:nvPicPr>
          <p:cNvPr id="113666" name="Picture 2"/>
          <p:cNvPicPr>
            <a:picLocks noChangeAspect="1" noChangeArrowheads="1"/>
          </p:cNvPicPr>
          <p:nvPr/>
        </p:nvPicPr>
        <p:blipFill>
          <a:blip r:embed="rId2" cstate="print"/>
          <a:srcRect/>
          <a:stretch>
            <a:fillRect/>
          </a:stretch>
        </p:blipFill>
        <p:spPr bwMode="auto">
          <a:xfrm>
            <a:off x="1981200" y="621054"/>
            <a:ext cx="5486400" cy="4637868"/>
          </a:xfrm>
          <a:prstGeom prst="rect">
            <a:avLst/>
          </a:prstGeom>
          <a:noFill/>
          <a:ln w="9525">
            <a:noFill/>
            <a:miter lim="800000"/>
            <a:headEnd/>
            <a:tailEnd/>
          </a:ln>
        </p:spPr>
      </p:pic>
      <p:pic>
        <p:nvPicPr>
          <p:cNvPr id="113668" name="Picture 4" descr="D:\Academic\Senior U\Geology\2020\Maps Evolution\L'évolution des éstblissements acadiens 1654.JPG"/>
          <p:cNvPicPr>
            <a:picLocks noChangeAspect="1" noChangeArrowheads="1"/>
          </p:cNvPicPr>
          <p:nvPr/>
        </p:nvPicPr>
        <p:blipFill>
          <a:blip r:embed="rId3" cstate="print"/>
          <a:srcRect/>
          <a:stretch>
            <a:fillRect/>
          </a:stretch>
        </p:blipFill>
        <p:spPr bwMode="auto">
          <a:xfrm>
            <a:off x="1981200" y="613706"/>
            <a:ext cx="5486400" cy="4652564"/>
          </a:xfrm>
          <a:prstGeom prst="rect">
            <a:avLst/>
          </a:prstGeom>
          <a:noFill/>
        </p:spPr>
      </p:pic>
      <p:pic>
        <p:nvPicPr>
          <p:cNvPr id="113669" name="Picture 5" descr="D:\Academic\Senior U\Geology\2020\Maps Evolution\L'évolution des éstblissements acadiens 1686.JPG"/>
          <p:cNvPicPr>
            <a:picLocks noChangeAspect="1" noChangeArrowheads="1"/>
          </p:cNvPicPr>
          <p:nvPr/>
        </p:nvPicPr>
        <p:blipFill>
          <a:blip r:embed="rId4" cstate="print"/>
          <a:srcRect/>
          <a:stretch>
            <a:fillRect/>
          </a:stretch>
        </p:blipFill>
        <p:spPr bwMode="auto">
          <a:xfrm>
            <a:off x="1981200" y="625790"/>
            <a:ext cx="5486400" cy="4628396"/>
          </a:xfrm>
          <a:prstGeom prst="rect">
            <a:avLst/>
          </a:prstGeom>
          <a:noFill/>
        </p:spPr>
      </p:pic>
      <p:pic>
        <p:nvPicPr>
          <p:cNvPr id="113670" name="Picture 6" descr="D:\Academic\Senior U\Geology\2020\Maps Evolution\L'évolution des éstblissements acadiens 1700.JPG"/>
          <p:cNvPicPr>
            <a:picLocks noChangeAspect="1" noChangeArrowheads="1"/>
          </p:cNvPicPr>
          <p:nvPr/>
        </p:nvPicPr>
        <p:blipFill>
          <a:blip r:embed="rId5" cstate="print"/>
          <a:srcRect/>
          <a:stretch>
            <a:fillRect/>
          </a:stretch>
        </p:blipFill>
        <p:spPr bwMode="auto">
          <a:xfrm>
            <a:off x="1981200" y="613706"/>
            <a:ext cx="5486400" cy="4652564"/>
          </a:xfrm>
          <a:prstGeom prst="rect">
            <a:avLst/>
          </a:prstGeom>
          <a:noFill/>
        </p:spPr>
      </p:pic>
      <p:graphicFrame>
        <p:nvGraphicFramePr>
          <p:cNvPr id="10" name="Table 9"/>
          <p:cNvGraphicFramePr>
            <a:graphicFrameLocks noGrp="1"/>
          </p:cNvGraphicFramePr>
          <p:nvPr/>
        </p:nvGraphicFramePr>
        <p:xfrm>
          <a:off x="1905000" y="5257800"/>
          <a:ext cx="5638800" cy="1432560"/>
        </p:xfrm>
        <a:graphic>
          <a:graphicData uri="http://schemas.openxmlformats.org/drawingml/2006/table">
            <a:tbl>
              <a:tblPr firstRow="1" bandRow="1">
                <a:tableStyleId>{21E4AEA4-8DFA-4A89-87EB-49C32662AFE0}</a:tableStyleId>
              </a:tblPr>
              <a:tblGrid>
                <a:gridCol w="2678430"/>
                <a:gridCol w="2960370"/>
              </a:tblGrid>
              <a:tr h="370840">
                <a:tc>
                  <a:txBody>
                    <a:bodyPr/>
                    <a:lstStyle/>
                    <a:p>
                      <a:r>
                        <a:rPr lang="en-US" sz="2800" dirty="0" smtClean="0"/>
                        <a:t>YRS SINCE PREV.</a:t>
                      </a:r>
                      <a:endParaRPr lang="en-US" sz="2800" dirty="0"/>
                    </a:p>
                  </a:txBody>
                  <a:tcPr/>
                </a:tc>
                <a:tc>
                  <a:txBody>
                    <a:bodyPr/>
                    <a:lstStyle/>
                    <a:p>
                      <a:r>
                        <a:rPr lang="en-US" sz="2800" dirty="0" smtClean="0"/>
                        <a:t>EST. POPULATION</a:t>
                      </a:r>
                      <a:endParaRPr lang="en-US" sz="2800" dirty="0"/>
                    </a:p>
                  </a:txBody>
                  <a:tcPr/>
                </a:tc>
              </a:tr>
              <a:tr h="370840">
                <a:tc>
                  <a:txBody>
                    <a:bodyPr/>
                    <a:lstStyle/>
                    <a:p>
                      <a:pPr algn="ctr"/>
                      <a:r>
                        <a:rPr lang="en-US" sz="5400" dirty="0" smtClean="0"/>
                        <a:t>14</a:t>
                      </a:r>
                      <a:endParaRPr lang="en-US" sz="5400" dirty="0"/>
                    </a:p>
                  </a:txBody>
                  <a:tcPr/>
                </a:tc>
                <a:tc>
                  <a:txBody>
                    <a:bodyPr/>
                    <a:lstStyle/>
                    <a:p>
                      <a:pPr algn="ctr"/>
                      <a:r>
                        <a:rPr lang="en-US" sz="5400" dirty="0" smtClean="0"/>
                        <a:t>1,400</a:t>
                      </a:r>
                      <a:endParaRPr lang="en-US" sz="5400" dirty="0"/>
                    </a:p>
                  </a:txBody>
                  <a:tcPr/>
                </a:tc>
              </a:tr>
            </a:tbl>
          </a:graphicData>
        </a:graphic>
      </p:graphicFrame>
      <p:sp>
        <p:nvSpPr>
          <p:cNvPr id="8" name="Rectangle 7"/>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3670"/>
                                        </p:tgtEl>
                                        <p:attrNameLst>
                                          <p:attrName>style.visibility</p:attrName>
                                        </p:attrNameLst>
                                      </p:cBhvr>
                                      <p:to>
                                        <p:strVal val="visible"/>
                                      </p:to>
                                    </p:set>
                                    <p:animEffect transition="in" filter="fade">
                                      <p:cBhvr>
                                        <p:cTn id="7" dur="2000"/>
                                        <p:tgtEl>
                                          <p:spTgt spid="113670"/>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POPULATION CENTERS CHANGING OVER TIME</a:t>
            </a:r>
            <a:endParaRPr lang="en-US" dirty="0"/>
          </a:p>
        </p:txBody>
      </p:sp>
      <p:pic>
        <p:nvPicPr>
          <p:cNvPr id="113666" name="Picture 2"/>
          <p:cNvPicPr>
            <a:picLocks noChangeAspect="1" noChangeArrowheads="1"/>
          </p:cNvPicPr>
          <p:nvPr/>
        </p:nvPicPr>
        <p:blipFill>
          <a:blip r:embed="rId2" cstate="print"/>
          <a:srcRect/>
          <a:stretch>
            <a:fillRect/>
          </a:stretch>
        </p:blipFill>
        <p:spPr bwMode="auto">
          <a:xfrm>
            <a:off x="1981200" y="621054"/>
            <a:ext cx="5486400" cy="4637868"/>
          </a:xfrm>
          <a:prstGeom prst="rect">
            <a:avLst/>
          </a:prstGeom>
          <a:noFill/>
          <a:ln w="9525">
            <a:noFill/>
            <a:miter lim="800000"/>
            <a:headEnd/>
            <a:tailEnd/>
          </a:ln>
        </p:spPr>
      </p:pic>
      <p:pic>
        <p:nvPicPr>
          <p:cNvPr id="113668" name="Picture 4" descr="D:\Academic\Senior U\Geology\2020\Maps Evolution\L'évolution des éstblissements acadiens 1654.JPG"/>
          <p:cNvPicPr>
            <a:picLocks noChangeAspect="1" noChangeArrowheads="1"/>
          </p:cNvPicPr>
          <p:nvPr/>
        </p:nvPicPr>
        <p:blipFill>
          <a:blip r:embed="rId3" cstate="print"/>
          <a:srcRect/>
          <a:stretch>
            <a:fillRect/>
          </a:stretch>
        </p:blipFill>
        <p:spPr bwMode="auto">
          <a:xfrm>
            <a:off x="1981200" y="613706"/>
            <a:ext cx="5486400" cy="4652564"/>
          </a:xfrm>
          <a:prstGeom prst="rect">
            <a:avLst/>
          </a:prstGeom>
          <a:noFill/>
        </p:spPr>
      </p:pic>
      <p:pic>
        <p:nvPicPr>
          <p:cNvPr id="113669" name="Picture 5" descr="D:\Academic\Senior U\Geology\2020\Maps Evolution\L'évolution des éstblissements acadiens 1686.JPG"/>
          <p:cNvPicPr>
            <a:picLocks noChangeAspect="1" noChangeArrowheads="1"/>
          </p:cNvPicPr>
          <p:nvPr/>
        </p:nvPicPr>
        <p:blipFill>
          <a:blip r:embed="rId4" cstate="print"/>
          <a:srcRect/>
          <a:stretch>
            <a:fillRect/>
          </a:stretch>
        </p:blipFill>
        <p:spPr bwMode="auto">
          <a:xfrm>
            <a:off x="1981200" y="625790"/>
            <a:ext cx="5486400" cy="4628396"/>
          </a:xfrm>
          <a:prstGeom prst="rect">
            <a:avLst/>
          </a:prstGeom>
          <a:noFill/>
        </p:spPr>
      </p:pic>
      <p:pic>
        <p:nvPicPr>
          <p:cNvPr id="113670" name="Picture 6" descr="D:\Academic\Senior U\Geology\2020\Maps Evolution\L'évolution des éstblissements acadiens 1700.JPG"/>
          <p:cNvPicPr>
            <a:picLocks noChangeAspect="1" noChangeArrowheads="1"/>
          </p:cNvPicPr>
          <p:nvPr/>
        </p:nvPicPr>
        <p:blipFill>
          <a:blip r:embed="rId5" cstate="print"/>
          <a:srcRect/>
          <a:stretch>
            <a:fillRect/>
          </a:stretch>
        </p:blipFill>
        <p:spPr bwMode="auto">
          <a:xfrm>
            <a:off x="1981200" y="613706"/>
            <a:ext cx="5486400" cy="4652564"/>
          </a:xfrm>
          <a:prstGeom prst="rect">
            <a:avLst/>
          </a:prstGeom>
          <a:noFill/>
        </p:spPr>
      </p:pic>
      <p:pic>
        <p:nvPicPr>
          <p:cNvPr id="113671" name="Picture 7" descr="D:\Academic\Senior U\Geology\2020\Maps Evolution\L'évolution des éstblissements acadiens 1750.JPG"/>
          <p:cNvPicPr>
            <a:picLocks noChangeAspect="1" noChangeArrowheads="1"/>
          </p:cNvPicPr>
          <p:nvPr/>
        </p:nvPicPr>
        <p:blipFill>
          <a:blip r:embed="rId6" cstate="print"/>
          <a:srcRect/>
          <a:stretch>
            <a:fillRect/>
          </a:stretch>
        </p:blipFill>
        <p:spPr bwMode="auto">
          <a:xfrm>
            <a:off x="1981200" y="621706"/>
            <a:ext cx="5486400" cy="4636565"/>
          </a:xfrm>
          <a:prstGeom prst="rect">
            <a:avLst/>
          </a:prstGeom>
          <a:noFill/>
        </p:spPr>
      </p:pic>
      <p:pic>
        <p:nvPicPr>
          <p:cNvPr id="113672" name="Picture 8" descr="D:\Academic\Senior U\Geology\2020\Maps Evolution\L'évolution des éstblissements acadiens 1800.JPG"/>
          <p:cNvPicPr>
            <a:picLocks noChangeAspect="1" noChangeArrowheads="1"/>
          </p:cNvPicPr>
          <p:nvPr/>
        </p:nvPicPr>
        <p:blipFill>
          <a:blip r:embed="rId7" cstate="print"/>
          <a:srcRect/>
          <a:stretch>
            <a:fillRect/>
          </a:stretch>
        </p:blipFill>
        <p:spPr bwMode="auto">
          <a:xfrm>
            <a:off x="9448800" y="-457200"/>
            <a:ext cx="5486400" cy="4664649"/>
          </a:xfrm>
          <a:prstGeom prst="rect">
            <a:avLst/>
          </a:prstGeom>
          <a:noFill/>
        </p:spPr>
      </p:pic>
      <p:pic>
        <p:nvPicPr>
          <p:cNvPr id="113667" name="Picture 3" descr="D:\Academic\Senior U\Geology\2020\Maps Evolution\L'évolution des éstblissements acadiens 2000.JPG"/>
          <p:cNvPicPr>
            <a:picLocks noChangeAspect="1" noChangeArrowheads="1"/>
          </p:cNvPicPr>
          <p:nvPr/>
        </p:nvPicPr>
        <p:blipFill>
          <a:blip r:embed="rId8" cstate="print"/>
          <a:srcRect/>
          <a:stretch>
            <a:fillRect/>
          </a:stretch>
        </p:blipFill>
        <p:spPr bwMode="auto">
          <a:xfrm>
            <a:off x="9448800" y="1752600"/>
            <a:ext cx="5486400" cy="4660776"/>
          </a:xfrm>
          <a:prstGeom prst="rect">
            <a:avLst/>
          </a:prstGeom>
          <a:noFill/>
        </p:spPr>
      </p:pic>
      <p:graphicFrame>
        <p:nvGraphicFramePr>
          <p:cNvPr id="10" name="Table 9"/>
          <p:cNvGraphicFramePr>
            <a:graphicFrameLocks noGrp="1"/>
          </p:cNvGraphicFramePr>
          <p:nvPr/>
        </p:nvGraphicFramePr>
        <p:xfrm>
          <a:off x="1905000" y="5257800"/>
          <a:ext cx="5638800" cy="1432560"/>
        </p:xfrm>
        <a:graphic>
          <a:graphicData uri="http://schemas.openxmlformats.org/drawingml/2006/table">
            <a:tbl>
              <a:tblPr firstRow="1" bandRow="1">
                <a:tableStyleId>{21E4AEA4-8DFA-4A89-87EB-49C32662AFE0}</a:tableStyleId>
              </a:tblPr>
              <a:tblGrid>
                <a:gridCol w="2678430"/>
                <a:gridCol w="2960370"/>
              </a:tblGrid>
              <a:tr h="370840">
                <a:tc>
                  <a:txBody>
                    <a:bodyPr/>
                    <a:lstStyle/>
                    <a:p>
                      <a:r>
                        <a:rPr lang="en-US" sz="2800" dirty="0" smtClean="0"/>
                        <a:t>YRS SINCE PREV.</a:t>
                      </a:r>
                      <a:endParaRPr lang="en-US" sz="2800" dirty="0"/>
                    </a:p>
                  </a:txBody>
                  <a:tcPr/>
                </a:tc>
                <a:tc>
                  <a:txBody>
                    <a:bodyPr/>
                    <a:lstStyle/>
                    <a:p>
                      <a:r>
                        <a:rPr lang="en-US" sz="2800" dirty="0" smtClean="0"/>
                        <a:t>EST. POPULATION</a:t>
                      </a:r>
                      <a:endParaRPr lang="en-US" sz="2800" dirty="0"/>
                    </a:p>
                  </a:txBody>
                  <a:tcPr/>
                </a:tc>
              </a:tr>
              <a:tr h="370840">
                <a:tc>
                  <a:txBody>
                    <a:bodyPr/>
                    <a:lstStyle/>
                    <a:p>
                      <a:pPr algn="ctr"/>
                      <a:r>
                        <a:rPr lang="en-US" sz="5400" dirty="0" smtClean="0"/>
                        <a:t>50</a:t>
                      </a:r>
                      <a:endParaRPr lang="en-US" sz="5400" dirty="0"/>
                    </a:p>
                  </a:txBody>
                  <a:tcPr/>
                </a:tc>
                <a:tc>
                  <a:txBody>
                    <a:bodyPr/>
                    <a:lstStyle/>
                    <a:p>
                      <a:pPr algn="ctr"/>
                      <a:r>
                        <a:rPr lang="en-US" sz="5400" dirty="0" smtClean="0"/>
                        <a:t>9,000</a:t>
                      </a:r>
                      <a:endParaRPr lang="en-US" sz="5400" dirty="0"/>
                    </a:p>
                  </a:txBody>
                  <a:tcPr/>
                </a:tc>
              </a:tr>
            </a:tbl>
          </a:graphicData>
        </a:graphic>
      </p:graphicFrame>
      <p:sp>
        <p:nvSpPr>
          <p:cNvPr id="11" name="Rectangle 10"/>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3671"/>
                                        </p:tgtEl>
                                        <p:attrNameLst>
                                          <p:attrName>style.visibility</p:attrName>
                                        </p:attrNameLst>
                                      </p:cBhvr>
                                      <p:to>
                                        <p:strVal val="visible"/>
                                      </p:to>
                                    </p:set>
                                    <p:animEffect transition="in" filter="fade">
                                      <p:cBhvr>
                                        <p:cTn id="7" dur="2000"/>
                                        <p:tgtEl>
                                          <p:spTgt spid="11367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ACADIAN POPULATION CHANGES OVER TIME</a:t>
            </a:r>
            <a:endParaRPr lang="en-US" dirty="0"/>
          </a:p>
        </p:txBody>
      </p:sp>
      <p:pic>
        <p:nvPicPr>
          <p:cNvPr id="3" name="Picture 2" descr="http://www.axl.cefan.ulaval.ca/francophonie/images/acadie-1605.gif"/>
          <p:cNvPicPr>
            <a:picLocks noChangeAspect="1"/>
          </p:cNvPicPr>
          <p:nvPr/>
        </p:nvPicPr>
        <p:blipFill>
          <a:blip r:embed="rId2" cstate="print"/>
          <a:srcRect/>
          <a:stretch>
            <a:fillRect/>
          </a:stretch>
        </p:blipFill>
        <p:spPr bwMode="auto">
          <a:xfrm>
            <a:off x="1625376" y="609600"/>
            <a:ext cx="5893249" cy="4956048"/>
          </a:xfrm>
          <a:prstGeom prst="rect">
            <a:avLst/>
          </a:prstGeom>
          <a:noFill/>
          <a:ln w="9525">
            <a:noFill/>
            <a:miter lim="800000"/>
            <a:headEnd/>
            <a:tailEnd/>
          </a:ln>
        </p:spPr>
      </p:pic>
      <p:pic>
        <p:nvPicPr>
          <p:cNvPr id="4" name="Picture 3" descr="http://www.axl.cefan.ulaval.ca/francophonie/images/acadie-1654.GIF"/>
          <p:cNvPicPr>
            <a:picLocks noChangeAspect="1"/>
          </p:cNvPicPr>
          <p:nvPr/>
        </p:nvPicPr>
        <p:blipFill>
          <a:blip r:embed="rId3" cstate="print"/>
          <a:srcRect/>
          <a:stretch>
            <a:fillRect/>
          </a:stretch>
        </p:blipFill>
        <p:spPr bwMode="auto">
          <a:xfrm>
            <a:off x="1625376" y="609600"/>
            <a:ext cx="5893249" cy="4956048"/>
          </a:xfrm>
          <a:prstGeom prst="rect">
            <a:avLst/>
          </a:prstGeom>
          <a:noFill/>
          <a:ln w="9525">
            <a:noFill/>
            <a:miter lim="800000"/>
            <a:headEnd/>
            <a:tailEnd/>
          </a:ln>
        </p:spPr>
      </p:pic>
      <p:pic>
        <p:nvPicPr>
          <p:cNvPr id="5" name="Picture 4" descr="http://www.axl.cefan.ulaval.ca/francophonie/images/acadie-1686.GIF"/>
          <p:cNvPicPr>
            <a:picLocks noChangeAspect="1"/>
          </p:cNvPicPr>
          <p:nvPr/>
        </p:nvPicPr>
        <p:blipFill>
          <a:blip r:embed="rId4" cstate="print"/>
          <a:srcRect/>
          <a:stretch>
            <a:fillRect/>
          </a:stretch>
        </p:blipFill>
        <p:spPr bwMode="auto">
          <a:xfrm>
            <a:off x="1625376" y="609600"/>
            <a:ext cx="5893249" cy="4956048"/>
          </a:xfrm>
          <a:prstGeom prst="rect">
            <a:avLst/>
          </a:prstGeom>
          <a:noFill/>
          <a:ln w="9525">
            <a:noFill/>
            <a:miter lim="800000"/>
            <a:headEnd/>
            <a:tailEnd/>
          </a:ln>
        </p:spPr>
      </p:pic>
      <p:pic>
        <p:nvPicPr>
          <p:cNvPr id="6" name="Picture 5" descr="http://www.axl.cefan.ulaval.ca/francophonie/images/acadie-1700.GIF"/>
          <p:cNvPicPr>
            <a:picLocks noChangeAspect="1"/>
          </p:cNvPicPr>
          <p:nvPr/>
        </p:nvPicPr>
        <p:blipFill>
          <a:blip r:embed="rId5" cstate="print"/>
          <a:srcRect/>
          <a:stretch>
            <a:fillRect/>
          </a:stretch>
        </p:blipFill>
        <p:spPr bwMode="auto">
          <a:xfrm>
            <a:off x="1625376" y="609600"/>
            <a:ext cx="5893249" cy="4956048"/>
          </a:xfrm>
          <a:prstGeom prst="rect">
            <a:avLst/>
          </a:prstGeom>
          <a:noFill/>
          <a:ln w="9525">
            <a:noFill/>
            <a:miter lim="800000"/>
            <a:headEnd/>
            <a:tailEnd/>
          </a:ln>
        </p:spPr>
      </p:pic>
      <p:pic>
        <p:nvPicPr>
          <p:cNvPr id="83972" name="Picture 4"/>
          <p:cNvPicPr>
            <a:picLocks noChangeAspect="1" noChangeArrowheads="1"/>
          </p:cNvPicPr>
          <p:nvPr/>
        </p:nvPicPr>
        <p:blipFill>
          <a:blip r:embed="rId6" cstate="print"/>
          <a:srcRect/>
          <a:stretch>
            <a:fillRect/>
          </a:stretch>
        </p:blipFill>
        <p:spPr bwMode="auto">
          <a:xfrm>
            <a:off x="1600200" y="609600"/>
            <a:ext cx="5943600" cy="4956048"/>
          </a:xfrm>
          <a:prstGeom prst="rect">
            <a:avLst/>
          </a:prstGeom>
          <a:noFill/>
          <a:ln w="9525">
            <a:noFill/>
            <a:miter lim="800000"/>
            <a:headEnd/>
            <a:tailEnd/>
          </a:ln>
        </p:spPr>
      </p:pic>
      <p:sp>
        <p:nvSpPr>
          <p:cNvPr id="8" name="Rectangle 7"/>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7-ACADIA: 1670-1710 </a:t>
            </a:r>
            <a:r>
              <a:rPr lang="en-US" b="0" dirty="0" smtClean="0"/>
              <a:t>(40)</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smtClean="0"/>
              <a:t>Wars in Europe spill over to North America. From 1688 till 1763, </a:t>
            </a:r>
            <a:r>
              <a:rPr lang="en-US" sz="2800" dirty="0" smtClean="0">
                <a:solidFill>
                  <a:srgbClr val="FF0000"/>
                </a:solidFill>
                <a:effectLst>
                  <a:outerShdw blurRad="38100" dist="38100" dir="2700000" algn="tl">
                    <a:srgbClr val="000000"/>
                  </a:outerShdw>
                </a:effectLst>
              </a:rPr>
              <a:t>more than a half century, of almost continuous warring </a:t>
            </a:r>
            <a:r>
              <a:rPr lang="en-US" sz="2800" dirty="0" smtClean="0"/>
              <a:t>between the British &amp; French</a:t>
            </a:r>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ET=66YRS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5" name="TextBox 14"/>
          <p:cNvSpPr txBox="1"/>
          <p:nvPr/>
        </p:nvSpPr>
        <p:spPr>
          <a:xfrm>
            <a:off x="990600" y="1720840"/>
            <a:ext cx="7162800" cy="3416320"/>
          </a:xfrm>
          <a:prstGeom prst="rect">
            <a:avLst/>
          </a:prstGeom>
          <a:solidFill>
            <a:schemeClr val="bg1"/>
          </a:solidFill>
        </p:spPr>
        <p:txBody>
          <a:bodyPr wrap="square" rtlCol="0">
            <a:spAutoFit/>
          </a:bodyPr>
          <a:lstStyle/>
          <a:p>
            <a:pPr algn="ctr"/>
            <a:r>
              <a:rPr lang="en-US" sz="5400" dirty="0" smtClean="0"/>
              <a:t>While the Acadian population has slowly been increasing, what’s been happening globally</a:t>
            </a:r>
            <a:endParaRPr lang="en-US" sz="7200" dirty="0" smtClean="0"/>
          </a:p>
        </p:txBody>
      </p:sp>
      <p:pic>
        <p:nvPicPr>
          <p:cNvPr id="66563" name="Picture 3"/>
          <p:cNvPicPr>
            <a:picLocks noChangeAspect="1" noChangeArrowheads="1"/>
          </p:cNvPicPr>
          <p:nvPr/>
        </p:nvPicPr>
        <p:blipFill>
          <a:blip r:embed="rId6" cstate="print"/>
          <a:srcRect/>
          <a:stretch>
            <a:fillRect/>
          </a:stretch>
        </p:blipFill>
        <p:spPr bwMode="auto">
          <a:xfrm>
            <a:off x="1373932" y="609600"/>
            <a:ext cx="6396136" cy="4956048"/>
          </a:xfrm>
          <a:prstGeom prst="rect">
            <a:avLst/>
          </a:prstGeom>
          <a:noFill/>
          <a:ln w="9525">
            <a:solidFill>
              <a:schemeClr val="tx1"/>
            </a:solidFill>
            <a:miter lim="800000"/>
            <a:headEnd/>
            <a:tailEnd/>
          </a:ln>
        </p:spPr>
      </p:pic>
      <p:sp>
        <p:nvSpPr>
          <p:cNvPr id="18" name="Rounded Rectangle 17"/>
          <p:cNvSpPr/>
          <p:nvPr/>
        </p:nvSpPr>
        <p:spPr>
          <a:xfrm>
            <a:off x="4648200" y="1066800"/>
            <a:ext cx="1447800"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Left Arrow 18"/>
          <p:cNvSpPr/>
          <p:nvPr/>
        </p:nvSpPr>
        <p:spPr>
          <a:xfrm>
            <a:off x="3810000" y="1143000"/>
            <a:ext cx="762000" cy="2286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p:cNvSpPr/>
          <p:nvPr/>
        </p:nvSpPr>
        <p:spPr>
          <a:xfrm>
            <a:off x="1371600" y="2057400"/>
            <a:ext cx="533400" cy="304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Arrow Connector 26"/>
          <p:cNvCxnSpPr/>
          <p:nvPr/>
        </p:nvCxnSpPr>
        <p:spPr>
          <a:xfrm rot="5400000">
            <a:off x="571500" y="3543300"/>
            <a:ext cx="236220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1752600" y="4724400"/>
            <a:ext cx="533400" cy="304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ounded Rectangle 29"/>
          <p:cNvSpPr/>
          <p:nvPr/>
        </p:nvSpPr>
        <p:spPr>
          <a:xfrm>
            <a:off x="2362200" y="1524000"/>
            <a:ext cx="1371600" cy="304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ounded Rectangle 30"/>
          <p:cNvSpPr/>
          <p:nvPr/>
        </p:nvSpPr>
        <p:spPr>
          <a:xfrm>
            <a:off x="2362200" y="2895600"/>
            <a:ext cx="1371600" cy="304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ed Rectangle 31"/>
          <p:cNvSpPr/>
          <p:nvPr/>
        </p:nvSpPr>
        <p:spPr>
          <a:xfrm>
            <a:off x="2362200" y="3657600"/>
            <a:ext cx="1371600" cy="304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ounded Rectangle 33"/>
          <p:cNvSpPr/>
          <p:nvPr/>
        </p:nvSpPr>
        <p:spPr>
          <a:xfrm>
            <a:off x="2362200" y="4343400"/>
            <a:ext cx="1828800" cy="304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Arrow Connector 34"/>
          <p:cNvCxnSpPr>
            <a:stCxn id="18" idx="2"/>
          </p:cNvCxnSpPr>
          <p:nvPr/>
        </p:nvCxnSpPr>
        <p:spPr>
          <a:xfrm>
            <a:off x="5372100" y="1524000"/>
            <a:ext cx="38100" cy="3429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58051" y="5562600"/>
            <a:ext cx="9085949" cy="1446550"/>
          </a:xfrm>
          <a:prstGeom prst="rect">
            <a:avLst/>
          </a:prstGeom>
        </p:spPr>
        <p:txBody>
          <a:bodyPr wrap="square">
            <a:spAutoFit/>
          </a:bodyPr>
          <a:lstStyle/>
          <a:p>
            <a:pPr marL="174625" indent="-174625" algn="ctr"/>
            <a:r>
              <a:rPr lang="en-US" sz="4400" dirty="0" smtClean="0">
                <a:solidFill>
                  <a:srgbClr val="FF0000"/>
                </a:solidFill>
                <a:effectLst>
                  <a:outerShdw blurRad="38100" dist="38100" dir="2700000" algn="tl">
                    <a:srgbClr val="000000"/>
                  </a:outerShdw>
                </a:effectLst>
              </a:rPr>
              <a:t>War will continue to play havoc          on Acadian life!</a:t>
            </a:r>
          </a:p>
        </p:txBody>
      </p:sp>
      <p:sp>
        <p:nvSpPr>
          <p:cNvPr id="41" name="Rectangle 40"/>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grpId="1" nodeType="clickEffect">
                                  <p:stCondLst>
                                    <p:cond delay="0"/>
                                  </p:stCondLst>
                                  <p:childTnLst>
                                    <p:anim calcmode="lin" valueType="num">
                                      <p:cBhvr>
                                        <p:cTn id="13" dur="500"/>
                                        <p:tgtEl>
                                          <p:spTgt spid="15"/>
                                        </p:tgtEl>
                                        <p:attrNameLst>
                                          <p:attrName>ppt_w</p:attrName>
                                        </p:attrNameLst>
                                      </p:cBhvr>
                                      <p:tavLst>
                                        <p:tav tm="0">
                                          <p:val>
                                            <p:strVal val="ppt_w"/>
                                          </p:val>
                                        </p:tav>
                                        <p:tav tm="100000">
                                          <p:val>
                                            <p:fltVal val="0"/>
                                          </p:val>
                                        </p:tav>
                                      </p:tavLst>
                                    </p:anim>
                                    <p:anim calcmode="lin" valueType="num">
                                      <p:cBhvr>
                                        <p:cTn id="14" dur="500"/>
                                        <p:tgtEl>
                                          <p:spTgt spid="15"/>
                                        </p:tgtEl>
                                        <p:attrNameLst>
                                          <p:attrName>ppt_h</p:attrName>
                                        </p:attrNameLst>
                                      </p:cBhvr>
                                      <p:tavLst>
                                        <p:tav tm="0">
                                          <p:val>
                                            <p:strVal val="ppt_h"/>
                                          </p:val>
                                        </p:tav>
                                        <p:tav tm="100000">
                                          <p:val>
                                            <p:fltVal val="0"/>
                                          </p:val>
                                        </p:tav>
                                      </p:tavLst>
                                    </p:anim>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par>
                                <p:cTn id="17" presetID="22" presetClass="entr" presetSubtype="1"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wipe(up)">
                                      <p:cBhvr>
                                        <p:cTn id="19" dur="1000"/>
                                        <p:tgtEl>
                                          <p:spTgt spid="54"/>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66563"/>
                                        </p:tgtEl>
                                        <p:attrNameLst>
                                          <p:attrName>style.visibility</p:attrName>
                                        </p:attrNameLst>
                                      </p:cBhvr>
                                      <p:to>
                                        <p:strVal val="visible"/>
                                      </p:to>
                                    </p:set>
                                    <p:animEffect transition="in" filter="fade">
                                      <p:cBhvr>
                                        <p:cTn id="23" dur="1000"/>
                                        <p:tgtEl>
                                          <p:spTgt spid="66563"/>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290">
                                          <p:stCondLst>
                                            <p:cond delay="0"/>
                                          </p:stCondLst>
                                        </p:cTn>
                                        <p:tgtEl>
                                          <p:spTgt spid="18"/>
                                        </p:tgtEl>
                                      </p:cBhvr>
                                    </p:animEffect>
                                    <p:anim calcmode="lin" valueType="num">
                                      <p:cBhvr>
                                        <p:cTn id="29"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0"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1"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32"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33"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34" dur="13">
                                          <p:stCondLst>
                                            <p:cond delay="325"/>
                                          </p:stCondLst>
                                        </p:cTn>
                                        <p:tgtEl>
                                          <p:spTgt spid="18"/>
                                        </p:tgtEl>
                                      </p:cBhvr>
                                      <p:to x="100000" y="60000"/>
                                    </p:animScale>
                                    <p:animScale>
                                      <p:cBhvr>
                                        <p:cTn id="35" dur="83" decel="50000">
                                          <p:stCondLst>
                                            <p:cond delay="338"/>
                                          </p:stCondLst>
                                        </p:cTn>
                                        <p:tgtEl>
                                          <p:spTgt spid="18"/>
                                        </p:tgtEl>
                                      </p:cBhvr>
                                      <p:to x="100000" y="100000"/>
                                    </p:animScale>
                                    <p:animScale>
                                      <p:cBhvr>
                                        <p:cTn id="36" dur="13">
                                          <p:stCondLst>
                                            <p:cond delay="656"/>
                                          </p:stCondLst>
                                        </p:cTn>
                                        <p:tgtEl>
                                          <p:spTgt spid="18"/>
                                        </p:tgtEl>
                                      </p:cBhvr>
                                      <p:to x="100000" y="80000"/>
                                    </p:animScale>
                                    <p:animScale>
                                      <p:cBhvr>
                                        <p:cTn id="37" dur="83" decel="50000">
                                          <p:stCondLst>
                                            <p:cond delay="669"/>
                                          </p:stCondLst>
                                        </p:cTn>
                                        <p:tgtEl>
                                          <p:spTgt spid="18"/>
                                        </p:tgtEl>
                                      </p:cBhvr>
                                      <p:to x="100000" y="100000"/>
                                    </p:animScale>
                                    <p:animScale>
                                      <p:cBhvr>
                                        <p:cTn id="38" dur="13">
                                          <p:stCondLst>
                                            <p:cond delay="821"/>
                                          </p:stCondLst>
                                        </p:cTn>
                                        <p:tgtEl>
                                          <p:spTgt spid="18"/>
                                        </p:tgtEl>
                                      </p:cBhvr>
                                      <p:to x="100000" y="90000"/>
                                    </p:animScale>
                                    <p:animScale>
                                      <p:cBhvr>
                                        <p:cTn id="39" dur="83" decel="50000">
                                          <p:stCondLst>
                                            <p:cond delay="834"/>
                                          </p:stCondLst>
                                        </p:cTn>
                                        <p:tgtEl>
                                          <p:spTgt spid="18"/>
                                        </p:tgtEl>
                                      </p:cBhvr>
                                      <p:to x="100000" y="100000"/>
                                    </p:animScale>
                                    <p:animScale>
                                      <p:cBhvr>
                                        <p:cTn id="40" dur="13">
                                          <p:stCondLst>
                                            <p:cond delay="904"/>
                                          </p:stCondLst>
                                        </p:cTn>
                                        <p:tgtEl>
                                          <p:spTgt spid="18"/>
                                        </p:tgtEl>
                                      </p:cBhvr>
                                      <p:to x="100000" y="95000"/>
                                    </p:animScale>
                                    <p:animScale>
                                      <p:cBhvr>
                                        <p:cTn id="41" dur="83" decel="50000">
                                          <p:stCondLst>
                                            <p:cond delay="917"/>
                                          </p:stCondLst>
                                        </p:cTn>
                                        <p:tgtEl>
                                          <p:spTgt spid="18"/>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up)">
                                      <p:cBhvr>
                                        <p:cTn id="46" dur="10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00"/>
                                        <p:tgtEl>
                                          <p:spTgt spid="35"/>
                                        </p:tgtEl>
                                      </p:cBhvr>
                                    </p:animEffect>
                                    <p:set>
                                      <p:cBhvr>
                                        <p:cTn id="51" dur="1" fill="hold">
                                          <p:stCondLst>
                                            <p:cond delay="999"/>
                                          </p:stCondLst>
                                        </p:cTn>
                                        <p:tgtEl>
                                          <p:spTgt spid="35"/>
                                        </p:tgtEl>
                                        <p:attrNameLst>
                                          <p:attrName>style.visibility</p:attrName>
                                        </p:attrNameLst>
                                      </p:cBhvr>
                                      <p:to>
                                        <p:strVal val="hidden"/>
                                      </p:to>
                                    </p:set>
                                  </p:childTnLst>
                                </p:cTn>
                              </p:par>
                              <p:par>
                                <p:cTn id="52" presetID="22" presetClass="entr" presetSubtype="2"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right)">
                                      <p:cBhvr>
                                        <p:cTn id="54" dur="10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35" presetClass="path" presetSubtype="0" accel="50000" decel="50000" fill="hold" grpId="1" nodeType="clickEffect">
                                  <p:stCondLst>
                                    <p:cond delay="0"/>
                                  </p:stCondLst>
                                  <p:childTnLst>
                                    <p:animMotion origin="layout" path="M 0 0  L -0.25 0  E" pathEditMode="relative" ptsTypes="">
                                      <p:cBhvr>
                                        <p:cTn id="58" dur="1000" fill="hold"/>
                                        <p:tgtEl>
                                          <p:spTgt spid="18"/>
                                        </p:tgtEl>
                                        <p:attrNameLst>
                                          <p:attrName>ppt_x</p:attrName>
                                          <p:attrName>ppt_y</p:attrName>
                                        </p:attrNameLst>
                                      </p:cBhvr>
                                    </p:animMotion>
                                  </p:childTnLst>
                                </p:cTn>
                              </p:par>
                            </p:childTnLst>
                          </p:cTn>
                        </p:par>
                      </p:childTnLst>
                    </p:cTn>
                  </p:par>
                  <p:par>
                    <p:cTn id="59" fill="hold">
                      <p:stCondLst>
                        <p:cond delay="indefinite"/>
                      </p:stCondLst>
                      <p:childTnLst>
                        <p:par>
                          <p:cTn id="60" fill="hold">
                            <p:stCondLst>
                              <p:cond delay="0"/>
                            </p:stCondLst>
                            <p:childTnLst>
                              <p:par>
                                <p:cTn id="61" presetID="53" presetClass="exit" presetSubtype="0" fill="hold" grpId="1" nodeType="clickEffect">
                                  <p:stCondLst>
                                    <p:cond delay="0"/>
                                  </p:stCondLst>
                                  <p:childTnLst>
                                    <p:anim calcmode="lin" valueType="num">
                                      <p:cBhvr>
                                        <p:cTn id="62" dur="500"/>
                                        <p:tgtEl>
                                          <p:spTgt spid="19"/>
                                        </p:tgtEl>
                                        <p:attrNameLst>
                                          <p:attrName>ppt_w</p:attrName>
                                        </p:attrNameLst>
                                      </p:cBhvr>
                                      <p:tavLst>
                                        <p:tav tm="0">
                                          <p:val>
                                            <p:strVal val="ppt_w"/>
                                          </p:val>
                                        </p:tav>
                                        <p:tav tm="100000">
                                          <p:val>
                                            <p:fltVal val="0"/>
                                          </p:val>
                                        </p:tav>
                                      </p:tavLst>
                                    </p:anim>
                                    <p:anim calcmode="lin" valueType="num">
                                      <p:cBhvr>
                                        <p:cTn id="63" dur="500"/>
                                        <p:tgtEl>
                                          <p:spTgt spid="19"/>
                                        </p:tgtEl>
                                        <p:attrNameLst>
                                          <p:attrName>ppt_h</p:attrName>
                                        </p:attrNameLst>
                                      </p:cBhvr>
                                      <p:tavLst>
                                        <p:tav tm="0">
                                          <p:val>
                                            <p:strVal val="ppt_h"/>
                                          </p:val>
                                        </p:tav>
                                        <p:tav tm="100000">
                                          <p:val>
                                            <p:fltVal val="0"/>
                                          </p:val>
                                        </p:tav>
                                      </p:tavLst>
                                    </p:anim>
                                    <p:animEffect transition="out" filter="fade">
                                      <p:cBhvr>
                                        <p:cTn id="64" dur="500"/>
                                        <p:tgtEl>
                                          <p:spTgt spid="19"/>
                                        </p:tgtEl>
                                      </p:cBhvr>
                                    </p:animEffect>
                                    <p:set>
                                      <p:cBhvr>
                                        <p:cTn id="65" dur="1" fill="hold">
                                          <p:stCondLst>
                                            <p:cond delay="499"/>
                                          </p:stCondLst>
                                        </p:cTn>
                                        <p:tgtEl>
                                          <p:spTgt spid="19"/>
                                        </p:tgtEl>
                                        <p:attrNameLst>
                                          <p:attrName>style.visibility</p:attrName>
                                        </p:attrNameLst>
                                      </p:cBhvr>
                                      <p:to>
                                        <p:strVal val="hidden"/>
                                      </p:to>
                                    </p:set>
                                  </p:childTnLst>
                                </p:cTn>
                              </p:par>
                              <p:par>
                                <p:cTn id="66" presetID="34"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 from="(-#ppt_w/2)" to="(#ppt_x)" calcmode="lin" valueType="num">
                                      <p:cBhvr>
                                        <p:cTn id="68" dur="600" fill="hold">
                                          <p:stCondLst>
                                            <p:cond delay="0"/>
                                          </p:stCondLst>
                                        </p:cTn>
                                        <p:tgtEl>
                                          <p:spTgt spid="20"/>
                                        </p:tgtEl>
                                        <p:attrNameLst>
                                          <p:attrName>ppt_x</p:attrName>
                                        </p:attrNameLst>
                                      </p:cBhvr>
                                    </p:anim>
                                    <p:anim from="0" to="-1.0" calcmode="lin" valueType="num">
                                      <p:cBhvr>
                                        <p:cTn id="69" dur="200" decel="50000" autoRev="1" fill="hold">
                                          <p:stCondLst>
                                            <p:cond delay="600"/>
                                          </p:stCondLst>
                                        </p:cTn>
                                        <p:tgtEl>
                                          <p:spTgt spid="20"/>
                                        </p:tgtEl>
                                        <p:attrNameLst>
                                          <p:attrName>xshear</p:attrName>
                                        </p:attrNameLst>
                                      </p:cBhvr>
                                    </p:anim>
                                    <p:animScale>
                                      <p:cBhvr>
                                        <p:cTn id="70" dur="200" decel="100000" autoRev="1" fill="hold">
                                          <p:stCondLst>
                                            <p:cond delay="600"/>
                                          </p:stCondLst>
                                        </p:cTn>
                                        <p:tgtEl>
                                          <p:spTgt spid="20"/>
                                        </p:tgtEl>
                                      </p:cBhvr>
                                      <p:from x="100000" y="100000"/>
                                      <p:to x="80000" y="100000"/>
                                    </p:animScale>
                                    <p:anim by="(#ppt_h/3+#ppt_w*0.1)" calcmode="lin" valueType="num">
                                      <p:cBhvr additive="sum">
                                        <p:cTn id="71" dur="200" decel="100000" autoRev="1" fill="hold">
                                          <p:stCondLst>
                                            <p:cond delay="600"/>
                                          </p:stCondLst>
                                        </p:cTn>
                                        <p:tgtEl>
                                          <p:spTgt spid="20"/>
                                        </p:tgtEl>
                                        <p:attrNameLst>
                                          <p:attrName>ppt_x</p:attrName>
                                        </p:attrNameLst>
                                      </p:cBhvr>
                                    </p:anim>
                                  </p:childTnLst>
                                </p:cTn>
                              </p:par>
                            </p:childTnLst>
                          </p:cTn>
                        </p:par>
                      </p:childTnLst>
                    </p:cTn>
                  </p:par>
                  <p:par>
                    <p:cTn id="72" fill="hold">
                      <p:stCondLst>
                        <p:cond delay="indefinite"/>
                      </p:stCondLst>
                      <p:childTnLst>
                        <p:par>
                          <p:cTn id="73" fill="hold">
                            <p:stCondLst>
                              <p:cond delay="0"/>
                            </p:stCondLst>
                            <p:childTnLst>
                              <p:par>
                                <p:cTn id="74" presetID="34" presetClass="entr" presetSubtype="0" fill="hold" grpId="0" nodeType="clickEffect">
                                  <p:stCondLst>
                                    <p:cond delay="0"/>
                                  </p:stCondLst>
                                  <p:childTnLst>
                                    <p:set>
                                      <p:cBhvr>
                                        <p:cTn id="75" dur="1" fill="hold">
                                          <p:stCondLst>
                                            <p:cond delay="0"/>
                                          </p:stCondLst>
                                        </p:cTn>
                                        <p:tgtEl>
                                          <p:spTgt spid="28"/>
                                        </p:tgtEl>
                                        <p:attrNameLst>
                                          <p:attrName>style.visibility</p:attrName>
                                        </p:attrNameLst>
                                      </p:cBhvr>
                                      <p:to>
                                        <p:strVal val="visible"/>
                                      </p:to>
                                    </p:set>
                                    <p:anim from="(-#ppt_w/2)" to="(#ppt_x)" calcmode="lin" valueType="num">
                                      <p:cBhvr>
                                        <p:cTn id="76" dur="600" fill="hold">
                                          <p:stCondLst>
                                            <p:cond delay="0"/>
                                          </p:stCondLst>
                                        </p:cTn>
                                        <p:tgtEl>
                                          <p:spTgt spid="28"/>
                                        </p:tgtEl>
                                        <p:attrNameLst>
                                          <p:attrName>ppt_x</p:attrName>
                                        </p:attrNameLst>
                                      </p:cBhvr>
                                    </p:anim>
                                    <p:anim from="0" to="-1.0" calcmode="lin" valueType="num">
                                      <p:cBhvr>
                                        <p:cTn id="77" dur="200" decel="50000" autoRev="1" fill="hold">
                                          <p:stCondLst>
                                            <p:cond delay="600"/>
                                          </p:stCondLst>
                                        </p:cTn>
                                        <p:tgtEl>
                                          <p:spTgt spid="28"/>
                                        </p:tgtEl>
                                        <p:attrNameLst>
                                          <p:attrName>xshear</p:attrName>
                                        </p:attrNameLst>
                                      </p:cBhvr>
                                    </p:anim>
                                    <p:animScale>
                                      <p:cBhvr>
                                        <p:cTn id="78" dur="200" decel="100000" autoRev="1" fill="hold">
                                          <p:stCondLst>
                                            <p:cond delay="600"/>
                                          </p:stCondLst>
                                        </p:cTn>
                                        <p:tgtEl>
                                          <p:spTgt spid="28"/>
                                        </p:tgtEl>
                                      </p:cBhvr>
                                      <p:from x="100000" y="100000"/>
                                      <p:to x="80000" y="100000"/>
                                    </p:animScale>
                                    <p:anim by="(#ppt_h/3+#ppt_w*0.1)" calcmode="lin" valueType="num">
                                      <p:cBhvr additive="sum">
                                        <p:cTn id="79" dur="200" decel="100000" autoRev="1" fill="hold">
                                          <p:stCondLst>
                                            <p:cond delay="600"/>
                                          </p:stCondLst>
                                        </p:cTn>
                                        <p:tgtEl>
                                          <p:spTgt spid="28"/>
                                        </p:tgtEl>
                                        <p:attrNameLst>
                                          <p:attrName>ppt_x</p:attrName>
                                        </p:attrNameLst>
                                      </p:cBhvr>
                                    </p:anim>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wipe(up)">
                                      <p:cBhvr>
                                        <p:cTn id="84" dur="5000"/>
                                        <p:tgtEl>
                                          <p:spTgt spid="27"/>
                                        </p:tgtEl>
                                      </p:cBhvr>
                                    </p:animEffect>
                                  </p:childTnLst>
                                </p:cTn>
                              </p:par>
                              <p:par>
                                <p:cTn id="85" presetID="53" presetClass="entr" presetSubtype="0" fill="hold" grpId="1" nodeType="with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1000" fill="hold"/>
                                        <p:tgtEl>
                                          <p:spTgt spid="30"/>
                                        </p:tgtEl>
                                        <p:attrNameLst>
                                          <p:attrName>ppt_w</p:attrName>
                                        </p:attrNameLst>
                                      </p:cBhvr>
                                      <p:tavLst>
                                        <p:tav tm="0">
                                          <p:val>
                                            <p:fltVal val="0"/>
                                          </p:val>
                                        </p:tav>
                                        <p:tav tm="100000">
                                          <p:val>
                                            <p:strVal val="#ppt_w"/>
                                          </p:val>
                                        </p:tav>
                                      </p:tavLst>
                                    </p:anim>
                                    <p:anim calcmode="lin" valueType="num">
                                      <p:cBhvr>
                                        <p:cTn id="88" dur="1000" fill="hold"/>
                                        <p:tgtEl>
                                          <p:spTgt spid="30"/>
                                        </p:tgtEl>
                                        <p:attrNameLst>
                                          <p:attrName>ppt_h</p:attrName>
                                        </p:attrNameLst>
                                      </p:cBhvr>
                                      <p:tavLst>
                                        <p:tav tm="0">
                                          <p:val>
                                            <p:fltVal val="0"/>
                                          </p:val>
                                        </p:tav>
                                        <p:tav tm="100000">
                                          <p:val>
                                            <p:strVal val="#ppt_h"/>
                                          </p:val>
                                        </p:tav>
                                      </p:tavLst>
                                    </p:anim>
                                    <p:animEffect transition="in" filter="fade">
                                      <p:cBhvr>
                                        <p:cTn id="89" dur="1000"/>
                                        <p:tgtEl>
                                          <p:spTgt spid="30"/>
                                        </p:tgtEl>
                                      </p:cBhvr>
                                    </p:animEffect>
                                  </p:childTnLst>
                                </p:cTn>
                              </p:par>
                              <p:par>
                                <p:cTn id="90" presetID="53" presetClass="entr" presetSubtype="0" fill="hold" grpId="1" nodeType="withEffect">
                                  <p:stCondLst>
                                    <p:cond delay="1000"/>
                                  </p:stCondLst>
                                  <p:childTnLst>
                                    <p:set>
                                      <p:cBhvr>
                                        <p:cTn id="91" dur="1" fill="hold">
                                          <p:stCondLst>
                                            <p:cond delay="0"/>
                                          </p:stCondLst>
                                        </p:cTn>
                                        <p:tgtEl>
                                          <p:spTgt spid="31"/>
                                        </p:tgtEl>
                                        <p:attrNameLst>
                                          <p:attrName>style.visibility</p:attrName>
                                        </p:attrNameLst>
                                      </p:cBhvr>
                                      <p:to>
                                        <p:strVal val="visible"/>
                                      </p:to>
                                    </p:set>
                                    <p:anim calcmode="lin" valueType="num">
                                      <p:cBhvr>
                                        <p:cTn id="92" dur="1000" fill="hold"/>
                                        <p:tgtEl>
                                          <p:spTgt spid="31"/>
                                        </p:tgtEl>
                                        <p:attrNameLst>
                                          <p:attrName>ppt_w</p:attrName>
                                        </p:attrNameLst>
                                      </p:cBhvr>
                                      <p:tavLst>
                                        <p:tav tm="0">
                                          <p:val>
                                            <p:fltVal val="0"/>
                                          </p:val>
                                        </p:tav>
                                        <p:tav tm="100000">
                                          <p:val>
                                            <p:strVal val="#ppt_w"/>
                                          </p:val>
                                        </p:tav>
                                      </p:tavLst>
                                    </p:anim>
                                    <p:anim calcmode="lin" valueType="num">
                                      <p:cBhvr>
                                        <p:cTn id="93" dur="1000" fill="hold"/>
                                        <p:tgtEl>
                                          <p:spTgt spid="31"/>
                                        </p:tgtEl>
                                        <p:attrNameLst>
                                          <p:attrName>ppt_h</p:attrName>
                                        </p:attrNameLst>
                                      </p:cBhvr>
                                      <p:tavLst>
                                        <p:tav tm="0">
                                          <p:val>
                                            <p:fltVal val="0"/>
                                          </p:val>
                                        </p:tav>
                                        <p:tav tm="100000">
                                          <p:val>
                                            <p:strVal val="#ppt_h"/>
                                          </p:val>
                                        </p:tav>
                                      </p:tavLst>
                                    </p:anim>
                                    <p:animEffect transition="in" filter="fade">
                                      <p:cBhvr>
                                        <p:cTn id="94" dur="1000"/>
                                        <p:tgtEl>
                                          <p:spTgt spid="31"/>
                                        </p:tgtEl>
                                      </p:cBhvr>
                                    </p:animEffect>
                                  </p:childTnLst>
                                </p:cTn>
                              </p:par>
                              <p:par>
                                <p:cTn id="95" presetID="53" presetClass="entr" presetSubtype="0" fill="hold" grpId="1" nodeType="withEffect">
                                  <p:stCondLst>
                                    <p:cond delay="2500"/>
                                  </p:stCondLst>
                                  <p:childTnLst>
                                    <p:set>
                                      <p:cBhvr>
                                        <p:cTn id="96" dur="1" fill="hold">
                                          <p:stCondLst>
                                            <p:cond delay="0"/>
                                          </p:stCondLst>
                                        </p:cTn>
                                        <p:tgtEl>
                                          <p:spTgt spid="32"/>
                                        </p:tgtEl>
                                        <p:attrNameLst>
                                          <p:attrName>style.visibility</p:attrName>
                                        </p:attrNameLst>
                                      </p:cBhvr>
                                      <p:to>
                                        <p:strVal val="visible"/>
                                      </p:to>
                                    </p:set>
                                    <p:anim calcmode="lin" valueType="num">
                                      <p:cBhvr>
                                        <p:cTn id="97" dur="1000" fill="hold"/>
                                        <p:tgtEl>
                                          <p:spTgt spid="32"/>
                                        </p:tgtEl>
                                        <p:attrNameLst>
                                          <p:attrName>ppt_w</p:attrName>
                                        </p:attrNameLst>
                                      </p:cBhvr>
                                      <p:tavLst>
                                        <p:tav tm="0">
                                          <p:val>
                                            <p:fltVal val="0"/>
                                          </p:val>
                                        </p:tav>
                                        <p:tav tm="100000">
                                          <p:val>
                                            <p:strVal val="#ppt_w"/>
                                          </p:val>
                                        </p:tav>
                                      </p:tavLst>
                                    </p:anim>
                                    <p:anim calcmode="lin" valueType="num">
                                      <p:cBhvr>
                                        <p:cTn id="98" dur="1000" fill="hold"/>
                                        <p:tgtEl>
                                          <p:spTgt spid="32"/>
                                        </p:tgtEl>
                                        <p:attrNameLst>
                                          <p:attrName>ppt_h</p:attrName>
                                        </p:attrNameLst>
                                      </p:cBhvr>
                                      <p:tavLst>
                                        <p:tav tm="0">
                                          <p:val>
                                            <p:fltVal val="0"/>
                                          </p:val>
                                        </p:tav>
                                        <p:tav tm="100000">
                                          <p:val>
                                            <p:strVal val="#ppt_h"/>
                                          </p:val>
                                        </p:tav>
                                      </p:tavLst>
                                    </p:anim>
                                    <p:animEffect transition="in" filter="fade">
                                      <p:cBhvr>
                                        <p:cTn id="99" dur="1000"/>
                                        <p:tgtEl>
                                          <p:spTgt spid="32"/>
                                        </p:tgtEl>
                                      </p:cBhvr>
                                    </p:animEffect>
                                  </p:childTnLst>
                                </p:cTn>
                              </p:par>
                              <p:par>
                                <p:cTn id="100" presetID="53" presetClass="entr" presetSubtype="0" fill="hold" grpId="1" nodeType="withEffect">
                                  <p:stCondLst>
                                    <p:cond delay="4000"/>
                                  </p:stCondLst>
                                  <p:childTnLst>
                                    <p:set>
                                      <p:cBhvr>
                                        <p:cTn id="101" dur="1" fill="hold">
                                          <p:stCondLst>
                                            <p:cond delay="0"/>
                                          </p:stCondLst>
                                        </p:cTn>
                                        <p:tgtEl>
                                          <p:spTgt spid="34"/>
                                        </p:tgtEl>
                                        <p:attrNameLst>
                                          <p:attrName>style.visibility</p:attrName>
                                        </p:attrNameLst>
                                      </p:cBhvr>
                                      <p:to>
                                        <p:strVal val="visible"/>
                                      </p:to>
                                    </p:set>
                                    <p:anim calcmode="lin" valueType="num">
                                      <p:cBhvr>
                                        <p:cTn id="102" dur="1000" fill="hold"/>
                                        <p:tgtEl>
                                          <p:spTgt spid="34"/>
                                        </p:tgtEl>
                                        <p:attrNameLst>
                                          <p:attrName>ppt_w</p:attrName>
                                        </p:attrNameLst>
                                      </p:cBhvr>
                                      <p:tavLst>
                                        <p:tav tm="0">
                                          <p:val>
                                            <p:fltVal val="0"/>
                                          </p:val>
                                        </p:tav>
                                        <p:tav tm="100000">
                                          <p:val>
                                            <p:strVal val="#ppt_w"/>
                                          </p:val>
                                        </p:tav>
                                      </p:tavLst>
                                    </p:anim>
                                    <p:anim calcmode="lin" valueType="num">
                                      <p:cBhvr>
                                        <p:cTn id="103" dur="1000" fill="hold"/>
                                        <p:tgtEl>
                                          <p:spTgt spid="34"/>
                                        </p:tgtEl>
                                        <p:attrNameLst>
                                          <p:attrName>ppt_h</p:attrName>
                                        </p:attrNameLst>
                                      </p:cBhvr>
                                      <p:tavLst>
                                        <p:tav tm="0">
                                          <p:val>
                                            <p:fltVal val="0"/>
                                          </p:val>
                                        </p:tav>
                                        <p:tav tm="100000">
                                          <p:val>
                                            <p:strVal val="#ppt_h"/>
                                          </p:val>
                                        </p:tav>
                                      </p:tavLst>
                                    </p:anim>
                                    <p:animEffect transition="in" filter="fade">
                                      <p:cBhvr>
                                        <p:cTn id="104" dur="1000"/>
                                        <p:tgtEl>
                                          <p:spTgt spid="34"/>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30"/>
                                        </p:tgtEl>
                                      </p:cBhvr>
                                    </p:animEffect>
                                    <p:set>
                                      <p:cBhvr>
                                        <p:cTn id="109" dur="1" fill="hold">
                                          <p:stCondLst>
                                            <p:cond delay="499"/>
                                          </p:stCondLst>
                                        </p:cTn>
                                        <p:tgtEl>
                                          <p:spTgt spid="30"/>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20"/>
                                        </p:tgtEl>
                                      </p:cBhvr>
                                    </p:animEffect>
                                    <p:set>
                                      <p:cBhvr>
                                        <p:cTn id="115" dur="1" fill="hold">
                                          <p:stCondLst>
                                            <p:cond delay="499"/>
                                          </p:stCondLst>
                                        </p:cTn>
                                        <p:tgtEl>
                                          <p:spTgt spid="20"/>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27"/>
                                        </p:tgtEl>
                                      </p:cBhvr>
                                    </p:animEffect>
                                    <p:set>
                                      <p:cBhvr>
                                        <p:cTn id="118" dur="1" fill="hold">
                                          <p:stCondLst>
                                            <p:cond delay="499"/>
                                          </p:stCondLst>
                                        </p:cTn>
                                        <p:tgtEl>
                                          <p:spTgt spid="27"/>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500"/>
                                        <p:tgtEl>
                                          <p:spTgt spid="31"/>
                                        </p:tgtEl>
                                      </p:cBhvr>
                                    </p:animEffect>
                                    <p:set>
                                      <p:cBhvr>
                                        <p:cTn id="121" dur="1" fill="hold">
                                          <p:stCondLst>
                                            <p:cond delay="499"/>
                                          </p:stCondLst>
                                        </p:cTn>
                                        <p:tgtEl>
                                          <p:spTgt spid="31"/>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500"/>
                                        <p:tgtEl>
                                          <p:spTgt spid="32"/>
                                        </p:tgtEl>
                                      </p:cBhvr>
                                    </p:animEffect>
                                    <p:set>
                                      <p:cBhvr>
                                        <p:cTn id="124" dur="1" fill="hold">
                                          <p:stCondLst>
                                            <p:cond delay="499"/>
                                          </p:stCondLst>
                                        </p:cTn>
                                        <p:tgtEl>
                                          <p:spTgt spid="32"/>
                                        </p:tgtEl>
                                        <p:attrNameLst>
                                          <p:attrName>style.visibility</p:attrName>
                                        </p:attrNameLst>
                                      </p:cBhvr>
                                      <p:to>
                                        <p:strVal val="hidden"/>
                                      </p:to>
                                    </p:set>
                                  </p:childTnLst>
                                </p:cTn>
                              </p:par>
                              <p:par>
                                <p:cTn id="125" presetID="10" presetClass="exit" presetSubtype="0" fill="hold" grpId="2" nodeType="withEffect">
                                  <p:stCondLst>
                                    <p:cond delay="0"/>
                                  </p:stCondLst>
                                  <p:childTnLst>
                                    <p:animEffect transition="out" filter="fade">
                                      <p:cBhvr>
                                        <p:cTn id="126" dur="500"/>
                                        <p:tgtEl>
                                          <p:spTgt spid="34"/>
                                        </p:tgtEl>
                                      </p:cBhvr>
                                    </p:animEffect>
                                    <p:set>
                                      <p:cBhvr>
                                        <p:cTn id="127" dur="1" fill="hold">
                                          <p:stCondLst>
                                            <p:cond delay="499"/>
                                          </p:stCondLst>
                                        </p:cTn>
                                        <p:tgtEl>
                                          <p:spTgt spid="34"/>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2000"/>
                                        <p:tgtEl>
                                          <p:spTgt spid="54"/>
                                        </p:tgtEl>
                                      </p:cBhvr>
                                    </p:animEffect>
                                    <p:set>
                                      <p:cBhvr>
                                        <p:cTn id="130" dur="1" fill="hold">
                                          <p:stCondLst>
                                            <p:cond delay="1999"/>
                                          </p:stCondLst>
                                        </p:cTn>
                                        <p:tgtEl>
                                          <p:spTgt spid="54"/>
                                        </p:tgtEl>
                                        <p:attrNameLst>
                                          <p:attrName>style.visibility</p:attrName>
                                        </p:attrNameLst>
                                      </p:cBhvr>
                                      <p:to>
                                        <p:strVal val="hidden"/>
                                      </p:to>
                                    </p:set>
                                  </p:childTnLst>
                                </p:cTn>
                              </p:par>
                            </p:childTnLst>
                          </p:cTn>
                        </p:par>
                        <p:par>
                          <p:cTn id="131" fill="hold">
                            <p:stCondLst>
                              <p:cond delay="2000"/>
                            </p:stCondLst>
                            <p:childTnLst>
                              <p:par>
                                <p:cTn id="132" presetID="22" presetClass="entr" presetSubtype="1" fill="hold" grpId="0" nodeType="afterEffect">
                                  <p:stCondLst>
                                    <p:cond delay="0"/>
                                  </p:stCondLst>
                                  <p:childTnLst>
                                    <p:set>
                                      <p:cBhvr>
                                        <p:cTn id="133" dur="1" fill="hold">
                                          <p:stCondLst>
                                            <p:cond delay="0"/>
                                          </p:stCondLst>
                                        </p:cTn>
                                        <p:tgtEl>
                                          <p:spTgt spid="40"/>
                                        </p:tgtEl>
                                        <p:attrNameLst>
                                          <p:attrName>style.visibility</p:attrName>
                                        </p:attrNameLst>
                                      </p:cBhvr>
                                      <p:to>
                                        <p:strVal val="visible"/>
                                      </p:to>
                                    </p:set>
                                    <p:animEffect transition="in" filter="wipe(up)">
                                      <p:cBhvr>
                                        <p:cTn id="134"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P spid="15" grpId="0" animBg="1"/>
      <p:bldP spid="15" grpId="1" animBg="1"/>
      <p:bldP spid="18" grpId="0" animBg="1"/>
      <p:bldP spid="18" grpId="1" animBg="1"/>
      <p:bldP spid="19" grpId="0" animBg="1"/>
      <p:bldP spid="19" grpId="1" animBg="1"/>
      <p:bldP spid="20" grpId="0" animBg="1"/>
      <p:bldP spid="20" grpId="1" animBg="1"/>
      <p:bldP spid="28" grpId="0" animBg="1"/>
      <p:bldP spid="28" grpId="1" animBg="1"/>
      <p:bldP spid="30" grpId="0" animBg="1"/>
      <p:bldP spid="30" grpId="1" animBg="1"/>
      <p:bldP spid="31" grpId="0" animBg="1"/>
      <p:bldP spid="31" grpId="1" animBg="1"/>
      <p:bldP spid="32" grpId="0" animBg="1"/>
      <p:bldP spid="32" grpId="1" animBg="1"/>
      <p:bldP spid="34" grpId="1" animBg="1"/>
      <p:bldP spid="34" grpId="2" animBg="1"/>
      <p:bldP spid="40"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7-ACADIA: 1670-1710 </a:t>
            </a:r>
            <a:r>
              <a:rPr lang="en-US" b="0" dirty="0" smtClean="0"/>
              <a:t>(40)</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smtClean="0">
                <a:solidFill>
                  <a:srgbClr val="FF0000"/>
                </a:solidFill>
                <a:effectLst>
                  <a:outerShdw blurRad="38100" dist="38100" dir="2700000" algn="tl">
                    <a:srgbClr val="000000"/>
                  </a:outerShdw>
                </a:effectLst>
              </a:rPr>
              <a:t>Dutch navy captures the capital of Acadia,</a:t>
            </a:r>
            <a:r>
              <a:rPr lang="en-US" sz="2800" dirty="0">
                <a:solidFill>
                  <a:srgbClr val="FF0000"/>
                </a:solidFill>
                <a:effectLst>
                  <a:outerShdw blurRad="38100" dist="38100" dir="2700000" algn="tl">
                    <a:srgbClr val="000000"/>
                  </a:outerShdw>
                </a:effectLst>
              </a:rPr>
              <a:t> Fort </a:t>
            </a:r>
            <a:r>
              <a:rPr lang="en-US" sz="2800" dirty="0" smtClean="0">
                <a:solidFill>
                  <a:srgbClr val="FF0000"/>
                </a:solidFill>
                <a:effectLst>
                  <a:outerShdw blurRad="38100" dist="38100" dir="2700000" algn="tl">
                    <a:srgbClr val="000000"/>
                  </a:outerShdw>
                </a:effectLst>
              </a:rPr>
              <a:t>Pentagouët </a:t>
            </a:r>
            <a:r>
              <a:rPr lang="en-US" sz="2800" dirty="0">
                <a:solidFill>
                  <a:srgbClr val="FF0000"/>
                </a:solidFill>
                <a:effectLst>
                  <a:outerShdw blurRad="38100" dist="38100" dir="2700000" algn="tl">
                    <a:srgbClr val="000000"/>
                  </a:outerShdw>
                </a:effectLst>
              </a:rPr>
              <a:t>Bay </a:t>
            </a:r>
            <a:r>
              <a:rPr lang="en-US" sz="2800" dirty="0" smtClean="0">
                <a:solidFill>
                  <a:srgbClr val="FF0000"/>
                </a:solidFill>
                <a:effectLst>
                  <a:outerShdw blurRad="38100" dist="38100" dir="2700000" algn="tl">
                    <a:srgbClr val="000000"/>
                  </a:outerShdw>
                </a:effectLst>
              </a:rPr>
              <a:t>(Castine</a:t>
            </a:r>
            <a:r>
              <a:rPr lang="en-US" sz="2800" dirty="0">
                <a:solidFill>
                  <a:srgbClr val="FF0000"/>
                </a:solidFill>
                <a:effectLst>
                  <a:outerShdw blurRad="38100" dist="38100" dir="2700000" algn="tl">
                    <a:srgbClr val="000000"/>
                  </a:outerShdw>
                </a:effectLst>
              </a:rPr>
              <a:t>, Maine</a:t>
            </a:r>
            <a:r>
              <a:rPr lang="en-US" sz="2800" dirty="0" smtClean="0">
                <a:solidFill>
                  <a:srgbClr val="FF0000"/>
                </a:solidFill>
                <a:effectLst>
                  <a:outerShdw blurRad="38100" dist="38100" dir="2700000" algn="tl">
                    <a:srgbClr val="000000"/>
                  </a:outerShdw>
                </a:effectLst>
              </a:rPr>
              <a:t>)</a:t>
            </a:r>
            <a:r>
              <a:rPr lang="en-US" sz="2800" dirty="0" smtClean="0"/>
              <a:t> </a:t>
            </a:r>
            <a:r>
              <a:rPr lang="en-US" sz="2800" dirty="0"/>
              <a:t>and several other Acadian villages during the </a:t>
            </a:r>
            <a:r>
              <a:rPr lang="en-US" sz="2800" dirty="0" smtClean="0"/>
              <a:t>European Franco-Dutch War</a:t>
            </a:r>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ET=66YRS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0" y="0"/>
            <a:ext cx="914400" cy="61722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6018" name="Picture 2" descr="Flag of The Netherlands"/>
          <p:cNvPicPr>
            <a:picLocks noChangeAspect="1" noChangeArrowheads="1"/>
          </p:cNvPicPr>
          <p:nvPr/>
        </p:nvPicPr>
        <p:blipFill>
          <a:blip r:embed="rId6" cstate="print"/>
          <a:srcRect/>
          <a:stretch>
            <a:fillRect/>
          </a:stretch>
        </p:blipFill>
        <p:spPr bwMode="auto">
          <a:xfrm>
            <a:off x="8229600" y="0"/>
            <a:ext cx="914400" cy="585216"/>
          </a:xfrm>
          <a:prstGeom prst="rect">
            <a:avLst/>
          </a:prstGeom>
          <a:noFill/>
        </p:spPr>
      </p:pic>
      <p:pic>
        <p:nvPicPr>
          <p:cNvPr id="86020" name="Picture 4" descr="https://upload.wikimedia.org/wikipedia/en/6/69/Vonstetinaseconddayof4daybattleof1666.jpg"/>
          <p:cNvPicPr>
            <a:picLocks noChangeAspect="1" noChangeArrowheads="1"/>
          </p:cNvPicPr>
          <p:nvPr/>
        </p:nvPicPr>
        <p:blipFill>
          <a:blip r:embed="rId7" cstate="print"/>
          <a:srcRect/>
          <a:stretch>
            <a:fillRect/>
          </a:stretch>
        </p:blipFill>
        <p:spPr bwMode="auto">
          <a:xfrm>
            <a:off x="949306" y="609600"/>
            <a:ext cx="7245388" cy="4956048"/>
          </a:xfrm>
          <a:prstGeom prst="rect">
            <a:avLst/>
          </a:prstGeom>
          <a:noFill/>
        </p:spPr>
      </p:pic>
      <p:sp>
        <p:nvSpPr>
          <p:cNvPr id="17" name="Rectangle 16"/>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51" presetClass="entr" presetSubtype="0" fill="hold" nodeType="clickEffect">
                                  <p:stCondLst>
                                    <p:cond delay="0"/>
                                  </p:stCondLst>
                                  <p:childTnLst>
                                    <p:set>
                                      <p:cBhvr>
                                        <p:cTn id="11" dur="1" fill="hold">
                                          <p:stCondLst>
                                            <p:cond delay="0"/>
                                          </p:stCondLst>
                                        </p:cTn>
                                        <p:tgtEl>
                                          <p:spTgt spid="86018"/>
                                        </p:tgtEl>
                                        <p:attrNameLst>
                                          <p:attrName>style.visibility</p:attrName>
                                        </p:attrNameLst>
                                      </p:cBhvr>
                                      <p:to>
                                        <p:strVal val="visible"/>
                                      </p:to>
                                    </p:set>
                                    <p:animEffect transition="in" filter="fade">
                                      <p:cBhvr>
                                        <p:cTn id="12" dur="770" decel="100000"/>
                                        <p:tgtEl>
                                          <p:spTgt spid="86018"/>
                                        </p:tgtEl>
                                      </p:cBhvr>
                                    </p:animEffect>
                                    <p:animScale>
                                      <p:cBhvr>
                                        <p:cTn id="13" dur="770" decel="100000"/>
                                        <p:tgtEl>
                                          <p:spTgt spid="86018"/>
                                        </p:tgtEl>
                                      </p:cBhvr>
                                      <p:from x="10000" y="10000"/>
                                      <p:to x="200000" y="450000"/>
                                    </p:animScale>
                                    <p:animScale>
                                      <p:cBhvr>
                                        <p:cTn id="14" dur="1230" accel="100000" fill="hold">
                                          <p:stCondLst>
                                            <p:cond delay="770"/>
                                          </p:stCondLst>
                                        </p:cTn>
                                        <p:tgtEl>
                                          <p:spTgt spid="86018"/>
                                        </p:tgtEl>
                                      </p:cBhvr>
                                      <p:from x="200000" y="450000"/>
                                      <p:to x="100000" y="100000"/>
                                    </p:animScale>
                                    <p:set>
                                      <p:cBhvr>
                                        <p:cTn id="15" dur="770" fill="hold"/>
                                        <p:tgtEl>
                                          <p:spTgt spid="86018"/>
                                        </p:tgtEl>
                                        <p:attrNameLst>
                                          <p:attrName>ppt_x</p:attrName>
                                        </p:attrNameLst>
                                      </p:cBhvr>
                                      <p:to>
                                        <p:strVal val="(0.5)"/>
                                      </p:to>
                                    </p:set>
                                    <p:anim from="(0.5)" to="(#ppt_x)" calcmode="lin" valueType="num">
                                      <p:cBhvr>
                                        <p:cTn id="16" dur="1230" accel="100000" fill="hold">
                                          <p:stCondLst>
                                            <p:cond delay="770"/>
                                          </p:stCondLst>
                                        </p:cTn>
                                        <p:tgtEl>
                                          <p:spTgt spid="86018"/>
                                        </p:tgtEl>
                                        <p:attrNameLst>
                                          <p:attrName>ppt_x</p:attrName>
                                        </p:attrNameLst>
                                      </p:cBhvr>
                                    </p:anim>
                                    <p:set>
                                      <p:cBhvr>
                                        <p:cTn id="17" dur="770" fill="hold"/>
                                        <p:tgtEl>
                                          <p:spTgt spid="86018"/>
                                        </p:tgtEl>
                                        <p:attrNameLst>
                                          <p:attrName>ppt_y</p:attrName>
                                        </p:attrNameLst>
                                      </p:cBhvr>
                                      <p:to>
                                        <p:strVal val="(#ppt_y+0.4)"/>
                                      </p:to>
                                    </p:set>
                                    <p:anim from="(#ppt_y+0.4)" to="(#ppt_y)" calcmode="lin" valueType="num">
                                      <p:cBhvr>
                                        <p:cTn id="18" dur="1230" accel="100000" fill="hold">
                                          <p:stCondLst>
                                            <p:cond delay="770"/>
                                          </p:stCondLst>
                                        </p:cTn>
                                        <p:tgtEl>
                                          <p:spTgt spid="86018"/>
                                        </p:tgtEl>
                                        <p:attrNameLst>
                                          <p:attrName>ppt_y</p:attrName>
                                        </p:attrNameLst>
                                      </p:cBhvr>
                                    </p:anim>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nodeType="clickEffect">
                                  <p:stCondLst>
                                    <p:cond delay="0"/>
                                  </p:stCondLst>
                                  <p:childTnLst>
                                    <p:set>
                                      <p:cBhvr>
                                        <p:cTn id="22" dur="1" fill="hold">
                                          <p:stCondLst>
                                            <p:cond delay="0"/>
                                          </p:stCondLst>
                                        </p:cTn>
                                        <p:tgtEl>
                                          <p:spTgt spid="86020"/>
                                        </p:tgtEl>
                                        <p:attrNameLst>
                                          <p:attrName>style.visibility</p:attrName>
                                        </p:attrNameLst>
                                      </p:cBhvr>
                                      <p:to>
                                        <p:strVal val="visible"/>
                                      </p:to>
                                    </p:set>
                                    <p:anim calcmode="lin" valueType="num">
                                      <p:cBhvr>
                                        <p:cTn id="23" dur="500" fill="hold"/>
                                        <p:tgtEl>
                                          <p:spTgt spid="86020"/>
                                        </p:tgtEl>
                                        <p:attrNameLst>
                                          <p:attrName>ppt_w</p:attrName>
                                        </p:attrNameLst>
                                      </p:cBhvr>
                                      <p:tavLst>
                                        <p:tav tm="0">
                                          <p:val>
                                            <p:fltVal val="0"/>
                                          </p:val>
                                        </p:tav>
                                        <p:tav tm="100000">
                                          <p:val>
                                            <p:strVal val="#ppt_w"/>
                                          </p:val>
                                        </p:tav>
                                      </p:tavLst>
                                    </p:anim>
                                    <p:anim calcmode="lin" valueType="num">
                                      <p:cBhvr>
                                        <p:cTn id="24" dur="500" fill="hold"/>
                                        <p:tgtEl>
                                          <p:spTgt spid="86020"/>
                                        </p:tgtEl>
                                        <p:attrNameLst>
                                          <p:attrName>ppt_h</p:attrName>
                                        </p:attrNameLst>
                                      </p:cBhvr>
                                      <p:tavLst>
                                        <p:tav tm="0">
                                          <p:val>
                                            <p:fltVal val="0"/>
                                          </p:val>
                                        </p:tav>
                                        <p:tav tm="100000">
                                          <p:val>
                                            <p:strVal val="#ppt_h"/>
                                          </p:val>
                                        </p:tav>
                                      </p:tavLst>
                                    </p:anim>
                                    <p:animEffect transition="in" filter="fade">
                                      <p:cBhvr>
                                        <p:cTn id="25" dur="500"/>
                                        <p:tgtEl>
                                          <p:spTgt spid="86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7-ACADIA: 1670-1710 </a:t>
            </a:r>
            <a:r>
              <a:rPr lang="en-US" b="0" dirty="0" smtClean="0"/>
              <a:t>(40)</a:t>
            </a:r>
            <a:endParaRPr lang="en-US"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954107"/>
          </a:xfrm>
          <a:prstGeom prst="rect">
            <a:avLst/>
          </a:prstGeom>
        </p:spPr>
        <p:txBody>
          <a:bodyPr wrap="square">
            <a:spAutoFit/>
          </a:bodyPr>
          <a:lstStyle/>
          <a:p>
            <a:pPr marL="174625" indent="-174625">
              <a:buFont typeface="Arial" pitchFamily="34" charset="0"/>
              <a:buChar char="•"/>
            </a:pPr>
            <a:r>
              <a:rPr lang="en-US" sz="2800" dirty="0" smtClean="0"/>
              <a:t>Dutch imprison the Governor of Acadia. There are </a:t>
            </a:r>
            <a:r>
              <a:rPr lang="en-US" sz="2800" dirty="0" smtClean="0">
                <a:solidFill>
                  <a:srgbClr val="FF0000"/>
                </a:solidFill>
                <a:effectLst>
                  <a:outerShdw blurRad="38100" dist="38100" dir="2700000" algn="tl">
                    <a:srgbClr val="000000"/>
                  </a:outerShdw>
                </a:effectLst>
              </a:rPr>
              <a:t>back and forth battles for 4 yrs</a:t>
            </a:r>
            <a:r>
              <a:rPr lang="en-US" sz="2800" dirty="0" smtClean="0"/>
              <a:t> and </a:t>
            </a:r>
            <a:r>
              <a:rPr lang="en-US" sz="2800" dirty="0" smtClean="0">
                <a:solidFill>
                  <a:srgbClr val="FF0000"/>
                </a:solidFill>
                <a:effectLst>
                  <a:outerShdw blurRad="38100" dist="38100" dir="2700000" algn="tl">
                    <a:srgbClr val="000000"/>
                  </a:outerShdw>
                </a:effectLst>
              </a:rPr>
              <a:t>French regain Acadia in 1678</a:t>
            </a:r>
          </a:p>
        </p:txBody>
      </p:sp>
      <p:sp>
        <p:nvSpPr>
          <p:cNvPr id="24" name="TextBox 23"/>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ET=66YRS</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14" name="Rectangle 13"/>
          <p:cNvSpPr>
            <a:spLocks noChangeAspect="1"/>
          </p:cNvSpPr>
          <p:nvPr/>
        </p:nvSpPr>
        <p:spPr>
          <a:xfrm>
            <a:off x="8229600" y="0"/>
            <a:ext cx="914400" cy="61722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6018" name="Picture 2" descr="Flag of The Netherlands"/>
          <p:cNvPicPr>
            <a:picLocks noChangeAspect="1" noChangeArrowheads="1"/>
          </p:cNvPicPr>
          <p:nvPr/>
        </p:nvPicPr>
        <p:blipFill>
          <a:blip r:embed="rId6" cstate="print"/>
          <a:srcRect/>
          <a:stretch>
            <a:fillRect/>
          </a:stretch>
        </p:blipFill>
        <p:spPr bwMode="auto">
          <a:xfrm>
            <a:off x="8229600" y="0"/>
            <a:ext cx="914400" cy="585216"/>
          </a:xfrm>
          <a:prstGeom prst="rect">
            <a:avLst/>
          </a:prstGeom>
          <a:noFill/>
        </p:spPr>
      </p:pic>
      <p:sp>
        <p:nvSpPr>
          <p:cNvPr id="16" name="Rectangle 15"/>
          <p:cNvSpPr>
            <a:spLocks noChangeAspect="1"/>
          </p:cNvSpPr>
          <p:nvPr/>
        </p:nvSpPr>
        <p:spPr>
          <a:xfrm>
            <a:off x="8229600"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4" descr="https://upload.wikimedia.org/wikipedia/en/6/69/Vonstetinaseconddayof4daybattleof1666.jpg"/>
          <p:cNvPicPr>
            <a:picLocks noChangeAspect="1" noChangeArrowheads="1"/>
          </p:cNvPicPr>
          <p:nvPr/>
        </p:nvPicPr>
        <p:blipFill>
          <a:blip r:embed="rId7" cstate="print"/>
          <a:srcRect/>
          <a:stretch>
            <a:fillRect/>
          </a:stretch>
        </p:blipFill>
        <p:spPr bwMode="auto">
          <a:xfrm>
            <a:off x="949306" y="609600"/>
            <a:ext cx="7245388" cy="4956048"/>
          </a:xfrm>
          <a:prstGeom prst="rect">
            <a:avLst/>
          </a:prstGeom>
          <a:noFill/>
        </p:spPr>
      </p:pic>
      <p:sp>
        <p:nvSpPr>
          <p:cNvPr id="18" name="Rectangle 17"/>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5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70" decel="100000"/>
                                        <p:tgtEl>
                                          <p:spTgt spid="16"/>
                                        </p:tgtEl>
                                      </p:cBhvr>
                                    </p:animEffect>
                                    <p:animScale>
                                      <p:cBhvr>
                                        <p:cTn id="13" dur="770" decel="100000"/>
                                        <p:tgtEl>
                                          <p:spTgt spid="16"/>
                                        </p:tgtEl>
                                      </p:cBhvr>
                                      <p:from x="10000" y="10000"/>
                                      <p:to x="200000" y="450000"/>
                                    </p:animScale>
                                    <p:animScale>
                                      <p:cBhvr>
                                        <p:cTn id="14" dur="1230" accel="100000" fill="hold">
                                          <p:stCondLst>
                                            <p:cond delay="770"/>
                                          </p:stCondLst>
                                        </p:cTn>
                                        <p:tgtEl>
                                          <p:spTgt spid="16"/>
                                        </p:tgtEl>
                                      </p:cBhvr>
                                      <p:from x="200000" y="450000"/>
                                      <p:to x="100000" y="100000"/>
                                    </p:animScale>
                                    <p:set>
                                      <p:cBhvr>
                                        <p:cTn id="15" dur="770" fill="hold"/>
                                        <p:tgtEl>
                                          <p:spTgt spid="16"/>
                                        </p:tgtEl>
                                        <p:attrNameLst>
                                          <p:attrName>ppt_x</p:attrName>
                                        </p:attrNameLst>
                                      </p:cBhvr>
                                      <p:to>
                                        <p:strVal val="(0.5)"/>
                                      </p:to>
                                    </p:set>
                                    <p:anim from="(0.5)" to="(#ppt_x)" calcmode="lin" valueType="num">
                                      <p:cBhvr>
                                        <p:cTn id="16" dur="1230" accel="100000" fill="hold">
                                          <p:stCondLst>
                                            <p:cond delay="770"/>
                                          </p:stCondLst>
                                        </p:cTn>
                                        <p:tgtEl>
                                          <p:spTgt spid="16"/>
                                        </p:tgtEl>
                                        <p:attrNameLst>
                                          <p:attrName>ppt_x</p:attrName>
                                        </p:attrNameLst>
                                      </p:cBhvr>
                                    </p:anim>
                                    <p:set>
                                      <p:cBhvr>
                                        <p:cTn id="17" dur="770" fill="hold"/>
                                        <p:tgtEl>
                                          <p:spTgt spid="16"/>
                                        </p:tgtEl>
                                        <p:attrNameLst>
                                          <p:attrName>ppt_y</p:attrName>
                                        </p:attrNameLst>
                                      </p:cBhvr>
                                      <p:to>
                                        <p:strVal val="(#ppt_y+0.4)"/>
                                      </p:to>
                                    </p:set>
                                    <p:anim from="(#ppt_y+0.4)" to="(#ppt_y)" calcmode="lin" valueType="num">
                                      <p:cBhvr>
                                        <p:cTn id="18" dur="1230" accel="100000" fill="hold">
                                          <p:stCondLst>
                                            <p:cond delay="770"/>
                                          </p:stCondLst>
                                        </p:cTn>
                                        <p:tgtEl>
                                          <p:spTgt spid="16"/>
                                        </p:tgtEl>
                                        <p:attrNameLst>
                                          <p:attrName>ppt_y</p:attrName>
                                        </p:attrNameLst>
                                      </p:cBhvr>
                                    </p:anim>
                                  </p:childTnLst>
                                </p:cTn>
                              </p:par>
                              <p:par>
                                <p:cTn id="19" presetID="53" presetClass="exit" presetSubtype="0" fill="hold" nodeType="withEffect">
                                  <p:stCondLst>
                                    <p:cond delay="0"/>
                                  </p:stCondLst>
                                  <p:childTnLst>
                                    <p:anim calcmode="lin" valueType="num">
                                      <p:cBhvr>
                                        <p:cTn id="20" dur="500"/>
                                        <p:tgtEl>
                                          <p:spTgt spid="17"/>
                                        </p:tgtEl>
                                        <p:attrNameLst>
                                          <p:attrName>ppt_w</p:attrName>
                                        </p:attrNameLst>
                                      </p:cBhvr>
                                      <p:tavLst>
                                        <p:tav tm="0">
                                          <p:val>
                                            <p:strVal val="ppt_w"/>
                                          </p:val>
                                        </p:tav>
                                        <p:tav tm="100000">
                                          <p:val>
                                            <p:fltVal val="0"/>
                                          </p:val>
                                        </p:tav>
                                      </p:tavLst>
                                    </p:anim>
                                    <p:anim calcmode="lin" valueType="num">
                                      <p:cBhvr>
                                        <p:cTn id="21" dur="500"/>
                                        <p:tgtEl>
                                          <p:spTgt spid="17"/>
                                        </p:tgtEl>
                                        <p:attrNameLst>
                                          <p:attrName>ppt_h</p:attrName>
                                        </p:attrNameLst>
                                      </p:cBhvr>
                                      <p:tavLst>
                                        <p:tav tm="0">
                                          <p:val>
                                            <p:strVal val="ppt_h"/>
                                          </p:val>
                                        </p:tav>
                                        <p:tav tm="100000">
                                          <p:val>
                                            <p:fltVal val="0"/>
                                          </p:val>
                                        </p:tav>
                                      </p:tavLst>
                                    </p:anim>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7-ACADIA: 1670-1710 </a:t>
            </a:r>
            <a:r>
              <a:rPr lang="en-US" b="0" dirty="0" smtClean="0"/>
              <a:t>(40)</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smtClean="0"/>
              <a:t>The </a:t>
            </a:r>
            <a:r>
              <a:rPr lang="en-US" sz="2800" dirty="0" smtClean="0">
                <a:solidFill>
                  <a:srgbClr val="FF0000"/>
                </a:solidFill>
                <a:effectLst>
                  <a:outerShdw blurRad="38100" dist="38100" dir="2700000" algn="tl">
                    <a:srgbClr val="000000"/>
                  </a:outerShdw>
                </a:effectLst>
              </a:rPr>
              <a:t>Mi’kmaqs have considerable strength in their numbers</a:t>
            </a:r>
            <a:r>
              <a:rPr lang="en-US" sz="2800" dirty="0" smtClean="0"/>
              <a:t>.  And the </a:t>
            </a:r>
            <a:r>
              <a:rPr lang="en-US" sz="2800" dirty="0" smtClean="0">
                <a:solidFill>
                  <a:srgbClr val="FF0000"/>
                </a:solidFill>
                <a:effectLst>
                  <a:outerShdw blurRad="38100" dist="38100" dir="2700000" algn="tl">
                    <a:srgbClr val="000000"/>
                  </a:outerShdw>
                </a:effectLst>
              </a:rPr>
              <a:t>Mi'kmaq and the Acadians are allies </a:t>
            </a:r>
            <a:r>
              <a:rPr lang="en-US" sz="2800" dirty="0" smtClean="0"/>
              <a:t>through </a:t>
            </a:r>
            <a:r>
              <a:rPr lang="en-US" sz="2800" dirty="0" smtClean="0">
                <a:solidFill>
                  <a:srgbClr val="FF0000"/>
                </a:solidFill>
                <a:effectLst>
                  <a:outerShdw blurRad="38100" dist="38100" dir="2700000" algn="tl">
                    <a:srgbClr val="000000"/>
                  </a:outerShdw>
                </a:effectLst>
              </a:rPr>
              <a:t>Catholicism</a:t>
            </a:r>
            <a:r>
              <a:rPr lang="en-US" sz="2800" dirty="0" smtClean="0"/>
              <a:t> and through </a:t>
            </a:r>
            <a:r>
              <a:rPr lang="en-US" sz="2800" dirty="0" smtClean="0">
                <a:solidFill>
                  <a:srgbClr val="FF0000"/>
                </a:solidFill>
                <a:effectLst>
                  <a:outerShdw blurRad="38100" dist="38100" dir="2700000" algn="tl">
                    <a:srgbClr val="000000"/>
                  </a:outerShdw>
                </a:effectLst>
              </a:rPr>
              <a:t>numerous inter-marriages</a:t>
            </a:r>
            <a:r>
              <a:rPr lang="en-US" sz="2800" dirty="0" smtClean="0"/>
              <a:t>. </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pic>
        <p:nvPicPr>
          <p:cNvPr id="16" name="Picture 2" descr="Flag of The Netherlands"/>
          <p:cNvPicPr>
            <a:picLocks noChangeAspect="1" noChangeArrowheads="1"/>
          </p:cNvPicPr>
          <p:nvPr/>
        </p:nvPicPr>
        <p:blipFill>
          <a:blip r:embed="rId6" cstate="print"/>
          <a:srcRect/>
          <a:stretch>
            <a:fillRect/>
          </a:stretch>
        </p:blipFill>
        <p:spPr bwMode="auto">
          <a:xfrm>
            <a:off x="8229600" y="0"/>
            <a:ext cx="914400" cy="585216"/>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1490" name="Picture 2" descr="https://upload.wikimedia.org/wikipedia/commons/thumb/e/e5/The_Mi'kmaq.png/1920px-The_Mi'kmaq.png"/>
          <p:cNvPicPr>
            <a:picLocks noChangeAspect="1" noChangeArrowheads="1"/>
          </p:cNvPicPr>
          <p:nvPr/>
        </p:nvPicPr>
        <p:blipFill>
          <a:blip r:embed="rId7" cstate="print"/>
          <a:srcRect/>
          <a:stretch>
            <a:fillRect/>
          </a:stretch>
        </p:blipFill>
        <p:spPr bwMode="auto">
          <a:xfrm>
            <a:off x="1026690" y="609600"/>
            <a:ext cx="7090620" cy="4956048"/>
          </a:xfrm>
          <a:prstGeom prst="rect">
            <a:avLst/>
          </a:prstGeom>
          <a:noFill/>
        </p:spPr>
      </p:pic>
      <p:pic>
        <p:nvPicPr>
          <p:cNvPr id="191492" name="Picture 4" descr="https://tce-staging.s3.amazonaws.com/media/media/thumbnails/a5710851-1018-4601-86ca-bebfb5b74821.jpg"/>
          <p:cNvPicPr>
            <a:picLocks noChangeAspect="1" noChangeArrowheads="1"/>
          </p:cNvPicPr>
          <p:nvPr/>
        </p:nvPicPr>
        <p:blipFill>
          <a:blip r:embed="rId8" cstate="print"/>
          <a:srcRect/>
          <a:stretch>
            <a:fillRect/>
          </a:stretch>
        </p:blipFill>
        <p:spPr bwMode="auto">
          <a:xfrm>
            <a:off x="1640205" y="904875"/>
            <a:ext cx="5863590" cy="4343400"/>
          </a:xfrm>
          <a:prstGeom prst="rect">
            <a:avLst/>
          </a:prstGeom>
          <a:noFill/>
        </p:spPr>
      </p:pic>
      <p:sp>
        <p:nvSpPr>
          <p:cNvPr id="18" name="Rectangle 17"/>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9" name="TextBox 18"/>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ET=66YRS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par>
                                <p:cTn id="8" presetID="53" presetClass="entr" presetSubtype="0" fill="hold" nodeType="withEffect">
                                  <p:stCondLst>
                                    <p:cond delay="0"/>
                                  </p:stCondLst>
                                  <p:childTnLst>
                                    <p:set>
                                      <p:cBhvr>
                                        <p:cTn id="9" dur="1" fill="hold">
                                          <p:stCondLst>
                                            <p:cond delay="0"/>
                                          </p:stCondLst>
                                        </p:cTn>
                                        <p:tgtEl>
                                          <p:spTgt spid="191490"/>
                                        </p:tgtEl>
                                        <p:attrNameLst>
                                          <p:attrName>style.visibility</p:attrName>
                                        </p:attrNameLst>
                                      </p:cBhvr>
                                      <p:to>
                                        <p:strVal val="visible"/>
                                      </p:to>
                                    </p:set>
                                    <p:anim calcmode="lin" valueType="num">
                                      <p:cBhvr>
                                        <p:cTn id="10" dur="500" fill="hold"/>
                                        <p:tgtEl>
                                          <p:spTgt spid="191490"/>
                                        </p:tgtEl>
                                        <p:attrNameLst>
                                          <p:attrName>ppt_w</p:attrName>
                                        </p:attrNameLst>
                                      </p:cBhvr>
                                      <p:tavLst>
                                        <p:tav tm="0">
                                          <p:val>
                                            <p:fltVal val="0"/>
                                          </p:val>
                                        </p:tav>
                                        <p:tav tm="100000">
                                          <p:val>
                                            <p:strVal val="#ppt_w"/>
                                          </p:val>
                                        </p:tav>
                                      </p:tavLst>
                                    </p:anim>
                                    <p:anim calcmode="lin" valueType="num">
                                      <p:cBhvr>
                                        <p:cTn id="11" dur="500" fill="hold"/>
                                        <p:tgtEl>
                                          <p:spTgt spid="191490"/>
                                        </p:tgtEl>
                                        <p:attrNameLst>
                                          <p:attrName>ppt_h</p:attrName>
                                        </p:attrNameLst>
                                      </p:cBhvr>
                                      <p:tavLst>
                                        <p:tav tm="0">
                                          <p:val>
                                            <p:fltVal val="0"/>
                                          </p:val>
                                        </p:tav>
                                        <p:tav tm="100000">
                                          <p:val>
                                            <p:strVal val="#ppt_h"/>
                                          </p:val>
                                        </p:tav>
                                      </p:tavLst>
                                    </p:anim>
                                    <p:animEffect transition="in" filter="fade">
                                      <p:cBhvr>
                                        <p:cTn id="12" dur="500"/>
                                        <p:tgtEl>
                                          <p:spTgt spid="19149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91492"/>
                                        </p:tgtEl>
                                        <p:attrNameLst>
                                          <p:attrName>style.visibility</p:attrName>
                                        </p:attrNameLst>
                                      </p:cBhvr>
                                      <p:to>
                                        <p:strVal val="visible"/>
                                      </p:to>
                                    </p:set>
                                    <p:anim calcmode="lin" valueType="num">
                                      <p:cBhvr>
                                        <p:cTn id="17" dur="500" fill="hold"/>
                                        <p:tgtEl>
                                          <p:spTgt spid="191492"/>
                                        </p:tgtEl>
                                        <p:attrNameLst>
                                          <p:attrName>ppt_w</p:attrName>
                                        </p:attrNameLst>
                                      </p:cBhvr>
                                      <p:tavLst>
                                        <p:tav tm="0">
                                          <p:val>
                                            <p:fltVal val="0"/>
                                          </p:val>
                                        </p:tav>
                                        <p:tav tm="100000">
                                          <p:val>
                                            <p:strVal val="#ppt_w"/>
                                          </p:val>
                                        </p:tav>
                                      </p:tavLst>
                                    </p:anim>
                                    <p:anim calcmode="lin" valueType="num">
                                      <p:cBhvr>
                                        <p:cTn id="18" dur="500" fill="hold"/>
                                        <p:tgtEl>
                                          <p:spTgt spid="191492"/>
                                        </p:tgtEl>
                                        <p:attrNameLst>
                                          <p:attrName>ppt_h</p:attrName>
                                        </p:attrNameLst>
                                      </p:cBhvr>
                                      <p:tavLst>
                                        <p:tav tm="0">
                                          <p:val>
                                            <p:fltVal val="0"/>
                                          </p:val>
                                        </p:tav>
                                        <p:tav tm="100000">
                                          <p:val>
                                            <p:strVal val="#ppt_h"/>
                                          </p:val>
                                        </p:tav>
                                      </p:tavLst>
                                    </p:anim>
                                    <p:animEffect transition="in" filter="fade">
                                      <p:cBhvr>
                                        <p:cTn id="19" dur="500"/>
                                        <p:tgtEl>
                                          <p:spTgt spid="191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7-ACADIA: 1670-1710 </a:t>
            </a:r>
            <a:r>
              <a:rPr lang="en-US" b="0" dirty="0" smtClean="0"/>
              <a:t>(40)</a:t>
            </a:r>
            <a:endParaRPr lang="en-US" b="0" dirty="0"/>
          </a:p>
        </p:txBody>
      </p:sp>
      <p:pic>
        <p:nvPicPr>
          <p:cNvPr id="3" name="Picture 3"/>
          <p:cNvPicPr>
            <a:picLocks noChangeAspect="1" noChangeArrowheads="1"/>
          </p:cNvPicPr>
          <p:nvPr/>
        </p:nvPicPr>
        <p:blipFill>
          <a:blip r:embed="rId3" cstate="print"/>
          <a:srcRect b="2601"/>
          <a:stretch>
            <a:fillRect/>
          </a:stretch>
        </p:blipFill>
        <p:spPr bwMode="auto">
          <a:xfrm>
            <a:off x="0" y="609600"/>
            <a:ext cx="9144000" cy="4953000"/>
          </a:xfrm>
          <a:prstGeom prst="rect">
            <a:avLst/>
          </a:prstGeom>
          <a:noFill/>
          <a:ln w="9525">
            <a:noFill/>
            <a:miter lim="800000"/>
            <a:headEnd/>
            <a:tailEnd/>
          </a:ln>
        </p:spPr>
      </p:pic>
      <p:grpSp>
        <p:nvGrpSpPr>
          <p:cNvPr id="4" name="Group 13"/>
          <p:cNvGrpSpPr/>
          <p:nvPr/>
        </p:nvGrpSpPr>
        <p:grpSpPr>
          <a:xfrm>
            <a:off x="2209800" y="2895600"/>
            <a:ext cx="914400" cy="762000"/>
            <a:chOff x="2209800" y="2895600"/>
            <a:chExt cx="914400" cy="762000"/>
          </a:xfrm>
        </p:grpSpPr>
        <p:sp>
          <p:nvSpPr>
            <p:cNvPr id="12" name="Rounded Rectangle 11"/>
            <p:cNvSpPr/>
            <p:nvPr/>
          </p:nvSpPr>
          <p:spPr>
            <a:xfrm>
              <a:off x="2209800" y="2895600"/>
              <a:ext cx="914400" cy="685800"/>
            </a:xfrm>
            <a:prstGeom prst="roundRect">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Port</a:t>
              </a:r>
            </a:p>
            <a:p>
              <a:pPr algn="ctr"/>
              <a:r>
                <a:rPr lang="en-US" b="1" dirty="0" smtClean="0"/>
                <a:t>Royal</a:t>
              </a:r>
            </a:p>
          </p:txBody>
        </p:sp>
        <p:sp>
          <p:nvSpPr>
            <p:cNvPr id="13" name="Oval 12"/>
            <p:cNvSpPr>
              <a:spLocks noChangeAspect="1"/>
            </p:cNvSpPr>
            <p:nvPr/>
          </p:nvSpPr>
          <p:spPr>
            <a:xfrm>
              <a:off x="2209800" y="353872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sp>
        <p:nvSpPr>
          <p:cNvPr id="22" name="Rectangle 21"/>
          <p:cNvSpPr>
            <a:spLocks noChangeAspect="1"/>
          </p:cNvSpPr>
          <p:nvPr/>
        </p:nvSpPr>
        <p:spPr>
          <a:xfrm>
            <a:off x="8263467" y="0"/>
            <a:ext cx="880533"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0" y="5562600"/>
            <a:ext cx="9144000" cy="1384995"/>
          </a:xfrm>
          <a:prstGeom prst="rect">
            <a:avLst/>
          </a:prstGeom>
        </p:spPr>
        <p:txBody>
          <a:bodyPr wrap="square">
            <a:spAutoFit/>
          </a:bodyPr>
          <a:lstStyle/>
          <a:p>
            <a:pPr marL="174625" indent="-174625">
              <a:buFont typeface="Arial" pitchFamily="34" charset="0"/>
              <a:buChar char="•"/>
            </a:pPr>
            <a:r>
              <a:rPr lang="en-US" sz="2800" dirty="0">
                <a:solidFill>
                  <a:srgbClr val="FF0000"/>
                </a:solidFill>
                <a:effectLst>
                  <a:outerShdw blurRad="38100" dist="38100" dir="2700000" algn="tl">
                    <a:srgbClr val="000000"/>
                  </a:outerShdw>
                </a:effectLst>
              </a:rPr>
              <a:t>Mi'kmaq </a:t>
            </a:r>
            <a:r>
              <a:rPr lang="en-US" sz="2800" dirty="0" smtClean="0">
                <a:solidFill>
                  <a:srgbClr val="FF0000"/>
                </a:solidFill>
                <a:effectLst>
                  <a:outerShdw blurRad="38100" dist="38100" dir="2700000" algn="tl">
                    <a:srgbClr val="000000"/>
                  </a:outerShdw>
                </a:effectLst>
              </a:rPr>
              <a:t>refuse to be considered subjects of the English and resist English expansion from the colonies</a:t>
            </a:r>
            <a:r>
              <a:rPr lang="en-US" sz="2700" dirty="0" smtClean="0"/>
              <a:t>. Mi’kmaqs living on Kennebec River (Maine) </a:t>
            </a:r>
            <a:r>
              <a:rPr lang="en-US" sz="2800" dirty="0" smtClean="0">
                <a:solidFill>
                  <a:srgbClr val="FF0000"/>
                </a:solidFill>
                <a:effectLst>
                  <a:outerShdw blurRad="38100" dist="38100" dir="2700000" algn="tl">
                    <a:srgbClr val="000000"/>
                  </a:outerShdw>
                </a:effectLst>
              </a:rPr>
              <a:t>make incursions into New England</a:t>
            </a:r>
          </a:p>
        </p:txBody>
      </p:sp>
      <p:sp>
        <p:nvSpPr>
          <p:cNvPr id="25" name="Oval 24"/>
          <p:cNvSpPr>
            <a:spLocks noChangeAspect="1"/>
          </p:cNvSpPr>
          <p:nvPr/>
        </p:nvSpPr>
        <p:spPr>
          <a:xfrm>
            <a:off x="2960580" y="4436298"/>
            <a:ext cx="118872" cy="11887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a:spLocks noChangeAspect="1"/>
          </p:cNvSpPr>
          <p:nvPr/>
        </p:nvSpPr>
        <p:spPr>
          <a:xfrm>
            <a:off x="2057400" y="3429000"/>
            <a:ext cx="365760" cy="36576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https://cdn.wallpapersafari.com/59/29/rPu1bn.png"/>
          <p:cNvPicPr>
            <a:picLocks noChangeAspect="1" noChangeArrowheads="1"/>
          </p:cNvPicPr>
          <p:nvPr/>
        </p:nvPicPr>
        <p:blipFill>
          <a:blip r:embed="rId4" cstate="print"/>
          <a:srcRect/>
          <a:stretch>
            <a:fillRect/>
          </a:stretch>
        </p:blipFill>
        <p:spPr bwMode="auto">
          <a:xfrm>
            <a:off x="8253213" y="0"/>
            <a:ext cx="890787" cy="594360"/>
          </a:xfrm>
          <a:prstGeom prst="rect">
            <a:avLst/>
          </a:prstGeom>
          <a:noFill/>
        </p:spPr>
      </p:pic>
      <p:pic>
        <p:nvPicPr>
          <p:cNvPr id="16" name="Picture 2" descr="Flag of The Netherlands"/>
          <p:cNvPicPr>
            <a:picLocks noChangeAspect="1" noChangeArrowheads="1"/>
          </p:cNvPicPr>
          <p:nvPr/>
        </p:nvPicPr>
        <p:blipFill>
          <a:blip r:embed="rId6" cstate="print"/>
          <a:srcRect/>
          <a:stretch>
            <a:fillRect/>
          </a:stretch>
        </p:blipFill>
        <p:spPr bwMode="auto">
          <a:xfrm>
            <a:off x="8229600" y="0"/>
            <a:ext cx="914400" cy="585216"/>
          </a:xfrm>
          <a:prstGeom prst="rect">
            <a:avLst/>
          </a:prstGeom>
          <a:noFill/>
        </p:spPr>
      </p:pic>
      <p:sp>
        <p:nvSpPr>
          <p:cNvPr id="14" name="Rectangle 13"/>
          <p:cNvSpPr>
            <a:spLocks noChangeAspect="1"/>
          </p:cNvSpPr>
          <p:nvPr/>
        </p:nvSpPr>
        <p:spPr>
          <a:xfrm>
            <a:off x="8229601" y="0"/>
            <a:ext cx="914400" cy="59436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3"/>
          <p:cNvPicPr>
            <a:picLocks noChangeAspect="1" noChangeArrowheads="1"/>
          </p:cNvPicPr>
          <p:nvPr/>
        </p:nvPicPr>
        <p:blipFill>
          <a:blip r:embed="rId7" cstate="print"/>
          <a:srcRect/>
          <a:stretch>
            <a:fillRect/>
          </a:stretch>
        </p:blipFill>
        <p:spPr bwMode="auto">
          <a:xfrm>
            <a:off x="1714500" y="838200"/>
            <a:ext cx="5715000" cy="3895725"/>
          </a:xfrm>
          <a:prstGeom prst="rect">
            <a:avLst/>
          </a:prstGeom>
          <a:noFill/>
          <a:ln w="9525">
            <a:noFill/>
            <a:miter lim="800000"/>
            <a:headEnd/>
            <a:tailEnd/>
          </a:ln>
        </p:spPr>
      </p:pic>
      <p:sp>
        <p:nvSpPr>
          <p:cNvPr id="17" name="Rectangle 16"/>
          <p:cNvSpPr/>
          <p:nvPr/>
        </p:nvSpPr>
        <p:spPr>
          <a:xfrm>
            <a:off x="9296400" y="2971800"/>
            <a:ext cx="393056" cy="523220"/>
          </a:xfrm>
          <a:prstGeom prst="rect">
            <a:avLst/>
          </a:prstGeom>
        </p:spPr>
        <p:txBody>
          <a:bodyPr wrap="none">
            <a:spAutoFit/>
          </a:bodyPr>
          <a:lstStyle/>
          <a:p>
            <a:r>
              <a:rPr lang="en-US" sz="2800" dirty="0" smtClean="0">
                <a:solidFill>
                  <a:srgbClr val="FF0000"/>
                </a:solidFill>
                <a:effectLst>
                  <a:outerShdw blurRad="38100" dist="38100" dir="2700000" algn="tl">
                    <a:srgbClr val="000000"/>
                  </a:outerShdw>
                </a:effectLst>
              </a:rPr>
              <a:t>A</a:t>
            </a:r>
            <a:endParaRPr lang="en-US" sz="2800" dirty="0">
              <a:solidFill>
                <a:srgbClr val="FF0000"/>
              </a:solidFill>
              <a:effectLst>
                <a:outerShdw blurRad="38100" dist="38100" dir="2700000" algn="tl">
                  <a:srgbClr val="000000"/>
                </a:outerShdw>
              </a:effectLst>
            </a:endParaRPr>
          </a:p>
        </p:txBody>
      </p:sp>
      <p:sp>
        <p:nvSpPr>
          <p:cNvPr id="19" name="TextBox 18"/>
          <p:cNvSpPr txBox="1"/>
          <p:nvPr/>
        </p:nvSpPr>
        <p:spPr>
          <a:xfrm>
            <a:off x="0" y="38500"/>
            <a:ext cx="1609800"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outerShdw>
                </a:effectLst>
              </a:rPr>
              <a:t>ET=66YRS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fltVal val="0"/>
                                          </p:val>
                                        </p:tav>
                                        <p:tav tm="100000">
                                          <p:val>
                                            <p:strVal val="#ppt_w"/>
                                          </p:val>
                                        </p:tav>
                                      </p:tavLst>
                                    </p:anim>
                                    <p:anim calcmode="lin" valueType="num">
                                      <p:cBhvr>
                                        <p:cTn id="13" dur="1000" fill="hold"/>
                                        <p:tgtEl>
                                          <p:spTgt spid="18"/>
                                        </p:tgtEl>
                                        <p:attrNameLst>
                                          <p:attrName>ppt_h</p:attrName>
                                        </p:attrNameLst>
                                      </p:cBhvr>
                                      <p:tavLst>
                                        <p:tav tm="0">
                                          <p:val>
                                            <p:fltVal val="0"/>
                                          </p:val>
                                        </p:tav>
                                        <p:tav tm="100000">
                                          <p:val>
                                            <p:strVal val="#ppt_h"/>
                                          </p:val>
                                        </p:tav>
                                      </p:tavLst>
                                    </p:anim>
                                    <p:animEffect transition="in" filter="fade">
                                      <p:cBhvr>
                                        <p:cTn id="1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6039</TotalTime>
  <Words>5773</Words>
  <Application>Microsoft Office PowerPoint</Application>
  <PresentationFormat>On-screen Show (4:3)</PresentationFormat>
  <Paragraphs>1170</Paragraphs>
  <Slides>119</Slides>
  <Notes>64</Notes>
  <HiddenSlides>13</HiddenSlides>
  <MMClips>3</MMClips>
  <ScaleCrop>false</ScaleCrop>
  <HeadingPairs>
    <vt:vector size="4" baseType="variant">
      <vt:variant>
        <vt:lpstr>Theme</vt:lpstr>
      </vt:variant>
      <vt:variant>
        <vt:i4>1</vt:i4>
      </vt:variant>
      <vt:variant>
        <vt:lpstr>Slide Titles</vt:lpstr>
      </vt:variant>
      <vt:variant>
        <vt:i4>119</vt:i4>
      </vt:variant>
    </vt:vector>
  </HeadingPairs>
  <TitlesOfParts>
    <vt:vector size="120" baseType="lpstr">
      <vt:lpstr>Office Theme</vt:lpstr>
      <vt:lpstr>Slide 1</vt:lpstr>
      <vt:lpstr>Slide 2</vt:lpstr>
      <vt:lpstr>Slide 3</vt:lpstr>
      <vt:lpstr>Slide 4</vt:lpstr>
      <vt:lpstr>AN OVERVIEW</vt:lpstr>
      <vt:lpstr>FORCES PUSHING FRENCH POITEVINS TO LEAVE</vt:lpstr>
      <vt:lpstr>FORCES PUSHING FRENCH POITEVINS TO LEAVE</vt:lpstr>
      <vt:lpstr>Slide 8</vt:lpstr>
      <vt:lpstr>FROM LAST WEEK…</vt:lpstr>
      <vt:lpstr>NEW FRANCE (NOUVELLE FRANCE)</vt:lpstr>
      <vt:lpstr>Slide 11</vt:lpstr>
      <vt:lpstr>NEW FRANCE (NOUVELLE FRANCE)</vt:lpstr>
      <vt:lpstr>NEW FRANCE (NOUVELLE FRANCE)</vt:lpstr>
      <vt:lpstr>NEW FRANCE (NOUVELLE FRANCE)</vt:lpstr>
      <vt:lpstr>NEW FRANCE (NOUVELLE FRANCE)</vt:lpstr>
      <vt:lpstr>Slide 16</vt:lpstr>
      <vt:lpstr>TERMINOLOGY</vt:lpstr>
      <vt:lpstr>Slide 18</vt:lpstr>
      <vt:lpstr>Slide 19</vt:lpstr>
      <vt:lpstr>Slide 20</vt:lpstr>
      <vt:lpstr>NEW FRANCE GEOPOLITICAL SETTING - EUROPEANS</vt:lpstr>
      <vt:lpstr>NEW FRANCE GEOPOLITICAL SETTING - EUROPEANS</vt:lpstr>
      <vt:lpstr>NEW FRANCE GEOPOLITICAL SETTING - EUROPEANS</vt:lpstr>
      <vt:lpstr>NEW FRANCE GEOPOLITICAL SETTING - EUROPEANS</vt:lpstr>
      <vt:lpstr>NEW FRANCE GEOPOLITICAL SETTING - EUROPEANS</vt:lpstr>
      <vt:lpstr> NEW FRANCE GEOPOLITICAL SETTING – 1ST PEOPLE</vt:lpstr>
      <vt:lpstr>Slide 27</vt:lpstr>
      <vt:lpstr>ACADIA: 1604-1755</vt:lpstr>
      <vt:lpstr>1-ACADIA: 1604-1607</vt:lpstr>
      <vt:lpstr>Slide 30</vt:lpstr>
      <vt:lpstr>Slide 31</vt:lpstr>
      <vt:lpstr>Slide 32</vt:lpstr>
      <vt:lpstr>Slide 33</vt:lpstr>
      <vt:lpstr>Slide 34</vt:lpstr>
      <vt:lpstr>Slide 35</vt:lpstr>
      <vt:lpstr>Slide 36</vt:lpstr>
      <vt:lpstr>Slide 37</vt:lpstr>
      <vt:lpstr>Slide 38</vt:lpstr>
      <vt:lpstr>PIERRE DUGUA (du Gua), SIEUR DE MONS</vt:lpstr>
      <vt:lpstr>2-ACADIA: 1610-1629 (19)</vt:lpstr>
      <vt:lpstr>2-ACADIA: 1610-1629 (19)</vt:lpstr>
      <vt:lpstr>2-ACADIA: 1610-1629 (19)</vt:lpstr>
      <vt:lpstr>3-ACADIA: 1629-1632 (3)</vt:lpstr>
      <vt:lpstr>3-ACADIA: 1629-1632 (3)</vt:lpstr>
      <vt:lpstr>3-ACADIA: 1629-1632 (3)</vt:lpstr>
      <vt:lpstr>3-ACADIA: 1629-1632 (3)</vt:lpstr>
      <vt:lpstr>4-ACADIA: 1632-1635 (3)</vt:lpstr>
      <vt:lpstr>Slide 48</vt:lpstr>
      <vt:lpstr>ISAAC DE RAZILLY</vt:lpstr>
      <vt:lpstr>ISAAC DE RAZILLY</vt:lpstr>
      <vt:lpstr>4-ACADIA: 1632-1635 (3)</vt:lpstr>
      <vt:lpstr>4-ACADIA: 1632-1635 (3)</vt:lpstr>
      <vt:lpstr>4-ACADIA: 1632-1635 (3)</vt:lpstr>
      <vt:lpstr>Slide 54</vt:lpstr>
      <vt:lpstr>Slide 55</vt:lpstr>
      <vt:lpstr>DISTRIBUTION OF TRADES OF THE  1636 - PASSENGER LIST FOR THE VESSEL "ST. JEHAN”</vt:lpstr>
      <vt:lpstr>DISTRIBUTION OF POINT OF ORIGINS OF THE  1636 - PASSENGER LIST FOR THE VESSEL "ST. JEHAN”</vt:lpstr>
      <vt:lpstr>4-ACADIA: 1632-1635 (3)</vt:lpstr>
      <vt:lpstr>4-ACADIA: 1632-1635 (3)</vt:lpstr>
      <vt:lpstr>4-ACADIA: 1632-1635 (3)</vt:lpstr>
      <vt:lpstr>5-ACADIA: 1635-1654 (19)</vt:lpstr>
      <vt:lpstr>5-ACADIA: 1635-1654 (19)</vt:lpstr>
      <vt:lpstr>5-ACADIA: 1635-1654 (19)</vt:lpstr>
      <vt:lpstr>5-ACADIA: 1635-1654 (19)</vt:lpstr>
      <vt:lpstr>5-ACADIA: 1635-1654 (19)</vt:lpstr>
      <vt:lpstr>5-ACADIA: 1635-1654 (19)</vt:lpstr>
      <vt:lpstr>5-ACADIA: 1635-1654 (19)</vt:lpstr>
      <vt:lpstr>5-ACADIA: 1635-1654 (19)</vt:lpstr>
      <vt:lpstr>Slide 69</vt:lpstr>
      <vt:lpstr>ACADIAN DYKE &amp; ABOITEAU SYSTEM</vt:lpstr>
      <vt:lpstr>ACADIAN DYKE &amp; ABOITEAU SYSTEM</vt:lpstr>
      <vt:lpstr>ACADIAN DYKE &amp; ABOITEAU SYSTEM</vt:lpstr>
      <vt:lpstr>Slide 73</vt:lpstr>
      <vt:lpstr>ACADIAN DYKE &amp; ABOITEAU SYSTEM</vt:lpstr>
      <vt:lpstr>ACADIAN DYKE &amp; ABOITEAU SYSTEM</vt:lpstr>
      <vt:lpstr>ACADIAN DYKE &amp; ABOITEAU SYSTEM</vt:lpstr>
      <vt:lpstr>6-ACADIA: 1654-1670 (16)</vt:lpstr>
      <vt:lpstr>6-ACADIA: 1654-1670 (16)</vt:lpstr>
      <vt:lpstr>6-ACADIA: 1654-1670 (16)</vt:lpstr>
      <vt:lpstr>6-ACADIA: 1654-1670 (16)</vt:lpstr>
      <vt:lpstr>6-ACADIA: 1654-1670 (16)</vt:lpstr>
      <vt:lpstr>6-ACADIA: 1654-1670 (16)</vt:lpstr>
      <vt:lpstr>6-ACADIA: 1654-1670 (16)</vt:lpstr>
      <vt:lpstr>7-ACADIA: 1670-1710 (40)</vt:lpstr>
      <vt:lpstr>7-ACADIA: 1670-1710 (40)</vt:lpstr>
      <vt:lpstr>7-ACADIA: 1670-1710 (40)</vt:lpstr>
      <vt:lpstr>7-ACADIA: 1670-1710 (40)</vt:lpstr>
      <vt:lpstr>7-ACADIA: 1670-1710 (40)</vt:lpstr>
      <vt:lpstr>POPULATION CENTERS CHANGING OVER TIME</vt:lpstr>
      <vt:lpstr>POPULATION CENTERS CHANGING OVER TIME</vt:lpstr>
      <vt:lpstr>POPULATION CENTERS CHANGING OVER TIME</vt:lpstr>
      <vt:lpstr>POPULATION CENTERS CHANGING OVER TIME</vt:lpstr>
      <vt:lpstr>POPULATION CENTERS CHANGING OVER TIME</vt:lpstr>
      <vt:lpstr>ACADIAN POPULATION CHANGES OVER TIME</vt:lpstr>
      <vt:lpstr>7-ACADIA: 1670-1710 (40)</vt:lpstr>
      <vt:lpstr>7-ACADIA: 1670-1710 (40)</vt:lpstr>
      <vt:lpstr>7-ACADIA: 1670-1710 (40)</vt:lpstr>
      <vt:lpstr>7-ACADIA: 1670-1710 (40)</vt:lpstr>
      <vt:lpstr>7-ACADIA: 1670-1710 (40)</vt:lpstr>
      <vt:lpstr>7-ACADIA: 1670-1710 (40)</vt:lpstr>
      <vt:lpstr>7-ACADIA: 1670-1710 (40)</vt:lpstr>
      <vt:lpstr>Slide 102</vt:lpstr>
      <vt:lpstr>8-ACADIA: 1710-1726 (16)</vt:lpstr>
      <vt:lpstr>8-ACADIA: 1710-1726 (16)</vt:lpstr>
      <vt:lpstr>8-ACADIA: 1710-1726 (16)</vt:lpstr>
      <vt:lpstr>8-ACADIA: 1710-1726 (16)</vt:lpstr>
      <vt:lpstr>8-ACADIA: 1710-1726 (16)</vt:lpstr>
      <vt:lpstr>8-ACADIA: 1710-1726 (16)</vt:lpstr>
      <vt:lpstr>8-ACADIA: 1710-1726 (16)</vt:lpstr>
      <vt:lpstr>8-ACADIA: 1710-1726 (16)</vt:lpstr>
      <vt:lpstr>8-ACADIA: 1710-1726 (16)</vt:lpstr>
      <vt:lpstr>8-ACADIA: 1710-1726 (16)</vt:lpstr>
      <vt:lpstr>8-ACADIA: 1710-1726 (16)</vt:lpstr>
      <vt:lpstr>IN CLOSING</vt:lpstr>
      <vt:lpstr>Slide 115</vt:lpstr>
      <vt:lpstr>Slide 116</vt:lpstr>
      <vt:lpstr>Slide 117</vt:lpstr>
      <vt:lpstr>Slide 118</vt:lpstr>
      <vt:lpstr>USE OF COPYRIGHTED MATERIALS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romerrr</dc:creator>
  <cp:lastModifiedBy>Rocky Romero</cp:lastModifiedBy>
  <cp:revision>59</cp:revision>
  <dcterms:created xsi:type="dcterms:W3CDTF">2020-01-28T04:32:15Z</dcterms:created>
  <dcterms:modified xsi:type="dcterms:W3CDTF">2022-01-19T14:19:06Z</dcterms:modified>
</cp:coreProperties>
</file>